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6565" r:id="rId1"/>
    <p:sldMasterId id="2147486578" r:id="rId2"/>
  </p:sldMasterIdLst>
  <p:notesMasterIdLst>
    <p:notesMasterId r:id="rId25"/>
  </p:notesMasterIdLst>
  <p:handoutMasterIdLst>
    <p:handoutMasterId r:id="rId26"/>
  </p:handoutMasterIdLst>
  <p:sldIdLst>
    <p:sldId id="3191" r:id="rId3"/>
    <p:sldId id="2881" r:id="rId4"/>
    <p:sldId id="3193" r:id="rId5"/>
    <p:sldId id="1100" r:id="rId6"/>
    <p:sldId id="3164" r:id="rId7"/>
    <p:sldId id="3209" r:id="rId8"/>
    <p:sldId id="3159" r:id="rId9"/>
    <p:sldId id="3160" r:id="rId10"/>
    <p:sldId id="3176" r:id="rId11"/>
    <p:sldId id="3118" r:id="rId12"/>
    <p:sldId id="2803" r:id="rId13"/>
    <p:sldId id="672" r:id="rId14"/>
    <p:sldId id="2664" r:id="rId15"/>
    <p:sldId id="3139" r:id="rId16"/>
    <p:sldId id="3201" r:id="rId17"/>
    <p:sldId id="3072" r:id="rId18"/>
    <p:sldId id="3199" r:id="rId19"/>
    <p:sldId id="3208" r:id="rId20"/>
    <p:sldId id="3206" r:id="rId21"/>
    <p:sldId id="3207" r:id="rId22"/>
    <p:sldId id="3210" r:id="rId23"/>
    <p:sldId id="3211" r:id="rId24"/>
  </p:sldIdLst>
  <p:sldSz cx="9144000" cy="6858000" type="screen4x3"/>
  <p:notesSz cx="7102475" cy="9388475"/>
  <p:defaultTextStyle>
    <a:defPPr>
      <a:defRPr lang="en-US"/>
    </a:defPPr>
    <a:lvl1pPr algn="l" rtl="0" fontAlgn="base">
      <a:spcBef>
        <a:spcPct val="0"/>
      </a:spcBef>
      <a:spcAft>
        <a:spcPct val="0"/>
      </a:spcAft>
      <a:defRPr kern="1200">
        <a:solidFill>
          <a:schemeClr val="folHlink"/>
        </a:solidFill>
        <a:latin typeface="Arial" charset="0"/>
        <a:ea typeface="+mn-ea"/>
        <a:cs typeface="Arial" charset="0"/>
      </a:defRPr>
    </a:lvl1pPr>
    <a:lvl2pPr marL="457200" algn="l" rtl="0" fontAlgn="base">
      <a:spcBef>
        <a:spcPct val="0"/>
      </a:spcBef>
      <a:spcAft>
        <a:spcPct val="0"/>
      </a:spcAft>
      <a:defRPr kern="1200">
        <a:solidFill>
          <a:schemeClr val="folHlink"/>
        </a:solidFill>
        <a:latin typeface="Arial" charset="0"/>
        <a:ea typeface="+mn-ea"/>
        <a:cs typeface="Arial" charset="0"/>
      </a:defRPr>
    </a:lvl2pPr>
    <a:lvl3pPr marL="914400" algn="l" rtl="0" fontAlgn="base">
      <a:spcBef>
        <a:spcPct val="0"/>
      </a:spcBef>
      <a:spcAft>
        <a:spcPct val="0"/>
      </a:spcAft>
      <a:defRPr kern="1200">
        <a:solidFill>
          <a:schemeClr val="folHlink"/>
        </a:solidFill>
        <a:latin typeface="Arial" charset="0"/>
        <a:ea typeface="+mn-ea"/>
        <a:cs typeface="Arial" charset="0"/>
      </a:defRPr>
    </a:lvl3pPr>
    <a:lvl4pPr marL="1371600" algn="l" rtl="0" fontAlgn="base">
      <a:spcBef>
        <a:spcPct val="0"/>
      </a:spcBef>
      <a:spcAft>
        <a:spcPct val="0"/>
      </a:spcAft>
      <a:defRPr kern="1200">
        <a:solidFill>
          <a:schemeClr val="folHlink"/>
        </a:solidFill>
        <a:latin typeface="Arial" charset="0"/>
        <a:ea typeface="+mn-ea"/>
        <a:cs typeface="Arial" charset="0"/>
      </a:defRPr>
    </a:lvl4pPr>
    <a:lvl5pPr marL="1828800" algn="l" rtl="0" fontAlgn="base">
      <a:spcBef>
        <a:spcPct val="0"/>
      </a:spcBef>
      <a:spcAft>
        <a:spcPct val="0"/>
      </a:spcAft>
      <a:defRPr kern="1200">
        <a:solidFill>
          <a:schemeClr val="folHlink"/>
        </a:solidFill>
        <a:latin typeface="Arial" charset="0"/>
        <a:ea typeface="+mn-ea"/>
        <a:cs typeface="Arial" charset="0"/>
      </a:defRPr>
    </a:lvl5pPr>
    <a:lvl6pPr marL="2286000" algn="l" defTabSz="914400" rtl="0" eaLnBrk="1" latinLnBrk="0" hangingPunct="1">
      <a:defRPr kern="1200">
        <a:solidFill>
          <a:schemeClr val="folHlink"/>
        </a:solidFill>
        <a:latin typeface="Arial" charset="0"/>
        <a:ea typeface="+mn-ea"/>
        <a:cs typeface="Arial" charset="0"/>
      </a:defRPr>
    </a:lvl6pPr>
    <a:lvl7pPr marL="2743200" algn="l" defTabSz="914400" rtl="0" eaLnBrk="1" latinLnBrk="0" hangingPunct="1">
      <a:defRPr kern="1200">
        <a:solidFill>
          <a:schemeClr val="folHlink"/>
        </a:solidFill>
        <a:latin typeface="Arial" charset="0"/>
        <a:ea typeface="+mn-ea"/>
        <a:cs typeface="Arial" charset="0"/>
      </a:defRPr>
    </a:lvl7pPr>
    <a:lvl8pPr marL="3200400" algn="l" defTabSz="914400" rtl="0" eaLnBrk="1" latinLnBrk="0" hangingPunct="1">
      <a:defRPr kern="1200">
        <a:solidFill>
          <a:schemeClr val="folHlink"/>
        </a:solidFill>
        <a:latin typeface="Arial" charset="0"/>
        <a:ea typeface="+mn-ea"/>
        <a:cs typeface="Arial" charset="0"/>
      </a:defRPr>
    </a:lvl8pPr>
    <a:lvl9pPr marL="3657600" algn="l" defTabSz="914400" rtl="0" eaLnBrk="1" latinLnBrk="0" hangingPunct="1">
      <a:defRPr kern="1200">
        <a:solidFill>
          <a:schemeClr val="folHlink"/>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57">
          <p15:clr>
            <a:srgbClr val="A4A3A4"/>
          </p15:clr>
        </p15:guide>
        <p15:guide id="2" pos="2237">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enneth McNulty" initials="KM" lastIdx="2" clrIdx="0">
    <p:extLst>
      <p:ext uri="{19B8F6BF-5375-455C-9EA6-DF929625EA0E}">
        <p15:presenceInfo xmlns:p15="http://schemas.microsoft.com/office/powerpoint/2012/main" userId="6299ae2126c195a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CCFF"/>
    <a:srgbClr val="CC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8262" autoAdjust="0"/>
    <p:restoredTop sz="62453" autoAdjust="0"/>
  </p:normalViewPr>
  <p:slideViewPr>
    <p:cSldViewPr>
      <p:cViewPr varScale="1">
        <p:scale>
          <a:sx n="43" d="100"/>
          <a:sy n="43" d="100"/>
        </p:scale>
        <p:origin x="1650" y="54"/>
      </p:cViewPr>
      <p:guideLst>
        <p:guide orient="horz" pos="2160"/>
        <p:guide pos="2880"/>
      </p:guideLst>
    </p:cSldViewPr>
  </p:slideViewPr>
  <p:outlineViewPr>
    <p:cViewPr>
      <p:scale>
        <a:sx n="33" d="100"/>
        <a:sy n="33" d="100"/>
      </p:scale>
      <p:origin x="0" y="-13402"/>
    </p:cViewPr>
  </p:outlineViewPr>
  <p:notesTextViewPr>
    <p:cViewPr>
      <p:scale>
        <a:sx n="200" d="100"/>
        <a:sy n="200" d="100"/>
      </p:scale>
      <p:origin x="0" y="0"/>
    </p:cViewPr>
  </p:notesTextViewPr>
  <p:sorterViewPr>
    <p:cViewPr>
      <p:scale>
        <a:sx n="75" d="100"/>
        <a:sy n="75" d="100"/>
      </p:scale>
      <p:origin x="0" y="0"/>
    </p:cViewPr>
  </p:sorterViewPr>
  <p:notesViewPr>
    <p:cSldViewPr>
      <p:cViewPr varScale="1">
        <p:scale>
          <a:sx n="63" d="100"/>
          <a:sy n="63" d="100"/>
        </p:scale>
        <p:origin x="3158" y="67"/>
      </p:cViewPr>
      <p:guideLst>
        <p:guide orient="horz" pos="2957"/>
        <p:guide pos="2237"/>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commentAuthors" Target="commentAuthors.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F6D812D-51F5-4FE5-A4A1-470FB017C6E3}"/>
              </a:ext>
            </a:extLst>
          </p:cNvPr>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8E5ADB5A-D5F8-451A-BB34-B2E545868C1B}"/>
              </a:ext>
            </a:extLst>
          </p:cNvPr>
          <p:cNvSpPr>
            <a:spLocks noGrp="1"/>
          </p:cNvSpPr>
          <p:nvPr>
            <p:ph type="dt" sz="quarter" idx="1"/>
          </p:nvPr>
        </p:nvSpPr>
        <p:spPr>
          <a:xfrm>
            <a:off x="4022725" y="0"/>
            <a:ext cx="3078163" cy="469900"/>
          </a:xfrm>
          <a:prstGeom prst="rect">
            <a:avLst/>
          </a:prstGeom>
        </p:spPr>
        <p:txBody>
          <a:bodyPr vert="horz" lIns="91440" tIns="45720" rIns="91440" bIns="45720" rtlCol="0"/>
          <a:lstStyle>
            <a:lvl1pPr algn="r">
              <a:defRPr sz="1200"/>
            </a:lvl1pPr>
          </a:lstStyle>
          <a:p>
            <a:fld id="{F929DFDA-FA1E-40FF-9956-D234420C2A14}" type="datetimeFigureOut">
              <a:rPr lang="en-US" smtClean="0"/>
              <a:t>9/11/2026</a:t>
            </a:fld>
            <a:endParaRPr lang="en-US" dirty="0"/>
          </a:p>
        </p:txBody>
      </p:sp>
      <p:sp>
        <p:nvSpPr>
          <p:cNvPr id="4" name="Footer Placeholder 3">
            <a:extLst>
              <a:ext uri="{FF2B5EF4-FFF2-40B4-BE49-F238E27FC236}">
                <a16:creationId xmlns:a16="http://schemas.microsoft.com/office/drawing/2014/main" id="{8D05B59C-FED4-4A56-80F0-C76A98CB748E}"/>
              </a:ext>
            </a:extLst>
          </p:cNvPr>
          <p:cNvSpPr>
            <a:spLocks noGrp="1"/>
          </p:cNvSpPr>
          <p:nvPr>
            <p:ph type="ftr" sz="quarter" idx="2"/>
          </p:nvPr>
        </p:nvSpPr>
        <p:spPr>
          <a:xfrm>
            <a:off x="0" y="8918575"/>
            <a:ext cx="3078163" cy="4699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0DCAAB61-4088-4F01-8AA0-695C9223DD7F}"/>
              </a:ext>
            </a:extLst>
          </p:cNvPr>
          <p:cNvSpPr>
            <a:spLocks noGrp="1"/>
          </p:cNvSpPr>
          <p:nvPr>
            <p:ph type="sldNum" sz="quarter" idx="3"/>
          </p:nvPr>
        </p:nvSpPr>
        <p:spPr>
          <a:xfrm>
            <a:off x="4022725" y="8918575"/>
            <a:ext cx="3078163" cy="469900"/>
          </a:xfrm>
          <a:prstGeom prst="rect">
            <a:avLst/>
          </a:prstGeom>
        </p:spPr>
        <p:txBody>
          <a:bodyPr vert="horz" lIns="91440" tIns="45720" rIns="91440" bIns="45720" rtlCol="0" anchor="b"/>
          <a:lstStyle>
            <a:lvl1pPr algn="r">
              <a:defRPr sz="1200"/>
            </a:lvl1pPr>
          </a:lstStyle>
          <a:p>
            <a:fld id="{06CE996A-FB27-4801-A8E7-9EF22DFC39D1}" type="slidenum">
              <a:rPr lang="en-US" smtClean="0"/>
              <a:t>‹nº›</a:t>
            </a:fld>
            <a:endParaRPr lang="en-US" dirty="0"/>
          </a:p>
        </p:txBody>
      </p:sp>
    </p:spTree>
    <p:extLst>
      <p:ext uri="{BB962C8B-B14F-4D97-AF65-F5344CB8AC3E}">
        <p14:creationId xmlns:p14="http://schemas.microsoft.com/office/powerpoint/2010/main" val="22088947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hdr" sz="quarter"/>
          </p:nvPr>
        </p:nvSpPr>
        <p:spPr bwMode="auto">
          <a:xfrm>
            <a:off x="0" y="0"/>
            <a:ext cx="3077739" cy="469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229" tIns="47114" rIns="94229" bIns="47114" numCol="1" anchor="t" anchorCtr="0" compatLnSpc="1">
            <a:prstTxWarp prst="textNoShape">
              <a:avLst/>
            </a:prstTxWarp>
          </a:bodyPr>
          <a:lstStyle>
            <a:lvl1pPr>
              <a:defRPr sz="1200">
                <a:solidFill>
                  <a:schemeClr val="tx1"/>
                </a:solidFill>
                <a:latin typeface="Arial" charset="0"/>
                <a:cs typeface="+mn-cs"/>
              </a:defRPr>
            </a:lvl1pPr>
          </a:lstStyle>
          <a:p>
            <a:pPr>
              <a:defRPr/>
            </a:pPr>
            <a:endParaRPr lang="en-US" dirty="0"/>
          </a:p>
        </p:txBody>
      </p:sp>
      <p:sp>
        <p:nvSpPr>
          <p:cNvPr id="14339" name="Rectangle 3"/>
          <p:cNvSpPr>
            <a:spLocks noGrp="1" noChangeArrowheads="1"/>
          </p:cNvSpPr>
          <p:nvPr>
            <p:ph type="dt" idx="1"/>
          </p:nvPr>
        </p:nvSpPr>
        <p:spPr bwMode="auto">
          <a:xfrm>
            <a:off x="4023092" y="0"/>
            <a:ext cx="3077739" cy="469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229" tIns="47114" rIns="94229" bIns="47114" numCol="1" anchor="t" anchorCtr="0" compatLnSpc="1">
            <a:prstTxWarp prst="textNoShape">
              <a:avLst/>
            </a:prstTxWarp>
          </a:bodyPr>
          <a:lstStyle>
            <a:lvl1pPr algn="r">
              <a:defRPr sz="1200">
                <a:solidFill>
                  <a:schemeClr val="tx1"/>
                </a:solidFill>
                <a:latin typeface="Arial" charset="0"/>
                <a:cs typeface="+mn-cs"/>
              </a:defRPr>
            </a:lvl1pPr>
          </a:lstStyle>
          <a:p>
            <a:pPr>
              <a:defRPr/>
            </a:pPr>
            <a:endParaRPr lang="en-US" dirty="0"/>
          </a:p>
        </p:txBody>
      </p:sp>
      <p:sp>
        <p:nvSpPr>
          <p:cNvPr id="32772" name="Rectangle 4"/>
          <p:cNvSpPr>
            <a:spLocks noGrp="1" noRot="1" noChangeAspect="1" noChangeArrowheads="1" noTextEdit="1"/>
          </p:cNvSpPr>
          <p:nvPr>
            <p:ph type="sldImg" idx="2"/>
          </p:nvPr>
        </p:nvSpPr>
        <p:spPr bwMode="auto">
          <a:xfrm>
            <a:off x="1204913" y="704850"/>
            <a:ext cx="4692650" cy="3519488"/>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4341" name="Rectangle 5"/>
          <p:cNvSpPr>
            <a:spLocks noGrp="1" noChangeArrowheads="1"/>
          </p:cNvSpPr>
          <p:nvPr>
            <p:ph type="body" sz="quarter" idx="3"/>
          </p:nvPr>
        </p:nvSpPr>
        <p:spPr bwMode="auto">
          <a:xfrm>
            <a:off x="710248" y="4459526"/>
            <a:ext cx="5681980" cy="42248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229" tIns="47114" rIns="94229" bIns="47114"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4342" name="Rectangle 6"/>
          <p:cNvSpPr>
            <a:spLocks noGrp="1" noChangeArrowheads="1"/>
          </p:cNvSpPr>
          <p:nvPr>
            <p:ph type="ftr" sz="quarter" idx="4"/>
          </p:nvPr>
        </p:nvSpPr>
        <p:spPr bwMode="auto">
          <a:xfrm>
            <a:off x="0" y="8917422"/>
            <a:ext cx="3077739" cy="469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229" tIns="47114" rIns="94229" bIns="47114" numCol="1" anchor="b" anchorCtr="0" compatLnSpc="1">
            <a:prstTxWarp prst="textNoShape">
              <a:avLst/>
            </a:prstTxWarp>
          </a:bodyPr>
          <a:lstStyle>
            <a:lvl1pPr>
              <a:defRPr sz="1200">
                <a:solidFill>
                  <a:schemeClr val="tx1"/>
                </a:solidFill>
                <a:latin typeface="Arial" charset="0"/>
                <a:cs typeface="+mn-cs"/>
              </a:defRPr>
            </a:lvl1pPr>
          </a:lstStyle>
          <a:p>
            <a:pPr>
              <a:defRPr/>
            </a:pPr>
            <a:endParaRPr lang="en-US" dirty="0"/>
          </a:p>
        </p:txBody>
      </p:sp>
      <p:sp>
        <p:nvSpPr>
          <p:cNvPr id="14343" name="Rectangle 7"/>
          <p:cNvSpPr>
            <a:spLocks noGrp="1" noChangeArrowheads="1"/>
          </p:cNvSpPr>
          <p:nvPr>
            <p:ph type="sldNum" sz="quarter" idx="5"/>
          </p:nvPr>
        </p:nvSpPr>
        <p:spPr bwMode="auto">
          <a:xfrm>
            <a:off x="4023092" y="8917422"/>
            <a:ext cx="3077739" cy="469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229" tIns="47114" rIns="94229" bIns="47114" numCol="1" anchor="b" anchorCtr="0" compatLnSpc="1">
            <a:prstTxWarp prst="textNoShape">
              <a:avLst/>
            </a:prstTxWarp>
          </a:bodyPr>
          <a:lstStyle>
            <a:lvl1pPr algn="r">
              <a:defRPr sz="1200">
                <a:solidFill>
                  <a:schemeClr val="tx1"/>
                </a:solidFill>
                <a:latin typeface="Arial" charset="0"/>
                <a:cs typeface="+mn-cs"/>
              </a:defRPr>
            </a:lvl1pPr>
          </a:lstStyle>
          <a:p>
            <a:pPr>
              <a:defRPr/>
            </a:pPr>
            <a:fld id="{8FA03DF1-0740-4641-8846-A13960E4BC68}" type="slidenum">
              <a:rPr lang="en-US"/>
              <a:pPr>
                <a:defRPr/>
              </a:pPr>
              <a:t>‹nº›</a:t>
            </a:fld>
            <a:endParaRPr lang="en-US" dirty="0"/>
          </a:p>
        </p:txBody>
      </p:sp>
    </p:spTree>
    <p:extLst>
      <p:ext uri="{BB962C8B-B14F-4D97-AF65-F5344CB8AC3E}">
        <p14:creationId xmlns:p14="http://schemas.microsoft.com/office/powerpoint/2010/main" val="176988238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1</a:t>
            </a:fld>
            <a:endParaRPr lang="en-US" dirty="0"/>
          </a:p>
        </p:txBody>
      </p:sp>
    </p:spTree>
    <p:extLst>
      <p:ext uri="{BB962C8B-B14F-4D97-AF65-F5344CB8AC3E}">
        <p14:creationId xmlns:p14="http://schemas.microsoft.com/office/powerpoint/2010/main" val="40440819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10</a:t>
            </a:fld>
            <a:endParaRPr lang="en-US" dirty="0"/>
          </a:p>
        </p:txBody>
      </p:sp>
    </p:spTree>
    <p:extLst>
      <p:ext uri="{BB962C8B-B14F-4D97-AF65-F5344CB8AC3E}">
        <p14:creationId xmlns:p14="http://schemas.microsoft.com/office/powerpoint/2010/main" val="14900565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b="1" dirty="0"/>
              <a:t>Q1:  When this famine hit the region, what did the saints in Antioch of Syria decide to do?</a:t>
            </a:r>
          </a:p>
          <a:p>
            <a:pPr marL="274320" indent="-274320"/>
            <a:r>
              <a:rPr lang="en-US" dirty="0"/>
              <a:t>1.  They decided to take up an offering in Antioch, to provide relief for the Christians living in Judea.</a:t>
            </a:r>
          </a:p>
          <a:p>
            <a:pPr marL="274320" indent="-274320"/>
            <a:r>
              <a:rPr lang="en-US" dirty="0"/>
              <a:t>2.  Paul and Barnabas took this offering to Jerusalem and gave it to the elders there so that it could be distributed to the affected churches around Jerusalem and in Judea.</a:t>
            </a:r>
          </a:p>
          <a:p>
            <a:pPr marL="274320" indent="-274320"/>
            <a:r>
              <a:rPr lang="en-US" dirty="0"/>
              <a:t>3.  This famine was also recorded in secular historical sources of that time.</a:t>
            </a:r>
          </a:p>
          <a:p>
            <a:pPr marL="274320" indent="-274320"/>
            <a:r>
              <a:rPr lang="en-US" dirty="0"/>
              <a:t>4.  Josephus and some Roman writers describe serious food shortages in the eastern Mediterranean during Claudius’s reign, with a severe Judean famine commonly dated around AD 45–48.</a:t>
            </a:r>
          </a:p>
          <a:p>
            <a:pPr marL="274320" indent="-274320"/>
            <a:r>
              <a:rPr lang="en-US" dirty="0"/>
              <a:t>5.  So this was an earlier relief offering collected in Antioch to help the poor in Jerusalem and Judea who were apparently affected by this severe famine.</a:t>
            </a:r>
          </a:p>
          <a:p>
            <a:pPr marL="274320" indent="-274320"/>
            <a:r>
              <a:rPr lang="en-US" dirty="0"/>
              <a:t>6.  And being Christians, they would probably not receive much help from the Jews who would still maintain the levers of power in Jerusalem.</a:t>
            </a:r>
          </a:p>
          <a:p>
            <a:pPr marL="274320" indent="-274320"/>
            <a:r>
              <a:rPr lang="en-US" dirty="0"/>
              <a:t>7.  So this would be an offering taken up a few years earlier than the one Paul is now collecting in Greece from the Macedonians and the Corinthians.</a:t>
            </a:r>
          </a:p>
          <a:p>
            <a:pPr marL="274320" indent="-274320"/>
            <a:r>
              <a:rPr lang="en-US" dirty="0"/>
              <a:t>8.  But it shows that there was a very real need for the Christians in Judea many of whom would be former Jews and now be ostracized from their society.</a:t>
            </a:r>
          </a:p>
          <a:p>
            <a:pPr marL="274320" indent="-274320"/>
            <a:r>
              <a:rPr lang="en-US" dirty="0"/>
              <a:t>9.  This first offering was likely taken between Paul’s first and second missionary journey.</a:t>
            </a:r>
          </a:p>
          <a:p>
            <a:pPr marL="274320" indent="-274320"/>
            <a:r>
              <a:rPr lang="en-US" dirty="0"/>
              <a:t>10. The offering in our lesson this week was a later offering taken during Paul’s third missionary journey.</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11</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9929342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457200"/>
            <a:r>
              <a:rPr lang="en-US" b="1" dirty="0"/>
              <a:t>Q1:  What churches is Paul commending here?</a:t>
            </a:r>
          </a:p>
          <a:p>
            <a:pPr marL="274320" indent="-457200"/>
            <a:r>
              <a:rPr lang="en-US" b="0" dirty="0"/>
              <a:t>1.  These were the churches in Macedonia that Paul had established on his second missionary journey when he entered eastern Europe.</a:t>
            </a:r>
          </a:p>
          <a:p>
            <a:pPr marL="274320" indent="-457200"/>
            <a:r>
              <a:rPr lang="en-US" b="0" dirty="0"/>
              <a:t>2.  These were the churches of Philippi, Berea, and Thessalonica.</a:t>
            </a:r>
          </a:p>
          <a:p>
            <a:pPr marL="274320" indent="-457200"/>
            <a:r>
              <a:rPr lang="en-US" b="0" dirty="0"/>
              <a:t>3.  They were located in the northern part of the country of Greece today.</a:t>
            </a:r>
          </a:p>
          <a:p>
            <a:pPr marL="274320" indent="-457200"/>
            <a:r>
              <a:rPr lang="en-US" b="0" dirty="0"/>
              <a:t>4.  Corinth was located in southern Greece, in the old days called Achia. </a:t>
            </a:r>
          </a:p>
          <a:p>
            <a:pPr marL="274320" indent="-457200"/>
            <a:endParaRPr lang="en-US" b="0" dirty="0"/>
          </a:p>
          <a:p>
            <a:pPr marL="274320" indent="-457200"/>
            <a:r>
              <a:rPr lang="en-US" b="1" dirty="0"/>
              <a:t>Q2: How did these Macedonian churches give toward the relief effort in Jerusalem?</a:t>
            </a:r>
          </a:p>
          <a:p>
            <a:pPr marL="274320" indent="-457200"/>
            <a:r>
              <a:rPr lang="en-US" b="0" dirty="0"/>
              <a:t>1.  They gave willingly.</a:t>
            </a:r>
          </a:p>
          <a:p>
            <a:pPr marL="274320" indent="-457200"/>
            <a:r>
              <a:rPr lang="en-US" b="0" dirty="0"/>
              <a:t>2.  Paul testifies that they gave even more that what they could afford.</a:t>
            </a:r>
          </a:p>
          <a:p>
            <a:pPr marL="274320" indent="-457200"/>
            <a:r>
              <a:rPr lang="en-US" b="0" dirty="0"/>
              <a:t>3.  Even though they were poor themselves, they overflowed with rich generosity.</a:t>
            </a:r>
          </a:p>
          <a:p>
            <a:pPr marL="274320" indent="-457200"/>
            <a:r>
              <a:rPr lang="en-US" b="0" dirty="0"/>
              <a:t>4.  Even though they had trials of their own, they were filled with joy and begged for the privilege of helping with this relief effort.</a:t>
            </a:r>
          </a:p>
          <a:p>
            <a:pPr marL="274320" indent="-457200"/>
            <a:endParaRPr lang="en-US" b="0" dirty="0"/>
          </a:p>
          <a:p>
            <a:pPr marL="274320" indent="-457200"/>
            <a:r>
              <a:rPr lang="en-US" b="1" dirty="0"/>
              <a:t>Q2: What does Paul point out in verse 5 here that was at the heart of their motivation?</a:t>
            </a:r>
          </a:p>
          <a:p>
            <a:pPr marL="274320" indent="-457200"/>
            <a:r>
              <a:rPr lang="en-US" b="0" dirty="0"/>
              <a:t>1.  Paul says that before they had given to his relief effort, they had given themselves to the Lord.</a:t>
            </a:r>
          </a:p>
          <a:p>
            <a:pPr marL="274320" indent="-457200"/>
            <a:r>
              <a:rPr lang="en-US" b="0" dirty="0"/>
              <a:t>2.  So their motivation for giving was an appreciation of what the Lord had given to them.</a:t>
            </a:r>
          </a:p>
          <a:p>
            <a:pPr marL="274320" indent="-457200"/>
            <a:endParaRPr lang="en-US" b="0" dirty="0"/>
          </a:p>
          <a:p>
            <a:pPr marL="274320" indent="-457200"/>
            <a:r>
              <a:rPr lang="en-US" b="1" dirty="0"/>
              <a:t>Q3:  Is there a lesson there for us?</a:t>
            </a:r>
          </a:p>
          <a:p>
            <a:pPr marL="274320" indent="-457200"/>
            <a:r>
              <a:rPr lang="en-US" b="0" dirty="0"/>
              <a:t>1.  If we would be cheerful givers in the Lord’s work, we must first give our hearts to the Lord.</a:t>
            </a:r>
          </a:p>
          <a:p>
            <a:pPr marL="274320" indent="-457200"/>
            <a:r>
              <a:rPr lang="en-US" b="0" dirty="0"/>
              <a:t>2.  If Christ has our heart, He will also have our wallet or purse.</a:t>
            </a:r>
          </a:p>
          <a:p>
            <a:pPr marL="274320" indent="-457200"/>
            <a:r>
              <a:rPr lang="en-US" b="0" dirty="0"/>
              <a:t>3.  Jesus said, “where your heart is, there will your treasure be also.”</a:t>
            </a:r>
          </a:p>
          <a:p>
            <a:pPr marL="274320" indent="-457200"/>
            <a:r>
              <a:rPr lang="en-US" b="0" dirty="0"/>
              <a:t>4.  If your heart is with Jesus, so your treasure will be with Him also.</a:t>
            </a:r>
          </a:p>
          <a:p>
            <a:pPr marL="274320" indent="-457200"/>
            <a:r>
              <a:rPr lang="en-US" b="0" dirty="0"/>
              <a:t>5.  I like the old German expression: “The last shirt has no pockets.”</a:t>
            </a:r>
          </a:p>
          <a:p>
            <a:pPr marL="274320" indent="-457200"/>
            <a:r>
              <a:rPr lang="en-US" b="0" dirty="0"/>
              <a:t>6.  We cannot take it with us, but we can send it on ahead.</a:t>
            </a:r>
          </a:p>
          <a:p>
            <a:pPr marL="274320" indent="-457200"/>
            <a:r>
              <a:rPr lang="en-US" b="0" dirty="0"/>
              <a:t>7.  Jesus told us to lay up for ourselves treasures in heaven.</a:t>
            </a:r>
          </a:p>
          <a:p>
            <a:pPr marL="274320" indent="-457200"/>
            <a:r>
              <a:rPr lang="en-US" b="0" dirty="0"/>
              <a:t>8.  And one way we can do that is to help meet the needs of fellow brothers and sisters here on earth.</a:t>
            </a:r>
          </a:p>
          <a:p>
            <a:pPr marL="274320" indent="-457200"/>
            <a:r>
              <a:rPr lang="en-US" b="0" dirty="0"/>
              <a:t>9.  “In as much as ye have done it unto one of the least of these my brethren, ye have done it unto me.”  (Matt 25:40)</a:t>
            </a:r>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12</a:t>
            </a:fld>
            <a:endParaRPr lang="en-US" dirty="0"/>
          </a:p>
        </p:txBody>
      </p:sp>
    </p:spTree>
    <p:extLst>
      <p:ext uri="{BB962C8B-B14F-4D97-AF65-F5344CB8AC3E}">
        <p14:creationId xmlns:p14="http://schemas.microsoft.com/office/powerpoint/2010/main" val="30715561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8EE2957F-B6D8-4FE6-B1D5-C77A90EE7B75}"/>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79D2B45-F3E3-4FB5-81D7-CEA9F00EA86B}" type="slidenum">
              <a:rPr kumimoji="0" lang="en-US" altLang="en-US" sz="1200" b="0" i="0" u="none" strike="noStrike" kern="1200" cap="none" spc="0" normalizeH="0" baseline="0" noProof="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13</a:t>
            </a:fld>
            <a:endParaRPr kumimoji="0" lang="en-US" altLang="en-US" sz="1200" b="0" i="0" u="none" strike="noStrike" kern="1200" cap="none" spc="0" normalizeH="0" baseline="0" noProof="0">
              <a:ln>
                <a:noFill/>
              </a:ln>
              <a:solidFill>
                <a:srgbClr val="000000"/>
              </a:solidFill>
              <a:effectLst/>
              <a:uLnTx/>
              <a:uFillTx/>
              <a:latin typeface="Arial" charset="0"/>
              <a:ea typeface="+mn-ea"/>
              <a:cs typeface="+mn-cs"/>
            </a:endParaRPr>
          </a:p>
        </p:txBody>
      </p:sp>
      <p:sp>
        <p:nvSpPr>
          <p:cNvPr id="863234" name="Rectangle 2">
            <a:extLst>
              <a:ext uri="{FF2B5EF4-FFF2-40B4-BE49-F238E27FC236}">
                <a16:creationId xmlns:a16="http://schemas.microsoft.com/office/drawing/2014/main" id="{6F6E8550-4967-4B08-BC55-32D96B82ED3F}"/>
              </a:ext>
            </a:extLst>
          </p:cNvPr>
          <p:cNvSpPr>
            <a:spLocks noGrp="1" noRot="1" noChangeAspect="1" noChangeArrowheads="1" noTextEdit="1"/>
          </p:cNvSpPr>
          <p:nvPr>
            <p:ph type="sldImg"/>
          </p:nvPr>
        </p:nvSpPr>
        <p:spPr>
          <a:ln/>
        </p:spPr>
      </p:sp>
      <p:sp>
        <p:nvSpPr>
          <p:cNvPr id="863235" name="Rectangle 3">
            <a:extLst>
              <a:ext uri="{FF2B5EF4-FFF2-40B4-BE49-F238E27FC236}">
                <a16:creationId xmlns:a16="http://schemas.microsoft.com/office/drawing/2014/main" id="{3EA115A9-6C0A-4640-97D3-C149B97F4AD2}"/>
              </a:ext>
            </a:extLst>
          </p:cNvPr>
          <p:cNvSpPr>
            <a:spLocks noGrp="1" noChangeArrowheads="1"/>
          </p:cNvSpPr>
          <p:nvPr>
            <p:ph type="body" idx="1"/>
          </p:nvPr>
        </p:nvSpPr>
        <p:spPr/>
        <p:txBody>
          <a:bodyPr/>
          <a:lstStyle/>
          <a:p>
            <a:pPr marL="274320" indent="-274320"/>
            <a:r>
              <a:rPr lang="en-US" altLang="en-US" b="1" dirty="0"/>
              <a:t>Q1:  How much did Jesus give?</a:t>
            </a:r>
          </a:p>
          <a:p>
            <a:pPr marL="274320" indent="-274320"/>
            <a:r>
              <a:rPr lang="en-US" altLang="en-US" dirty="0"/>
              <a:t>1.  This is our memory text that we discussed in the introduction.</a:t>
            </a:r>
          </a:p>
          <a:p>
            <a:pPr marL="274320" indent="-274320"/>
            <a:r>
              <a:rPr lang="en-US" altLang="en-US" dirty="0"/>
              <a:t>2.  Jesus held nothing back.</a:t>
            </a:r>
          </a:p>
          <a:p>
            <a:pPr marL="274320" indent="-274320"/>
            <a:r>
              <a:rPr lang="en-US" altLang="en-US" dirty="0"/>
              <a:t>3.  He gave all that He had to give.</a:t>
            </a:r>
          </a:p>
          <a:p>
            <a:pPr marL="274320" indent="-274320"/>
            <a:r>
              <a:rPr lang="en-US" altLang="en-US" dirty="0"/>
              <a:t>4.  He gave his very life for us.</a:t>
            </a:r>
          </a:p>
          <a:p>
            <a:pPr marL="274320" indent="-274320"/>
            <a:r>
              <a:rPr lang="en-US" altLang="en-US" dirty="0"/>
              <a:t>5.  He became poor that we might become rich.</a:t>
            </a:r>
          </a:p>
          <a:p>
            <a:pPr marL="274320" indent="-274320"/>
            <a:r>
              <a:rPr lang="en-US" altLang="en-US" dirty="0"/>
              <a:t>6.  This is amazing grace!</a:t>
            </a:r>
          </a:p>
          <a:p>
            <a:pPr marL="274320" indent="-274320"/>
            <a:r>
              <a:rPr lang="en-US" altLang="en-US" dirty="0"/>
              <a:t>7.  The God that created us became one of us, and allowed His own creatures to put Him to death.</a:t>
            </a:r>
          </a:p>
          <a:p>
            <a:pPr marL="274320" indent="-274320"/>
            <a:r>
              <a:rPr lang="en-US" altLang="en-US" dirty="0"/>
              <a:t>8.  And it was all so that He could forgive our sins and give us eternal life.</a:t>
            </a:r>
          </a:p>
          <a:p>
            <a:pPr marL="274320" indent="-274320"/>
            <a:r>
              <a:rPr lang="en-US" altLang="en-US" dirty="0"/>
              <a:t>9.  This provides the ultimate motivation for giving back.</a:t>
            </a:r>
          </a:p>
          <a:p>
            <a:pPr marL="274320" indent="-274320"/>
            <a:r>
              <a:rPr lang="en-US" altLang="en-US" dirty="0"/>
              <a:t>10. When we really understand and appreciate God’s grace, we will want to reflect His graciousness to others.</a:t>
            </a:r>
          </a:p>
          <a:p>
            <a:pPr marL="274320" indent="-274320"/>
            <a:r>
              <a:rPr lang="en-US" altLang="en-US" dirty="0"/>
              <a:t>11. Since we know the grace of our Lord Jesus Christ, let’s ask the Holy Spirit to give us that kind of grace that will make us gracious and generous toward God and others in need.</a:t>
            </a:r>
          </a:p>
          <a:p>
            <a:pPr marL="274320" indent="-274320"/>
            <a:endParaRPr lang="en-US" altLang="en-US" dirty="0"/>
          </a:p>
        </p:txBody>
      </p:sp>
    </p:spTree>
    <p:extLst>
      <p:ext uri="{BB962C8B-B14F-4D97-AF65-F5344CB8AC3E}">
        <p14:creationId xmlns:p14="http://schemas.microsoft.com/office/powerpoint/2010/main" val="21354941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457200"/>
            <a:r>
              <a:rPr lang="en-US" b="1" dirty="0"/>
              <a:t>Q1:  What assurance is the apostle Paul giving here to the Corinthian church?</a:t>
            </a:r>
          </a:p>
          <a:p>
            <a:pPr marL="274320" indent="-457200"/>
            <a:r>
              <a:rPr lang="en-US" dirty="0"/>
              <a:t>1.  He is assuring them that a multitude of honest people will be watching over this offering as it is transported to Jerusalem.</a:t>
            </a:r>
          </a:p>
          <a:p>
            <a:pPr marL="274320" indent="-457200"/>
            <a:r>
              <a:rPr lang="en-US" dirty="0"/>
              <a:t>2.  Not only the apostle Paul and Titus, both well loved and accepted by the Corinthian church, but also other well-respected preachers of the faith that had been appointed by the churches who gave the offerings.</a:t>
            </a:r>
          </a:p>
          <a:p>
            <a:pPr marL="274320" indent="-457200"/>
            <a:r>
              <a:rPr lang="en-US" dirty="0"/>
              <a:t>3.  Paul wants to make sure that nobody can criticize him for the way this offering is handled.</a:t>
            </a:r>
          </a:p>
          <a:p>
            <a:pPr marL="274320" indent="-457200"/>
            <a:r>
              <a:rPr lang="en-US" dirty="0"/>
              <a:t>4.  He wants the complete offering to go to the saints in need.</a:t>
            </a:r>
          </a:p>
          <a:p>
            <a:pPr marL="274320" indent="-457200"/>
            <a:r>
              <a:rPr lang="en-US" dirty="0"/>
              <a:t>5.  No transportation fees; no pass-through administrative fees; no sticky fingers dipping into the money bag.</a:t>
            </a:r>
          </a:p>
          <a:p>
            <a:pPr marL="274320" indent="-457200"/>
            <a:r>
              <a:rPr lang="en-US" dirty="0"/>
              <a:t>6.  He is using men recognized as having unimpeachable integrity to get the gifts collected to the saints in need.</a:t>
            </a:r>
          </a:p>
          <a:p>
            <a:pPr marL="274320" indent="-457200"/>
            <a:r>
              <a:rPr lang="en-US" dirty="0"/>
              <a:t>7.  In our churches, we need the same level of integrity in our handling of the Lord’s money.</a:t>
            </a:r>
          </a:p>
          <a:p>
            <a:pPr marL="274320" indent="-457200"/>
            <a:r>
              <a:rPr lang="en-US" dirty="0"/>
              <a:t>8.  This is a sacred trust that we must be honest and faithful in handling he Lord’s money.   </a:t>
            </a:r>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14</a:t>
            </a:fld>
            <a:endParaRPr lang="en-US" dirty="0"/>
          </a:p>
        </p:txBody>
      </p:sp>
    </p:spTree>
    <p:extLst>
      <p:ext uri="{BB962C8B-B14F-4D97-AF65-F5344CB8AC3E}">
        <p14:creationId xmlns:p14="http://schemas.microsoft.com/office/powerpoint/2010/main" val="22775245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457200"/>
            <a:r>
              <a:rPr lang="en-US" b="1" dirty="0"/>
              <a:t>Q1:  What is Paul’s plan for collecting this relief offering for the saints in Jerusalem?</a:t>
            </a:r>
          </a:p>
          <a:p>
            <a:pPr marL="274320" indent="-457200"/>
            <a:r>
              <a:rPr lang="en-US" dirty="0"/>
              <a:t>1.  On the first day of the week everyone is to set aside some money and store it up at home.</a:t>
            </a:r>
          </a:p>
          <a:p>
            <a:pPr marL="274320" indent="-457200"/>
            <a:r>
              <a:rPr lang="en-US" dirty="0"/>
              <a:t>2.  That way when Paul comes to get the collection, it will be all ready for him to pick up.</a:t>
            </a:r>
          </a:p>
          <a:p>
            <a:pPr marL="274320" indent="-457200"/>
            <a:r>
              <a:rPr lang="en-US" dirty="0"/>
              <a:t>3.  No one will have to go to the bank or sell property to be able to give.</a:t>
            </a:r>
          </a:p>
          <a:p>
            <a:pPr marL="274320" indent="-457200"/>
            <a:r>
              <a:rPr lang="en-US" dirty="0"/>
              <a:t>4.  Here again, Paul’s plan is to use people who have been accredited by the churches that give to accompany the gift to Judea.</a:t>
            </a:r>
          </a:p>
          <a:p>
            <a:pPr marL="274320" indent="-457200"/>
            <a:r>
              <a:rPr lang="en-US" dirty="0"/>
              <a:t>5.  And Paul expects that he too will go with them and watch over this precious offering.</a:t>
            </a:r>
          </a:p>
          <a:p>
            <a:pPr marL="274320" indent="-457200"/>
            <a:endParaRPr lang="en-US" dirty="0"/>
          </a:p>
          <a:p>
            <a:pPr marL="274320" indent="-457200"/>
            <a:r>
              <a:rPr lang="en-US" b="1" dirty="0"/>
              <a:t>Q2: Is this a Sunday morning worship service where they are dropping their offering into the collection plate?</a:t>
            </a:r>
          </a:p>
          <a:p>
            <a:pPr marL="274320" indent="-457200"/>
            <a:r>
              <a:rPr lang="en-US" dirty="0"/>
              <a:t>1.  No!</a:t>
            </a:r>
          </a:p>
          <a:p>
            <a:pPr marL="274320" indent="-457200"/>
            <a:r>
              <a:rPr lang="en-US" dirty="0"/>
              <a:t>2.  In the Roman empire, Sunday was not recognized as a day of rest until Constantine made it so in 321 AD.</a:t>
            </a:r>
          </a:p>
          <a:p>
            <a:pPr marL="274320" indent="-457200"/>
            <a:r>
              <a:rPr lang="en-US" dirty="0"/>
              <a:t>3.  In Corinth, Sunday was a normal work day in 50 AD when Paul ministered there.</a:t>
            </a:r>
          </a:p>
          <a:p>
            <a:pPr marL="274320" indent="-457200"/>
            <a:r>
              <a:rPr lang="en-US" dirty="0"/>
              <a:t>4.  Luke records that Paul kept the Sabbath in Corinth for 18 months.</a:t>
            </a:r>
          </a:p>
          <a:p>
            <a:pPr marL="274320" indent="-457200"/>
            <a:r>
              <a:rPr lang="en-US" dirty="0"/>
              <a:t>5.  He never kept Sunday and they never did either.</a:t>
            </a:r>
          </a:p>
          <a:p>
            <a:pPr marL="274320" indent="-457200"/>
            <a:r>
              <a:rPr lang="en-US" dirty="0"/>
              <a:t>6.  Paul is saying that their offerings for the Lord should be from the first work day of the week, Sunday.</a:t>
            </a:r>
          </a:p>
          <a:p>
            <a:pPr marL="274320" indent="-457200"/>
            <a:r>
              <a:rPr lang="en-US" dirty="0"/>
              <a:t>7.  His principle was: put God first and live on what you make the rest of the week.</a:t>
            </a:r>
          </a:p>
          <a:p>
            <a:pPr marL="274320" indent="-457200"/>
            <a:r>
              <a:rPr lang="en-US" dirty="0"/>
              <a:t>8.  This money was to be set aside at home from the first of their daily wages during the week.</a:t>
            </a:r>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15</a:t>
            </a:fld>
            <a:endParaRPr lang="en-US" dirty="0"/>
          </a:p>
        </p:txBody>
      </p:sp>
    </p:spTree>
    <p:extLst>
      <p:ext uri="{BB962C8B-B14F-4D97-AF65-F5344CB8AC3E}">
        <p14:creationId xmlns:p14="http://schemas.microsoft.com/office/powerpoint/2010/main" val="13532182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b="1" dirty="0"/>
              <a:t>Q1:  What is Paul saying about giving in this verse?</a:t>
            </a:r>
          </a:p>
          <a:p>
            <a:pPr marL="274320" indent="-274320"/>
            <a:r>
              <a:rPr lang="en-US" dirty="0"/>
              <a:t>1.  First, he is saying that each one should decide for themselves what to give.</a:t>
            </a:r>
          </a:p>
          <a:p>
            <a:pPr marL="274320" indent="-274320"/>
            <a:r>
              <a:rPr lang="en-US" dirty="0"/>
              <a:t>2.  This is a matter between them and God.</a:t>
            </a:r>
          </a:p>
          <a:p>
            <a:pPr marL="274320" indent="-274320"/>
            <a:r>
              <a:rPr lang="en-US" dirty="0"/>
              <a:t>3.  Pary about it; ask God what you should give; make a decision on your own without somebody else telling you how much you should give.</a:t>
            </a:r>
          </a:p>
          <a:p>
            <a:pPr marL="274320" indent="-274320"/>
            <a:r>
              <a:rPr lang="en-US" dirty="0"/>
              <a:t>4.  Give what you can give cheerfully.</a:t>
            </a:r>
          </a:p>
          <a:p>
            <a:pPr marL="274320" indent="-274320"/>
            <a:r>
              <a:rPr lang="en-US" dirty="0"/>
              <a:t>5.  Don’t be a reluctant giver.</a:t>
            </a:r>
          </a:p>
          <a:p>
            <a:pPr marL="274320" indent="-274320"/>
            <a:r>
              <a:rPr lang="en-US" dirty="0"/>
              <a:t>6.  If you are not able to give a certain amount cheerfully, go with a smaller amount.</a:t>
            </a:r>
          </a:p>
          <a:p>
            <a:pPr marL="274320" indent="-274320"/>
            <a:r>
              <a:rPr lang="en-US" dirty="0"/>
              <a:t>7.  God wants us to give willingly and cheerfully.</a:t>
            </a:r>
          </a:p>
          <a:p>
            <a:pPr marL="274320" indent="-274320"/>
            <a:r>
              <a:rPr lang="en-US" dirty="0"/>
              <a:t>[Go to next slide.]</a:t>
            </a:r>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16</a:t>
            </a:fld>
            <a:endParaRPr lang="en-US" dirty="0"/>
          </a:p>
        </p:txBody>
      </p:sp>
    </p:spTree>
    <p:extLst>
      <p:ext uri="{BB962C8B-B14F-4D97-AF65-F5344CB8AC3E}">
        <p14:creationId xmlns:p14="http://schemas.microsoft.com/office/powerpoint/2010/main" val="30796862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b="1" dirty="0"/>
              <a:t>Q1:  What principle is Paul giving them here?</a:t>
            </a:r>
          </a:p>
          <a:p>
            <a:pPr marL="274320" indent="-274320"/>
            <a:r>
              <a:rPr lang="en-US" b="0" dirty="0"/>
              <a:t>1.  Give in proportion to what you have.</a:t>
            </a:r>
          </a:p>
          <a:p>
            <a:pPr marL="274320" indent="-274320"/>
            <a:r>
              <a:rPr lang="en-US" b="0" dirty="0"/>
              <a:t>2.  If you give it all, then you have nothing on which to live.</a:t>
            </a:r>
          </a:p>
          <a:p>
            <a:pPr marL="274320" indent="-274320"/>
            <a:r>
              <a:rPr lang="en-US" b="0" dirty="0"/>
              <a:t>3.  You become worse off then the person you are trying to help.</a:t>
            </a:r>
          </a:p>
          <a:p>
            <a:pPr marL="274320" indent="-274320"/>
            <a:r>
              <a:rPr lang="en-US" b="0" dirty="0"/>
              <a:t>4.  God does not want us to take a vow of poverty unless we have that gift.</a:t>
            </a:r>
          </a:p>
          <a:p>
            <a:pPr marL="274320" indent="-274320"/>
            <a:r>
              <a:rPr lang="en-US" b="0" dirty="0"/>
              <a:t>5.  Most of us don’t have it.</a:t>
            </a:r>
          </a:p>
          <a:p>
            <a:pPr marL="274320" indent="-274320"/>
            <a:r>
              <a:rPr lang="en-US" b="0" dirty="0"/>
              <a:t>6.  Paul mentions it in:</a:t>
            </a:r>
          </a:p>
          <a:p>
            <a:pPr marL="274320" indent="-274320"/>
            <a:r>
              <a:rPr lang="en-US" b="1" dirty="0"/>
              <a:t>1 Corinthians 13:3 KJV</a:t>
            </a:r>
            <a:r>
              <a:rPr lang="en-US" b="0" dirty="0"/>
              <a:t> - And though I bestow all my goods to feed the poor, … and have not love, it </a:t>
            </a:r>
            <a:r>
              <a:rPr lang="en-US" b="0" dirty="0" err="1"/>
              <a:t>profiteth</a:t>
            </a:r>
            <a:r>
              <a:rPr lang="en-US" b="0" dirty="0"/>
              <a:t> me nothing.</a:t>
            </a:r>
          </a:p>
          <a:p>
            <a:pPr marL="274320" indent="-274320"/>
            <a:r>
              <a:rPr lang="en-US" b="0" dirty="0"/>
              <a:t>7.  If  you bestow all your goods to feed the poor, then you become the poor.</a:t>
            </a:r>
          </a:p>
          <a:p>
            <a:pPr marL="274320" indent="-274320"/>
            <a:r>
              <a:rPr lang="en-US" b="0" dirty="0"/>
              <a:t>8.  Give in proportion to what you have.</a:t>
            </a:r>
          </a:p>
          <a:p>
            <a:pPr marL="274320" indent="-274320"/>
            <a:r>
              <a:rPr lang="en-US" b="0" dirty="0"/>
              <a:t>9.  Paul commended the Macedonian churches for giving according to their means:</a:t>
            </a:r>
          </a:p>
          <a:p>
            <a:pPr marL="274320" indent="-274320"/>
            <a:r>
              <a:rPr lang="en-US" b="1" dirty="0"/>
              <a:t>2 Corinthians 8:3 ESV</a:t>
            </a:r>
            <a:r>
              <a:rPr lang="en-US" b="0" dirty="0"/>
              <a:t> - For they gave according to their means, as I can testify, and beyond their means, of their own accord,</a:t>
            </a:r>
          </a:p>
          <a:p>
            <a:pPr marL="274320" indent="-274320"/>
            <a:r>
              <a:rPr lang="en-US" b="0" dirty="0"/>
              <a:t>[Go to next slide.]</a:t>
            </a:r>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17</a:t>
            </a:fld>
            <a:endParaRPr lang="en-US" dirty="0"/>
          </a:p>
        </p:txBody>
      </p:sp>
    </p:spTree>
    <p:extLst>
      <p:ext uri="{BB962C8B-B14F-4D97-AF65-F5344CB8AC3E}">
        <p14:creationId xmlns:p14="http://schemas.microsoft.com/office/powerpoint/2010/main" val="29503919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457200"/>
            <a:r>
              <a:rPr lang="en-US" b="1" dirty="0"/>
              <a:t>Q1:  What principle for giving is Paul giving us here?</a:t>
            </a:r>
          </a:p>
          <a:p>
            <a:pPr marL="274320" indent="-457200"/>
            <a:r>
              <a:rPr lang="en-US" dirty="0"/>
              <a:t>1.  Follow through on your financial commitment to the Lord’s work.</a:t>
            </a:r>
          </a:p>
          <a:p>
            <a:pPr marL="274320" indent="-457200"/>
            <a:r>
              <a:rPr lang="en-US" dirty="0"/>
              <a:t>2.  After you have made a decision on how much to give, follow through on it.</a:t>
            </a:r>
          </a:p>
          <a:p>
            <a:pPr marL="274320" indent="-457200"/>
            <a:r>
              <a:rPr lang="en-US" dirty="0"/>
              <a:t>3.  Here the Corinthians had been the first to give for the relief in Jerusalem.</a:t>
            </a:r>
          </a:p>
          <a:p>
            <a:pPr marL="274320" indent="-457200"/>
            <a:r>
              <a:rPr lang="en-US" dirty="0"/>
              <a:t>4.  But apparently, they had not been laying aside their offerings and accumulating their contributions as they did at first.</a:t>
            </a:r>
          </a:p>
          <a:p>
            <a:pPr marL="274320" indent="-457200"/>
            <a:r>
              <a:rPr lang="en-US" dirty="0"/>
              <a:t>5.  So Paul is encouraging them to get back to their first desire to help and complete their contributions.</a:t>
            </a:r>
          </a:p>
          <a:p>
            <a:pPr marL="274320" indent="-457200"/>
            <a:r>
              <a:rPr lang="en-US" dirty="0"/>
              <a:t>6.  Again, he emphasizes according to their means.</a:t>
            </a:r>
          </a:p>
          <a:p>
            <a:pPr marL="274320" indent="-457200"/>
            <a:r>
              <a:rPr lang="en-US" dirty="0"/>
              <a:t>[Go to next slide.]</a:t>
            </a:r>
          </a:p>
          <a:p>
            <a:pPr marL="274320" indent="-457200"/>
            <a:endParaRPr lang="en-US" dirty="0"/>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18</a:t>
            </a:fld>
            <a:endParaRPr lang="en-US" dirty="0"/>
          </a:p>
        </p:txBody>
      </p:sp>
    </p:spTree>
    <p:extLst>
      <p:ext uri="{BB962C8B-B14F-4D97-AF65-F5344CB8AC3E}">
        <p14:creationId xmlns:p14="http://schemas.microsoft.com/office/powerpoint/2010/main" val="39609193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marR="0" lvl="0" indent="-457200" algn="l" defTabSz="914400" rtl="0" eaLnBrk="0" fontAlgn="base" latinLnBrk="0" hangingPunct="0">
              <a:lnSpc>
                <a:spcPct val="100000"/>
              </a:lnSpc>
              <a:spcBef>
                <a:spcPct val="30000"/>
              </a:spcBef>
              <a:spcAft>
                <a:spcPct val="0"/>
              </a:spcAft>
              <a:buClrTx/>
              <a:buSzTx/>
              <a:buFontTx/>
              <a:buNone/>
              <a:tabLst/>
              <a:defRPr/>
            </a:pPr>
            <a:r>
              <a:rPr lang="en-US" altLang="en-US" b="1" dirty="0"/>
              <a:t>Q1:  Is Paul commanding them to give any amount or percentage large or small?</a:t>
            </a:r>
          </a:p>
          <a:p>
            <a:pPr marL="274320" marR="0" lvl="0" indent="-457200" algn="l" defTabSz="914400" rtl="0" eaLnBrk="0" fontAlgn="base" latinLnBrk="0" hangingPunct="0">
              <a:lnSpc>
                <a:spcPct val="100000"/>
              </a:lnSpc>
              <a:spcBef>
                <a:spcPct val="30000"/>
              </a:spcBef>
              <a:spcAft>
                <a:spcPct val="0"/>
              </a:spcAft>
              <a:buClrTx/>
              <a:buSzTx/>
              <a:buFontTx/>
              <a:buNone/>
              <a:tabLst/>
              <a:defRPr/>
            </a:pPr>
            <a:r>
              <a:rPr lang="en-US" dirty="0"/>
              <a:t>1.  No! They can give nothing if they choose.</a:t>
            </a:r>
          </a:p>
          <a:p>
            <a:pPr marL="274320" marR="0" lvl="0" indent="-457200" algn="l" defTabSz="914400" rtl="0" eaLnBrk="0" fontAlgn="base" latinLnBrk="0" hangingPunct="0">
              <a:lnSpc>
                <a:spcPct val="100000"/>
              </a:lnSpc>
              <a:spcBef>
                <a:spcPct val="30000"/>
              </a:spcBef>
              <a:spcAft>
                <a:spcPct val="0"/>
              </a:spcAft>
              <a:buClrTx/>
              <a:buSzTx/>
              <a:buFontTx/>
              <a:buNone/>
              <a:tabLst/>
              <a:defRPr/>
            </a:pPr>
            <a:r>
              <a:rPr lang="en-US" dirty="0"/>
              <a:t>2.  But he is saying that there is a correlation between our giving and our love.</a:t>
            </a:r>
          </a:p>
          <a:p>
            <a:pPr marL="274320" marR="0" lvl="0" indent="-457200" algn="l" defTabSz="914400" rtl="0" eaLnBrk="0" fontAlgn="base" latinLnBrk="0" hangingPunct="0">
              <a:lnSpc>
                <a:spcPct val="100000"/>
              </a:lnSpc>
              <a:spcBef>
                <a:spcPct val="30000"/>
              </a:spcBef>
              <a:spcAft>
                <a:spcPct val="0"/>
              </a:spcAft>
              <a:buClrTx/>
              <a:buSzTx/>
              <a:buFontTx/>
              <a:buNone/>
              <a:tabLst/>
              <a:defRPr/>
            </a:pPr>
            <a:r>
              <a:rPr lang="en-US" dirty="0"/>
              <a:t>3.  Paul says he can gauge how genuine our love is by the eagerness of our giving.</a:t>
            </a:r>
          </a:p>
          <a:p>
            <a:pPr marL="274320" marR="0" lvl="0" indent="-457200" algn="l" defTabSz="914400" rtl="0" eaLnBrk="0" fontAlgn="base" latinLnBrk="0" hangingPunct="0">
              <a:lnSpc>
                <a:spcPct val="100000"/>
              </a:lnSpc>
              <a:spcBef>
                <a:spcPct val="30000"/>
              </a:spcBef>
              <a:spcAft>
                <a:spcPct val="0"/>
              </a:spcAft>
              <a:buClrTx/>
              <a:buSzTx/>
              <a:buFontTx/>
              <a:buNone/>
              <a:tabLst/>
              <a:defRPr/>
            </a:pPr>
            <a:r>
              <a:rPr lang="en-US" dirty="0"/>
              <a:t>4.  Not necessarily the amount, but the eagerness with which we give.</a:t>
            </a:r>
          </a:p>
          <a:p>
            <a:pPr marL="274320" marR="0" lvl="0" indent="-457200" algn="l" defTabSz="914400" rtl="0" eaLnBrk="0" fontAlgn="base" latinLnBrk="0" hangingPunct="0">
              <a:lnSpc>
                <a:spcPct val="100000"/>
              </a:lnSpc>
              <a:spcBef>
                <a:spcPct val="30000"/>
              </a:spcBef>
              <a:spcAft>
                <a:spcPct val="0"/>
              </a:spcAft>
              <a:buClrTx/>
              <a:buSzTx/>
              <a:buFontTx/>
              <a:buNone/>
              <a:tabLst/>
              <a:defRPr/>
            </a:pPr>
            <a:r>
              <a:rPr lang="en-US" dirty="0"/>
              <a:t>5.  You can tell he is going to be drawing a comparison between Corinth and the Macedonian churches in their eagerness to give, adding a little motivation for the saints at Corinth to be generous.</a:t>
            </a:r>
          </a:p>
          <a:p>
            <a:pPr marL="274320" marR="0" lvl="0" indent="-457200" algn="l" defTabSz="914400" rtl="0" eaLnBrk="0" fontAlgn="base" latinLnBrk="0" hangingPunct="0">
              <a:lnSpc>
                <a:spcPct val="100000"/>
              </a:lnSpc>
              <a:spcBef>
                <a:spcPct val="30000"/>
              </a:spcBef>
              <a:spcAft>
                <a:spcPct val="0"/>
              </a:spcAft>
              <a:buClrTx/>
              <a:buSzTx/>
              <a:buFontTx/>
              <a:buNone/>
              <a:tabLst/>
              <a:defRPr/>
            </a:pPr>
            <a:r>
              <a:rPr lang="en-US" dirty="0"/>
              <a:t>6.  Paul doesn’t want to be embarrassed by having the Corinthian church start out strong in being the first to give, but fizzle out in the end.</a:t>
            </a:r>
          </a:p>
          <a:p>
            <a:pPr marL="274320" marR="0" lvl="0" indent="-457200" algn="l" defTabSz="914400" rtl="0" eaLnBrk="0" fontAlgn="base" latinLnBrk="0" hangingPunct="0">
              <a:lnSpc>
                <a:spcPct val="100000"/>
              </a:lnSpc>
              <a:spcBef>
                <a:spcPct val="30000"/>
              </a:spcBef>
              <a:spcAft>
                <a:spcPct val="0"/>
              </a:spcAft>
              <a:buClrTx/>
              <a:buSzTx/>
              <a:buFontTx/>
              <a:buNone/>
              <a:tabLst/>
              <a:defRPr/>
            </a:pPr>
            <a:r>
              <a:rPr lang="en-US" dirty="0"/>
              <a:t>7.  In fact, he writes in:</a:t>
            </a:r>
          </a:p>
          <a:p>
            <a:pPr marL="274320" marR="0" lvl="0" indent="-457200" algn="l" defTabSz="914400" rtl="0" eaLnBrk="0" fontAlgn="base" latinLnBrk="0" hangingPunct="0">
              <a:lnSpc>
                <a:spcPct val="100000"/>
              </a:lnSpc>
              <a:spcBef>
                <a:spcPct val="30000"/>
              </a:spcBef>
              <a:spcAft>
                <a:spcPct val="0"/>
              </a:spcAft>
              <a:buClrTx/>
              <a:buSzTx/>
              <a:buFontTx/>
              <a:buNone/>
              <a:tabLst/>
              <a:defRPr/>
            </a:pPr>
            <a:r>
              <a:rPr lang="en-US" b="1" dirty="0"/>
              <a:t>2 Corinthians 9:2 NIV</a:t>
            </a:r>
            <a:r>
              <a:rPr lang="en-US" dirty="0"/>
              <a:t> - For I know your eagerness to help, and I have been boasting about it to the Macedonians, telling them that since last year you in Achaia were ready to give; and your enthusiasm has stirred most of them to action.</a:t>
            </a:r>
          </a:p>
          <a:p>
            <a:pPr marL="274320" marR="0" lvl="0" indent="-457200" algn="l" defTabSz="914400" rtl="0" eaLnBrk="0" fontAlgn="base" latinLnBrk="0" hangingPunct="0">
              <a:lnSpc>
                <a:spcPct val="100000"/>
              </a:lnSpc>
              <a:spcBef>
                <a:spcPct val="30000"/>
              </a:spcBef>
              <a:spcAft>
                <a:spcPct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19</a:t>
            </a:fld>
            <a:endParaRPr lang="en-US" dirty="0"/>
          </a:p>
        </p:txBody>
      </p:sp>
    </p:spTree>
    <p:extLst>
      <p:ext uri="{BB962C8B-B14F-4D97-AF65-F5344CB8AC3E}">
        <p14:creationId xmlns:p14="http://schemas.microsoft.com/office/powerpoint/2010/main" val="28219261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sz="1200" b="1" i="0" kern="1200" dirty="0">
                <a:solidFill>
                  <a:schemeClr val="tx1"/>
                </a:solidFill>
                <a:effectLst/>
                <a:latin typeface="Arial" charset="0"/>
                <a:ea typeface="+mn-ea"/>
                <a:cs typeface="+mn-cs"/>
              </a:rPr>
              <a:t>B2: </a:t>
            </a:r>
          </a:p>
          <a:p>
            <a:pPr marL="274320" indent="-274320"/>
            <a:r>
              <a:rPr lang="en-US" dirty="0"/>
              <a:t>1.  Grace is often defined as God’s unmerited favor toward mankind.</a:t>
            </a:r>
          </a:p>
          <a:p>
            <a:pPr marL="274320" indent="-274320"/>
            <a:r>
              <a:rPr lang="en-US" dirty="0"/>
              <a:t>2.  It is God treating us with love, mercy, compassion, and forgiveness when we actually deserve eternal death for our sins.</a:t>
            </a:r>
          </a:p>
          <a:p>
            <a:pPr marL="274320" indent="-274320"/>
            <a:r>
              <a:rPr lang="en-US" dirty="0"/>
              <a:t>3.  It is God’s grace that saves us from eternal death and grants us eternal life.</a:t>
            </a:r>
          </a:p>
          <a:p>
            <a:pPr marL="274320" indent="-274320"/>
            <a:r>
              <a:rPr lang="en-US" dirty="0"/>
              <a:t>4.  Paul writes in Eph 2:5 “for by grace you have been saved.”</a:t>
            </a:r>
          </a:p>
          <a:p>
            <a:pPr marL="274320" indent="-274320"/>
            <a:r>
              <a:rPr lang="en-US" dirty="0"/>
              <a:t>5.  And he explains further in Eph 2:8-9</a:t>
            </a:r>
          </a:p>
          <a:p>
            <a:pPr marL="274320" indent="-274320"/>
            <a:r>
              <a:rPr lang="en-US" b="1" dirty="0"/>
              <a:t>Ephesians 2:8-9 NKJV - </a:t>
            </a:r>
            <a:r>
              <a:rPr lang="en-US" dirty="0"/>
              <a:t>For by grace you have been saved through faith, and that [the salvation by faith] not of yourselves; it is the gift of God, </a:t>
            </a:r>
            <a:r>
              <a:rPr lang="en-US" baseline="30000" dirty="0"/>
              <a:t>9</a:t>
            </a:r>
            <a:r>
              <a:rPr lang="en-US" dirty="0"/>
              <a:t> not of works, lest anyone should boast.</a:t>
            </a:r>
          </a:p>
          <a:p>
            <a:pPr marL="274320" indent="-274320"/>
            <a:r>
              <a:rPr lang="en-US" dirty="0"/>
              <a:t>6.  God’s grace is based on His love for us: </a:t>
            </a:r>
          </a:p>
          <a:p>
            <a:pPr marL="274320" indent="-274320"/>
            <a:r>
              <a:rPr lang="en-US" dirty="0"/>
              <a:t>7.  For God so loved the world … that He gave His only Son.</a:t>
            </a:r>
          </a:p>
          <a:p>
            <a:pPr marL="274320" indent="-274320"/>
            <a:r>
              <a:rPr lang="en-US" dirty="0"/>
              <a:t>8.  That’s grace.  That’s God’s unmerited favor toward us sinners.</a:t>
            </a:r>
          </a:p>
          <a:p>
            <a:pPr marL="274320" indent="-274320"/>
            <a:r>
              <a:rPr lang="en-US" dirty="0"/>
              <a:t>9.  That whosoever believes in Him should not perish but have eternal life!</a:t>
            </a:r>
          </a:p>
          <a:p>
            <a:pPr marL="274320" indent="-274320"/>
            <a:r>
              <a:rPr lang="en-US" dirty="0"/>
              <a:t>10. That’s Grace!  That’s God’s unmerited favor toward us sinners.</a:t>
            </a:r>
          </a:p>
          <a:p>
            <a:pPr marL="274320" indent="-274320"/>
            <a:r>
              <a:rPr lang="en-US" dirty="0"/>
              <a:t>11. When we receive God’s grace by receiving Jesus as our Savior from sin, we are saved by grace through faith.</a:t>
            </a:r>
          </a:p>
          <a:p>
            <a:pPr marL="274320" indent="-274320"/>
            <a:r>
              <a:rPr lang="en-US" dirty="0"/>
              <a:t>12. Justice is getting what you deserve. </a:t>
            </a:r>
          </a:p>
          <a:p>
            <a:pPr marL="274320" indent="-274320"/>
            <a:r>
              <a:rPr lang="en-US" dirty="0"/>
              <a:t>13. Mercy is not getting the penalty you deserve. </a:t>
            </a:r>
          </a:p>
          <a:p>
            <a:pPr marL="274320" indent="-274320"/>
            <a:r>
              <a:rPr lang="en-US" dirty="0"/>
              <a:t>14. Grace is receiving the good gift that you haven’t earned and don’t deserve. </a:t>
            </a:r>
          </a:p>
          <a:p>
            <a:pPr marL="274320" indent="-274320"/>
            <a:r>
              <a:rPr lang="en-US" dirty="0"/>
              <a:t>15. When we receive God’s grace given to us in Jesus who died for our sins, God can lay our sins on Jesus, who paid the just penalty for them.</a:t>
            </a:r>
          </a:p>
          <a:p>
            <a:pPr marL="274320" indent="-274320"/>
            <a:r>
              <a:rPr lang="en-US" dirty="0"/>
              <a:t>16. God’s justice is satisfied by the death of His Son.</a:t>
            </a:r>
          </a:p>
          <a:p>
            <a:pPr marL="274320" indent="-274320"/>
            <a:r>
              <a:rPr lang="en-US" dirty="0"/>
              <a:t>17. He can then be merciful to us sinners and not punish us for our sins.</a:t>
            </a:r>
          </a:p>
          <a:p>
            <a:pPr marL="274320" indent="-274320"/>
            <a:r>
              <a:rPr lang="en-US" dirty="0"/>
              <a:t>18. But more than that, He can be gracious unto us, forgiving our sins, placing Christ’s perfect righteousness to our account, and giving us eternal life in His Kingdom.</a:t>
            </a:r>
          </a:p>
          <a:p>
            <a:pPr marL="274320" indent="-274320"/>
            <a:r>
              <a:rPr lang="en-US" dirty="0"/>
              <a:t>19. So biblical grace is God’s undeserved, freely given love in action—most fully seen in God’s forgiveness of our sins and the new life offered us through Jesus Christ.</a:t>
            </a:r>
          </a:p>
          <a:p>
            <a:pPr marL="274320" indent="-274320"/>
            <a:endParaRPr lang="en-US" dirty="0"/>
          </a:p>
          <a:p>
            <a:pPr marL="274320" indent="-274320"/>
            <a:r>
              <a:rPr lang="en-US" b="1" dirty="0"/>
              <a:t>B3:</a:t>
            </a:r>
          </a:p>
          <a:p>
            <a:pPr marL="274320" indent="-274320"/>
            <a:r>
              <a:rPr lang="en-US" dirty="0"/>
              <a:t>1.  Undoubtedly, they came to know the grace of the Lord Jesus by the preaching of Paul and his coworkers.</a:t>
            </a:r>
          </a:p>
          <a:p>
            <a:pPr marL="274320" indent="-274320"/>
            <a:r>
              <a:rPr lang="en-US" dirty="0"/>
              <a:t>2.  Paul preached the gospel of salvation by grace through faith.</a:t>
            </a:r>
          </a:p>
          <a:p>
            <a:pPr marL="274320" indent="-274320"/>
            <a:r>
              <a:rPr lang="en-US" dirty="0"/>
              <a:t>3.  When he came to Corinth he said:</a:t>
            </a:r>
          </a:p>
          <a:p>
            <a:pPr marL="274320" indent="-274320"/>
            <a:r>
              <a:rPr lang="en-US" b="1" dirty="0"/>
              <a:t>1 Corinthians 2:2 NKJV</a:t>
            </a:r>
            <a:r>
              <a:rPr lang="en-US" dirty="0"/>
              <a:t> - For I determined not to know anything among you except Jesus Christ and Him crucified.</a:t>
            </a:r>
          </a:p>
          <a:p>
            <a:pPr marL="274320" indent="-274320"/>
            <a:r>
              <a:rPr lang="en-US" dirty="0"/>
              <a:t>4.  In 1 Corinthians, as Paul is there defining what the gospel is, he writes: </a:t>
            </a:r>
          </a:p>
          <a:p>
            <a:pPr marL="274320" indent="-274320"/>
            <a:r>
              <a:rPr lang="en-US" b="1" dirty="0"/>
              <a:t>1 Corinthians 15:1-2 NKJV</a:t>
            </a:r>
            <a:r>
              <a:rPr lang="en-US" dirty="0"/>
              <a:t> - Moreover, brethren, I declare to you the gospel which I preached to you, which also you received and in which you stand, </a:t>
            </a:r>
            <a:r>
              <a:rPr lang="en-US" baseline="30000" dirty="0"/>
              <a:t>2</a:t>
            </a:r>
            <a:r>
              <a:rPr lang="en-US" dirty="0"/>
              <a:t> by which also you are saved, if you hold fast that word which I preached to you--unless you believed in vain.</a:t>
            </a:r>
          </a:p>
          <a:p>
            <a:pPr marL="274320" indent="-274320"/>
            <a:r>
              <a:rPr lang="en-US" dirty="0"/>
              <a:t>5.  So they heard the gospel, the received the gospel, they stood fast on the gospel truth, and they were saved by believing the gospel.</a:t>
            </a:r>
          </a:p>
          <a:p>
            <a:pPr marL="274320" indent="-274320"/>
            <a:r>
              <a:rPr lang="en-US" dirty="0"/>
              <a:t>6.  And what is the gospel? Paul goes on to define it in these words:</a:t>
            </a:r>
          </a:p>
          <a:p>
            <a:pPr marL="274320" indent="-274320"/>
            <a:r>
              <a:rPr lang="en-US" b="1" dirty="0"/>
              <a:t>1 Corinthians 15:3-4 NKJV </a:t>
            </a:r>
            <a:r>
              <a:rPr lang="en-US" dirty="0"/>
              <a:t>- … Christ died for our sins according to the Scriptures, </a:t>
            </a:r>
            <a:r>
              <a:rPr lang="en-US" baseline="30000" dirty="0"/>
              <a:t>4</a:t>
            </a:r>
            <a:r>
              <a:rPr lang="en-US" dirty="0"/>
              <a:t> and that He was buried, and that He rose again the third day according to the Scriptures,</a:t>
            </a:r>
          </a:p>
          <a:p>
            <a:pPr marL="274320" indent="-274320"/>
            <a:r>
              <a:rPr lang="en-US" dirty="0"/>
              <a:t>7.  So the Corinthians knew the grace of our Lord Jesus Christ because they had heard and received the gospel of salvation by grace through faith.</a:t>
            </a:r>
          </a:p>
          <a:p>
            <a:pPr marL="274320" indent="-274320"/>
            <a:endParaRPr lang="en-US" dirty="0"/>
          </a:p>
          <a:p>
            <a:pPr marL="274320" indent="-274320"/>
            <a:r>
              <a:rPr lang="en-US" b="1" dirty="0"/>
              <a:t>B4:</a:t>
            </a:r>
          </a:p>
          <a:p>
            <a:pPr marL="274320" indent="-274320"/>
            <a:r>
              <a:rPr lang="en-US" dirty="0"/>
              <a:t>1.  First, though Jesus was rich…</a:t>
            </a:r>
          </a:p>
          <a:p>
            <a:pPr marL="274320" indent="-274320"/>
            <a:r>
              <a:rPr lang="en-US" b="1" dirty="0"/>
              <a:t>When was Jesus rich?</a:t>
            </a:r>
          </a:p>
          <a:p>
            <a:pPr marL="274320" indent="-274320"/>
            <a:r>
              <a:rPr lang="en-US" dirty="0"/>
              <a:t>2.  He was never rich on earth.</a:t>
            </a:r>
          </a:p>
          <a:p>
            <a:pPr marL="274320" indent="-274320"/>
            <a:r>
              <a:rPr lang="en-US" dirty="0"/>
              <a:t>3.  So here Paul is referring to the glory of Jesus before His incarnation when He was Michael, the captain of the angelic hosts of heaven, the eternal Son of God, creator of the universe, and co-reagent with the Father of all of His creation.</a:t>
            </a:r>
          </a:p>
          <a:p>
            <a:pPr marL="274320" indent="-274320"/>
            <a:r>
              <a:rPr lang="en-US" dirty="0"/>
              <a:t>4.  Indeed, Jesus before His incarnation was incredibly rich in material things, in honor, in power, in authority.  </a:t>
            </a:r>
          </a:p>
          <a:p>
            <a:pPr marL="274320" indent="-274320"/>
            <a:r>
              <a:rPr lang="en-US" dirty="0"/>
              <a:t>5.  He was God, one with the Father and the Spirit.</a:t>
            </a:r>
          </a:p>
          <a:p>
            <a:pPr marL="274320" indent="-274320"/>
            <a:r>
              <a:rPr lang="en-US" b="1" dirty="0"/>
              <a:t>How did Jesus become poor for our sakes?</a:t>
            </a:r>
          </a:p>
          <a:p>
            <a:pPr marL="274320" indent="-274320"/>
            <a:r>
              <a:rPr lang="en-US" dirty="0"/>
              <a:t>6.  He stepped down from His throne in glory and took our humanity upon His divinity.</a:t>
            </a:r>
          </a:p>
          <a:p>
            <a:pPr marL="274320" indent="-274320"/>
            <a:r>
              <a:rPr lang="en-US" dirty="0"/>
              <a:t>7.  He was born in a stable; raised as a carpenter’s son by common parents, became an itinerant preacher without a home of his own, and died with not much more than the clothes on his back.</a:t>
            </a:r>
          </a:p>
          <a:p>
            <a:pPr marL="274320" lvl="0" indent="-274320"/>
            <a:r>
              <a:rPr lang="en-US" dirty="0"/>
              <a:t>8.  This is amazing grace.</a:t>
            </a:r>
          </a:p>
          <a:p>
            <a:pPr marL="274320" lvl="0" indent="-274320"/>
            <a:r>
              <a:rPr lang="en-US" dirty="0"/>
              <a:t>9.  God the Son trades His throne for a manger and a cross.</a:t>
            </a:r>
          </a:p>
          <a:p>
            <a:pPr marL="274320" lvl="0" indent="-274320"/>
            <a:r>
              <a:rPr lang="en-US" dirty="0"/>
              <a:t>10. He leaves the holiness of heaven for our sin-polluted world.</a:t>
            </a:r>
          </a:p>
          <a:p>
            <a:pPr marL="274320" lvl="0" indent="-274320"/>
            <a:r>
              <a:rPr lang="en-US" dirty="0"/>
              <a:t>11. He leaves the adoration of angels for rejection, ridicule, and crucifixion by His own creatures.</a:t>
            </a:r>
          </a:p>
          <a:p>
            <a:pPr marL="274320" indent="-274320"/>
            <a:r>
              <a:rPr lang="en-US" b="1" dirty="0"/>
              <a:t>How did we become rich through His poverty?</a:t>
            </a:r>
          </a:p>
          <a:p>
            <a:pPr marL="228600" indent="-228600" eaLnBrk="1" hangingPunct="1">
              <a:lnSpc>
                <a:spcPct val="80000"/>
              </a:lnSpc>
              <a:defRPr/>
            </a:pPr>
            <a:r>
              <a:rPr lang="en-US" dirty="0"/>
              <a:t>12. By the grace of God, you’re rich!  </a:t>
            </a:r>
          </a:p>
          <a:p>
            <a:pPr marL="228600" indent="-228600" eaLnBrk="1" hangingPunct="1">
              <a:lnSpc>
                <a:spcPct val="80000"/>
              </a:lnSpc>
              <a:defRPr/>
            </a:pPr>
            <a:r>
              <a:rPr lang="en-US" dirty="0"/>
              <a:t>13. You’re an heir of the Kingdom!  </a:t>
            </a:r>
          </a:p>
          <a:p>
            <a:pPr marL="228600" indent="-228600" eaLnBrk="1" hangingPunct="1">
              <a:lnSpc>
                <a:spcPct val="80000"/>
              </a:lnSpc>
              <a:defRPr/>
            </a:pPr>
            <a:r>
              <a:rPr lang="en-US" dirty="0"/>
              <a:t>14. Jesus is preparing a place for your there that you will really love.</a:t>
            </a:r>
          </a:p>
          <a:p>
            <a:pPr marL="228600" indent="-228600" eaLnBrk="1" hangingPunct="1">
              <a:lnSpc>
                <a:spcPct val="80000"/>
              </a:lnSpc>
              <a:defRPr/>
            </a:pPr>
            <a:r>
              <a:rPr lang="en-US" dirty="0"/>
              <a:t>15. You will someday walk on streets of gold!  </a:t>
            </a:r>
          </a:p>
          <a:p>
            <a:pPr marL="228600" indent="-228600" eaLnBrk="1" hangingPunct="1">
              <a:lnSpc>
                <a:spcPct val="80000"/>
              </a:lnSpc>
              <a:defRPr/>
            </a:pPr>
            <a:r>
              <a:rPr lang="en-US" dirty="0"/>
              <a:t>16. Not because you deserve to but because of the grace of God in saving you!</a:t>
            </a:r>
          </a:p>
          <a:p>
            <a:pPr marL="228600" indent="-228600" eaLnBrk="1" hangingPunct="1">
              <a:lnSpc>
                <a:spcPct val="80000"/>
              </a:lnSpc>
              <a:defRPr/>
            </a:pPr>
            <a:r>
              <a:rPr lang="en-US" dirty="0"/>
              <a:t>17. We have a gracious God who meets our greatest need.</a:t>
            </a:r>
          </a:p>
          <a:p>
            <a:pPr marL="228600" indent="-228600" eaLnBrk="1" hangingPunct="1">
              <a:lnSpc>
                <a:spcPct val="80000"/>
              </a:lnSpc>
              <a:defRPr/>
            </a:pPr>
            <a:r>
              <a:rPr lang="en-US" dirty="0"/>
              <a:t>18. Our greatest need is to be forgiven of our sins and be reconciled to God.</a:t>
            </a:r>
          </a:p>
          <a:p>
            <a:pPr marL="228600" indent="-228600" eaLnBrk="1" hangingPunct="1">
              <a:lnSpc>
                <a:spcPct val="80000"/>
              </a:lnSpc>
              <a:defRPr/>
            </a:pPr>
            <a:r>
              <a:rPr lang="en-US" dirty="0"/>
              <a:t>19. And that gives us eternal life which all the money in the world cannot purchase.</a:t>
            </a:r>
          </a:p>
          <a:p>
            <a:pPr marL="228600" indent="-228600" eaLnBrk="1" hangingPunct="1">
              <a:lnSpc>
                <a:spcPct val="80000"/>
              </a:lnSpc>
              <a:defRPr/>
            </a:pPr>
            <a:r>
              <a:rPr lang="en-US" dirty="0"/>
              <a:t>20. There is an acronym the spells grace that I believe perfectly fits Paul’s wonderful description of Grace in this passage.</a:t>
            </a:r>
          </a:p>
          <a:p>
            <a:pPr marL="228600" indent="-228600" eaLnBrk="1" hangingPunct="1">
              <a:lnSpc>
                <a:spcPct val="80000"/>
              </a:lnSpc>
              <a:defRPr/>
            </a:pPr>
            <a:r>
              <a:rPr lang="en-US" dirty="0"/>
              <a:t>21. The acronym is G-R-A-C-E which stands for “God’s Riches At Christ’s Expense.”</a:t>
            </a:r>
          </a:p>
          <a:p>
            <a:pPr marL="274320" indent="-274320"/>
            <a:r>
              <a:rPr lang="en-US" dirty="0"/>
              <a:t>22. We will enjoy God’s riches by what Christ suffered to provide for our forgiveness.</a:t>
            </a:r>
          </a:p>
          <a:p>
            <a:pPr marL="274320" indent="-274320"/>
            <a:r>
              <a:rPr lang="en-US" dirty="0"/>
              <a:t>23. It is grace that makes Christianity different from all the other religions of the world.</a:t>
            </a:r>
          </a:p>
          <a:p>
            <a:pPr marL="274320" indent="-274320"/>
            <a:r>
              <a:rPr lang="en-US" dirty="0"/>
              <a:t>24. Salvation is not something that we can earn by our good works.</a:t>
            </a:r>
          </a:p>
          <a:p>
            <a:pPr marL="274320" indent="-274320"/>
            <a:r>
              <a:rPr lang="en-US" dirty="0"/>
              <a:t>25. It is something that our loving God gives us if we will receive the gracious gift of His Son and trust Him for the forgiveness of our sins.</a:t>
            </a:r>
          </a:p>
          <a:p>
            <a:pPr marL="274320" indent="-274320"/>
            <a:endParaRPr lang="en-US" dirty="0"/>
          </a:p>
          <a:p>
            <a:pPr marL="274320" indent="-274320"/>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9412190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457200"/>
            <a:r>
              <a:rPr lang="en-US" b="1" dirty="0"/>
              <a:t>Q1:  What benefits does Paul cite here for those who give generously to the Lord’s work?</a:t>
            </a:r>
          </a:p>
          <a:p>
            <a:pPr marL="274320" indent="-457200"/>
            <a:r>
              <a:rPr lang="en-US" b="0" dirty="0"/>
              <a:t>1.  First, God will abundantly bless the giver so that they will have all that they need.</a:t>
            </a:r>
          </a:p>
          <a:p>
            <a:pPr marL="274320" indent="-457200"/>
            <a:r>
              <a:rPr lang="en-US" b="0" dirty="0"/>
              <a:t>2.  And if they have all they need, they can continue to abound in good works.</a:t>
            </a:r>
          </a:p>
          <a:p>
            <a:pPr marL="274320" indent="-457200"/>
            <a:r>
              <a:rPr lang="en-US" b="0" dirty="0"/>
              <a:t>3.  Second, God will enrich them in every way so they can continue to be generous on every occasion.</a:t>
            </a:r>
          </a:p>
          <a:p>
            <a:pPr marL="274320" indent="-457200"/>
            <a:r>
              <a:rPr lang="en-US" b="0" dirty="0"/>
              <a:t>4.  Third, their generosity will result in thanksgiving to God.</a:t>
            </a:r>
          </a:p>
          <a:p>
            <a:pPr marL="274320" indent="-457200"/>
            <a:r>
              <a:rPr lang="en-US" b="0" dirty="0"/>
              <a:t>5.  Fourth, what they give will supply the needs of the Lord’s people.</a:t>
            </a:r>
          </a:p>
          <a:p>
            <a:pPr marL="274320" indent="-457200"/>
            <a:r>
              <a:rPr lang="en-US" b="0" dirty="0"/>
              <a:t>6.  Fifth, God will be praised for the effect the gospel has had on you, making you a generous and loving person.</a:t>
            </a:r>
          </a:p>
          <a:p>
            <a:pPr marL="274320" indent="-457200"/>
            <a:r>
              <a:rPr lang="en-US" b="0" dirty="0"/>
              <a:t>7.  Others will see your good works and glorify your Father which is in heaven.</a:t>
            </a:r>
          </a:p>
          <a:p>
            <a:pPr marL="274320" indent="-457200"/>
            <a:r>
              <a:rPr lang="en-US" b="0" dirty="0"/>
              <a:t>8.  In the end, the glory goes back to God for His grace which has made us loving and gracious people.</a:t>
            </a:r>
          </a:p>
          <a:p>
            <a:pPr marL="274320" indent="-457200"/>
            <a:endParaRPr lang="en-US" b="0" dirty="0"/>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20</a:t>
            </a:fld>
            <a:endParaRPr lang="en-US" dirty="0"/>
          </a:p>
        </p:txBody>
      </p:sp>
    </p:spTree>
    <p:extLst>
      <p:ext uri="{BB962C8B-B14F-4D97-AF65-F5344CB8AC3E}">
        <p14:creationId xmlns:p14="http://schemas.microsoft.com/office/powerpoint/2010/main" val="26993859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457200"/>
            <a:r>
              <a:rPr lang="en-US" b="1" dirty="0"/>
              <a:t>Q1: How have the Gentiles shared in the spiritual blessings of the Jews?</a:t>
            </a:r>
          </a:p>
          <a:p>
            <a:pPr marL="274320" indent="-457200"/>
            <a:r>
              <a:rPr lang="en-US" dirty="0"/>
              <a:t>1.  During this time, Jerusalem was the apostolic center of the Christian church.</a:t>
            </a:r>
          </a:p>
          <a:p>
            <a:pPr marL="274320" indent="-457200"/>
            <a:r>
              <a:rPr lang="en-US" dirty="0"/>
              <a:t>2.  It was in Jerusalem on the day of Pentecost that the Holy Spirit was poured out and the gospel message went forward to Jerusalem, Judea, Samaria, and then to the Gentile world.</a:t>
            </a:r>
          </a:p>
          <a:p>
            <a:pPr marL="274320" indent="-457200"/>
            <a:r>
              <a:rPr lang="en-US" dirty="0"/>
              <a:t>3.  It is the apostles who received from Jesus the great commission to make disciples of all nations.</a:t>
            </a:r>
          </a:p>
          <a:p>
            <a:pPr marL="274320" indent="-457200"/>
            <a:r>
              <a:rPr lang="en-US" dirty="0"/>
              <a:t>4.  It is the apostles to whom Jesus gave the authority to write His testimony  and deliver the Christian faith to the church.</a:t>
            </a:r>
          </a:p>
          <a:p>
            <a:pPr marL="274320" indent="-457200"/>
            <a:r>
              <a:rPr lang="en-US" dirty="0"/>
              <a:t>5.  Everything that the Gentiles learned about Salvation came from the apostles of Christ, who for the most part, still called Judea their home.</a:t>
            </a:r>
          </a:p>
          <a:p>
            <a:pPr marL="274320" indent="-457200"/>
            <a:r>
              <a:rPr lang="en-US" dirty="0"/>
              <a:t>6.  So Paul is arguing that the Gentiles who have found salvation in Christ owe a debt of gratitude to their Jewish brothers in the faith who shared the gospel with them.</a:t>
            </a:r>
          </a:p>
          <a:p>
            <a:pPr marL="274320" indent="-457200"/>
            <a:r>
              <a:rPr lang="en-US" dirty="0"/>
              <a:t>7.  The Jewish Christians gave their Gentile brothers the gospel truth; it is only fitting that the Gentile brothers should respond in love and appreciation.</a:t>
            </a:r>
          </a:p>
          <a:p>
            <a:pPr marL="274320" indent="-457200"/>
            <a:r>
              <a:rPr lang="en-US" dirty="0"/>
              <a:t>8.  Here we see the blessings of the unity that Christ can bring to people who are united by love for Him.</a:t>
            </a:r>
          </a:p>
          <a:p>
            <a:pPr marL="274320" indent="-457200"/>
            <a:endParaRPr lang="en-US" dirty="0"/>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21</a:t>
            </a:fld>
            <a:endParaRPr lang="en-US" dirty="0"/>
          </a:p>
        </p:txBody>
      </p:sp>
    </p:spTree>
    <p:extLst>
      <p:ext uri="{BB962C8B-B14F-4D97-AF65-F5344CB8AC3E}">
        <p14:creationId xmlns:p14="http://schemas.microsoft.com/office/powerpoint/2010/main" val="26767492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457200"/>
            <a:r>
              <a:rPr lang="en-US" dirty="0"/>
              <a:t>1.  What a beautiful ending!</a:t>
            </a:r>
          </a:p>
          <a:p>
            <a:pPr marL="274320" indent="-457200"/>
            <a:r>
              <a:rPr lang="en-US" dirty="0"/>
              <a:t>2.  He brings it all back to the grace of God.</a:t>
            </a:r>
          </a:p>
          <a:p>
            <a:pPr marL="274320" indent="-457200"/>
            <a:r>
              <a:rPr lang="en-US" dirty="0"/>
              <a:t>3.  God has given us a gift in Jesus Christ that words cannot describe.</a:t>
            </a:r>
          </a:p>
          <a:p>
            <a:pPr marL="274320" indent="-457200"/>
            <a:r>
              <a:rPr lang="en-US" dirty="0"/>
              <a:t>4.  It is beyond our ability to fully appreciate or fully express our gratitude for what He has done for us in Christ.</a:t>
            </a:r>
          </a:p>
          <a:p>
            <a:pPr marL="274320" indent="-457200"/>
            <a:r>
              <a:rPr lang="en-US" dirty="0"/>
              <a:t>5.  We will continue to study the science of salvation in the age to come.</a:t>
            </a:r>
          </a:p>
          <a:p>
            <a:pPr marL="274320" indent="-457200"/>
            <a:r>
              <a:rPr lang="en-US" dirty="0"/>
              <a:t>6.  But for now, let us join the apostle Paul in giving thanks to God for His indescribable gift.</a:t>
            </a:r>
          </a:p>
          <a:p>
            <a:pPr marL="274320" indent="-457200"/>
            <a:r>
              <a:rPr lang="en-US" dirty="0"/>
              <a:t>7.  What do you say?</a:t>
            </a:r>
          </a:p>
          <a:p>
            <a:pPr marL="274320" indent="-457200"/>
            <a:endParaRPr lang="en-US" dirty="0"/>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22</a:t>
            </a:fld>
            <a:endParaRPr lang="en-US" dirty="0"/>
          </a:p>
        </p:txBody>
      </p:sp>
    </p:spTree>
    <p:extLst>
      <p:ext uri="{BB962C8B-B14F-4D97-AF65-F5344CB8AC3E}">
        <p14:creationId xmlns:p14="http://schemas.microsoft.com/office/powerpoint/2010/main" val="39741989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457200"/>
            <a:endParaRPr lang="en-US" dirty="0"/>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3</a:t>
            </a:fld>
            <a:endParaRPr lang="en-US" dirty="0"/>
          </a:p>
        </p:txBody>
      </p:sp>
    </p:spTree>
    <p:extLst>
      <p:ext uri="{BB962C8B-B14F-4D97-AF65-F5344CB8AC3E}">
        <p14:creationId xmlns:p14="http://schemas.microsoft.com/office/powerpoint/2010/main" val="39442852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b="1" dirty="0"/>
              <a:t>B1:</a:t>
            </a:r>
          </a:p>
          <a:p>
            <a:pPr marL="274320" indent="-274320"/>
            <a:r>
              <a:rPr lang="en-US" b="0" dirty="0"/>
              <a:t>[See notes on linked slide.]</a:t>
            </a:r>
          </a:p>
          <a:p>
            <a:pPr marL="274320" indent="-274320"/>
            <a:endParaRPr lang="en-US" b="0" dirty="0"/>
          </a:p>
          <a:p>
            <a:pPr marL="274320" indent="-274320"/>
            <a:r>
              <a:rPr lang="en-US" b="1" dirty="0"/>
              <a:t>B2:</a:t>
            </a:r>
          </a:p>
          <a:p>
            <a:pPr marL="274320" indent="-274320"/>
            <a:r>
              <a:rPr lang="en-US" b="0" dirty="0"/>
              <a:t>[See notes on linked slide.]</a:t>
            </a:r>
          </a:p>
          <a:p>
            <a:pPr marL="274320" indent="-274320"/>
            <a:endParaRPr lang="en-US" b="0" dirty="0"/>
          </a:p>
          <a:p>
            <a:pPr marL="274320" indent="-274320"/>
            <a:r>
              <a:rPr lang="en-US" b="1" dirty="0"/>
              <a:t>B3:</a:t>
            </a:r>
          </a:p>
          <a:p>
            <a:pPr marL="274320" indent="-274320"/>
            <a:r>
              <a:rPr lang="en-US" b="0" dirty="0"/>
              <a:t>[See notes on linked slide.]</a:t>
            </a:r>
          </a:p>
          <a:p>
            <a:pPr marL="274320" indent="-274320"/>
            <a:endParaRPr lang="en-US" b="0" dirty="0"/>
          </a:p>
          <a:p>
            <a:pPr marL="274320" indent="-274320"/>
            <a:r>
              <a:rPr lang="en-US" b="1" dirty="0"/>
              <a:t>B4:</a:t>
            </a:r>
          </a:p>
          <a:p>
            <a:pPr marL="274320" indent="-274320"/>
            <a:r>
              <a:rPr lang="en-US" b="0" dirty="0"/>
              <a:t>[See notes on linked slide.]</a:t>
            </a:r>
          </a:p>
          <a:p>
            <a:pPr marL="274320" indent="-274320"/>
            <a:endParaRPr lang="en-US" b="0" dirty="0"/>
          </a:p>
          <a:p>
            <a:pPr marL="274320" indent="-274320"/>
            <a:endParaRPr lang="en-US" b="0"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38596433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b="1" dirty="0"/>
              <a:t>B1:</a:t>
            </a:r>
          </a:p>
          <a:p>
            <a:pPr marL="274320" indent="-274320"/>
            <a:r>
              <a:rPr lang="en-US" b="0" dirty="0"/>
              <a:t>[See notes on linked slide.]</a:t>
            </a:r>
          </a:p>
          <a:p>
            <a:pPr marL="274320" indent="-274320"/>
            <a:endParaRPr lang="en-US" b="0" dirty="0"/>
          </a:p>
          <a:p>
            <a:pPr marL="274320" indent="-274320"/>
            <a:r>
              <a:rPr lang="en-US" b="1" dirty="0"/>
              <a:t>B2:</a:t>
            </a:r>
          </a:p>
          <a:p>
            <a:pPr marL="274320" indent="-274320"/>
            <a:r>
              <a:rPr lang="en-US" b="0" dirty="0"/>
              <a:t>[See notes on linked slide.]</a:t>
            </a:r>
          </a:p>
          <a:p>
            <a:pPr marL="274320" indent="-274320"/>
            <a:endParaRPr lang="en-US" b="0"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29309608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b="1" dirty="0"/>
              <a:t>B1:</a:t>
            </a:r>
            <a:r>
              <a:rPr lang="en-US" b="0" dirty="0"/>
              <a:t> </a:t>
            </a:r>
          </a:p>
          <a:p>
            <a:pPr marL="274320" indent="-274320"/>
            <a:r>
              <a:rPr lang="en-US" b="0" dirty="0"/>
              <a:t>[See notes on linked slide.]</a:t>
            </a:r>
          </a:p>
          <a:p>
            <a:pPr marL="274320" indent="-274320"/>
            <a:endParaRPr lang="en-US" b="0" dirty="0"/>
          </a:p>
          <a:p>
            <a:pPr marL="274320" indent="-274320"/>
            <a:r>
              <a:rPr lang="en-US" b="1" dirty="0"/>
              <a:t>B2:</a:t>
            </a:r>
          </a:p>
          <a:p>
            <a:pPr marL="274320" indent="-274320"/>
            <a:r>
              <a:rPr lang="en-US" b="0" dirty="0"/>
              <a:t>[See notes on linked slide.]</a:t>
            </a:r>
          </a:p>
          <a:p>
            <a:pPr marL="274320" indent="-274320"/>
            <a:endParaRPr lang="en-US" b="0" dirty="0"/>
          </a:p>
          <a:p>
            <a:pPr marL="274320" indent="-274320"/>
            <a:r>
              <a:rPr lang="en-US" b="1" dirty="0"/>
              <a:t>B3:</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b="0" dirty="0"/>
              <a:t>[See notes on linked slide.]</a:t>
            </a:r>
          </a:p>
          <a:p>
            <a:pPr marL="274320" indent="-274320"/>
            <a:endParaRPr lang="en-US" b="1" dirty="0"/>
          </a:p>
          <a:p>
            <a:endParaRPr lang="en-US" dirty="0"/>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6</a:t>
            </a:fld>
            <a:endParaRPr lang="en-US" dirty="0"/>
          </a:p>
        </p:txBody>
      </p:sp>
    </p:spTree>
    <p:extLst>
      <p:ext uri="{BB962C8B-B14F-4D97-AF65-F5344CB8AC3E}">
        <p14:creationId xmlns:p14="http://schemas.microsoft.com/office/powerpoint/2010/main" val="41357380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E88C43-A5A7-7F50-203D-0B169EEA2D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AA0043-D596-9E8B-F863-DB532FABE6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53ECAC-82E4-6AEC-8770-FF3DF7C78E8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30752F2-7D19-7420-2F8C-78F944D00DB9}"/>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28959739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126286-5CEB-A5DC-F80B-413401387F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CFE37E-EF5A-9408-ABFE-BB7CFD4115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CA1F0C-7B57-B56A-B9A2-0544C5238C51}"/>
              </a:ext>
            </a:extLst>
          </p:cNvPr>
          <p:cNvSpPr>
            <a:spLocks noGrp="1"/>
          </p:cNvSpPr>
          <p:nvPr>
            <p:ph type="body" idx="1"/>
          </p:nvPr>
        </p:nvSpPr>
        <p:spPr/>
        <p:txBody>
          <a:bodyPr/>
          <a:lstStyle/>
          <a:p>
            <a:pPr marL="0" indent="0">
              <a:buFontTx/>
              <a:buNone/>
            </a:pPr>
            <a:endParaRPr lang="en-US" dirty="0"/>
          </a:p>
        </p:txBody>
      </p:sp>
      <p:sp>
        <p:nvSpPr>
          <p:cNvPr id="4" name="Slide Number Placeholder 3">
            <a:extLst>
              <a:ext uri="{FF2B5EF4-FFF2-40B4-BE49-F238E27FC236}">
                <a16:creationId xmlns:a16="http://schemas.microsoft.com/office/drawing/2014/main" id="{D8BD811E-F6FE-EBBF-D285-C073F4F96D24}"/>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8</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2784008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B648D8-4B30-1990-030E-E528BE730F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EEE5D6-996E-52E9-60B0-EB6129AB73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71FE1F-AFCA-8014-7646-42CA574A7BA1}"/>
              </a:ext>
            </a:extLst>
          </p:cNvPr>
          <p:cNvSpPr>
            <a:spLocks noGrp="1"/>
          </p:cNvSpPr>
          <p:nvPr>
            <p:ph type="body" idx="1"/>
          </p:nvPr>
        </p:nvSpPr>
        <p:spPr/>
        <p:txBody>
          <a:bodyPr/>
          <a:lstStyle/>
          <a:p>
            <a:pPr marL="274320" indent="-274320"/>
            <a:endParaRPr lang="en-US" dirty="0"/>
          </a:p>
        </p:txBody>
      </p:sp>
      <p:sp>
        <p:nvSpPr>
          <p:cNvPr id="4" name="Slide Number Placeholder 3">
            <a:extLst>
              <a:ext uri="{FF2B5EF4-FFF2-40B4-BE49-F238E27FC236}">
                <a16:creationId xmlns:a16="http://schemas.microsoft.com/office/drawing/2014/main" id="{A287B321-1CE4-160D-084D-1291D76BA0AC}"/>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390303390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3810000" y="1143001"/>
            <a:ext cx="4953000" cy="1524000"/>
          </a:xfrm>
        </p:spPr>
        <p:txBody>
          <a:bodyPr/>
          <a:lstStyle>
            <a:lvl1pPr>
              <a:defRPr/>
            </a:lvl1pPr>
          </a:lstStyle>
          <a:p>
            <a:pPr lvl="0"/>
            <a:r>
              <a:rPr lang="en-US" noProof="0" dirty="0"/>
              <a:t>Click to edit Master title style</a:t>
            </a:r>
          </a:p>
        </p:txBody>
      </p:sp>
      <p:sp>
        <p:nvSpPr>
          <p:cNvPr id="4099" name="Rectangle 3"/>
          <p:cNvSpPr>
            <a:spLocks noGrp="1" noChangeArrowheads="1"/>
          </p:cNvSpPr>
          <p:nvPr>
            <p:ph type="subTitle" idx="1"/>
          </p:nvPr>
        </p:nvSpPr>
        <p:spPr>
          <a:xfrm>
            <a:off x="4343400" y="3581400"/>
            <a:ext cx="4495800" cy="1371600"/>
          </a:xfrm>
        </p:spPr>
        <p:txBody>
          <a:bodyPr/>
          <a:lstStyle>
            <a:lvl1pPr marL="0" indent="0" algn="ctr">
              <a:buFontTx/>
              <a:buNone/>
              <a:defRPr/>
            </a:lvl1pPr>
          </a:lstStyle>
          <a:p>
            <a:pPr lvl="0"/>
            <a:r>
              <a:rPr lang="en-US" noProof="0" dirty="0"/>
              <a:t>Click to edit Master subtitle style</a:t>
            </a:r>
          </a:p>
        </p:txBody>
      </p:sp>
    </p:spTree>
    <p:extLst>
      <p:ext uri="{BB962C8B-B14F-4D97-AF65-F5344CB8AC3E}">
        <p14:creationId xmlns:p14="http://schemas.microsoft.com/office/powerpoint/2010/main" val="2703051468"/>
      </p:ext>
    </p:extLst>
  </p:cSld>
  <p:clrMapOvr>
    <a:masterClrMapping/>
  </p:clrMapOvr>
  <p:transition spd="med">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baseline="0"/>
            </a:lvl1pPr>
          </a:lstStyle>
          <a:p>
            <a:r>
              <a:rPr lang="en-US" dirty="0"/>
              <a:t>Click to edit Master title style</a:t>
            </a:r>
          </a:p>
        </p:txBody>
      </p:sp>
      <p:sp>
        <p:nvSpPr>
          <p:cNvPr id="3" name="Content Placeholder 2"/>
          <p:cNvSpPr>
            <a:spLocks noGrp="1"/>
          </p:cNvSpPr>
          <p:nvPr>
            <p:ph idx="1"/>
          </p:nvPr>
        </p:nvSpPr>
        <p:spPr/>
        <p:txBody>
          <a:bodyPr>
            <a:normAutofit/>
          </a:bodyPr>
          <a:lstStyle>
            <a:lvl1pPr>
              <a:defRPr b="1" i="0" baseline="0"/>
            </a:lvl1pPr>
            <a:lvl2pPr>
              <a:defRPr b="1" i="0" baseline="0"/>
            </a:lvl2pPr>
            <a:lvl3pPr>
              <a:defRPr b="1" i="0" baseline="0"/>
            </a:lvl3pPr>
            <a:lvl4pPr>
              <a:defRPr b="1" i="0" baseline="0"/>
            </a:lvl4pPr>
            <a:lvl5pPr>
              <a:defRPr b="1" i="0" baseline="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20276372"/>
      </p:ext>
    </p:extLst>
  </p:cSld>
  <p:clrMapOvr>
    <a:masterClrMapping/>
  </p:clrMapOvr>
  <p:transition spd="med">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7772400" cy="1112838"/>
          </a:xfrm>
        </p:spPr>
        <p:txBody>
          <a:bodyPr/>
          <a:lstStyle>
            <a:lvl1pPr>
              <a:defRPr b="1"/>
            </a:lvl1pPr>
          </a:lstStyle>
          <a:p>
            <a:r>
              <a:rPr lang="en-US" dirty="0"/>
              <a:t>Click to edit Master title style</a:t>
            </a:r>
          </a:p>
        </p:txBody>
      </p:sp>
      <p:sp>
        <p:nvSpPr>
          <p:cNvPr id="5" name="Rectangle 3"/>
          <p:cNvSpPr>
            <a:spLocks noGrp="1" noChangeArrowheads="1"/>
          </p:cNvSpPr>
          <p:nvPr>
            <p:ph idx="1"/>
          </p:nvPr>
        </p:nvSpPr>
        <p:spPr bwMode="auto">
          <a:xfrm>
            <a:off x="533400" y="1905000"/>
            <a:ext cx="7772400" cy="4449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a:bodyPr>
          <a:lstStyle>
            <a:lvl1pPr>
              <a:defRPr b="1"/>
            </a:lvl1pPr>
          </a:lstStyle>
          <a:p>
            <a:pPr lvl="0"/>
            <a:r>
              <a:rPr lang="en-US" noProof="0" dirty="0"/>
              <a:t>Click</a:t>
            </a:r>
          </a:p>
        </p:txBody>
      </p:sp>
    </p:spTree>
    <p:extLst>
      <p:ext uri="{BB962C8B-B14F-4D97-AF65-F5344CB8AC3E}">
        <p14:creationId xmlns:p14="http://schemas.microsoft.com/office/powerpoint/2010/main" val="2028086995"/>
      </p:ext>
    </p:extLst>
  </p:cSld>
  <p:clrMapOvr>
    <a:masterClrMapping/>
  </p:clrMapOvr>
  <p:transition spd="med">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5800" y="457200"/>
            <a:ext cx="7620000" cy="990600"/>
          </a:xfrm>
        </p:spPr>
        <p:txBody>
          <a:bodyPr/>
          <a:lstStyle>
            <a:lvl1pPr>
              <a:defRPr b="1"/>
            </a:lvl1pPr>
          </a:lstStyle>
          <a:p>
            <a:r>
              <a:rPr lang="en-US" dirty="0"/>
              <a:t>Click to edit Master title style</a:t>
            </a:r>
          </a:p>
        </p:txBody>
      </p:sp>
      <p:sp>
        <p:nvSpPr>
          <p:cNvPr id="4" name="Content Placeholder 3"/>
          <p:cNvSpPr>
            <a:spLocks noGrp="1"/>
          </p:cNvSpPr>
          <p:nvPr>
            <p:ph sz="quarter" idx="10"/>
          </p:nvPr>
        </p:nvSpPr>
        <p:spPr>
          <a:xfrm>
            <a:off x="609600" y="1905000"/>
            <a:ext cx="3581400" cy="4267200"/>
          </a:xfrm>
        </p:spPr>
        <p:txBody>
          <a:bodyPr>
            <a:normAutofit/>
          </a:bodyPr>
          <a:lstStyle>
            <a:lvl1pPr>
              <a:defRPr b="1"/>
            </a:lvl1pPr>
            <a:lvl2pPr>
              <a:defRPr b="1"/>
            </a:lvl2pPr>
            <a:lvl3pPr>
              <a:defRPr b="1"/>
            </a:lvl3pPr>
            <a:lvl4pPr>
              <a:defRPr b="1"/>
            </a:lvl4pPr>
            <a:lvl5pPr>
              <a:defRPr b="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p:cNvSpPr>
            <a:spLocks noGrp="1"/>
          </p:cNvSpPr>
          <p:nvPr>
            <p:ph sz="quarter" idx="11"/>
          </p:nvPr>
        </p:nvSpPr>
        <p:spPr>
          <a:xfrm>
            <a:off x="4419600" y="1905000"/>
            <a:ext cx="3810000" cy="4267200"/>
          </a:xfrm>
        </p:spPr>
        <p:txBody>
          <a:bodyPr>
            <a:normAutofit/>
          </a:bodyPr>
          <a:lstStyle>
            <a:lvl1pPr>
              <a:defRPr b="1"/>
            </a:lvl1pPr>
            <a:lvl2pPr>
              <a:defRPr b="1"/>
            </a:lvl2pPr>
            <a:lvl3pPr>
              <a:defRPr b="1"/>
            </a:lvl3pPr>
            <a:lvl4pPr>
              <a:defRPr b="1"/>
            </a:lvl4pPr>
            <a:lvl5pPr>
              <a:defRPr b="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066486915"/>
      </p:ext>
    </p:extLst>
  </p:cSld>
  <p:clrMapOvr>
    <a:masterClrMapping/>
  </p:clrMapOvr>
  <p:transition spd="med">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Custom Layou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7772400" cy="1112838"/>
          </a:xfrm>
        </p:spPr>
        <p:txBody>
          <a:bodyPr/>
          <a:lstStyle/>
          <a:p>
            <a:r>
              <a:rPr lang="en-US" dirty="0"/>
              <a:t>Click to edit Master title style</a:t>
            </a:r>
          </a:p>
        </p:txBody>
      </p:sp>
      <p:sp>
        <p:nvSpPr>
          <p:cNvPr id="5" name="Rectangle 3"/>
          <p:cNvSpPr>
            <a:spLocks noGrp="1" noChangeArrowheads="1"/>
          </p:cNvSpPr>
          <p:nvPr>
            <p:ph idx="1"/>
          </p:nvPr>
        </p:nvSpPr>
        <p:spPr bwMode="auto">
          <a:xfrm>
            <a:off x="533400" y="1905000"/>
            <a:ext cx="7772400" cy="4449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lvl1pPr>
          </a:lstStyle>
          <a:p>
            <a:pPr lvl="0"/>
            <a:endParaRPr lang="en-US" noProof="0" dirty="0"/>
          </a:p>
        </p:txBody>
      </p:sp>
    </p:spTree>
    <p:extLst>
      <p:ext uri="{BB962C8B-B14F-4D97-AF65-F5344CB8AC3E}">
        <p14:creationId xmlns:p14="http://schemas.microsoft.com/office/powerpoint/2010/main" val="1844114447"/>
      </p:ext>
    </p:extLst>
  </p:cSld>
  <p:clrMapOvr>
    <a:masterClrMapping/>
  </p:clrMapOvr>
  <p:transition spd="med">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baseline="0"/>
            </a:lvl1pPr>
          </a:lstStyle>
          <a:p>
            <a:r>
              <a:rPr lang="en-US" dirty="0"/>
              <a:t>Click to edit Master title style</a:t>
            </a:r>
          </a:p>
        </p:txBody>
      </p:sp>
      <p:sp>
        <p:nvSpPr>
          <p:cNvPr id="3" name="Content Placeholder 2"/>
          <p:cNvSpPr>
            <a:spLocks noGrp="1"/>
          </p:cNvSpPr>
          <p:nvPr>
            <p:ph idx="1"/>
          </p:nvPr>
        </p:nvSpPr>
        <p:spPr/>
        <p:txBody>
          <a:bodyPr>
            <a:normAutofit/>
          </a:bodyPr>
          <a:lstStyle>
            <a:lvl1pPr>
              <a:defRPr b="1" i="0" baseline="0"/>
            </a:lvl1pPr>
            <a:lvl2pPr>
              <a:defRPr b="1" i="0" baseline="0"/>
            </a:lvl2pPr>
            <a:lvl3pPr>
              <a:defRPr b="1" i="0" baseline="0"/>
            </a:lvl3pPr>
            <a:lvl4pPr>
              <a:defRPr b="1" i="0" baseline="0"/>
            </a:lvl4pPr>
            <a:lvl5pPr>
              <a:defRPr b="1" i="0" baseline="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93884091"/>
      </p:ext>
    </p:extLst>
  </p:cSld>
  <p:clrMapOvr>
    <a:masterClrMapping/>
  </p:clrMapOvr>
  <p:transition spd="med">
    <p:random/>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theme" Target="../theme/theme2.xml"/><Relationship Id="rId1"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7">
            <a:lum/>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810000" y="457200"/>
            <a:ext cx="50292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7" name="Rectangle 3"/>
          <p:cNvSpPr>
            <a:spLocks noGrp="1" noChangeArrowheads="1"/>
          </p:cNvSpPr>
          <p:nvPr>
            <p:ph type="body" idx="1"/>
          </p:nvPr>
        </p:nvSpPr>
        <p:spPr bwMode="auto">
          <a:xfrm>
            <a:off x="3505200" y="1676400"/>
            <a:ext cx="5562600" cy="502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85054434"/>
      </p:ext>
    </p:extLst>
  </p:cSld>
  <p:clrMap bg1="dk2" tx1="lt1" bg2="dk1" tx2="lt2" accent1="accent1" accent2="accent2" accent3="accent3" accent4="accent4" accent5="accent5" accent6="accent6" hlink="hlink" folHlink="folHlink"/>
  <p:sldLayoutIdLst>
    <p:sldLayoutId id="2147486566" r:id="rId1"/>
    <p:sldLayoutId id="2147486567" r:id="rId2"/>
    <p:sldLayoutId id="2147486568" r:id="rId3"/>
    <p:sldLayoutId id="2147486569" r:id="rId4"/>
    <p:sldLayoutId id="2147486570" r:id="rId5"/>
  </p:sldLayoutIdLst>
  <p:transition spd="med">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1027">
                                            <p:txEl>
                                              <p:pRg st="0" end="0"/>
                                            </p:txEl>
                                          </p:spTgt>
                                        </p:tgtEl>
                                        <p:attrNameLst>
                                          <p:attrName>style.visibility</p:attrName>
                                        </p:attrNameLst>
                                      </p:cBhvr>
                                      <p:to>
                                        <p:strVal val="visible"/>
                                      </p:to>
                                    </p:set>
                                    <p:anim calcmode="lin" valueType="num">
                                      <p:cBhvr>
                                        <p:cTn id="7" dur="500" fill="hold"/>
                                        <p:tgtEl>
                                          <p:spTgt spid="1027">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027">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7" presetClass="entr" presetSubtype="10" fill="hold" grpId="0" nodeType="clickEffect">
                                  <p:stCondLst>
                                    <p:cond delay="0"/>
                                  </p:stCondLst>
                                  <p:childTnLst>
                                    <p:set>
                                      <p:cBhvr>
                                        <p:cTn id="12" dur="1" fill="hold">
                                          <p:stCondLst>
                                            <p:cond delay="0"/>
                                          </p:stCondLst>
                                        </p:cTn>
                                        <p:tgtEl>
                                          <p:spTgt spid="1027">
                                            <p:txEl>
                                              <p:pRg st="1" end="1"/>
                                            </p:txEl>
                                          </p:spTgt>
                                        </p:tgtEl>
                                        <p:attrNameLst>
                                          <p:attrName>style.visibility</p:attrName>
                                        </p:attrNameLst>
                                      </p:cBhvr>
                                      <p:to>
                                        <p:strVal val="visible"/>
                                      </p:to>
                                    </p:set>
                                    <p:anim calcmode="lin" valueType="num">
                                      <p:cBhvr>
                                        <p:cTn id="13" dur="500" fill="hold"/>
                                        <p:tgtEl>
                                          <p:spTgt spid="1027">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1027">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17" presetClass="entr" presetSubtype="10" fill="hold" grpId="0" nodeType="clickEffect">
                                  <p:stCondLst>
                                    <p:cond delay="0"/>
                                  </p:stCondLst>
                                  <p:childTnLst>
                                    <p:set>
                                      <p:cBhvr>
                                        <p:cTn id="18" dur="1" fill="hold">
                                          <p:stCondLst>
                                            <p:cond delay="0"/>
                                          </p:stCondLst>
                                        </p:cTn>
                                        <p:tgtEl>
                                          <p:spTgt spid="1027">
                                            <p:txEl>
                                              <p:pRg st="2" end="2"/>
                                            </p:txEl>
                                          </p:spTgt>
                                        </p:tgtEl>
                                        <p:attrNameLst>
                                          <p:attrName>style.visibility</p:attrName>
                                        </p:attrNameLst>
                                      </p:cBhvr>
                                      <p:to>
                                        <p:strVal val="visible"/>
                                      </p:to>
                                    </p:set>
                                    <p:anim calcmode="lin" valueType="num">
                                      <p:cBhvr>
                                        <p:cTn id="19" dur="500" fill="hold"/>
                                        <p:tgtEl>
                                          <p:spTgt spid="1027">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1027">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17" presetClass="entr" presetSubtype="10" fill="hold" grpId="0" nodeType="clickEffect">
                                  <p:stCondLst>
                                    <p:cond delay="0"/>
                                  </p:stCondLst>
                                  <p:childTnLst>
                                    <p:set>
                                      <p:cBhvr>
                                        <p:cTn id="24" dur="1" fill="hold">
                                          <p:stCondLst>
                                            <p:cond delay="0"/>
                                          </p:stCondLst>
                                        </p:cTn>
                                        <p:tgtEl>
                                          <p:spTgt spid="1027">
                                            <p:txEl>
                                              <p:pRg st="3" end="3"/>
                                            </p:txEl>
                                          </p:spTgt>
                                        </p:tgtEl>
                                        <p:attrNameLst>
                                          <p:attrName>style.visibility</p:attrName>
                                        </p:attrNameLst>
                                      </p:cBhvr>
                                      <p:to>
                                        <p:strVal val="visible"/>
                                      </p:to>
                                    </p:set>
                                    <p:anim calcmode="lin" valueType="num">
                                      <p:cBhvr>
                                        <p:cTn id="25" dur="500" fill="hold"/>
                                        <p:tgtEl>
                                          <p:spTgt spid="1027">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1027">
                                            <p:txEl>
                                              <p:pRg st="3" end="3"/>
                                            </p:txEl>
                                          </p:spTgt>
                                        </p:tgtEl>
                                        <p:attrNameLst>
                                          <p:attrName>ppt_h</p:attrName>
                                        </p:attrNameLst>
                                      </p:cBhvr>
                                      <p:tavLst>
                                        <p:tav tm="0">
                                          <p:val>
                                            <p:strVal val="#ppt_h"/>
                                          </p:val>
                                        </p:tav>
                                        <p:tav tm="100000">
                                          <p:val>
                                            <p:strVal val="#ppt_h"/>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17" presetClass="entr" presetSubtype="10" fill="hold" grpId="0" nodeType="clickEffect">
                                  <p:stCondLst>
                                    <p:cond delay="0"/>
                                  </p:stCondLst>
                                  <p:childTnLst>
                                    <p:set>
                                      <p:cBhvr>
                                        <p:cTn id="30" dur="1" fill="hold">
                                          <p:stCondLst>
                                            <p:cond delay="0"/>
                                          </p:stCondLst>
                                        </p:cTn>
                                        <p:tgtEl>
                                          <p:spTgt spid="1027">
                                            <p:txEl>
                                              <p:pRg st="4" end="4"/>
                                            </p:txEl>
                                          </p:spTgt>
                                        </p:tgtEl>
                                        <p:attrNameLst>
                                          <p:attrName>style.visibility</p:attrName>
                                        </p:attrNameLst>
                                      </p:cBhvr>
                                      <p:to>
                                        <p:strVal val="visible"/>
                                      </p:to>
                                    </p:set>
                                    <p:anim calcmode="lin" valueType="num">
                                      <p:cBhvr>
                                        <p:cTn id="31" dur="500" fill="hold"/>
                                        <p:tgtEl>
                                          <p:spTgt spid="1027">
                                            <p:txEl>
                                              <p:pRg st="4" end="4"/>
                                            </p:txEl>
                                          </p:spTgt>
                                        </p:tgtEl>
                                        <p:attrNameLst>
                                          <p:attrName>ppt_w</p:attrName>
                                        </p:attrNameLst>
                                      </p:cBhvr>
                                      <p:tavLst>
                                        <p:tav tm="0">
                                          <p:val>
                                            <p:fltVal val="0"/>
                                          </p:val>
                                        </p:tav>
                                        <p:tav tm="100000">
                                          <p:val>
                                            <p:strVal val="#ppt_w"/>
                                          </p:val>
                                        </p:tav>
                                      </p:tavLst>
                                    </p:anim>
                                    <p:anim calcmode="lin" valueType="num">
                                      <p:cBhvr>
                                        <p:cTn id="32" dur="500" fill="hold"/>
                                        <p:tgtEl>
                                          <p:spTgt spid="1027">
                                            <p:txEl>
                                              <p:pRg st="4" end="4"/>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7" grpId="0" build="p">
        <p:tmplLst>
          <p:tmpl lvl="1">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2">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3">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4">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5">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Lst>
      </p:bldP>
    </p:bldLst>
  </p:timing>
  <p:txStyles>
    <p:titleStyle>
      <a:lvl1pPr algn="ctr" rtl="0" eaLnBrk="0" fontAlgn="base" hangingPunct="0">
        <a:spcBef>
          <a:spcPct val="0"/>
        </a:spcBef>
        <a:spcAft>
          <a:spcPct val="0"/>
        </a:spcAft>
        <a:defRPr sz="3600" b="1">
          <a:solidFill>
            <a:srgbClr val="FFCCFF"/>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2pPr>
      <a:lvl3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3pPr>
      <a:lvl4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4pPr>
      <a:lvl5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5pPr>
      <a:lvl6pPr marL="4572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6pPr>
      <a:lvl7pPr marL="9144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7pPr>
      <a:lvl8pPr marL="13716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8pPr>
      <a:lvl9pPr marL="18288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9pPr>
    </p:titleStyle>
    <p:bodyStyle>
      <a:lvl1pPr marL="342900" indent="-342900" algn="l" rtl="0" eaLnBrk="0" fontAlgn="base" hangingPunct="0">
        <a:spcBef>
          <a:spcPct val="20000"/>
        </a:spcBef>
        <a:spcAft>
          <a:spcPct val="0"/>
        </a:spcAft>
        <a:buChar char="•"/>
        <a:defRPr sz="3200" b="1">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b="1">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har char="•"/>
        <a:defRPr sz="2400" b="1">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b="1">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har char="»"/>
        <a:defRPr sz="2000" b="1">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6pPr>
      <a:lvl7pPr marL="29718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7pPr>
      <a:lvl8pPr marL="34290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8pPr>
      <a:lvl9pPr marL="38862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810000" y="457200"/>
            <a:ext cx="50292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7" name="Rectangle 3"/>
          <p:cNvSpPr>
            <a:spLocks noGrp="1" noChangeArrowheads="1"/>
          </p:cNvSpPr>
          <p:nvPr>
            <p:ph type="body" idx="1"/>
          </p:nvPr>
        </p:nvSpPr>
        <p:spPr bwMode="auto">
          <a:xfrm>
            <a:off x="3505200" y="1676400"/>
            <a:ext cx="5562600" cy="502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85752229"/>
      </p:ext>
    </p:extLst>
  </p:cSld>
  <p:clrMap bg1="dk2" tx1="lt1" bg2="dk1" tx2="lt2" accent1="accent1" accent2="accent2" accent3="accent3" accent4="accent4" accent5="accent5" accent6="accent6" hlink="hlink" folHlink="folHlink"/>
  <p:sldLayoutIdLst>
    <p:sldLayoutId id="2147486579" r:id="rId1"/>
  </p:sldLayoutIdLst>
  <p:transition spd="med">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1027">
                                            <p:txEl>
                                              <p:pRg st="0" end="0"/>
                                            </p:txEl>
                                          </p:spTgt>
                                        </p:tgtEl>
                                        <p:attrNameLst>
                                          <p:attrName>style.visibility</p:attrName>
                                        </p:attrNameLst>
                                      </p:cBhvr>
                                      <p:to>
                                        <p:strVal val="visible"/>
                                      </p:to>
                                    </p:set>
                                    <p:anim calcmode="lin" valueType="num">
                                      <p:cBhvr>
                                        <p:cTn id="7" dur="500" fill="hold"/>
                                        <p:tgtEl>
                                          <p:spTgt spid="1027">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027">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7" presetClass="entr" presetSubtype="10" fill="hold" grpId="0" nodeType="clickEffect">
                                  <p:stCondLst>
                                    <p:cond delay="0"/>
                                  </p:stCondLst>
                                  <p:childTnLst>
                                    <p:set>
                                      <p:cBhvr>
                                        <p:cTn id="12" dur="1" fill="hold">
                                          <p:stCondLst>
                                            <p:cond delay="0"/>
                                          </p:stCondLst>
                                        </p:cTn>
                                        <p:tgtEl>
                                          <p:spTgt spid="1027">
                                            <p:txEl>
                                              <p:pRg st="1" end="1"/>
                                            </p:txEl>
                                          </p:spTgt>
                                        </p:tgtEl>
                                        <p:attrNameLst>
                                          <p:attrName>style.visibility</p:attrName>
                                        </p:attrNameLst>
                                      </p:cBhvr>
                                      <p:to>
                                        <p:strVal val="visible"/>
                                      </p:to>
                                    </p:set>
                                    <p:anim calcmode="lin" valueType="num">
                                      <p:cBhvr>
                                        <p:cTn id="13" dur="500" fill="hold"/>
                                        <p:tgtEl>
                                          <p:spTgt spid="1027">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1027">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17" presetClass="entr" presetSubtype="10" fill="hold" grpId="0" nodeType="clickEffect">
                                  <p:stCondLst>
                                    <p:cond delay="0"/>
                                  </p:stCondLst>
                                  <p:childTnLst>
                                    <p:set>
                                      <p:cBhvr>
                                        <p:cTn id="18" dur="1" fill="hold">
                                          <p:stCondLst>
                                            <p:cond delay="0"/>
                                          </p:stCondLst>
                                        </p:cTn>
                                        <p:tgtEl>
                                          <p:spTgt spid="1027">
                                            <p:txEl>
                                              <p:pRg st="2" end="2"/>
                                            </p:txEl>
                                          </p:spTgt>
                                        </p:tgtEl>
                                        <p:attrNameLst>
                                          <p:attrName>style.visibility</p:attrName>
                                        </p:attrNameLst>
                                      </p:cBhvr>
                                      <p:to>
                                        <p:strVal val="visible"/>
                                      </p:to>
                                    </p:set>
                                    <p:anim calcmode="lin" valueType="num">
                                      <p:cBhvr>
                                        <p:cTn id="19" dur="500" fill="hold"/>
                                        <p:tgtEl>
                                          <p:spTgt spid="1027">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1027">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17" presetClass="entr" presetSubtype="10" fill="hold" grpId="0" nodeType="clickEffect">
                                  <p:stCondLst>
                                    <p:cond delay="0"/>
                                  </p:stCondLst>
                                  <p:childTnLst>
                                    <p:set>
                                      <p:cBhvr>
                                        <p:cTn id="24" dur="1" fill="hold">
                                          <p:stCondLst>
                                            <p:cond delay="0"/>
                                          </p:stCondLst>
                                        </p:cTn>
                                        <p:tgtEl>
                                          <p:spTgt spid="1027">
                                            <p:txEl>
                                              <p:pRg st="3" end="3"/>
                                            </p:txEl>
                                          </p:spTgt>
                                        </p:tgtEl>
                                        <p:attrNameLst>
                                          <p:attrName>style.visibility</p:attrName>
                                        </p:attrNameLst>
                                      </p:cBhvr>
                                      <p:to>
                                        <p:strVal val="visible"/>
                                      </p:to>
                                    </p:set>
                                    <p:anim calcmode="lin" valueType="num">
                                      <p:cBhvr>
                                        <p:cTn id="25" dur="500" fill="hold"/>
                                        <p:tgtEl>
                                          <p:spTgt spid="1027">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1027">
                                            <p:txEl>
                                              <p:pRg st="3" end="3"/>
                                            </p:txEl>
                                          </p:spTgt>
                                        </p:tgtEl>
                                        <p:attrNameLst>
                                          <p:attrName>ppt_h</p:attrName>
                                        </p:attrNameLst>
                                      </p:cBhvr>
                                      <p:tavLst>
                                        <p:tav tm="0">
                                          <p:val>
                                            <p:strVal val="#ppt_h"/>
                                          </p:val>
                                        </p:tav>
                                        <p:tav tm="100000">
                                          <p:val>
                                            <p:strVal val="#ppt_h"/>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17" presetClass="entr" presetSubtype="10" fill="hold" grpId="0" nodeType="clickEffect">
                                  <p:stCondLst>
                                    <p:cond delay="0"/>
                                  </p:stCondLst>
                                  <p:childTnLst>
                                    <p:set>
                                      <p:cBhvr>
                                        <p:cTn id="30" dur="1" fill="hold">
                                          <p:stCondLst>
                                            <p:cond delay="0"/>
                                          </p:stCondLst>
                                        </p:cTn>
                                        <p:tgtEl>
                                          <p:spTgt spid="1027">
                                            <p:txEl>
                                              <p:pRg st="4" end="4"/>
                                            </p:txEl>
                                          </p:spTgt>
                                        </p:tgtEl>
                                        <p:attrNameLst>
                                          <p:attrName>style.visibility</p:attrName>
                                        </p:attrNameLst>
                                      </p:cBhvr>
                                      <p:to>
                                        <p:strVal val="visible"/>
                                      </p:to>
                                    </p:set>
                                    <p:anim calcmode="lin" valueType="num">
                                      <p:cBhvr>
                                        <p:cTn id="31" dur="500" fill="hold"/>
                                        <p:tgtEl>
                                          <p:spTgt spid="1027">
                                            <p:txEl>
                                              <p:pRg st="4" end="4"/>
                                            </p:txEl>
                                          </p:spTgt>
                                        </p:tgtEl>
                                        <p:attrNameLst>
                                          <p:attrName>ppt_w</p:attrName>
                                        </p:attrNameLst>
                                      </p:cBhvr>
                                      <p:tavLst>
                                        <p:tav tm="0">
                                          <p:val>
                                            <p:fltVal val="0"/>
                                          </p:val>
                                        </p:tav>
                                        <p:tav tm="100000">
                                          <p:val>
                                            <p:strVal val="#ppt_w"/>
                                          </p:val>
                                        </p:tav>
                                      </p:tavLst>
                                    </p:anim>
                                    <p:anim calcmode="lin" valueType="num">
                                      <p:cBhvr>
                                        <p:cTn id="32" dur="500" fill="hold"/>
                                        <p:tgtEl>
                                          <p:spTgt spid="1027">
                                            <p:txEl>
                                              <p:pRg st="4" end="4"/>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7" grpId="0" build="p">
        <p:tmplLst>
          <p:tmpl lvl="1">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2">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3">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4">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5">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Lst>
      </p:bldP>
    </p:bldLst>
  </p:timing>
  <p:txStyles>
    <p:titleStyle>
      <a:lvl1pPr algn="ctr" rtl="0" eaLnBrk="0" fontAlgn="base" hangingPunct="0">
        <a:spcBef>
          <a:spcPct val="0"/>
        </a:spcBef>
        <a:spcAft>
          <a:spcPct val="0"/>
        </a:spcAft>
        <a:defRPr sz="3600" b="1">
          <a:solidFill>
            <a:srgbClr val="FFCCFF"/>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2pPr>
      <a:lvl3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3pPr>
      <a:lvl4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4pPr>
      <a:lvl5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5pPr>
      <a:lvl6pPr marL="4572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6pPr>
      <a:lvl7pPr marL="9144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7pPr>
      <a:lvl8pPr marL="13716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8pPr>
      <a:lvl9pPr marL="18288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9pPr>
    </p:titleStyle>
    <p:bodyStyle>
      <a:lvl1pPr marL="342900" indent="-342900" algn="l" rtl="0" eaLnBrk="0" fontAlgn="base" hangingPunct="0">
        <a:spcBef>
          <a:spcPct val="20000"/>
        </a:spcBef>
        <a:spcAft>
          <a:spcPct val="0"/>
        </a:spcAft>
        <a:buChar char="•"/>
        <a:defRPr sz="3200" b="1">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b="1">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har char="•"/>
        <a:defRPr sz="2400" b="1">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b="1">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har char="»"/>
        <a:defRPr sz="2000" b="1">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6pPr>
      <a:lvl7pPr marL="29718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7pPr>
      <a:lvl8pPr marL="34290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8pPr>
      <a:lvl9pPr marL="38862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slide" Target="slide4.xml"/></Relationships>
</file>

<file path=ppt/slides/_rels/slide1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slide" Target="slide4.xml"/></Relationships>
</file>

<file path=ppt/slides/_rels/slide14.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7" Type="http://schemas.openxmlformats.org/officeDocument/2006/relationships/slide" Target="slide14.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slide" Target="slide13.xml"/><Relationship Id="rId5" Type="http://schemas.openxmlformats.org/officeDocument/2006/relationships/slide" Target="slide12.xml"/><Relationship Id="rId4" Type="http://schemas.openxmlformats.org/officeDocument/2006/relationships/slide" Target="slide11.xml"/></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slide" Target="slide16.xml"/><Relationship Id="rId4" Type="http://schemas.openxmlformats.org/officeDocument/2006/relationships/slide" Target="slide15.xml"/></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slide" Target="slide22.xml"/><Relationship Id="rId5" Type="http://schemas.openxmlformats.org/officeDocument/2006/relationships/slide" Target="slide21.xml"/><Relationship Id="rId4" Type="http://schemas.openxmlformats.org/officeDocument/2006/relationships/slide" Target="slide20.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1F6631-CE54-8039-036E-FB89CFE84FEC}"/>
              </a:ext>
            </a:extLst>
          </p:cNvPr>
          <p:cNvSpPr>
            <a:spLocks noGrp="1"/>
          </p:cNvSpPr>
          <p:nvPr>
            <p:ph type="ctrTitle"/>
          </p:nvPr>
        </p:nvSpPr>
        <p:spPr/>
        <p:txBody>
          <a:bodyPr/>
          <a:lstStyle/>
          <a:p>
            <a:r>
              <a:rPr lang="en-US" dirty="0"/>
              <a:t>First and Second Corinthians</a:t>
            </a:r>
          </a:p>
        </p:txBody>
      </p:sp>
      <p:sp>
        <p:nvSpPr>
          <p:cNvPr id="3" name="Subtitle 2">
            <a:extLst>
              <a:ext uri="{FF2B5EF4-FFF2-40B4-BE49-F238E27FC236}">
                <a16:creationId xmlns:a16="http://schemas.microsoft.com/office/drawing/2014/main" id="{95AACCD0-1677-0641-7DC5-690A14B58FA7}"/>
              </a:ext>
            </a:extLst>
          </p:cNvPr>
          <p:cNvSpPr>
            <a:spLocks noGrp="1"/>
          </p:cNvSpPr>
          <p:nvPr>
            <p:ph type="subTitle" idx="1"/>
          </p:nvPr>
        </p:nvSpPr>
        <p:spPr/>
        <p:txBody>
          <a:bodyPr/>
          <a:lstStyle/>
          <a:p>
            <a:r>
              <a:rPr lang="en-US" dirty="0"/>
              <a:t>Lesson 11</a:t>
            </a:r>
          </a:p>
          <a:p>
            <a:r>
              <a:rPr lang="en-US" dirty="0"/>
              <a:t>Stewardship and Mission</a:t>
            </a:r>
          </a:p>
        </p:txBody>
      </p:sp>
    </p:spTree>
    <p:extLst>
      <p:ext uri="{BB962C8B-B14F-4D97-AF65-F5344CB8AC3E}">
        <p14:creationId xmlns:p14="http://schemas.microsoft.com/office/powerpoint/2010/main" val="4076639488"/>
      </p:ext>
    </p:extLst>
  </p:cSld>
  <p:clrMapOvr>
    <a:masterClrMapping/>
  </p:clrMapOvr>
  <p:transition spd="med">
    <p:random/>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0997D7-779E-4CAD-B924-531D746A2D9C}"/>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19C274BE-070B-425B-9BE2-C4B40B800135}"/>
              </a:ext>
            </a:extLst>
          </p:cNvPr>
          <p:cNvSpPr>
            <a:spLocks noGrp="1"/>
          </p:cNvSpPr>
          <p:nvPr>
            <p:ph idx="1"/>
          </p:nvPr>
        </p:nvSpPr>
        <p:spPr/>
        <p:txBody>
          <a:bodyPr/>
          <a:lstStyle/>
          <a:p>
            <a:endParaRPr lang="en-US" dirty="0"/>
          </a:p>
        </p:txBody>
      </p:sp>
    </p:spTree>
    <p:extLst>
      <p:ext uri="{BB962C8B-B14F-4D97-AF65-F5344CB8AC3E}">
        <p14:creationId xmlns:p14="http://schemas.microsoft.com/office/powerpoint/2010/main" val="1169275825"/>
      </p:ext>
    </p:extLst>
  </p:cSld>
  <p:clrMapOvr>
    <a:masterClrMapping/>
  </p:clrMapOvr>
  <p:transition spd="med">
    <p:random/>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16A55E-F7E9-45C7-B306-3B9FF6DA601D}"/>
              </a:ext>
            </a:extLst>
          </p:cNvPr>
          <p:cNvSpPr>
            <a:spLocks noGrp="1"/>
          </p:cNvSpPr>
          <p:nvPr>
            <p:ph type="title"/>
          </p:nvPr>
        </p:nvSpPr>
        <p:spPr>
          <a:xfrm>
            <a:off x="533400" y="503237"/>
            <a:ext cx="7772400" cy="1219201"/>
          </a:xfrm>
        </p:spPr>
        <p:txBody>
          <a:bodyPr/>
          <a:lstStyle/>
          <a:p>
            <a:r>
              <a:rPr lang="en-US" dirty="0"/>
              <a:t>Acts 11:27-30 ESV</a:t>
            </a:r>
            <a:endParaRPr lang="en-US"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6E401994-CE02-4DC1-A397-A1EDC5036E64}"/>
              </a:ext>
            </a:extLst>
          </p:cNvPr>
          <p:cNvSpPr>
            <a:spLocks noGrp="1"/>
          </p:cNvSpPr>
          <p:nvPr>
            <p:ph idx="1"/>
          </p:nvPr>
        </p:nvSpPr>
        <p:spPr>
          <a:xfrm>
            <a:off x="498764" y="1722438"/>
            <a:ext cx="7959436" cy="4724400"/>
          </a:xfrm>
        </p:spPr>
        <p:txBody>
          <a:bodyPr>
            <a:normAutofit fontScale="92500"/>
          </a:bodyPr>
          <a:lstStyle/>
          <a:p>
            <a:r>
              <a:rPr lang="en-US" dirty="0"/>
              <a:t>Now in these days prophets came down from Jerusalem to Antioch. </a:t>
            </a:r>
            <a:r>
              <a:rPr lang="en-US" baseline="30000" dirty="0"/>
              <a:t>28</a:t>
            </a:r>
            <a:r>
              <a:rPr lang="en-US" dirty="0"/>
              <a:t> And one of them named Agabus stood up and foretold by the Spirit that there would be a great famine over all the world (this took place in the days of Claudius). </a:t>
            </a:r>
            <a:r>
              <a:rPr lang="en-US" baseline="30000" dirty="0"/>
              <a:t>29</a:t>
            </a:r>
            <a:r>
              <a:rPr lang="en-US" dirty="0"/>
              <a:t> So the disciples determined, every one according to his ability, to send relief to the brothers living in Judea. </a:t>
            </a:r>
            <a:r>
              <a:rPr lang="en-US" baseline="30000" dirty="0"/>
              <a:t>30</a:t>
            </a:r>
            <a:r>
              <a:rPr lang="en-US" dirty="0"/>
              <a:t> And they did so, sending it to the elders by the hand of Barnabas and Saul.  [</a:t>
            </a:r>
            <a:r>
              <a:rPr lang="en-US" dirty="0">
                <a:hlinkClick r:id="rId3" action="ppaction://hlinksldjump"/>
              </a:rPr>
              <a:t>R</a:t>
            </a:r>
            <a:r>
              <a:rPr lang="en-US" dirty="0"/>
              <a:t>]</a:t>
            </a:r>
          </a:p>
        </p:txBody>
      </p:sp>
    </p:spTree>
    <p:extLst>
      <p:ext uri="{BB962C8B-B14F-4D97-AF65-F5344CB8AC3E}">
        <p14:creationId xmlns:p14="http://schemas.microsoft.com/office/powerpoint/2010/main" val="2711464536"/>
      </p:ext>
    </p:extLst>
  </p:cSld>
  <p:clrMapOvr>
    <a:masterClrMapping/>
  </p:clrMapOvr>
  <p:transition spd="med">
    <p:random/>
  </p:transition>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1717250" name="Rectangle 2">
            <a:extLst>
              <a:ext uri="{FF2B5EF4-FFF2-40B4-BE49-F238E27FC236}">
                <a16:creationId xmlns:a16="http://schemas.microsoft.com/office/drawing/2014/main" id="{3DD910BA-8C8B-AF11-27C8-72958BDEBAB6}"/>
              </a:ext>
            </a:extLst>
          </p:cNvPr>
          <p:cNvSpPr>
            <a:spLocks noGrp="1" noChangeArrowheads="1"/>
          </p:cNvSpPr>
          <p:nvPr>
            <p:ph type="title"/>
          </p:nvPr>
        </p:nvSpPr>
        <p:spPr>
          <a:xfrm>
            <a:off x="1447800" y="381000"/>
            <a:ext cx="6477000" cy="762000"/>
          </a:xfrm>
        </p:spPr>
        <p:txBody>
          <a:bodyPr/>
          <a:lstStyle/>
          <a:p>
            <a:pPr eaLnBrk="1" hangingPunct="1">
              <a:defRPr/>
            </a:pPr>
            <a:r>
              <a:rPr lang="en-US" altLang="en-US" sz="3200" dirty="0"/>
              <a:t>2 Corinthians 8:1-5 NLT</a:t>
            </a:r>
          </a:p>
        </p:txBody>
      </p:sp>
      <p:sp>
        <p:nvSpPr>
          <p:cNvPr id="1717251" name="Rectangle 3">
            <a:extLst>
              <a:ext uri="{FF2B5EF4-FFF2-40B4-BE49-F238E27FC236}">
                <a16:creationId xmlns:a16="http://schemas.microsoft.com/office/drawing/2014/main" id="{CAA68AC7-387B-C608-89DE-777A64FC8E3F}"/>
              </a:ext>
            </a:extLst>
          </p:cNvPr>
          <p:cNvSpPr>
            <a:spLocks noGrp="1" noChangeArrowheads="1"/>
          </p:cNvSpPr>
          <p:nvPr>
            <p:ph type="body" idx="1"/>
          </p:nvPr>
        </p:nvSpPr>
        <p:spPr>
          <a:xfrm>
            <a:off x="838200" y="1600200"/>
            <a:ext cx="7696200" cy="4724400"/>
          </a:xfrm>
        </p:spPr>
        <p:txBody>
          <a:bodyPr>
            <a:normAutofit fontScale="85000" lnSpcReduction="20000"/>
          </a:bodyPr>
          <a:lstStyle/>
          <a:p>
            <a:pPr eaLnBrk="1" hangingPunct="1">
              <a:defRPr/>
            </a:pPr>
            <a:r>
              <a:rPr lang="en-US" altLang="en-US" sz="3100" dirty="0"/>
              <a:t>Now I want you to know, dear brothers and sisters, what God in his kindness has done through the churches in Macedonia. </a:t>
            </a:r>
            <a:r>
              <a:rPr lang="en-US" altLang="en-US" sz="3100" baseline="30000" dirty="0"/>
              <a:t>2</a:t>
            </a:r>
            <a:r>
              <a:rPr lang="en-US" altLang="en-US" sz="3100" dirty="0"/>
              <a:t> They are being tested by many troubles, and they are very poor. But they are also filled with abundant joy, which has overflowed in rich generosity. </a:t>
            </a:r>
            <a:r>
              <a:rPr lang="en-US" altLang="en-US" sz="3100" baseline="30000" dirty="0"/>
              <a:t>3</a:t>
            </a:r>
            <a:r>
              <a:rPr lang="en-US" altLang="en-US" sz="3100" dirty="0"/>
              <a:t> For I can testify that they gave not only what they could afford, but far more. And they did it of their own free will. </a:t>
            </a:r>
            <a:r>
              <a:rPr lang="en-US" altLang="en-US" sz="3100" baseline="30000" dirty="0"/>
              <a:t>4</a:t>
            </a:r>
            <a:r>
              <a:rPr lang="en-US" altLang="en-US" sz="3100" dirty="0"/>
              <a:t> They begged us again and again for the privilege of sharing in the gift for the believers in Jerusalem. </a:t>
            </a:r>
            <a:r>
              <a:rPr lang="en-US" altLang="en-US" sz="3100" baseline="30000" dirty="0"/>
              <a:t>5</a:t>
            </a:r>
            <a:r>
              <a:rPr lang="en-US" altLang="en-US" sz="3100" dirty="0"/>
              <a:t> They even did more than we had hoped, for their first action was to give themselves to the Lord and to us, just as God wanted them to do.  </a:t>
            </a:r>
            <a:r>
              <a:rPr lang="en-US" sz="3500" dirty="0"/>
              <a:t>[</a:t>
            </a:r>
            <a:r>
              <a:rPr lang="en-US" sz="3500" dirty="0">
                <a:hlinkClick r:id="rId4" action="ppaction://hlinksldjump"/>
              </a:rPr>
              <a:t>R</a:t>
            </a:r>
            <a:r>
              <a:rPr lang="en-US" sz="3500" dirty="0"/>
              <a:t>]</a:t>
            </a:r>
          </a:p>
          <a:p>
            <a:pPr marL="0" indent="0" eaLnBrk="1" hangingPunct="1">
              <a:buNone/>
              <a:defRPr/>
            </a:pPr>
            <a:endParaRPr lang="en-US" altLang="en-US" dirty="0"/>
          </a:p>
        </p:txBody>
      </p:sp>
    </p:spTree>
  </p:cSld>
  <p:clrMapOvr>
    <a:masterClrMapping/>
  </p:clrMapOvr>
  <p:transition spd="med">
    <p:random/>
  </p:transition>
</p:sld>
</file>

<file path=ppt/slides/slide13.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862210" name="Rectangle 2">
            <a:extLst>
              <a:ext uri="{FF2B5EF4-FFF2-40B4-BE49-F238E27FC236}">
                <a16:creationId xmlns:a16="http://schemas.microsoft.com/office/drawing/2014/main" id="{61A3B8DF-2B63-4633-BB3B-FC72C2997040}"/>
              </a:ext>
            </a:extLst>
          </p:cNvPr>
          <p:cNvSpPr>
            <a:spLocks noGrp="1" noChangeArrowheads="1"/>
          </p:cNvSpPr>
          <p:nvPr>
            <p:ph type="title"/>
          </p:nvPr>
        </p:nvSpPr>
        <p:spPr>
          <a:xfrm>
            <a:off x="914400" y="304800"/>
            <a:ext cx="7543800" cy="1112838"/>
          </a:xfrm>
        </p:spPr>
        <p:txBody>
          <a:bodyPr/>
          <a:lstStyle/>
          <a:p>
            <a:r>
              <a:rPr lang="en-US" dirty="0">
                <a:effectLst>
                  <a:outerShdw blurRad="38100" dist="38100" dir="2700000" algn="tl">
                    <a:srgbClr val="000000">
                      <a:alpha val="43137"/>
                    </a:srgbClr>
                  </a:outerShdw>
                </a:effectLst>
              </a:rPr>
              <a:t>2 Corinthians 8:9 ESV</a:t>
            </a:r>
          </a:p>
        </p:txBody>
      </p:sp>
      <p:sp>
        <p:nvSpPr>
          <p:cNvPr id="862211" name="Rectangle 3">
            <a:extLst>
              <a:ext uri="{FF2B5EF4-FFF2-40B4-BE49-F238E27FC236}">
                <a16:creationId xmlns:a16="http://schemas.microsoft.com/office/drawing/2014/main" id="{C230B439-8119-4689-BE95-4F7456AE2CB7}"/>
              </a:ext>
            </a:extLst>
          </p:cNvPr>
          <p:cNvSpPr>
            <a:spLocks noGrp="1" noChangeArrowheads="1"/>
          </p:cNvSpPr>
          <p:nvPr>
            <p:ph idx="1"/>
          </p:nvPr>
        </p:nvSpPr>
        <p:spPr>
          <a:xfrm>
            <a:off x="914400" y="1524000"/>
            <a:ext cx="7391400" cy="4724400"/>
          </a:xfrm>
        </p:spPr>
        <p:txBody>
          <a:bodyPr>
            <a:normAutofit/>
          </a:bodyPr>
          <a:lstStyle/>
          <a:p>
            <a:r>
              <a:rPr lang="en-US" dirty="0">
                <a:effectLst>
                  <a:outerShdw blurRad="38100" dist="38100" dir="2700000" algn="tl">
                    <a:srgbClr val="000000">
                      <a:alpha val="43137"/>
                    </a:srgbClr>
                  </a:outerShdw>
                </a:effectLst>
              </a:rPr>
              <a:t>For you know the grace of our Lord Jesus Christ, that though he was rich, yet for your sake he became poor, so that you by his poverty might become rich.  [</a:t>
            </a:r>
            <a:r>
              <a:rPr lang="en-US" dirty="0">
                <a:effectLst>
                  <a:outerShdw blurRad="38100" dist="38100" dir="2700000" algn="tl">
                    <a:srgbClr val="000000">
                      <a:alpha val="43137"/>
                    </a:srgbClr>
                  </a:outerShdw>
                </a:effectLst>
                <a:hlinkClick r:id="rId4" action="ppaction://hlinksldjump"/>
              </a:rPr>
              <a:t>R</a:t>
            </a:r>
            <a:r>
              <a:rPr lang="en-US" dirty="0">
                <a:effectLst>
                  <a:outerShdw blurRad="38100" dist="38100" dir="2700000" algn="tl">
                    <a:srgbClr val="000000">
                      <a:alpha val="43137"/>
                    </a:srgbClr>
                  </a:outerShdw>
                </a:effectLst>
              </a:rPr>
              <a:t>]</a:t>
            </a:r>
          </a:p>
        </p:txBody>
      </p:sp>
    </p:spTree>
    <p:extLst>
      <p:ext uri="{BB962C8B-B14F-4D97-AF65-F5344CB8AC3E}">
        <p14:creationId xmlns:p14="http://schemas.microsoft.com/office/powerpoint/2010/main" val="3990719228"/>
      </p:ext>
    </p:extLst>
  </p:cSld>
  <p:clrMapOvr>
    <a:masterClrMapping/>
  </p:clrMapOvr>
  <p:transition spd="med">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862211">
                                            <p:txEl>
                                              <p:pRg st="0" end="0"/>
                                            </p:txEl>
                                          </p:spTgt>
                                        </p:tgtEl>
                                        <p:attrNameLst>
                                          <p:attrName>style.visibility</p:attrName>
                                        </p:attrNameLst>
                                      </p:cBhvr>
                                      <p:to>
                                        <p:strVal val="visible"/>
                                      </p:to>
                                    </p:set>
                                    <p:anim calcmode="lin" valueType="num">
                                      <p:cBhvr>
                                        <p:cTn id="7" dur="500" fill="hold"/>
                                        <p:tgtEl>
                                          <p:spTgt spid="862211">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862211">
                                            <p:txEl>
                                              <p:pRg st="0" end="0"/>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2211"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D21C89-81D3-A70B-7F16-B8C0AC005F24}"/>
              </a:ext>
            </a:extLst>
          </p:cNvPr>
          <p:cNvSpPr>
            <a:spLocks noGrp="1"/>
          </p:cNvSpPr>
          <p:nvPr>
            <p:ph type="title"/>
          </p:nvPr>
        </p:nvSpPr>
        <p:spPr/>
        <p:txBody>
          <a:bodyPr/>
          <a:lstStyle/>
          <a:p>
            <a:r>
              <a:rPr lang="en-US" dirty="0"/>
              <a:t>2 Corinthians 8:18-20 NLT</a:t>
            </a:r>
          </a:p>
        </p:txBody>
      </p:sp>
      <p:sp>
        <p:nvSpPr>
          <p:cNvPr id="3" name="Content Placeholder 2">
            <a:extLst>
              <a:ext uri="{FF2B5EF4-FFF2-40B4-BE49-F238E27FC236}">
                <a16:creationId xmlns:a16="http://schemas.microsoft.com/office/drawing/2014/main" id="{58DB4E6D-77B4-5F26-563E-FF49B03B6E27}"/>
              </a:ext>
            </a:extLst>
          </p:cNvPr>
          <p:cNvSpPr>
            <a:spLocks noGrp="1"/>
          </p:cNvSpPr>
          <p:nvPr>
            <p:ph idx="1"/>
          </p:nvPr>
        </p:nvSpPr>
        <p:spPr/>
        <p:txBody>
          <a:bodyPr>
            <a:normAutofit fontScale="92500" lnSpcReduction="10000"/>
          </a:bodyPr>
          <a:lstStyle/>
          <a:p>
            <a:r>
              <a:rPr lang="en-US" dirty="0"/>
              <a:t>We are also sending another brother with Titus. All the churches praise him as a preacher of the Good News. </a:t>
            </a:r>
            <a:r>
              <a:rPr lang="en-US" baseline="30000" dirty="0"/>
              <a:t>19</a:t>
            </a:r>
            <a:r>
              <a:rPr lang="en-US" dirty="0"/>
              <a:t> He was appointed by the churches to accompany us as we take the offering to Jerusalem--a service that glorifies the Lord and shows our eagerness to help. </a:t>
            </a:r>
            <a:r>
              <a:rPr lang="en-US" baseline="30000" dirty="0"/>
              <a:t>20</a:t>
            </a:r>
            <a:r>
              <a:rPr lang="en-US" dirty="0"/>
              <a:t> We are traveling together to guard against any criticism for the way we are handling this generous gift.  [</a:t>
            </a:r>
            <a:r>
              <a:rPr lang="en-US" dirty="0">
                <a:hlinkClick r:id="rId3" action="ppaction://hlinksldjump"/>
              </a:rPr>
              <a:t>R</a:t>
            </a:r>
            <a:r>
              <a:rPr lang="en-US" dirty="0"/>
              <a:t>]</a:t>
            </a:r>
          </a:p>
          <a:p>
            <a:endParaRPr lang="en-US" dirty="0"/>
          </a:p>
        </p:txBody>
      </p:sp>
    </p:spTree>
    <p:extLst>
      <p:ext uri="{BB962C8B-B14F-4D97-AF65-F5344CB8AC3E}">
        <p14:creationId xmlns:p14="http://schemas.microsoft.com/office/powerpoint/2010/main" val="221210287"/>
      </p:ext>
    </p:extLst>
  </p:cSld>
  <p:clrMapOvr>
    <a:masterClrMapping/>
  </p:clrMapOvr>
  <p:transition spd="med">
    <p:random/>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0EEA74-6DC7-C238-1F14-47154F782D08}"/>
              </a:ext>
            </a:extLst>
          </p:cNvPr>
          <p:cNvSpPr>
            <a:spLocks noGrp="1"/>
          </p:cNvSpPr>
          <p:nvPr>
            <p:ph type="title"/>
          </p:nvPr>
        </p:nvSpPr>
        <p:spPr/>
        <p:txBody>
          <a:bodyPr/>
          <a:lstStyle/>
          <a:p>
            <a:r>
              <a:rPr lang="en-US" altLang="en-US" dirty="0">
                <a:latin typeface="Arial" panose="020B0604020202020204" pitchFamily="34" charset="0"/>
              </a:rPr>
              <a:t>1 Corinthians 16:1-4 ESV</a:t>
            </a:r>
            <a:endParaRPr lang="en-US" dirty="0"/>
          </a:p>
        </p:txBody>
      </p:sp>
      <p:sp>
        <p:nvSpPr>
          <p:cNvPr id="3" name="Content Placeholder 2">
            <a:extLst>
              <a:ext uri="{FF2B5EF4-FFF2-40B4-BE49-F238E27FC236}">
                <a16:creationId xmlns:a16="http://schemas.microsoft.com/office/drawing/2014/main" id="{3F15062C-6FFF-78D6-07D0-D2C95BC0873D}"/>
              </a:ext>
            </a:extLst>
          </p:cNvPr>
          <p:cNvSpPr>
            <a:spLocks noGrp="1"/>
          </p:cNvSpPr>
          <p:nvPr>
            <p:ph idx="1"/>
          </p:nvPr>
        </p:nvSpPr>
        <p:spPr/>
        <p:txBody>
          <a:bodyPr>
            <a:normAutofit fontScale="85000" lnSpcReduction="10000"/>
          </a:bodyPr>
          <a:lstStyle/>
          <a:p>
            <a:r>
              <a:rPr lang="en-US" altLang="en-US" dirty="0">
                <a:latin typeface="Arial" panose="020B0604020202020204" pitchFamily="34" charset="0"/>
              </a:rPr>
              <a:t>Now concerning the collection for the saints: as I directed the churches of Galatia, so you also are to do. </a:t>
            </a:r>
            <a:r>
              <a:rPr lang="en-US" altLang="en-US" baseline="30000" dirty="0">
                <a:latin typeface="Arial" panose="020B0604020202020204" pitchFamily="34" charset="0"/>
              </a:rPr>
              <a:t>2</a:t>
            </a:r>
            <a:r>
              <a:rPr lang="en-US" altLang="en-US" dirty="0">
                <a:latin typeface="Arial" panose="020B0604020202020204" pitchFamily="34" charset="0"/>
              </a:rPr>
              <a:t> On the first day of every week, each of you is to put something aside and store it up, as he may prosper, so that there will be no collecting when I come. </a:t>
            </a:r>
            <a:r>
              <a:rPr lang="en-US" altLang="en-US" baseline="30000" dirty="0">
                <a:latin typeface="Arial" panose="020B0604020202020204" pitchFamily="34" charset="0"/>
              </a:rPr>
              <a:t>3</a:t>
            </a:r>
            <a:r>
              <a:rPr lang="en-US" altLang="en-US" dirty="0">
                <a:latin typeface="Arial" panose="020B0604020202020204" pitchFamily="34" charset="0"/>
              </a:rPr>
              <a:t> And when I arrive, I will send those whom you accredit by letter to carry your gift to Jerusalem. </a:t>
            </a:r>
            <a:r>
              <a:rPr lang="en-US" altLang="en-US" baseline="30000" dirty="0">
                <a:latin typeface="Arial" panose="020B0604020202020204" pitchFamily="34" charset="0"/>
              </a:rPr>
              <a:t>4</a:t>
            </a:r>
            <a:r>
              <a:rPr lang="en-US" altLang="en-US" dirty="0">
                <a:latin typeface="Arial" panose="020B0604020202020204" pitchFamily="34" charset="0"/>
              </a:rPr>
              <a:t> If it seems advisable that I should go also, they will accompany me. [</a:t>
            </a:r>
            <a:r>
              <a:rPr lang="en-US" altLang="en-US" dirty="0">
                <a:latin typeface="Arial" panose="020B0604020202020204" pitchFamily="34" charset="0"/>
                <a:hlinkClick r:id="rId3" action="ppaction://hlinksldjump"/>
              </a:rPr>
              <a:t>R</a:t>
            </a:r>
            <a:r>
              <a:rPr lang="en-US" altLang="en-US" dirty="0">
                <a:latin typeface="Arial" panose="020B0604020202020204" pitchFamily="34" charset="0"/>
              </a:rPr>
              <a:t>]</a:t>
            </a:r>
          </a:p>
          <a:p>
            <a:endParaRPr lang="en-US" dirty="0"/>
          </a:p>
        </p:txBody>
      </p:sp>
    </p:spTree>
    <p:extLst>
      <p:ext uri="{BB962C8B-B14F-4D97-AF65-F5344CB8AC3E}">
        <p14:creationId xmlns:p14="http://schemas.microsoft.com/office/powerpoint/2010/main" val="4076394618"/>
      </p:ext>
    </p:extLst>
  </p:cSld>
  <p:clrMapOvr>
    <a:masterClrMapping/>
  </p:clrMapOvr>
  <p:transition spd="med">
    <p:random/>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E574A3-D476-B715-73F3-08206B206070}"/>
              </a:ext>
            </a:extLst>
          </p:cNvPr>
          <p:cNvSpPr>
            <a:spLocks noGrp="1"/>
          </p:cNvSpPr>
          <p:nvPr>
            <p:ph type="title"/>
          </p:nvPr>
        </p:nvSpPr>
        <p:spPr/>
        <p:txBody>
          <a:bodyPr/>
          <a:lstStyle/>
          <a:p>
            <a:r>
              <a:rPr lang="en-US" dirty="0"/>
              <a:t>2 Corinthians 9:7 ESV</a:t>
            </a:r>
          </a:p>
        </p:txBody>
      </p:sp>
      <p:sp>
        <p:nvSpPr>
          <p:cNvPr id="3" name="Content Placeholder 2">
            <a:extLst>
              <a:ext uri="{FF2B5EF4-FFF2-40B4-BE49-F238E27FC236}">
                <a16:creationId xmlns:a16="http://schemas.microsoft.com/office/drawing/2014/main" id="{6DCA4C8E-D24C-8D57-3B06-7B26208CD6FA}"/>
              </a:ext>
            </a:extLst>
          </p:cNvPr>
          <p:cNvSpPr>
            <a:spLocks noGrp="1"/>
          </p:cNvSpPr>
          <p:nvPr>
            <p:ph idx="1"/>
          </p:nvPr>
        </p:nvSpPr>
        <p:spPr/>
        <p:txBody>
          <a:bodyPr>
            <a:normAutofit/>
          </a:bodyPr>
          <a:lstStyle/>
          <a:p>
            <a:r>
              <a:rPr lang="en-US" dirty="0"/>
              <a:t>Each one must give as he has decided in his heart, not reluctantly or under compulsion, for God loves a cheerful giver.  </a:t>
            </a:r>
          </a:p>
        </p:txBody>
      </p:sp>
    </p:spTree>
    <p:extLst>
      <p:ext uri="{BB962C8B-B14F-4D97-AF65-F5344CB8AC3E}">
        <p14:creationId xmlns:p14="http://schemas.microsoft.com/office/powerpoint/2010/main" val="1492923501"/>
      </p:ext>
    </p:extLst>
  </p:cSld>
  <p:clrMapOvr>
    <a:masterClrMapping/>
  </p:clrMapOvr>
  <p:transition spd="med">
    <p:random/>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7DBB24-A6F5-A316-343E-DB83DBB12A1B}"/>
              </a:ext>
            </a:extLst>
          </p:cNvPr>
          <p:cNvSpPr>
            <a:spLocks noGrp="1"/>
          </p:cNvSpPr>
          <p:nvPr>
            <p:ph type="title"/>
          </p:nvPr>
        </p:nvSpPr>
        <p:spPr/>
        <p:txBody>
          <a:bodyPr/>
          <a:lstStyle/>
          <a:p>
            <a:r>
              <a:rPr lang="en-US" dirty="0"/>
              <a:t>2 Corinthians 8:12 NLT</a:t>
            </a:r>
          </a:p>
        </p:txBody>
      </p:sp>
      <p:sp>
        <p:nvSpPr>
          <p:cNvPr id="3" name="Content Placeholder 2">
            <a:extLst>
              <a:ext uri="{FF2B5EF4-FFF2-40B4-BE49-F238E27FC236}">
                <a16:creationId xmlns:a16="http://schemas.microsoft.com/office/drawing/2014/main" id="{BDD75004-E03B-5670-8835-395A6444CC09}"/>
              </a:ext>
            </a:extLst>
          </p:cNvPr>
          <p:cNvSpPr>
            <a:spLocks noGrp="1"/>
          </p:cNvSpPr>
          <p:nvPr>
            <p:ph idx="1"/>
          </p:nvPr>
        </p:nvSpPr>
        <p:spPr>
          <a:xfrm>
            <a:off x="533400" y="1905000"/>
            <a:ext cx="7772400" cy="4800600"/>
          </a:xfrm>
        </p:spPr>
        <p:txBody>
          <a:bodyPr>
            <a:normAutofit/>
          </a:bodyPr>
          <a:lstStyle/>
          <a:p>
            <a:r>
              <a:rPr lang="en-US" dirty="0"/>
              <a:t>Whatever you give is acceptable if you give it eagerly. And give according to what you have, not what you don't have.  </a:t>
            </a:r>
          </a:p>
        </p:txBody>
      </p:sp>
    </p:spTree>
    <p:extLst>
      <p:ext uri="{BB962C8B-B14F-4D97-AF65-F5344CB8AC3E}">
        <p14:creationId xmlns:p14="http://schemas.microsoft.com/office/powerpoint/2010/main" val="3525479957"/>
      </p:ext>
    </p:extLst>
  </p:cSld>
  <p:clrMapOvr>
    <a:masterClrMapping/>
  </p:clrMapOvr>
  <p:transition spd="med">
    <p:random/>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6CA3EF-79EB-A987-9C77-923AD0E046A4}"/>
              </a:ext>
            </a:extLst>
          </p:cNvPr>
          <p:cNvSpPr>
            <a:spLocks noGrp="1"/>
          </p:cNvSpPr>
          <p:nvPr>
            <p:ph type="title"/>
          </p:nvPr>
        </p:nvSpPr>
        <p:spPr/>
        <p:txBody>
          <a:bodyPr/>
          <a:lstStyle/>
          <a:p>
            <a:r>
              <a:rPr lang="en-US" dirty="0"/>
              <a:t>2 Corinthians 8:10-11 NIV</a:t>
            </a:r>
          </a:p>
        </p:txBody>
      </p:sp>
      <p:sp>
        <p:nvSpPr>
          <p:cNvPr id="3" name="Content Placeholder 2">
            <a:extLst>
              <a:ext uri="{FF2B5EF4-FFF2-40B4-BE49-F238E27FC236}">
                <a16:creationId xmlns:a16="http://schemas.microsoft.com/office/drawing/2014/main" id="{501DE3BE-7B16-B8CE-C94E-52D68DD276B2}"/>
              </a:ext>
            </a:extLst>
          </p:cNvPr>
          <p:cNvSpPr>
            <a:spLocks noGrp="1"/>
          </p:cNvSpPr>
          <p:nvPr>
            <p:ph idx="1"/>
          </p:nvPr>
        </p:nvSpPr>
        <p:spPr/>
        <p:txBody>
          <a:bodyPr>
            <a:normAutofit/>
          </a:bodyPr>
          <a:lstStyle/>
          <a:p>
            <a:r>
              <a:rPr lang="en-US" dirty="0"/>
              <a:t>And here is my judgment about what is best for you in this matter. Last year you were the first not only to give but also to have the desire to do so. </a:t>
            </a:r>
            <a:r>
              <a:rPr lang="en-US" baseline="30000" dirty="0"/>
              <a:t>11</a:t>
            </a:r>
            <a:r>
              <a:rPr lang="en-US" dirty="0"/>
              <a:t> Now finish the work, so that your eager willingness to do it may be matched by your completion of it, according to your means.  </a:t>
            </a:r>
          </a:p>
        </p:txBody>
      </p:sp>
    </p:spTree>
    <p:extLst>
      <p:ext uri="{BB962C8B-B14F-4D97-AF65-F5344CB8AC3E}">
        <p14:creationId xmlns:p14="http://schemas.microsoft.com/office/powerpoint/2010/main" val="3336710205"/>
      </p:ext>
    </p:extLst>
  </p:cSld>
  <p:clrMapOvr>
    <a:masterClrMapping/>
  </p:clrMapOvr>
  <p:transition spd="med">
    <p:random/>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B1ACB2-352F-3E2C-D15D-664EDD4A5E5E}"/>
              </a:ext>
            </a:extLst>
          </p:cNvPr>
          <p:cNvSpPr>
            <a:spLocks noGrp="1"/>
          </p:cNvSpPr>
          <p:nvPr>
            <p:ph type="title"/>
          </p:nvPr>
        </p:nvSpPr>
        <p:spPr/>
        <p:txBody>
          <a:bodyPr/>
          <a:lstStyle/>
          <a:p>
            <a:r>
              <a:rPr lang="en-US" dirty="0"/>
              <a:t>2 Corinthians 8:8 NLT</a:t>
            </a:r>
          </a:p>
        </p:txBody>
      </p:sp>
      <p:sp>
        <p:nvSpPr>
          <p:cNvPr id="3" name="Content Placeholder 2">
            <a:extLst>
              <a:ext uri="{FF2B5EF4-FFF2-40B4-BE49-F238E27FC236}">
                <a16:creationId xmlns:a16="http://schemas.microsoft.com/office/drawing/2014/main" id="{D9D72F18-4426-7BAE-159E-31E2BA8AEA9C}"/>
              </a:ext>
            </a:extLst>
          </p:cNvPr>
          <p:cNvSpPr>
            <a:spLocks noGrp="1"/>
          </p:cNvSpPr>
          <p:nvPr>
            <p:ph idx="1"/>
          </p:nvPr>
        </p:nvSpPr>
        <p:spPr>
          <a:xfrm>
            <a:off x="533400" y="1905000"/>
            <a:ext cx="7772400" cy="4724400"/>
          </a:xfrm>
        </p:spPr>
        <p:txBody>
          <a:bodyPr>
            <a:normAutofit/>
          </a:bodyPr>
          <a:lstStyle/>
          <a:p>
            <a:r>
              <a:rPr lang="en-US" dirty="0"/>
              <a:t>I am not commanding you to do this. But I am testing how genuine your love is by comparing it with the eagerness of the other churches.  [</a:t>
            </a:r>
            <a:r>
              <a:rPr lang="en-US" dirty="0">
                <a:hlinkClick r:id="rId3" action="ppaction://hlinksldjump"/>
              </a:rPr>
              <a:t>R</a:t>
            </a:r>
            <a:r>
              <a:rPr lang="en-US" dirty="0"/>
              <a:t>]</a:t>
            </a:r>
          </a:p>
        </p:txBody>
      </p:sp>
    </p:spTree>
    <p:extLst>
      <p:ext uri="{BB962C8B-B14F-4D97-AF65-F5344CB8AC3E}">
        <p14:creationId xmlns:p14="http://schemas.microsoft.com/office/powerpoint/2010/main" val="1117412569"/>
      </p:ext>
    </p:extLst>
  </p:cSld>
  <p:clrMapOvr>
    <a:masterClrMapping/>
  </p:clrMapOvr>
  <p:transition spd="med">
    <p:random/>
  </p:transition>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AF7916-91C0-460C-B558-8DAA48680440}"/>
              </a:ext>
            </a:extLst>
          </p:cNvPr>
          <p:cNvSpPr>
            <a:spLocks noGrp="1"/>
          </p:cNvSpPr>
          <p:nvPr>
            <p:ph type="title"/>
          </p:nvPr>
        </p:nvSpPr>
        <p:spPr/>
        <p:txBody>
          <a:bodyPr>
            <a:normAutofit fontScale="90000"/>
          </a:bodyPr>
          <a:lstStyle/>
          <a:p>
            <a:r>
              <a:rPr lang="en-US" dirty="0"/>
              <a:t>Memory Text</a:t>
            </a:r>
            <a:br>
              <a:rPr lang="en-US" dirty="0"/>
            </a:br>
            <a:r>
              <a:rPr lang="en-US" dirty="0">
                <a:effectLst>
                  <a:outerShdw blurRad="38100" dist="38100" dir="2700000" algn="tl">
                    <a:srgbClr val="000000">
                      <a:alpha val="43137"/>
                    </a:srgbClr>
                  </a:outerShdw>
                </a:effectLst>
              </a:rPr>
              <a:t>2 Corinthians 8:9 NKJV</a:t>
            </a:r>
          </a:p>
        </p:txBody>
      </p:sp>
      <p:sp>
        <p:nvSpPr>
          <p:cNvPr id="3" name="Content Placeholder 2">
            <a:extLst>
              <a:ext uri="{FF2B5EF4-FFF2-40B4-BE49-F238E27FC236}">
                <a16:creationId xmlns:a16="http://schemas.microsoft.com/office/drawing/2014/main" id="{CB2D42D4-7BB8-4C00-A5B5-07B01AC9DAC0}"/>
              </a:ext>
            </a:extLst>
          </p:cNvPr>
          <p:cNvSpPr>
            <a:spLocks noGrp="1"/>
          </p:cNvSpPr>
          <p:nvPr>
            <p:ph idx="1"/>
          </p:nvPr>
        </p:nvSpPr>
        <p:spPr>
          <a:xfrm>
            <a:off x="3505200" y="1676400"/>
            <a:ext cx="5562600" cy="5105400"/>
          </a:xfrm>
        </p:spPr>
        <p:txBody>
          <a:bodyPr>
            <a:normAutofit fontScale="92500" lnSpcReduction="20000"/>
          </a:bodyPr>
          <a:lstStyle/>
          <a:p>
            <a:r>
              <a:rPr lang="en-US" dirty="0">
                <a:effectLst>
                  <a:outerShdw blurRad="38100" dist="38100" dir="2700000" algn="tl">
                    <a:srgbClr val="000000">
                      <a:alpha val="43137"/>
                    </a:srgbClr>
                  </a:outerShdw>
                </a:effectLst>
              </a:rPr>
              <a:t>For you know the grace of our Lord Jesus Christ, that though He was rich, yet for your sakes He became poor, that you through His poverty might become rich. </a:t>
            </a:r>
          </a:p>
          <a:p>
            <a:r>
              <a:rPr lang="en-US" dirty="0">
                <a:effectLst>
                  <a:outerShdw blurRad="38100" dist="38100" dir="2700000" algn="tl">
                    <a:srgbClr val="000000">
                      <a:alpha val="43137"/>
                    </a:srgbClr>
                  </a:outerShdw>
                </a:effectLst>
              </a:rPr>
              <a:t>What is grace?</a:t>
            </a:r>
          </a:p>
          <a:p>
            <a:r>
              <a:rPr lang="en-US" dirty="0">
                <a:effectLst>
                  <a:outerShdw blurRad="38100" dist="38100" dir="2700000" algn="tl">
                    <a:srgbClr val="000000">
                      <a:alpha val="43137"/>
                    </a:srgbClr>
                  </a:outerShdw>
                </a:effectLst>
              </a:rPr>
              <a:t>How do you think the Corinthians came to know the grace of our Lord Jesus Christ?</a:t>
            </a:r>
          </a:p>
          <a:p>
            <a:r>
              <a:rPr lang="en-US" dirty="0">
                <a:effectLst>
                  <a:outerShdw blurRad="38100" dist="38100" dir="2700000" algn="tl">
                    <a:srgbClr val="000000">
                      <a:alpha val="43137"/>
                    </a:srgbClr>
                  </a:outerShdw>
                </a:effectLst>
              </a:rPr>
              <a:t>What does Paul say about the grace of our Lord Jesus?</a:t>
            </a:r>
          </a:p>
        </p:txBody>
      </p:sp>
    </p:spTree>
    <p:extLst>
      <p:ext uri="{BB962C8B-B14F-4D97-AF65-F5344CB8AC3E}">
        <p14:creationId xmlns:p14="http://schemas.microsoft.com/office/powerpoint/2010/main" val="3901151622"/>
      </p:ext>
    </p:extLst>
  </p:cSld>
  <p:clrMapOvr>
    <a:masterClrMapping/>
  </p:clrMapOvr>
  <p:transition spd="med">
    <p:random/>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805596-2977-FE93-B3DC-25BE9F84938E}"/>
              </a:ext>
            </a:extLst>
          </p:cNvPr>
          <p:cNvSpPr>
            <a:spLocks noGrp="1"/>
          </p:cNvSpPr>
          <p:nvPr>
            <p:ph type="title"/>
          </p:nvPr>
        </p:nvSpPr>
        <p:spPr>
          <a:xfrm>
            <a:off x="533400" y="457200"/>
            <a:ext cx="7772400" cy="1112838"/>
          </a:xfrm>
        </p:spPr>
        <p:txBody>
          <a:bodyPr/>
          <a:lstStyle/>
          <a:p>
            <a:r>
              <a:rPr lang="en-US" dirty="0">
                <a:effectLst/>
              </a:rPr>
              <a:t>2 Corinthians 9:8, 11-13 NIV</a:t>
            </a:r>
            <a:endParaRPr lang="en-US" dirty="0"/>
          </a:p>
        </p:txBody>
      </p:sp>
      <p:sp>
        <p:nvSpPr>
          <p:cNvPr id="3" name="Content Placeholder 2">
            <a:extLst>
              <a:ext uri="{FF2B5EF4-FFF2-40B4-BE49-F238E27FC236}">
                <a16:creationId xmlns:a16="http://schemas.microsoft.com/office/drawing/2014/main" id="{923866FD-57D3-2DE5-2134-FDB62B3DB66E}"/>
              </a:ext>
            </a:extLst>
          </p:cNvPr>
          <p:cNvSpPr>
            <a:spLocks noGrp="1"/>
          </p:cNvSpPr>
          <p:nvPr>
            <p:ph idx="1"/>
          </p:nvPr>
        </p:nvSpPr>
        <p:spPr>
          <a:xfrm>
            <a:off x="533400" y="1570038"/>
            <a:ext cx="7772400" cy="5135562"/>
          </a:xfrm>
        </p:spPr>
        <p:txBody>
          <a:bodyPr>
            <a:normAutofit fontScale="85000" lnSpcReduction="20000"/>
          </a:bodyPr>
          <a:lstStyle/>
          <a:p>
            <a:pPr lvl="0"/>
            <a:r>
              <a:rPr lang="en-US" dirty="0">
                <a:effectLst/>
              </a:rPr>
              <a:t>And God is able to bless you abundantly, so that in all things at all times, having all that you need, you will abound in every good work. ... 11 You will be enriched in every way so that you can be generous on every occasion, and through us your generosity will result in thanksgiving to God. 12 This service that you perform is not only supplying the needs of the Lord's people but is also overflowing in many expressions of thanks to God. 13 Because of the service by which you have proved yourselves, others will praise God for the obedience that accompanies your confession of the gospel of Christ, and for your generosity in sharing with them and with everyone else.  [</a:t>
            </a:r>
            <a:r>
              <a:rPr lang="en-US" dirty="0">
                <a:effectLst/>
                <a:hlinkClick r:id="rId3" action="ppaction://hlinksldjump"/>
              </a:rPr>
              <a:t>R</a:t>
            </a:r>
            <a:r>
              <a:rPr lang="en-US" dirty="0">
                <a:effectLst/>
              </a:rPr>
              <a:t>]</a:t>
            </a:r>
          </a:p>
          <a:p>
            <a:pPr marL="0" indent="0">
              <a:buNone/>
            </a:pPr>
            <a:endParaRPr lang="en-US" dirty="0"/>
          </a:p>
        </p:txBody>
      </p:sp>
    </p:spTree>
    <p:extLst>
      <p:ext uri="{BB962C8B-B14F-4D97-AF65-F5344CB8AC3E}">
        <p14:creationId xmlns:p14="http://schemas.microsoft.com/office/powerpoint/2010/main" val="830752530"/>
      </p:ext>
    </p:extLst>
  </p:cSld>
  <p:clrMapOvr>
    <a:masterClrMapping/>
  </p:clrMapOvr>
  <p:transition spd="med">
    <p:random/>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1FCDFF-21DE-B5B1-AE29-B50019C7E822}"/>
              </a:ext>
            </a:extLst>
          </p:cNvPr>
          <p:cNvSpPr>
            <a:spLocks noGrp="1"/>
          </p:cNvSpPr>
          <p:nvPr>
            <p:ph type="title"/>
          </p:nvPr>
        </p:nvSpPr>
        <p:spPr/>
        <p:txBody>
          <a:bodyPr/>
          <a:lstStyle/>
          <a:p>
            <a:r>
              <a:rPr lang="en-US" dirty="0"/>
              <a:t>Romans 15:26-27 NIV</a:t>
            </a:r>
          </a:p>
        </p:txBody>
      </p:sp>
      <p:sp>
        <p:nvSpPr>
          <p:cNvPr id="3" name="Content Placeholder 2">
            <a:extLst>
              <a:ext uri="{FF2B5EF4-FFF2-40B4-BE49-F238E27FC236}">
                <a16:creationId xmlns:a16="http://schemas.microsoft.com/office/drawing/2014/main" id="{53D5A31A-29E8-697B-CE6A-72BD0F880E79}"/>
              </a:ext>
            </a:extLst>
          </p:cNvPr>
          <p:cNvSpPr>
            <a:spLocks noGrp="1"/>
          </p:cNvSpPr>
          <p:nvPr>
            <p:ph idx="1"/>
          </p:nvPr>
        </p:nvSpPr>
        <p:spPr/>
        <p:txBody>
          <a:bodyPr>
            <a:normAutofit/>
          </a:bodyPr>
          <a:lstStyle/>
          <a:p>
            <a:r>
              <a:rPr lang="en-US" dirty="0"/>
              <a:t>For Macedonia and Achaia were pleased to make a contribution for the poor among the Lord's people in Jerusalem. </a:t>
            </a:r>
            <a:r>
              <a:rPr lang="en-US" baseline="30000" dirty="0"/>
              <a:t>27</a:t>
            </a:r>
            <a:r>
              <a:rPr lang="en-US" dirty="0"/>
              <a:t> They were pleased to do it, and indeed they owe it to them. For if the Gentiles have shared in the Jews' spiritual blessings, they owe it to the Jews to share with them their material blessings. [</a:t>
            </a:r>
            <a:r>
              <a:rPr lang="en-US" dirty="0">
                <a:hlinkClick r:id="rId3" action="ppaction://hlinksldjump"/>
              </a:rPr>
              <a:t>R</a:t>
            </a:r>
            <a:r>
              <a:rPr lang="en-US" dirty="0"/>
              <a:t>]</a:t>
            </a:r>
          </a:p>
        </p:txBody>
      </p:sp>
    </p:spTree>
    <p:extLst>
      <p:ext uri="{BB962C8B-B14F-4D97-AF65-F5344CB8AC3E}">
        <p14:creationId xmlns:p14="http://schemas.microsoft.com/office/powerpoint/2010/main" val="478673544"/>
      </p:ext>
    </p:extLst>
  </p:cSld>
  <p:clrMapOvr>
    <a:masterClrMapping/>
  </p:clrMapOvr>
  <p:transition spd="med">
    <p:random/>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BDD8EB-08AF-E3FA-DAB1-B3ECD7F498DC}"/>
              </a:ext>
            </a:extLst>
          </p:cNvPr>
          <p:cNvSpPr>
            <a:spLocks noGrp="1"/>
          </p:cNvSpPr>
          <p:nvPr>
            <p:ph type="title"/>
          </p:nvPr>
        </p:nvSpPr>
        <p:spPr/>
        <p:txBody>
          <a:bodyPr/>
          <a:lstStyle/>
          <a:p>
            <a:r>
              <a:rPr lang="en-US" dirty="0"/>
              <a:t>2 Corinthians 9:15 NIV</a:t>
            </a:r>
          </a:p>
        </p:txBody>
      </p:sp>
      <p:sp>
        <p:nvSpPr>
          <p:cNvPr id="3" name="Content Placeholder 2">
            <a:extLst>
              <a:ext uri="{FF2B5EF4-FFF2-40B4-BE49-F238E27FC236}">
                <a16:creationId xmlns:a16="http://schemas.microsoft.com/office/drawing/2014/main" id="{3D2576ED-13A1-C475-5B27-D8B7710D2B9C}"/>
              </a:ext>
            </a:extLst>
          </p:cNvPr>
          <p:cNvSpPr>
            <a:spLocks noGrp="1"/>
          </p:cNvSpPr>
          <p:nvPr>
            <p:ph idx="1"/>
          </p:nvPr>
        </p:nvSpPr>
        <p:spPr/>
        <p:txBody>
          <a:bodyPr/>
          <a:lstStyle/>
          <a:p>
            <a:r>
              <a:rPr lang="en-US" dirty="0"/>
              <a:t>Thanks be to God for his indescribable gift!</a:t>
            </a:r>
          </a:p>
          <a:p>
            <a:pPr marL="0" indent="0">
              <a:buNone/>
            </a:pPr>
            <a:r>
              <a:rPr lang="en-US" dirty="0"/>
              <a:t>[</a:t>
            </a:r>
            <a:r>
              <a:rPr lang="en-US" dirty="0">
                <a:hlinkClick r:id="rId3" action="ppaction://hlinksldjump"/>
              </a:rPr>
              <a:t>R</a:t>
            </a:r>
            <a:r>
              <a:rPr lang="en-US" dirty="0"/>
              <a:t>]</a:t>
            </a:r>
          </a:p>
        </p:txBody>
      </p:sp>
    </p:spTree>
    <p:extLst>
      <p:ext uri="{BB962C8B-B14F-4D97-AF65-F5344CB8AC3E}">
        <p14:creationId xmlns:p14="http://schemas.microsoft.com/office/powerpoint/2010/main" val="1573990614"/>
      </p:ext>
    </p:extLst>
  </p:cSld>
  <p:clrMapOvr>
    <a:masterClrMapping/>
  </p:clrMapOvr>
  <p:transition spd="med">
    <p:random/>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515120-DBA9-BE04-F86C-6266A707ED4E}"/>
              </a:ext>
            </a:extLst>
          </p:cNvPr>
          <p:cNvSpPr>
            <a:spLocks noGrp="1"/>
          </p:cNvSpPr>
          <p:nvPr>
            <p:ph type="title"/>
          </p:nvPr>
        </p:nvSpPr>
        <p:spPr/>
        <p:txBody>
          <a:bodyPr/>
          <a:lstStyle/>
          <a:p>
            <a:r>
              <a:rPr lang="en-US" dirty="0"/>
              <a:t>Overview</a:t>
            </a:r>
          </a:p>
        </p:txBody>
      </p:sp>
      <p:sp>
        <p:nvSpPr>
          <p:cNvPr id="3" name="Content Placeholder 2">
            <a:extLst>
              <a:ext uri="{FF2B5EF4-FFF2-40B4-BE49-F238E27FC236}">
                <a16:creationId xmlns:a16="http://schemas.microsoft.com/office/drawing/2014/main" id="{862693C9-4E33-1379-8CC2-81EEAED407DC}"/>
              </a:ext>
            </a:extLst>
          </p:cNvPr>
          <p:cNvSpPr>
            <a:spLocks noGrp="1"/>
          </p:cNvSpPr>
          <p:nvPr>
            <p:ph idx="1"/>
          </p:nvPr>
        </p:nvSpPr>
        <p:spPr>
          <a:xfrm>
            <a:off x="3505200" y="1676400"/>
            <a:ext cx="5562600" cy="5105400"/>
          </a:xfrm>
        </p:spPr>
        <p:txBody>
          <a:bodyPr>
            <a:normAutofit fontScale="70000" lnSpcReduction="20000"/>
          </a:bodyPr>
          <a:lstStyle/>
          <a:p>
            <a:r>
              <a:rPr lang="en-US" sz="3600" dirty="0"/>
              <a:t>In chapters 8 – 9 of 2 Corinthians Paul encourages the Corinthian believers to participate in the plan for collecting an offering for the churches in Judea and Jerusalem.  He praises the generosity of the Macedonians, appeals to the Corinthians, assures them of the integrity of those who will handle the funds, and encourages them with the blessings of generosity.  </a:t>
            </a:r>
          </a:p>
          <a:p>
            <a:pPr lvl="1"/>
            <a:r>
              <a:rPr lang="en-US" sz="3200" dirty="0"/>
              <a:t>Appeals for Generosity</a:t>
            </a:r>
          </a:p>
          <a:p>
            <a:pPr lvl="1"/>
            <a:r>
              <a:rPr lang="en-US" sz="3200" dirty="0"/>
              <a:t>Planned Giving</a:t>
            </a:r>
          </a:p>
          <a:p>
            <a:pPr lvl="1"/>
            <a:r>
              <a:rPr lang="en-US" sz="3200" dirty="0"/>
              <a:t>Benefits of Generosity</a:t>
            </a:r>
          </a:p>
          <a:p>
            <a:pPr lvl="1"/>
            <a:r>
              <a:rPr lang="en-US" sz="3200" dirty="0"/>
              <a:t>Summary</a:t>
            </a:r>
          </a:p>
        </p:txBody>
      </p:sp>
    </p:spTree>
    <p:extLst>
      <p:ext uri="{BB962C8B-B14F-4D97-AF65-F5344CB8AC3E}">
        <p14:creationId xmlns:p14="http://schemas.microsoft.com/office/powerpoint/2010/main" val="1252613011"/>
      </p:ext>
    </p:extLst>
  </p:cSld>
  <p:clrMapOvr>
    <a:masterClrMapping/>
  </p:clrMapOvr>
  <p:transition spd="med">
    <p:random/>
  </p:transition>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Appeals for Generosity</a:t>
            </a:r>
          </a:p>
        </p:txBody>
      </p:sp>
      <p:sp>
        <p:nvSpPr>
          <p:cNvPr id="3" name="Content Placeholder 2"/>
          <p:cNvSpPr>
            <a:spLocks noGrp="1"/>
          </p:cNvSpPr>
          <p:nvPr>
            <p:ph idx="1"/>
          </p:nvPr>
        </p:nvSpPr>
        <p:spPr>
          <a:xfrm>
            <a:off x="3505200" y="1676400"/>
            <a:ext cx="5562600" cy="5029200"/>
          </a:xfrm>
        </p:spPr>
        <p:txBody>
          <a:bodyPr>
            <a:normAutofit fontScale="77500" lnSpcReduction="20000"/>
          </a:bodyPr>
          <a:lstStyle/>
          <a:p>
            <a:r>
              <a:rPr lang="en-US" dirty="0"/>
              <a:t>What had happened in Judea that had contributed to the poverty of the saints in that area? (</a:t>
            </a:r>
            <a:r>
              <a:rPr lang="en-US" dirty="0">
                <a:hlinkClick r:id="rId4" action="ppaction://hlinksldjump"/>
              </a:rPr>
              <a:t>Acts 11:27-30</a:t>
            </a:r>
            <a:r>
              <a:rPr lang="en-US" dirty="0"/>
              <a:t>)</a:t>
            </a:r>
          </a:p>
          <a:p>
            <a:r>
              <a:rPr lang="en-US" dirty="0"/>
              <a:t>How did Paul use the Macedonian response to the latest collection to motivate the Corinthians? (</a:t>
            </a:r>
            <a:r>
              <a:rPr lang="en-US" dirty="0">
                <a:hlinkClick r:id="rId5" action="ppaction://hlinksldjump"/>
              </a:rPr>
              <a:t>2 Cor 8:1-5</a:t>
            </a:r>
            <a:r>
              <a:rPr lang="en-US" dirty="0"/>
              <a:t>)</a:t>
            </a:r>
          </a:p>
          <a:p>
            <a:r>
              <a:rPr lang="en-US" dirty="0"/>
              <a:t>What appeal does Paul make directly to the Corinthians to follow the grace displayed by their Lord? (</a:t>
            </a:r>
            <a:r>
              <a:rPr lang="en-US" dirty="0">
                <a:hlinkClick r:id="rId6" action="ppaction://hlinksldjump"/>
              </a:rPr>
              <a:t>2 Cor 8:9</a:t>
            </a:r>
            <a:r>
              <a:rPr lang="en-US" dirty="0"/>
              <a:t>)</a:t>
            </a:r>
          </a:p>
          <a:p>
            <a:r>
              <a:rPr lang="en-US" dirty="0"/>
              <a:t>What assurances does Paul give that the money collected will go to the intended recipients?  (</a:t>
            </a:r>
            <a:r>
              <a:rPr lang="en-US" dirty="0">
                <a:hlinkClick r:id="rId7" action="ppaction://hlinksldjump"/>
              </a:rPr>
              <a:t>2 Cor 8:18-20</a:t>
            </a:r>
            <a:r>
              <a:rPr lang="en-US" dirty="0"/>
              <a:t>)</a:t>
            </a:r>
          </a:p>
        </p:txBody>
      </p:sp>
    </p:spTree>
    <p:extLst>
      <p:ext uri="{BB962C8B-B14F-4D97-AF65-F5344CB8AC3E}">
        <p14:creationId xmlns:p14="http://schemas.microsoft.com/office/powerpoint/2010/main" val="3091843596"/>
      </p:ext>
    </p:extLst>
  </p:cSld>
  <p:clrMapOvr>
    <a:masterClrMapping/>
  </p:clrMapOvr>
  <p:transition spd="med">
    <p:random/>
  </p:transition>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0" y="457200"/>
            <a:ext cx="5029200" cy="990600"/>
          </a:xfrm>
        </p:spPr>
        <p:txBody>
          <a:bodyPr/>
          <a:lstStyle/>
          <a:p>
            <a:r>
              <a:rPr lang="en-US" dirty="0"/>
              <a:t>Planned Giving</a:t>
            </a:r>
          </a:p>
        </p:txBody>
      </p:sp>
      <p:sp>
        <p:nvSpPr>
          <p:cNvPr id="3" name="Content Placeholder 2"/>
          <p:cNvSpPr>
            <a:spLocks noGrp="1"/>
          </p:cNvSpPr>
          <p:nvPr>
            <p:ph idx="1"/>
          </p:nvPr>
        </p:nvSpPr>
        <p:spPr>
          <a:xfrm>
            <a:off x="3505200" y="1676400"/>
            <a:ext cx="5486400" cy="4953000"/>
          </a:xfrm>
        </p:spPr>
        <p:txBody>
          <a:bodyPr>
            <a:normAutofit fontScale="92500" lnSpcReduction="10000"/>
          </a:bodyPr>
          <a:lstStyle/>
          <a:p>
            <a:r>
              <a:rPr lang="en-US" dirty="0">
                <a:effectLst/>
              </a:rPr>
              <a:t>What plan did Paul give for collecting this offering when it was first proposed? (</a:t>
            </a:r>
            <a:r>
              <a:rPr lang="en-US" dirty="0">
                <a:effectLst/>
                <a:hlinkClick r:id="rId4" action="ppaction://hlinksldjump"/>
              </a:rPr>
              <a:t>1 Cor 16:1-4</a:t>
            </a:r>
            <a:r>
              <a:rPr lang="en-US" dirty="0">
                <a:effectLst/>
              </a:rPr>
              <a:t>)</a:t>
            </a:r>
          </a:p>
          <a:p>
            <a:r>
              <a:rPr lang="en-US" dirty="0">
                <a:effectLst/>
              </a:rPr>
              <a:t>What guiding principles does Paul give the Corinthians for giving? </a:t>
            </a:r>
          </a:p>
          <a:p>
            <a:pPr lvl="1"/>
            <a:r>
              <a:rPr lang="en-US" dirty="0">
                <a:effectLst/>
                <a:hlinkClick r:id="rId5" action="ppaction://hlinksldjump"/>
              </a:rPr>
              <a:t>2 Cor 9:7</a:t>
            </a:r>
          </a:p>
          <a:p>
            <a:pPr lvl="1"/>
            <a:r>
              <a:rPr lang="en-US" dirty="0">
                <a:effectLst/>
                <a:hlinkClick r:id="rId5" action="ppaction://hlinksldjump"/>
              </a:rPr>
              <a:t>2 Cor 8:12</a:t>
            </a:r>
          </a:p>
          <a:p>
            <a:pPr lvl="1"/>
            <a:r>
              <a:rPr lang="en-US" dirty="0">
                <a:effectLst/>
                <a:hlinkClick r:id="rId5" action="ppaction://hlinksldjump"/>
              </a:rPr>
              <a:t>2 Cor 8:10-11</a:t>
            </a:r>
          </a:p>
          <a:p>
            <a:pPr lvl="1"/>
            <a:r>
              <a:rPr lang="en-US" dirty="0">
                <a:effectLst/>
                <a:hlinkClick r:id="rId5" action="ppaction://hlinksldjump"/>
              </a:rPr>
              <a:t>2 Cor 8:8</a:t>
            </a:r>
            <a:endParaRPr lang="en-US" dirty="0">
              <a:effectLst/>
            </a:endParaRPr>
          </a:p>
        </p:txBody>
      </p:sp>
    </p:spTree>
    <p:extLst>
      <p:ext uri="{BB962C8B-B14F-4D97-AF65-F5344CB8AC3E}">
        <p14:creationId xmlns:p14="http://schemas.microsoft.com/office/powerpoint/2010/main" val="148846617"/>
      </p:ext>
    </p:extLst>
  </p:cSld>
  <p:clrMapOvr>
    <a:masterClrMapping/>
  </p:clrMapOvr>
  <p:transition spd="med">
    <p:random/>
  </p:transition>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49570E-76D1-3E22-B302-FB94DCADB734}"/>
              </a:ext>
            </a:extLst>
          </p:cNvPr>
          <p:cNvSpPr>
            <a:spLocks noGrp="1"/>
          </p:cNvSpPr>
          <p:nvPr>
            <p:ph type="title"/>
          </p:nvPr>
        </p:nvSpPr>
        <p:spPr/>
        <p:txBody>
          <a:bodyPr/>
          <a:lstStyle/>
          <a:p>
            <a:r>
              <a:rPr lang="en-US" dirty="0"/>
              <a:t>Benefits of Generosity</a:t>
            </a:r>
          </a:p>
        </p:txBody>
      </p:sp>
      <p:sp>
        <p:nvSpPr>
          <p:cNvPr id="3" name="Content Placeholder 2">
            <a:extLst>
              <a:ext uri="{FF2B5EF4-FFF2-40B4-BE49-F238E27FC236}">
                <a16:creationId xmlns:a16="http://schemas.microsoft.com/office/drawing/2014/main" id="{7E62F643-BB7D-33DF-942E-0B94C3F33AFE}"/>
              </a:ext>
            </a:extLst>
          </p:cNvPr>
          <p:cNvSpPr>
            <a:spLocks noGrp="1"/>
          </p:cNvSpPr>
          <p:nvPr>
            <p:ph idx="1"/>
          </p:nvPr>
        </p:nvSpPr>
        <p:spPr/>
        <p:txBody>
          <a:bodyPr>
            <a:normAutofit lnSpcReduction="10000"/>
          </a:bodyPr>
          <a:lstStyle/>
          <a:p>
            <a:r>
              <a:rPr lang="en-US" dirty="0"/>
              <a:t>What results can we expect from generous giving? (</a:t>
            </a:r>
            <a:r>
              <a:rPr lang="en-US" dirty="0">
                <a:hlinkClick r:id="rId4" action="ppaction://hlinksldjump"/>
              </a:rPr>
              <a:t>2 Cor 9:8-13</a:t>
            </a:r>
            <a:r>
              <a:rPr lang="en-US" dirty="0"/>
              <a:t>)</a:t>
            </a:r>
          </a:p>
          <a:p>
            <a:r>
              <a:rPr lang="en-US" dirty="0"/>
              <a:t>How does Paul justify taking up an offering for Jews that these Gentiles have never met?  (</a:t>
            </a:r>
            <a:r>
              <a:rPr lang="en-US" dirty="0">
                <a:hlinkClick r:id="rId5" action="ppaction://hlinksldjump"/>
              </a:rPr>
              <a:t>Rom 15:26-27</a:t>
            </a:r>
            <a:r>
              <a:rPr lang="en-US" dirty="0"/>
              <a:t>)</a:t>
            </a:r>
          </a:p>
          <a:p>
            <a:r>
              <a:rPr lang="en-US" dirty="0"/>
              <a:t>How does Paul end this two-chapter exposition on Christian giving? (</a:t>
            </a:r>
            <a:r>
              <a:rPr lang="en-US" dirty="0">
                <a:hlinkClick r:id="rId6" action="ppaction://hlinksldjump"/>
              </a:rPr>
              <a:t>2 Cor 9:15</a:t>
            </a:r>
            <a:r>
              <a:rPr lang="en-US" dirty="0"/>
              <a:t>)</a:t>
            </a:r>
          </a:p>
        </p:txBody>
      </p:sp>
    </p:spTree>
    <p:extLst>
      <p:ext uri="{BB962C8B-B14F-4D97-AF65-F5344CB8AC3E}">
        <p14:creationId xmlns:p14="http://schemas.microsoft.com/office/powerpoint/2010/main" val="3365886836"/>
      </p:ext>
    </p:extLst>
  </p:cSld>
  <p:clrMapOvr>
    <a:masterClrMapping/>
  </p:clrMapOvr>
  <p:transition spd="med">
    <p:random/>
  </p:transition>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a:extLst>
            <a:ext uri="{FF2B5EF4-FFF2-40B4-BE49-F238E27FC236}">
              <a16:creationId xmlns:a16="http://schemas.microsoft.com/office/drawing/2014/main" id="{32FF5A9C-3BC6-76C4-D968-DF25BFB2BE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27F174-2F35-EF73-4BF0-E15398964765}"/>
              </a:ext>
            </a:extLst>
          </p:cNvPr>
          <p:cNvSpPr>
            <a:spLocks noGrp="1"/>
          </p:cNvSpPr>
          <p:nvPr>
            <p:ph type="title"/>
          </p:nvPr>
        </p:nvSpPr>
        <p:spPr>
          <a:xfrm>
            <a:off x="3810000" y="457200"/>
            <a:ext cx="5029200" cy="990600"/>
          </a:xfrm>
        </p:spPr>
        <p:txBody>
          <a:bodyPr/>
          <a:lstStyle/>
          <a:p>
            <a:r>
              <a:rPr lang="en-US" dirty="0"/>
              <a:t>Summary</a:t>
            </a:r>
          </a:p>
        </p:txBody>
      </p:sp>
      <p:sp>
        <p:nvSpPr>
          <p:cNvPr id="5" name="Content Placeholder 4">
            <a:extLst>
              <a:ext uri="{FF2B5EF4-FFF2-40B4-BE49-F238E27FC236}">
                <a16:creationId xmlns:a16="http://schemas.microsoft.com/office/drawing/2014/main" id="{30F56A72-B621-6128-3482-1E386920BE43}"/>
              </a:ext>
            </a:extLst>
          </p:cNvPr>
          <p:cNvSpPr>
            <a:spLocks noGrp="1"/>
          </p:cNvSpPr>
          <p:nvPr>
            <p:ph idx="1"/>
          </p:nvPr>
        </p:nvSpPr>
        <p:spPr>
          <a:xfrm>
            <a:off x="3429000" y="1676400"/>
            <a:ext cx="5638800" cy="5181600"/>
          </a:xfrm>
        </p:spPr>
        <p:txBody>
          <a:bodyPr>
            <a:normAutofit fontScale="70000" lnSpcReduction="20000"/>
          </a:bodyPr>
          <a:lstStyle/>
          <a:p>
            <a:r>
              <a:rPr lang="en-US" dirty="0"/>
              <a:t>In 2 Cor 8-9, Paul is encouraging the Corinthian church to follow through on a promised financial collection for poor believers in Jerusalem.</a:t>
            </a:r>
          </a:p>
          <a:p>
            <a:r>
              <a:rPr lang="en-US" dirty="0"/>
              <a:t>This is at least the second collection Paul has taken, the first following a severe famine and food shortage in Judea, probably between his first and second missionary journeys.</a:t>
            </a:r>
          </a:p>
          <a:p>
            <a:r>
              <a:rPr lang="en-US" dirty="0"/>
              <a:t>Paul commended the churches in Macedonia for their eager and generous giving with joy , noting that they had first  given themselves to the Lord.  </a:t>
            </a:r>
          </a:p>
          <a:p>
            <a:r>
              <a:rPr lang="en-US" dirty="0"/>
              <a:t>Their generosity shows that true giving flows from grace and devotion, not from surplus or pressure.</a:t>
            </a:r>
          </a:p>
          <a:p>
            <a:endParaRPr lang="en-US" dirty="0"/>
          </a:p>
          <a:p>
            <a:endParaRPr lang="en-US" dirty="0"/>
          </a:p>
        </p:txBody>
      </p:sp>
    </p:spTree>
    <p:extLst>
      <p:ext uri="{BB962C8B-B14F-4D97-AF65-F5344CB8AC3E}">
        <p14:creationId xmlns:p14="http://schemas.microsoft.com/office/powerpoint/2010/main" val="1871190204"/>
      </p:ext>
    </p:extLst>
  </p:cSld>
  <p:clrMapOvr>
    <a:masterClrMapping/>
  </p:clrMapOvr>
  <p:transition spd="med">
    <p:random/>
  </p:transition>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a:extLst>
            <a:ext uri="{FF2B5EF4-FFF2-40B4-BE49-F238E27FC236}">
              <a16:creationId xmlns:a16="http://schemas.microsoft.com/office/drawing/2014/main" id="{C69B01FD-54D7-D1C9-31DB-9B4ACC16B1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BF3340-7752-73FE-44EF-2BD11FA2B4FE}"/>
              </a:ext>
            </a:extLst>
          </p:cNvPr>
          <p:cNvSpPr>
            <a:spLocks noGrp="1"/>
          </p:cNvSpPr>
          <p:nvPr>
            <p:ph type="title"/>
          </p:nvPr>
        </p:nvSpPr>
        <p:spPr>
          <a:xfrm>
            <a:off x="3810000" y="457200"/>
            <a:ext cx="5029200" cy="990600"/>
          </a:xfrm>
        </p:spPr>
        <p:txBody>
          <a:bodyPr/>
          <a:lstStyle/>
          <a:p>
            <a:r>
              <a:rPr lang="en-US" dirty="0"/>
              <a:t>Summary</a:t>
            </a:r>
          </a:p>
        </p:txBody>
      </p:sp>
      <p:sp>
        <p:nvSpPr>
          <p:cNvPr id="5" name="Content Placeholder 4">
            <a:extLst>
              <a:ext uri="{FF2B5EF4-FFF2-40B4-BE49-F238E27FC236}">
                <a16:creationId xmlns:a16="http://schemas.microsoft.com/office/drawing/2014/main" id="{E760C847-8632-7962-539D-D18EE7E1FD5E}"/>
              </a:ext>
            </a:extLst>
          </p:cNvPr>
          <p:cNvSpPr>
            <a:spLocks noGrp="1"/>
          </p:cNvSpPr>
          <p:nvPr>
            <p:ph idx="1"/>
          </p:nvPr>
        </p:nvSpPr>
        <p:spPr>
          <a:xfrm>
            <a:off x="3505200" y="1676400"/>
            <a:ext cx="5562600" cy="5181600"/>
          </a:xfrm>
        </p:spPr>
        <p:txBody>
          <a:bodyPr>
            <a:normAutofit fontScale="70000" lnSpcReduction="20000"/>
          </a:bodyPr>
          <a:lstStyle/>
          <a:p>
            <a:pPr>
              <a:defRPr/>
            </a:pPr>
            <a:r>
              <a:rPr lang="en-US" dirty="0"/>
              <a:t>Paul’s instructions for all the churches was to lay aside a portion of their daily income on the first day of the week for this collection and store it up at home.  </a:t>
            </a:r>
          </a:p>
          <a:p>
            <a:pPr>
              <a:defRPr/>
            </a:pPr>
            <a:r>
              <a:rPr lang="en-US" dirty="0"/>
              <a:t>This had nothing to do with Sunday worship. Paul kept the Sabbath in Corinth, and Sunday was a work day.</a:t>
            </a:r>
          </a:p>
          <a:p>
            <a:pPr>
              <a:defRPr/>
            </a:pPr>
            <a:r>
              <a:rPr lang="en-US" dirty="0"/>
              <a:t>Paul’s key principle in his appeal to the Corinthians was to recall the grace of our Lord Jesus Christ, who gave up the riches of heaven to become poor and die for our sins so that we might be rich as a result.</a:t>
            </a:r>
          </a:p>
          <a:p>
            <a:pPr>
              <a:defRPr/>
            </a:pPr>
            <a:r>
              <a:rPr lang="en-US" dirty="0"/>
              <a:t>When we understand, receive, and appreciate this amazing grace, it will change our hearts through the work of the Holy Spirit and make us loving, gracious, and generous like Him.</a:t>
            </a:r>
          </a:p>
        </p:txBody>
      </p:sp>
    </p:spTree>
    <p:extLst>
      <p:ext uri="{BB962C8B-B14F-4D97-AF65-F5344CB8AC3E}">
        <p14:creationId xmlns:p14="http://schemas.microsoft.com/office/powerpoint/2010/main" val="1872224627"/>
      </p:ext>
    </p:extLst>
  </p:cSld>
  <p:clrMapOvr>
    <a:masterClrMapping/>
  </p:clrMapOvr>
  <p:transition spd="med">
    <p:random/>
  </p:transition>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a:extLst>
            <a:ext uri="{FF2B5EF4-FFF2-40B4-BE49-F238E27FC236}">
              <a16:creationId xmlns:a16="http://schemas.microsoft.com/office/drawing/2014/main" id="{75364285-449E-A52D-F417-F618AE09A1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6906C5-6779-D880-195E-53AB8B4C2149}"/>
              </a:ext>
            </a:extLst>
          </p:cNvPr>
          <p:cNvSpPr>
            <a:spLocks noGrp="1"/>
          </p:cNvSpPr>
          <p:nvPr>
            <p:ph type="title"/>
          </p:nvPr>
        </p:nvSpPr>
        <p:spPr>
          <a:xfrm>
            <a:off x="3810000" y="457200"/>
            <a:ext cx="5029200" cy="990600"/>
          </a:xfrm>
        </p:spPr>
        <p:txBody>
          <a:bodyPr/>
          <a:lstStyle/>
          <a:p>
            <a:r>
              <a:rPr lang="en-US" dirty="0"/>
              <a:t>Summary</a:t>
            </a:r>
          </a:p>
        </p:txBody>
      </p:sp>
      <p:sp>
        <p:nvSpPr>
          <p:cNvPr id="5" name="Content Placeholder 4">
            <a:extLst>
              <a:ext uri="{FF2B5EF4-FFF2-40B4-BE49-F238E27FC236}">
                <a16:creationId xmlns:a16="http://schemas.microsoft.com/office/drawing/2014/main" id="{B14BD3FA-DCF5-2B39-12C6-6778AAF53CD8}"/>
              </a:ext>
            </a:extLst>
          </p:cNvPr>
          <p:cNvSpPr>
            <a:spLocks noGrp="1"/>
          </p:cNvSpPr>
          <p:nvPr>
            <p:ph idx="1"/>
          </p:nvPr>
        </p:nvSpPr>
        <p:spPr>
          <a:xfrm>
            <a:off x="3505200" y="1676400"/>
            <a:ext cx="5562600" cy="5181600"/>
          </a:xfrm>
        </p:spPr>
        <p:txBody>
          <a:bodyPr>
            <a:normAutofit fontScale="70000" lnSpcReduction="20000"/>
          </a:bodyPr>
          <a:lstStyle/>
          <a:p>
            <a:pPr eaLnBrk="1" hangingPunct="1">
              <a:defRPr/>
            </a:pPr>
            <a:r>
              <a:rPr lang="en-US" dirty="0"/>
              <a:t>Paul’s principles for Christian giving included: Deciding in your own heart what God would have you to give, giving cheerfully and eagerly, not grudgingly, giving generously but within your means, following through in your financial commitments to the Lord’s work, and letting your giving be an expression of your love for Christ and others.</a:t>
            </a:r>
          </a:p>
          <a:p>
            <a:pPr eaLnBrk="1" hangingPunct="1">
              <a:defRPr/>
            </a:pPr>
            <a:r>
              <a:rPr lang="en-US" dirty="0"/>
              <a:t>Paul assures us that God supplies resources so believers can continue to be generous.</a:t>
            </a:r>
          </a:p>
          <a:p>
            <a:pPr eaLnBrk="1" hangingPunct="1">
              <a:defRPr/>
            </a:pPr>
            <a:r>
              <a:rPr lang="en-US" dirty="0"/>
              <a:t>Paul ends this section by coming back to the grace of God, thanking Him for the inexpressible gift He has given us in Christ.</a:t>
            </a:r>
          </a:p>
          <a:p>
            <a:pPr eaLnBrk="1" hangingPunct="1">
              <a:defRPr/>
            </a:pPr>
            <a:r>
              <a:rPr lang="en-US" dirty="0"/>
              <a:t>Will you follow Paul’s teaching by seeing your giving as an expression of grace that flows from God’s inexpressible gift to us?</a:t>
            </a:r>
          </a:p>
          <a:p>
            <a:pPr eaLnBrk="1" hangingPunct="1">
              <a:defRPr/>
            </a:pPr>
            <a:endParaRPr lang="en-US" dirty="0"/>
          </a:p>
        </p:txBody>
      </p:sp>
    </p:spTree>
    <p:extLst>
      <p:ext uri="{BB962C8B-B14F-4D97-AF65-F5344CB8AC3E}">
        <p14:creationId xmlns:p14="http://schemas.microsoft.com/office/powerpoint/2010/main" val="2592697620"/>
      </p:ext>
    </p:extLst>
  </p:cSld>
  <p:clrMapOvr>
    <a:masterClrMapping/>
  </p:clrMapOvr>
  <p:transition spd="med">
    <p:random/>
  </p:transition>
</p:sld>
</file>

<file path=ppt/theme/theme1.xml><?xml version="1.0" encoding="utf-8"?>
<a:theme xmlns:a="http://schemas.openxmlformats.org/drawingml/2006/main" name="2_Default Design">
  <a:themeElements>
    <a:clrScheme name="Default Design 13">
      <a:dk1>
        <a:srgbClr val="000000"/>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folHlink"/>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folHlink"/>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00"/>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Default Design">
  <a:themeElements>
    <a:clrScheme name="Default Design 13">
      <a:dk1>
        <a:srgbClr val="000000"/>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folHlink"/>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folHlink"/>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00"/>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1416882</TotalTime>
  <Words>5309</Words>
  <Application>Microsoft Office PowerPoint</Application>
  <PresentationFormat>Apresentação na tela (4:3)</PresentationFormat>
  <Paragraphs>317</Paragraphs>
  <Slides>22</Slides>
  <Notes>22</Notes>
  <HiddenSlides>0</HiddenSlides>
  <MMClips>0</MMClips>
  <ScaleCrop>false</ScaleCrop>
  <HeadingPairs>
    <vt:vector size="6" baseType="variant">
      <vt:variant>
        <vt:lpstr>Fontes usadas</vt:lpstr>
      </vt:variant>
      <vt:variant>
        <vt:i4>3</vt:i4>
      </vt:variant>
      <vt:variant>
        <vt:lpstr>Tema</vt:lpstr>
      </vt:variant>
      <vt:variant>
        <vt:i4>2</vt:i4>
      </vt:variant>
      <vt:variant>
        <vt:lpstr>Títulos de slides</vt:lpstr>
      </vt:variant>
      <vt:variant>
        <vt:i4>22</vt:i4>
      </vt:variant>
    </vt:vector>
  </HeadingPairs>
  <TitlesOfParts>
    <vt:vector size="27" baseType="lpstr">
      <vt:lpstr>Arial</vt:lpstr>
      <vt:lpstr>Arial Rounded MT Bold</vt:lpstr>
      <vt:lpstr>Calibri</vt:lpstr>
      <vt:lpstr>2_Default Design</vt:lpstr>
      <vt:lpstr>Default Design</vt:lpstr>
      <vt:lpstr>First and Second Corinthians</vt:lpstr>
      <vt:lpstr>Memory Text 2 Corinthians 8:9 NKJV</vt:lpstr>
      <vt:lpstr>Overview</vt:lpstr>
      <vt:lpstr>Appeals for Generosity</vt:lpstr>
      <vt:lpstr>Planned Giving</vt:lpstr>
      <vt:lpstr>Benefits of Generosity</vt:lpstr>
      <vt:lpstr>Summary</vt:lpstr>
      <vt:lpstr>Summary</vt:lpstr>
      <vt:lpstr>Summary</vt:lpstr>
      <vt:lpstr>Apresentação do PowerPoint</vt:lpstr>
      <vt:lpstr>Acts 11:27-30 ESV</vt:lpstr>
      <vt:lpstr>2 Corinthians 8:1-5 NLT</vt:lpstr>
      <vt:lpstr>2 Corinthians 8:9 ESV</vt:lpstr>
      <vt:lpstr>2 Corinthians 8:18-20 NLT</vt:lpstr>
      <vt:lpstr>1 Corinthians 16:1-4 ESV</vt:lpstr>
      <vt:lpstr>2 Corinthians 9:7 ESV</vt:lpstr>
      <vt:lpstr>2 Corinthians 8:12 NLT</vt:lpstr>
      <vt:lpstr>2 Corinthians 8:10-11 NIV</vt:lpstr>
      <vt:lpstr>2 Corinthians 8:8 NLT</vt:lpstr>
      <vt:lpstr>2 Corinthians 9:8, 11-13 NIV</vt:lpstr>
      <vt:lpstr>Romans 15:26-27 NIV</vt:lpstr>
      <vt:lpstr>2 Corinthians 9:15 NIV</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 11: Stewardship and Mission</dc:title>
  <dc:subject>First and Second Corinthians</dc:subject>
  <dc:creator>Kenneth J. McNulty</dc:creator>
  <cp:lastModifiedBy>jose ferreira Neto</cp:lastModifiedBy>
  <cp:revision>23750</cp:revision>
  <cp:lastPrinted>2016-06-03T16:02:10Z</cp:lastPrinted>
  <dcterms:created xsi:type="dcterms:W3CDTF">2005-09-30T23:50:48Z</dcterms:created>
  <dcterms:modified xsi:type="dcterms:W3CDTF">2026-09-12T00:26:45Z</dcterms:modified>
  <cp:category>Bible Books</cp:category>
</cp:coreProperties>
</file>