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60" r:id="rId6"/>
    <p:sldId id="263" r:id="rId7"/>
    <p:sldId id="271" r:id="rId8"/>
    <p:sldId id="279" r:id="rId9"/>
    <p:sldId id="264" r:id="rId10"/>
    <p:sldId id="265" r:id="rId11"/>
    <p:sldId id="273" r:id="rId12"/>
    <p:sldId id="281" r:id="rId13"/>
    <p:sldId id="266" r:id="rId14"/>
    <p:sldId id="267" r:id="rId15"/>
    <p:sldId id="275" r:id="rId16"/>
    <p:sldId id="282" r:id="rId17"/>
    <p:sldId id="283" r:id="rId18"/>
    <p:sldId id="268" r:id="rId19"/>
    <p:sldId id="262" r:id="rId20"/>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05/09/2026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05/09/2026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539430"/>
          </a:xfrm>
          <a:prstGeom prst="rect">
            <a:avLst/>
          </a:prstGeom>
          <a:noFill/>
        </p:spPr>
        <p:txBody>
          <a:bodyPr wrap="square" rtlCol="0">
            <a:spAutoFit/>
          </a:bodyPr>
          <a:lstStyle/>
          <a:p>
            <a:pPr algn="ctr"/>
            <a:r>
              <a:rPr lang="es-ES" sz="2800" dirty="0">
                <a:solidFill>
                  <a:schemeClr val="bg1"/>
                </a:solidFill>
              </a:rPr>
              <a:t>Decidiendo con anticipación y aportando de forma proporcional a las bendiciones e ingresos recibidos.</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046988"/>
          </a:xfrm>
          <a:prstGeom prst="rect">
            <a:avLst/>
          </a:prstGeom>
          <a:noFill/>
        </p:spPr>
        <p:txBody>
          <a:bodyPr wrap="square" rtlCol="0">
            <a:spAutoFit/>
          </a:bodyPr>
          <a:lstStyle/>
          <a:p>
            <a:pPr algn="ctr"/>
            <a:r>
              <a:rPr lang="es-ES" sz="3200" dirty="0">
                <a:solidFill>
                  <a:schemeClr val="bg1"/>
                </a:solidFill>
              </a:rPr>
              <a:t>Decidiendo con anticipación y aportando de forma proporcional a las bendiciones e ingresos recibidos.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09310"/>
          </a:xfrm>
          <a:prstGeom prst="rect">
            <a:avLst/>
          </a:prstGeom>
          <a:noFill/>
        </p:spPr>
        <p:txBody>
          <a:bodyPr wrap="square" rtlCol="0">
            <a:spAutoFit/>
          </a:bodyPr>
          <a:lstStyle/>
          <a:p>
            <a:r>
              <a:rPr lang="es-ES" sz="5400" dirty="0">
                <a:solidFill>
                  <a:schemeClr val="bg1"/>
                </a:solidFill>
              </a:rPr>
              <a:t>2 Cada primer día de la semana cada uno de vosotros </a:t>
            </a:r>
            <a:r>
              <a:rPr lang="es-ES" sz="5400" dirty="0">
                <a:solidFill>
                  <a:schemeClr val="accent2"/>
                </a:solidFill>
              </a:rPr>
              <a:t>ponga aparte algo, según haya prosperado</a:t>
            </a:r>
            <a:r>
              <a:rPr lang="es-ES" sz="5400" dirty="0">
                <a:solidFill>
                  <a:schemeClr val="bg1"/>
                </a:solidFill>
              </a:rPr>
              <a:t>, guardándolo, para que cuando yo llegue no se recojan entonces ofrendas.</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1 Corintios 16: 2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08610"/>
            <a:ext cx="8469630" cy="6186309"/>
          </a:xfrm>
          <a:prstGeom prst="rect">
            <a:avLst/>
          </a:prstGeom>
          <a:noFill/>
        </p:spPr>
        <p:txBody>
          <a:bodyPr wrap="square" rtlCol="0">
            <a:spAutoFit/>
          </a:bodyPr>
          <a:lstStyle/>
          <a:p>
            <a:r>
              <a:rPr lang="es-ES" sz="4400" dirty="0">
                <a:solidFill>
                  <a:schemeClr val="bg1"/>
                </a:solidFill>
              </a:rPr>
              <a:t>11 Ahora, pues, llevad también a cabo el hacerlo, para que como estuvisteis prontos a </a:t>
            </a:r>
            <a:r>
              <a:rPr lang="es-ES" sz="4400" dirty="0">
                <a:solidFill>
                  <a:schemeClr val="accent2"/>
                </a:solidFill>
              </a:rPr>
              <a:t>querer</a:t>
            </a:r>
            <a:r>
              <a:rPr lang="es-ES" sz="4400" dirty="0">
                <a:solidFill>
                  <a:schemeClr val="bg1"/>
                </a:solidFill>
              </a:rPr>
              <a:t>, así también lo estéis en </a:t>
            </a:r>
            <a:r>
              <a:rPr lang="es-ES" sz="4400" dirty="0">
                <a:solidFill>
                  <a:schemeClr val="accent2"/>
                </a:solidFill>
              </a:rPr>
              <a:t>cumplir conforme a lo que tengáis</a:t>
            </a:r>
            <a:r>
              <a:rPr lang="es-ES" sz="4400" dirty="0">
                <a:solidFill>
                  <a:schemeClr val="bg1"/>
                </a:solidFill>
              </a:rPr>
              <a:t>. 12 Porque si primero hay la voluntad dispuesta, será acepta </a:t>
            </a:r>
            <a:r>
              <a:rPr lang="es-ES" sz="4400" dirty="0">
                <a:solidFill>
                  <a:schemeClr val="accent2"/>
                </a:solidFill>
              </a:rPr>
              <a:t>según lo que uno tiene</a:t>
            </a:r>
            <a:r>
              <a:rPr lang="es-ES" sz="4400" dirty="0">
                <a:solidFill>
                  <a:schemeClr val="bg1"/>
                </a:solidFill>
              </a:rPr>
              <a:t>, no según lo que no tiene.</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2 Corintios 8: 11-12 </a:t>
            </a:r>
            <a:endParaRPr lang="es-ES" dirty="0">
              <a:solidFill>
                <a:schemeClr val="accent2"/>
              </a:solidFill>
            </a:endParaRPr>
          </a:p>
        </p:txBody>
      </p:sp>
    </p:spTree>
    <p:extLst>
      <p:ext uri="{BB962C8B-B14F-4D97-AF65-F5344CB8AC3E}">
        <p14:creationId xmlns:p14="http://schemas.microsoft.com/office/powerpoint/2010/main" val="1989561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45661" y="401828"/>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En primer lugar, la planificación implica una decisión previa. En segundo lugar, la planificación implica el principio de proporcionalidad. Mientras que la Biblia define la proporcionalidad de los diezmos —es decir, el diez por ciento de una suma— lo mismo no se aplica a las ofrendas. «Cada uno dé como propuso en su corazón» (2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9: 7) aplicando el principio de proporcionalidad. En otras palabras, cada uno decide qué proporción de sus ingresos dará como ofrenda, lo cual requiere planificación. </a:t>
            </a:r>
            <a:r>
              <a:rPr lang="es-ES" sz="36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¿Qué fruto produce </a:t>
            </a:r>
          </a:p>
          <a:p>
            <a:pPr algn="ctr"/>
            <a:r>
              <a:rPr lang="es-ES" sz="3200" dirty="0">
                <a:solidFill>
                  <a:schemeClr val="bg1"/>
                </a:solidFill>
              </a:rPr>
              <a:t>la generosidad en el pueblo de Dios?</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3" y="2051539"/>
            <a:ext cx="3579446" cy="3754874"/>
          </a:xfrm>
          <a:prstGeom prst="rect">
            <a:avLst/>
          </a:prstGeom>
          <a:noFill/>
        </p:spPr>
        <p:txBody>
          <a:bodyPr wrap="square" rtlCol="0">
            <a:spAutoFit/>
          </a:bodyPr>
          <a:lstStyle/>
          <a:p>
            <a:pPr algn="ctr"/>
            <a:r>
              <a:rPr lang="es-ES" sz="3400" dirty="0">
                <a:solidFill>
                  <a:schemeClr val="bg1"/>
                </a:solidFill>
              </a:rPr>
              <a:t>Fomenta la </a:t>
            </a:r>
          </a:p>
          <a:p>
            <a:pPr algn="ctr"/>
            <a:r>
              <a:rPr lang="es-ES" sz="3400" dirty="0">
                <a:solidFill>
                  <a:schemeClr val="bg1"/>
                </a:solidFill>
              </a:rPr>
              <a:t>unidad de la iglesia global y sostiene la misión evangelizadora del cuerpo de Cristo.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335845"/>
            <a:ext cx="8469630" cy="6186309"/>
          </a:xfrm>
          <a:prstGeom prst="rect">
            <a:avLst/>
          </a:prstGeom>
          <a:noFill/>
        </p:spPr>
        <p:txBody>
          <a:bodyPr wrap="square" rtlCol="0">
            <a:spAutoFit/>
          </a:bodyPr>
          <a:lstStyle/>
          <a:p>
            <a:r>
              <a:rPr lang="es-ES" sz="3600" dirty="0">
                <a:solidFill>
                  <a:schemeClr val="bg1"/>
                </a:solidFill>
              </a:rPr>
              <a:t>13 No se trata de que otros encuentren alivio mientras que ustedes sufren escasez; es más bien </a:t>
            </a:r>
            <a:r>
              <a:rPr lang="es-ES" sz="3600" dirty="0">
                <a:solidFill>
                  <a:schemeClr val="accent2"/>
                </a:solidFill>
              </a:rPr>
              <a:t>cuestión de igualdad.</a:t>
            </a:r>
            <a:r>
              <a:rPr lang="es-ES" sz="3600" dirty="0">
                <a:solidFill>
                  <a:schemeClr val="bg1"/>
                </a:solidFill>
              </a:rPr>
              <a:t> 14 En las circunstancias actuales la </a:t>
            </a:r>
            <a:r>
              <a:rPr lang="es-ES" sz="3600" dirty="0">
                <a:solidFill>
                  <a:schemeClr val="accent2"/>
                </a:solidFill>
              </a:rPr>
              <a:t>abundancia de ustedes </a:t>
            </a:r>
            <a:r>
              <a:rPr lang="es-ES" sz="3600" dirty="0">
                <a:solidFill>
                  <a:schemeClr val="bg1"/>
                </a:solidFill>
              </a:rPr>
              <a:t>suplirá lo que ellos necesitan, para que a su vez la </a:t>
            </a:r>
            <a:r>
              <a:rPr lang="es-ES" sz="3600" dirty="0">
                <a:solidFill>
                  <a:schemeClr val="accent2"/>
                </a:solidFill>
              </a:rPr>
              <a:t>abundancia de ellos </a:t>
            </a:r>
            <a:r>
              <a:rPr lang="es-ES" sz="3600" dirty="0">
                <a:solidFill>
                  <a:schemeClr val="bg1"/>
                </a:solidFill>
              </a:rPr>
              <a:t>supla lo que ustedes necesitan. Así habrá </a:t>
            </a:r>
            <a:r>
              <a:rPr lang="es-ES" sz="3600" dirty="0">
                <a:solidFill>
                  <a:schemeClr val="accent2"/>
                </a:solidFill>
              </a:rPr>
              <a:t>igualdad</a:t>
            </a:r>
            <a:r>
              <a:rPr lang="es-ES" sz="3600" dirty="0">
                <a:solidFill>
                  <a:schemeClr val="bg1"/>
                </a:solidFill>
              </a:rPr>
              <a:t>, 15 como está escrito: «Ni al que recogió mucho le sobraba ni al que recogió poco le faltaba».</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8: 13-15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487025"/>
            <a:ext cx="8469630" cy="5632311"/>
          </a:xfrm>
          <a:prstGeom prst="rect">
            <a:avLst/>
          </a:prstGeom>
          <a:noFill/>
        </p:spPr>
        <p:txBody>
          <a:bodyPr wrap="square" rtlCol="0">
            <a:spAutoFit/>
          </a:bodyPr>
          <a:lstStyle/>
          <a:p>
            <a:r>
              <a:rPr lang="es-ES" sz="4000" dirty="0">
                <a:solidFill>
                  <a:schemeClr val="bg1"/>
                </a:solidFill>
              </a:rPr>
              <a:t>23 En cuanto a Tito, es mi compañero y colaborador entre ustedes; y en cuanto a los otros hermanos, son </a:t>
            </a:r>
            <a:r>
              <a:rPr lang="es-ES" sz="4000" dirty="0">
                <a:solidFill>
                  <a:schemeClr val="accent2"/>
                </a:solidFill>
              </a:rPr>
              <a:t>enviados de las iglesias</a:t>
            </a:r>
            <a:r>
              <a:rPr lang="es-ES" sz="4000" dirty="0">
                <a:solidFill>
                  <a:schemeClr val="bg1"/>
                </a:solidFill>
              </a:rPr>
              <a:t>, son una </a:t>
            </a:r>
            <a:r>
              <a:rPr lang="es-ES" sz="4000" dirty="0">
                <a:solidFill>
                  <a:schemeClr val="accent2"/>
                </a:solidFill>
              </a:rPr>
              <a:t>honra para Cristo</a:t>
            </a:r>
            <a:r>
              <a:rPr lang="es-ES" sz="4000" dirty="0">
                <a:solidFill>
                  <a:schemeClr val="bg1"/>
                </a:solidFill>
              </a:rPr>
              <a:t>. 24 Por tanto, </a:t>
            </a:r>
            <a:r>
              <a:rPr lang="es-ES" sz="4000" dirty="0">
                <a:solidFill>
                  <a:schemeClr val="accent2"/>
                </a:solidFill>
              </a:rPr>
              <a:t>den</a:t>
            </a:r>
            <a:r>
              <a:rPr lang="es-ES" sz="4000" dirty="0">
                <a:solidFill>
                  <a:schemeClr val="bg1"/>
                </a:solidFill>
              </a:rPr>
              <a:t> a estos hombres una </a:t>
            </a:r>
            <a:r>
              <a:rPr lang="es-ES" sz="4000" dirty="0">
                <a:solidFill>
                  <a:schemeClr val="accent2"/>
                </a:solidFill>
              </a:rPr>
              <a:t>prueba de su amor </a:t>
            </a:r>
            <a:r>
              <a:rPr lang="es-ES" sz="4000" dirty="0">
                <a:solidFill>
                  <a:schemeClr val="bg1"/>
                </a:solidFill>
              </a:rPr>
              <a:t>y muéstrenles por qué nos sentimos orgullosos de ustedes, para </a:t>
            </a:r>
            <a:r>
              <a:rPr lang="es-ES" sz="4000" dirty="0">
                <a:solidFill>
                  <a:schemeClr val="accent2"/>
                </a:solidFill>
              </a:rPr>
              <a:t>testimonio</a:t>
            </a:r>
            <a:r>
              <a:rPr lang="es-ES" sz="4000" dirty="0">
                <a:solidFill>
                  <a:schemeClr val="bg1"/>
                </a:solidFill>
              </a:rPr>
              <a:t> ante las iglesias.</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8: 23-24 NVI </a:t>
            </a:r>
            <a:endParaRPr lang="es-ES" dirty="0">
              <a:solidFill>
                <a:schemeClr val="accent2"/>
              </a:solidFill>
            </a:endParaRPr>
          </a:p>
        </p:txBody>
      </p:sp>
    </p:spTree>
    <p:extLst>
      <p:ext uri="{BB962C8B-B14F-4D97-AF65-F5344CB8AC3E}">
        <p14:creationId xmlns:p14="http://schemas.microsoft.com/office/powerpoint/2010/main" val="1882216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487025"/>
            <a:ext cx="8469630" cy="5786199"/>
          </a:xfrm>
          <a:prstGeom prst="rect">
            <a:avLst/>
          </a:prstGeom>
          <a:noFill/>
        </p:spPr>
        <p:txBody>
          <a:bodyPr wrap="square" rtlCol="0">
            <a:spAutoFit/>
          </a:bodyPr>
          <a:lstStyle/>
          <a:p>
            <a:r>
              <a:rPr lang="es-ES" sz="3700" dirty="0">
                <a:solidFill>
                  <a:schemeClr val="bg1"/>
                </a:solidFill>
              </a:rPr>
              <a:t>12 Esta </a:t>
            </a:r>
            <a:r>
              <a:rPr lang="es-ES" sz="3700" dirty="0">
                <a:solidFill>
                  <a:schemeClr val="accent2"/>
                </a:solidFill>
              </a:rPr>
              <a:t>ayuda</a:t>
            </a:r>
            <a:r>
              <a:rPr lang="es-ES" sz="3700" dirty="0">
                <a:solidFill>
                  <a:schemeClr val="bg1"/>
                </a:solidFill>
              </a:rPr>
              <a:t>, que es un </a:t>
            </a:r>
            <a:r>
              <a:rPr lang="es-ES" sz="3700" dirty="0">
                <a:solidFill>
                  <a:schemeClr val="accent2"/>
                </a:solidFill>
              </a:rPr>
              <a:t>servicio sagrado</a:t>
            </a:r>
            <a:r>
              <a:rPr lang="es-ES" sz="3700" dirty="0">
                <a:solidFill>
                  <a:schemeClr val="bg1"/>
                </a:solidFill>
              </a:rPr>
              <a:t>, no solo suple las necesidades de los creyentes, sino que también redunda en abundantes </a:t>
            </a:r>
            <a:r>
              <a:rPr lang="es-ES" sz="3700" dirty="0">
                <a:solidFill>
                  <a:schemeClr val="accent2"/>
                </a:solidFill>
              </a:rPr>
              <a:t>acciones de gracias a Dios</a:t>
            </a:r>
            <a:r>
              <a:rPr lang="es-ES" sz="3700" dirty="0">
                <a:solidFill>
                  <a:schemeClr val="bg1"/>
                </a:solidFill>
              </a:rPr>
              <a:t>. 13 En efecto, al recibir esta demostración de servicio, ellos </a:t>
            </a:r>
            <a:r>
              <a:rPr lang="es-ES" sz="3700" dirty="0">
                <a:solidFill>
                  <a:schemeClr val="accent2"/>
                </a:solidFill>
              </a:rPr>
              <a:t>alabarán a Dios por la obediencia </a:t>
            </a:r>
            <a:r>
              <a:rPr lang="es-ES" sz="3700" dirty="0">
                <a:solidFill>
                  <a:schemeClr val="bg1"/>
                </a:solidFill>
              </a:rPr>
              <a:t>con que ustedes acompañan la confesión del </a:t>
            </a:r>
            <a:r>
              <a:rPr lang="es-ES" sz="3700" dirty="0">
                <a:solidFill>
                  <a:schemeClr val="accent2"/>
                </a:solidFill>
              </a:rPr>
              <a:t>evangelio </a:t>
            </a:r>
            <a:r>
              <a:rPr lang="es-ES" sz="3700" dirty="0">
                <a:solidFill>
                  <a:schemeClr val="bg1"/>
                </a:solidFill>
              </a:rPr>
              <a:t>de Cristo y por su </a:t>
            </a:r>
            <a:r>
              <a:rPr lang="es-ES" sz="3700" dirty="0">
                <a:solidFill>
                  <a:schemeClr val="accent2"/>
                </a:solidFill>
              </a:rPr>
              <a:t>generosa solidaridad</a:t>
            </a:r>
            <a:r>
              <a:rPr lang="es-ES" sz="3700" dirty="0">
                <a:solidFill>
                  <a:schemeClr val="bg1"/>
                </a:solidFill>
              </a:rPr>
              <a:t> con ellos y con todos.</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9: 12-13 NVI </a:t>
            </a:r>
            <a:endParaRPr lang="es-ES" dirty="0">
              <a:solidFill>
                <a:schemeClr val="accent2"/>
              </a:solidFill>
            </a:endParaRPr>
          </a:p>
        </p:txBody>
      </p:sp>
    </p:spTree>
    <p:extLst>
      <p:ext uri="{BB962C8B-B14F-4D97-AF65-F5344CB8AC3E}">
        <p14:creationId xmlns:p14="http://schemas.microsoft.com/office/powerpoint/2010/main" val="278386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30031" y="428178"/>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Llevar ofrendas a la iglesia promueve la unidad y, al mismo tiempo, es el resultado de un sentido de unidad (2 </a:t>
            </a:r>
            <a:r>
              <a:rPr lang="es-ES" sz="4800" dirty="0" err="1">
                <a:solidFill>
                  <a:schemeClr val="bg1"/>
                </a:solidFill>
                <a:latin typeface="Bahnschrift SemiBold Condensed" panose="020B0502040204020203" pitchFamily="34" charset="0"/>
              </a:rPr>
              <a:t>Cor</a:t>
            </a:r>
            <a:r>
              <a:rPr lang="es-ES" sz="4800" dirty="0">
                <a:solidFill>
                  <a:schemeClr val="bg1"/>
                </a:solidFill>
                <a:latin typeface="Bahnschrift SemiBold Condensed" panose="020B0502040204020203" pitchFamily="34" charset="0"/>
              </a:rPr>
              <a:t>. 8: 13-14). El dinero puede ser un gran unificador. Sin embargo, si los ojos de las personas no están fijos en la gloria de Dios, el dinero también puede crear división.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593969"/>
            <a:ext cx="6795477" cy="3785652"/>
          </a:xfrm>
          <a:prstGeom prst="rect">
            <a:avLst/>
          </a:prstGeom>
          <a:noFill/>
        </p:spPr>
        <p:txBody>
          <a:bodyPr wrap="square">
            <a:spAutoFit/>
          </a:bodyPr>
          <a:lstStyle/>
          <a:p>
            <a:r>
              <a:rPr lang="es-ES" sz="6000">
                <a:latin typeface="Bahnschrift SemiBold Condensed" panose="020B0502040204020203" pitchFamily="34" charset="0"/>
              </a:rPr>
              <a:t>¿Quieres ser un buen mayordomo del evangelio con tus diezmos y ofrendas?</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Ricos para servir</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046988"/>
          </a:xfrm>
          <a:prstGeom prst="rect">
            <a:avLst/>
          </a:prstGeom>
          <a:noFill/>
        </p:spPr>
        <p:txBody>
          <a:bodyPr wrap="square" rtlCol="0">
            <a:spAutoFit/>
          </a:bodyPr>
          <a:lstStyle/>
          <a:p>
            <a:pPr algn="ctr"/>
            <a:r>
              <a:rPr lang="es-ES" sz="3200">
                <a:solidFill>
                  <a:schemeClr val="bg1"/>
                </a:solidFill>
              </a:rPr>
              <a:t>¿Cuál es el fundamento y </a:t>
            </a:r>
          </a:p>
          <a:p>
            <a:pPr algn="ctr"/>
            <a:r>
              <a:rPr lang="es-ES" sz="3200">
                <a:solidFill>
                  <a:schemeClr val="bg1"/>
                </a:solidFill>
              </a:rPr>
              <a:t>ejemplo supremo de </a:t>
            </a:r>
          </a:p>
          <a:p>
            <a:pPr algn="ctr"/>
            <a:r>
              <a:rPr lang="es-ES" sz="3200">
                <a:solidFill>
                  <a:schemeClr val="bg1"/>
                </a:solidFill>
              </a:rPr>
              <a:t>la mayordomía cristiana?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046988"/>
          </a:xfrm>
          <a:prstGeom prst="rect">
            <a:avLst/>
          </a:prstGeom>
          <a:noFill/>
        </p:spPr>
        <p:txBody>
          <a:bodyPr wrap="square" rtlCol="0">
            <a:spAutoFit/>
          </a:bodyPr>
          <a:lstStyle/>
          <a:p>
            <a:pPr algn="ctr"/>
            <a:r>
              <a:rPr lang="es-ES" sz="3200" dirty="0">
                <a:solidFill>
                  <a:schemeClr val="bg1"/>
                </a:solidFill>
              </a:rPr>
              <a:t>Jesucristo,</a:t>
            </a:r>
          </a:p>
          <a:p>
            <a:pPr algn="ctr"/>
            <a:r>
              <a:rPr lang="es-ES" sz="3200" dirty="0">
                <a:solidFill>
                  <a:schemeClr val="bg1"/>
                </a:solidFill>
              </a:rPr>
              <a:t> quien siendo rico se hizo pobre por amor para enriquecernos</a:t>
            </a:r>
          </a:p>
          <a:p>
            <a:pPr algn="ctr"/>
            <a:r>
              <a:rPr lang="es-ES" sz="3200" dirty="0">
                <a:solidFill>
                  <a:schemeClr val="bg1"/>
                </a:solidFill>
              </a:rPr>
              <a:t> con su salvación.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420484"/>
            <a:ext cx="8595360" cy="6017032"/>
          </a:xfrm>
          <a:prstGeom prst="rect">
            <a:avLst/>
          </a:prstGeom>
          <a:noFill/>
        </p:spPr>
        <p:txBody>
          <a:bodyPr wrap="square" rtlCol="0">
            <a:spAutoFit/>
          </a:bodyPr>
          <a:lstStyle/>
          <a:p>
            <a:r>
              <a:rPr lang="es-ES" sz="5500" dirty="0">
                <a:solidFill>
                  <a:schemeClr val="bg1"/>
                </a:solidFill>
              </a:rPr>
              <a:t>9 Porque ya conocéis la </a:t>
            </a:r>
            <a:r>
              <a:rPr lang="es-ES" sz="5500" dirty="0">
                <a:solidFill>
                  <a:schemeClr val="accent2"/>
                </a:solidFill>
              </a:rPr>
              <a:t>gracia</a:t>
            </a:r>
            <a:r>
              <a:rPr lang="es-ES" sz="5500" dirty="0">
                <a:solidFill>
                  <a:schemeClr val="bg1"/>
                </a:solidFill>
              </a:rPr>
              <a:t> de nuestro Señor Jesucristo, que </a:t>
            </a:r>
            <a:r>
              <a:rPr lang="es-ES" sz="5500" dirty="0">
                <a:solidFill>
                  <a:schemeClr val="accent2"/>
                </a:solidFill>
              </a:rPr>
              <a:t>por amor </a:t>
            </a:r>
            <a:r>
              <a:rPr lang="es-ES" sz="5500" dirty="0">
                <a:solidFill>
                  <a:schemeClr val="bg1"/>
                </a:solidFill>
              </a:rPr>
              <a:t>a vosotros se hizo </a:t>
            </a:r>
            <a:r>
              <a:rPr lang="es-ES" sz="5500" dirty="0">
                <a:solidFill>
                  <a:schemeClr val="accent2"/>
                </a:solidFill>
              </a:rPr>
              <a:t>pobre</a:t>
            </a:r>
            <a:r>
              <a:rPr lang="es-ES" sz="5500" dirty="0">
                <a:solidFill>
                  <a:schemeClr val="bg1"/>
                </a:solidFill>
              </a:rPr>
              <a:t>, siendo </a:t>
            </a:r>
            <a:r>
              <a:rPr lang="es-ES" sz="5500" dirty="0">
                <a:solidFill>
                  <a:schemeClr val="accent2"/>
                </a:solidFill>
              </a:rPr>
              <a:t>rico</a:t>
            </a:r>
            <a:r>
              <a:rPr lang="es-ES" sz="5500" dirty="0">
                <a:solidFill>
                  <a:schemeClr val="bg1"/>
                </a:solidFill>
              </a:rPr>
              <a:t>, para que vosotros con su pobreza fueseis </a:t>
            </a:r>
            <a:r>
              <a:rPr lang="es-ES" sz="5500" dirty="0">
                <a:solidFill>
                  <a:schemeClr val="accent2"/>
                </a:solidFill>
              </a:rPr>
              <a:t>enriquecidos</a:t>
            </a:r>
            <a:r>
              <a:rPr lang="es-ES" sz="55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8: 9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5632311"/>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Sí, Jesús era rico. Su riqueza se refiere a su preexistencia en el cielo (Juan 17: 5). Sin embargo, decidió hacerse pobre: renunció a la gloria celestial y vino a este mundo de aflicciones. Se hizo literalmente pobre (Luc. 9: 58). Jesús dio su propia vida para que pudiéramos vivir para siempre con él. Su ofrenda tenía como propósito nuestra salvación. </a:t>
            </a:r>
            <a:r>
              <a:rPr lang="es-ES" sz="40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¿Con qué motivación y </a:t>
            </a:r>
          </a:p>
          <a:p>
            <a:pPr algn="ctr"/>
            <a:r>
              <a:rPr lang="es-ES" sz="3200">
                <a:solidFill>
                  <a:schemeClr val="bg1"/>
                </a:solidFill>
              </a:rPr>
              <a:t>actitud debemos dar</a:t>
            </a:r>
          </a:p>
          <a:p>
            <a:pPr algn="ctr"/>
            <a:r>
              <a:rPr lang="es-ES" sz="3200">
                <a:solidFill>
                  <a:schemeClr val="bg1"/>
                </a:solidFill>
              </a:rPr>
              <a:t> nuestras ofrendas?</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2862322"/>
          </a:xfrm>
          <a:prstGeom prst="rect">
            <a:avLst/>
          </a:prstGeom>
          <a:noFill/>
        </p:spPr>
        <p:txBody>
          <a:bodyPr wrap="square" rtlCol="0">
            <a:spAutoFit/>
          </a:bodyPr>
          <a:lstStyle/>
          <a:p>
            <a:pPr algn="ctr"/>
            <a:r>
              <a:rPr lang="es-ES" sz="3000" dirty="0">
                <a:solidFill>
                  <a:schemeClr val="bg1"/>
                </a:solidFill>
              </a:rPr>
              <a:t>Con gratitud </a:t>
            </a:r>
          </a:p>
          <a:p>
            <a:pPr algn="ctr"/>
            <a:r>
              <a:rPr lang="es-ES" sz="3000" dirty="0">
                <a:solidFill>
                  <a:schemeClr val="bg1"/>
                </a:solidFill>
              </a:rPr>
              <a:t>por la gracia divina, entregándonos de corazón y dando voluntariamente con alegría.</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294031"/>
          </a:xfrm>
          <a:prstGeom prst="rect">
            <a:avLst/>
          </a:prstGeom>
          <a:noFill/>
        </p:spPr>
        <p:txBody>
          <a:bodyPr wrap="square" rtlCol="0">
            <a:spAutoFit/>
          </a:bodyPr>
          <a:lstStyle/>
          <a:p>
            <a:r>
              <a:rPr lang="es-ES" sz="3100" dirty="0">
                <a:solidFill>
                  <a:schemeClr val="bg1"/>
                </a:solidFill>
              </a:rPr>
              <a:t>5 Asimismo, hermanos, os hacemos saber la </a:t>
            </a:r>
            <a:r>
              <a:rPr lang="es-ES" sz="3100" dirty="0">
                <a:solidFill>
                  <a:schemeClr val="accent2"/>
                </a:solidFill>
              </a:rPr>
              <a:t>gracia de Dios </a:t>
            </a:r>
            <a:r>
              <a:rPr lang="es-ES" sz="3100" dirty="0">
                <a:solidFill>
                  <a:schemeClr val="bg1"/>
                </a:solidFill>
              </a:rPr>
              <a:t>que se ha dado a las iglesias de Macedonia; 2 que en grande prueba de tribulación, la abundancia de su gozo y su profunda pobreza abundaron en </a:t>
            </a:r>
            <a:r>
              <a:rPr lang="es-ES" sz="3100" dirty="0">
                <a:solidFill>
                  <a:schemeClr val="accent2"/>
                </a:solidFill>
              </a:rPr>
              <a:t>riquezas de su generosidad</a:t>
            </a:r>
            <a:r>
              <a:rPr lang="es-ES" sz="3100" dirty="0">
                <a:solidFill>
                  <a:schemeClr val="bg1"/>
                </a:solidFill>
              </a:rPr>
              <a:t>. 3 Pues doy testimonio de que </a:t>
            </a:r>
            <a:r>
              <a:rPr lang="es-ES" sz="3100" dirty="0">
                <a:solidFill>
                  <a:schemeClr val="accent2"/>
                </a:solidFill>
              </a:rPr>
              <a:t>con agrado han dado </a:t>
            </a:r>
            <a:r>
              <a:rPr lang="es-ES" sz="3100" dirty="0">
                <a:solidFill>
                  <a:schemeClr val="bg1"/>
                </a:solidFill>
              </a:rPr>
              <a:t>conforme a sus fuerzas, y aun </a:t>
            </a:r>
            <a:r>
              <a:rPr lang="es-ES" sz="3100" dirty="0">
                <a:solidFill>
                  <a:schemeClr val="accent2"/>
                </a:solidFill>
              </a:rPr>
              <a:t>más allá de sus fuerzas</a:t>
            </a:r>
            <a:r>
              <a:rPr lang="es-ES" sz="3100" dirty="0">
                <a:solidFill>
                  <a:schemeClr val="bg1"/>
                </a:solidFill>
              </a:rPr>
              <a:t>, 4 pidiéndonos con muchos ruegos que les concediésemos el </a:t>
            </a:r>
            <a:r>
              <a:rPr lang="es-ES" sz="3100" dirty="0">
                <a:solidFill>
                  <a:schemeClr val="accent2"/>
                </a:solidFill>
              </a:rPr>
              <a:t>privilegio de participar </a:t>
            </a:r>
            <a:r>
              <a:rPr lang="es-ES" sz="3100" dirty="0">
                <a:solidFill>
                  <a:schemeClr val="bg1"/>
                </a:solidFill>
              </a:rPr>
              <a:t>en este servicio para los santos. 5 Y no como lo esperábamos, sino que a sí mismos </a:t>
            </a:r>
            <a:r>
              <a:rPr lang="es-ES" sz="3100" dirty="0">
                <a:solidFill>
                  <a:schemeClr val="accent2"/>
                </a:solidFill>
              </a:rPr>
              <a:t>se dieron </a:t>
            </a:r>
            <a:r>
              <a:rPr lang="es-ES" sz="3100" dirty="0">
                <a:solidFill>
                  <a:schemeClr val="bg1"/>
                </a:solidFill>
              </a:rPr>
              <a:t>primeramente al Señor, y luego a nosotros por la </a:t>
            </a:r>
            <a:r>
              <a:rPr lang="es-ES" sz="3100" dirty="0">
                <a:solidFill>
                  <a:schemeClr val="accent2"/>
                </a:solidFill>
              </a:rPr>
              <a:t>voluntad de Dios</a:t>
            </a:r>
            <a:r>
              <a:rPr lang="es-ES" sz="31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2 Corintios 8: 1-5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51179"/>
            <a:ext cx="8469630" cy="6555641"/>
          </a:xfrm>
          <a:prstGeom prst="rect">
            <a:avLst/>
          </a:prstGeom>
          <a:noFill/>
        </p:spPr>
        <p:txBody>
          <a:bodyPr wrap="square" rtlCol="0">
            <a:spAutoFit/>
          </a:bodyPr>
          <a:lstStyle/>
          <a:p>
            <a:r>
              <a:rPr lang="es-ES" sz="3000" dirty="0">
                <a:solidFill>
                  <a:schemeClr val="bg1"/>
                </a:solidFill>
              </a:rPr>
              <a:t>11 Cada uno dé como propuso en </a:t>
            </a:r>
            <a:r>
              <a:rPr lang="es-ES" sz="3000" dirty="0">
                <a:solidFill>
                  <a:schemeClr val="accent2"/>
                </a:solidFill>
              </a:rPr>
              <a:t>su corazón</a:t>
            </a:r>
            <a:r>
              <a:rPr lang="es-ES" sz="3000" dirty="0">
                <a:solidFill>
                  <a:schemeClr val="bg1"/>
                </a:solidFill>
              </a:rPr>
              <a:t>: no con tristeza, ni por necesidad, porque </a:t>
            </a:r>
            <a:r>
              <a:rPr lang="es-ES" sz="3000" dirty="0">
                <a:solidFill>
                  <a:schemeClr val="accent2"/>
                </a:solidFill>
              </a:rPr>
              <a:t>Dios ama al dador alegre</a:t>
            </a:r>
            <a:r>
              <a:rPr lang="es-ES" sz="3000" dirty="0">
                <a:solidFill>
                  <a:schemeClr val="bg1"/>
                </a:solidFill>
              </a:rPr>
              <a:t>. 8 Y poderoso es Dios para hacer que </a:t>
            </a:r>
            <a:r>
              <a:rPr lang="es-ES" sz="3000" dirty="0">
                <a:solidFill>
                  <a:schemeClr val="accent2"/>
                </a:solidFill>
              </a:rPr>
              <a:t>abunde</a:t>
            </a:r>
            <a:r>
              <a:rPr lang="es-ES" sz="3000" dirty="0">
                <a:solidFill>
                  <a:schemeClr val="bg1"/>
                </a:solidFill>
              </a:rPr>
              <a:t> en vosotros toda </a:t>
            </a:r>
            <a:r>
              <a:rPr lang="es-ES" sz="3000" dirty="0">
                <a:solidFill>
                  <a:schemeClr val="accent2"/>
                </a:solidFill>
              </a:rPr>
              <a:t>gracia</a:t>
            </a:r>
            <a:r>
              <a:rPr lang="es-ES" sz="3000" dirty="0">
                <a:solidFill>
                  <a:schemeClr val="bg1"/>
                </a:solidFill>
              </a:rPr>
              <a:t>, a fin de que, teniendo siempre en todas las cosas todo lo suficiente, </a:t>
            </a:r>
            <a:r>
              <a:rPr lang="es-ES" sz="3000" dirty="0">
                <a:solidFill>
                  <a:schemeClr val="accent2"/>
                </a:solidFill>
              </a:rPr>
              <a:t>abundéis para toda buena obra</a:t>
            </a:r>
            <a:r>
              <a:rPr lang="es-ES" sz="3000" dirty="0">
                <a:solidFill>
                  <a:schemeClr val="bg1"/>
                </a:solidFill>
              </a:rPr>
              <a:t>; 9 como está escrito: Repartió, dio a los pobres; Su justicia permanece para siempre. 10 </a:t>
            </a:r>
            <a:r>
              <a:rPr lang="es-ES" sz="3000" dirty="0">
                <a:solidFill>
                  <a:schemeClr val="accent2"/>
                </a:solidFill>
              </a:rPr>
              <a:t>Y el que da </a:t>
            </a:r>
            <a:r>
              <a:rPr lang="es-ES" sz="3000" dirty="0">
                <a:solidFill>
                  <a:schemeClr val="bg1"/>
                </a:solidFill>
              </a:rPr>
              <a:t>semilla al que siembra, y pan al que come, proveerá y </a:t>
            </a:r>
            <a:r>
              <a:rPr lang="es-ES" sz="3000" dirty="0">
                <a:solidFill>
                  <a:schemeClr val="accent2"/>
                </a:solidFill>
              </a:rPr>
              <a:t>multiplicará</a:t>
            </a:r>
            <a:r>
              <a:rPr lang="es-ES" sz="3000" dirty="0">
                <a:solidFill>
                  <a:schemeClr val="bg1"/>
                </a:solidFill>
              </a:rPr>
              <a:t> vuestra sementera, y </a:t>
            </a:r>
            <a:r>
              <a:rPr lang="es-ES" sz="3000" dirty="0">
                <a:solidFill>
                  <a:schemeClr val="accent2"/>
                </a:solidFill>
              </a:rPr>
              <a:t>aumentará</a:t>
            </a:r>
            <a:r>
              <a:rPr lang="es-ES" sz="3000" dirty="0">
                <a:solidFill>
                  <a:schemeClr val="bg1"/>
                </a:solidFill>
              </a:rPr>
              <a:t> los frutos de vuestra justicia, 11 para que estéis </a:t>
            </a:r>
            <a:r>
              <a:rPr lang="es-ES" sz="3000" dirty="0">
                <a:solidFill>
                  <a:schemeClr val="accent2"/>
                </a:solidFill>
              </a:rPr>
              <a:t>enriquecidos</a:t>
            </a:r>
            <a:r>
              <a:rPr lang="es-ES" sz="3000" dirty="0">
                <a:solidFill>
                  <a:schemeClr val="bg1"/>
                </a:solidFill>
              </a:rPr>
              <a:t> en todo para toda </a:t>
            </a:r>
            <a:r>
              <a:rPr lang="es-ES" sz="3000" dirty="0">
                <a:solidFill>
                  <a:schemeClr val="accent2"/>
                </a:solidFill>
              </a:rPr>
              <a:t>liberalidad [generosidad], </a:t>
            </a:r>
            <a:r>
              <a:rPr lang="es-ES" sz="3000" dirty="0">
                <a:solidFill>
                  <a:schemeClr val="bg1"/>
                </a:solidFill>
              </a:rPr>
              <a:t>la cual produce por medio de nosotros </a:t>
            </a:r>
            <a:r>
              <a:rPr lang="es-ES" sz="3000" dirty="0">
                <a:solidFill>
                  <a:schemeClr val="accent2"/>
                </a:solidFill>
              </a:rPr>
              <a:t>acción de gracias a Dios</a:t>
            </a:r>
            <a:r>
              <a:rPr lang="es-ES" sz="3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pt-BR">
                <a:solidFill>
                  <a:schemeClr val="accent2"/>
                </a:solidFill>
              </a:rPr>
              <a:t>2 Corintios 9: 7-11 </a:t>
            </a:r>
            <a:endParaRPr lang="es-ES" dirty="0">
              <a:solidFill>
                <a:schemeClr val="accent2"/>
              </a:solidFill>
            </a:endParaRPr>
          </a:p>
        </p:txBody>
      </p:sp>
    </p:spTree>
    <p:extLst>
      <p:ext uri="{BB962C8B-B14F-4D97-AF65-F5344CB8AC3E}">
        <p14:creationId xmlns:p14="http://schemas.microsoft.com/office/powerpoint/2010/main" val="18403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La gracia de Dios y de Cristo se presenta aquí como la razón principal para la práctica de entregar ofrendas. Dios hizo mucho por nosotros al darnos a Cristo. Al entregar nuestras ofrendas en respuesta a ello, reconocemos la gracia de Dios en nuestras vidas. </a:t>
            </a:r>
            <a:r>
              <a:rPr lang="es-ES" sz="4800" dirty="0">
                <a:solidFill>
                  <a:schemeClr val="accent2"/>
                </a:solidFill>
                <a:latin typeface="Bahnschrift SemiBold Condensed" panose="020B0502040204020203" pitchFamily="34" charset="0"/>
              </a:rPr>
              <a:t>Lección del lunes.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317</TotalTime>
  <Words>1068</Words>
  <Application>Microsoft Office PowerPoint</Application>
  <PresentationFormat>Widescreen</PresentationFormat>
  <Paragraphs>47</Paragraphs>
  <Slides>19</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19</vt:i4>
      </vt:variant>
    </vt:vector>
  </HeadingPairs>
  <TitlesOfParts>
    <vt:vector size="24"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18</cp:revision>
  <dcterms:created xsi:type="dcterms:W3CDTF">2026-06-27T11:23:44Z</dcterms:created>
  <dcterms:modified xsi:type="dcterms:W3CDTF">2026-09-05T19:06:44Z</dcterms:modified>
</cp:coreProperties>
</file>