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745E00"/>
              </a:solidFill>
            </a:rPr>
            <a:t>Siendo rico, se hizo pobre (2Co.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208438"/>
              </a:solidFill>
            </a:rPr>
            <a:t>Dejó el Cielo para vivir en la Tierra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tx2">
                  <a:lumMod val="75000"/>
                </a:schemeClr>
              </a:solidFill>
            </a:rPr>
            <a:t>Dejó de gobernar el Universo para ser un carpintero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1C97A8"/>
              </a:solidFill>
            </a:rPr>
            <a:t>Dejó un lugar seguro para vivir en terreno enemigo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Cambió la corona real por una corona de espinas 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Gratitud por la gracia de Dios (2Co.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Jesús entregó todo por nosotros. Nuestra gratitud se manifiesta en el deseo de darnos completamente a Él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Deseo de compartir las bendiciones de Dios (2Co. 9:11a)</a:t>
          </a:r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Damos a los demás porque primero recibimos de Dios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La dadivosidad es la evidencia de que el amor habita en nuestro corazón</a:t>
          </a:r>
          <a:endParaRPr lang="es-ES" sz="200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Rogaron tener el privilegio de ayudar  a otros (2Co.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En su pobreza, dieron más allá de sus fuerzas (2Co.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Recibieron la gracia de Jesús (2Co. 8:9)</a:t>
          </a: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Se entregaron a sí mismos a Jesús (2Co.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con gozo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Se sentían felices de poder dar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con generosidad (2Co. 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Su pobreza no fue un obstáculo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con agrado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Lo hicieron voluntaria y espontáneamente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como un privilegio (2Co.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Este acto les permitía mostrar su amor a Dios y a la iglesia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como un acto de consagración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Su entrega a Dios dio como resultado su entrega a los demás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s-ES" sz="2000" b="1" dirty="0"/>
            <a:t>Iglesias judías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s-ES" sz="2000" b="1" dirty="0"/>
            <a:t>Llevan el evangelio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s-ES" sz="2000" b="1" dirty="0"/>
            <a:t>Iglesias gentiles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s-ES" sz="2000" b="1" dirty="0"/>
            <a:t>Ayudan con sus recursos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Iglesia local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Asociación General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Misión/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Unión/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Asociación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División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745E00"/>
              </a:solidFill>
            </a:rPr>
            <a:t>Siendo rico, se hizo pobre (2Co.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208438"/>
              </a:solidFill>
            </a:rPr>
            <a:t>Dejó el Cielo para vivir en la Tierra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tx2">
                  <a:lumMod val="75000"/>
                </a:schemeClr>
              </a:solidFill>
            </a:rPr>
            <a:t>Dejó de gobernar el Universo para ser un carpintero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1C97A8"/>
              </a:solidFill>
            </a:rPr>
            <a:t>Dejó un lugar seguro para vivir en terreno enemigo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Cambió la corona real por una corona de espinas 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Gratitud por la gracia de Dios (2Co.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Jesús entregó todo por nosotros. Nuestra gratitud se manifiesta en el deseo de darnos completamente a Él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Deseo de compartir las bendiciones de Dios (2Co. 9:11a)</a:t>
          </a:r>
          <a:endParaRPr lang="es-E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Damos a los demás porque primero recibimos de Dios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La dadivosidad es la evidencia de que el amor habita en nuestro corazón</a:t>
          </a:r>
          <a:endParaRPr lang="es-ES" sz="2000" kern="120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36"/>
          <a:ext cx="3848099" cy="65574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Rogaron tener el privilegio de ayudar  a otros (2Co. 8:4)</a:t>
          </a:r>
        </a:p>
      </dsp:txBody>
      <dsp:txXfrm>
        <a:off x="32011" y="32047"/>
        <a:ext cx="3784077" cy="591726"/>
      </dsp:txXfrm>
    </dsp:sp>
    <dsp:sp modelId="{F8F6F75F-1573-4DA0-ACC3-3D93CED1CD83}">
      <dsp:nvSpPr>
        <dsp:cNvPr id="0" name=""/>
        <dsp:cNvSpPr/>
      </dsp:nvSpPr>
      <dsp:spPr>
        <a:xfrm>
          <a:off x="0" y="667653"/>
          <a:ext cx="3848099" cy="65574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En su pobreza, dieron más allá de sus fuerzas (2Co. 8:2-3)</a:t>
          </a:r>
        </a:p>
      </dsp:txBody>
      <dsp:txXfrm>
        <a:off x="32011" y="699664"/>
        <a:ext cx="3784077" cy="591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Recibieron la gracia de Jesús (2Co. 8:9)</a:t>
          </a:r>
          <a:endParaRPr lang="es-ES" sz="20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Se entregaron a sí mismos a Jesús (2Co.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Se sentían felices de poder dar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 gozo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Su pobreza no fue un obstáculo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 generosidad (2Co. 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Lo hicieron voluntaria y espontáneamente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 agrado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Este acto les permitía mostrar su amor a Dios y a la iglesia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como un privilegio (2Co.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Su entrega a Dios dio como resultado su entrega a los demás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como un acto de consagración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Iglesias judías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Llevan el evangelio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Iglesias gentiles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Ayudan con sus recursos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5337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680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Iglesia local</a:t>
          </a:r>
        </a:p>
      </dsp:txBody>
      <dsp:txXfrm>
        <a:off x="28399" y="1475707"/>
        <a:ext cx="1064561" cy="826685"/>
      </dsp:txXfrm>
    </dsp:sp>
    <dsp:sp modelId="{6240A3A8-9023-4AE9-B435-120214A01AB4}">
      <dsp:nvSpPr>
        <dsp:cNvPr id="0" name=""/>
        <dsp:cNvSpPr/>
      </dsp:nvSpPr>
      <dsp:spPr>
        <a:xfrm>
          <a:off x="1089061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089061" y="681824"/>
        <a:ext cx="161999" cy="107999"/>
      </dsp:txXfrm>
    </dsp:sp>
    <dsp:sp modelId="{A2402C1F-908A-4044-83A7-8258DB8C0B00}">
      <dsp:nvSpPr>
        <dsp:cNvPr id="0" name=""/>
        <dsp:cNvSpPr/>
      </dsp:nvSpPr>
      <dsp:spPr>
        <a:xfrm>
          <a:off x="1327098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45683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Misión/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Unión/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Asociación</a:t>
          </a:r>
        </a:p>
      </dsp:txBody>
      <dsp:txXfrm>
        <a:off x="1171402" y="1475707"/>
        <a:ext cx="1342076" cy="826685"/>
      </dsp:txXfrm>
    </dsp:sp>
    <dsp:sp modelId="{0C29B168-0B11-47E0-A26F-288917C37C3F}">
      <dsp:nvSpPr>
        <dsp:cNvPr id="0" name=""/>
        <dsp:cNvSpPr/>
      </dsp:nvSpPr>
      <dsp:spPr>
        <a:xfrm>
          <a:off x="2370822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370822" y="681824"/>
        <a:ext cx="161999" cy="107999"/>
      </dsp:txXfrm>
    </dsp:sp>
    <dsp:sp modelId="{CB36F94E-AE41-4191-A389-815E236637CC}">
      <dsp:nvSpPr>
        <dsp:cNvPr id="0" name=""/>
        <dsp:cNvSpPr/>
      </dsp:nvSpPr>
      <dsp:spPr>
        <a:xfrm>
          <a:off x="2608859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566201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División</a:t>
          </a:r>
        </a:p>
      </dsp:txBody>
      <dsp:txXfrm>
        <a:off x="2591920" y="1475707"/>
        <a:ext cx="1064561" cy="826685"/>
      </dsp:txXfrm>
    </dsp:sp>
    <dsp:sp modelId="{8F5B832C-EFCC-42E3-845F-991653AD55B3}">
      <dsp:nvSpPr>
        <dsp:cNvPr id="0" name=""/>
        <dsp:cNvSpPr/>
      </dsp:nvSpPr>
      <dsp:spPr>
        <a:xfrm>
          <a:off x="3652583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2583" y="681824"/>
        <a:ext cx="161999" cy="107999"/>
      </dsp:txXfrm>
    </dsp:sp>
    <dsp:sp modelId="{A014DCC8-BC27-40F3-AF66-E9A5DD6BBA5D}">
      <dsp:nvSpPr>
        <dsp:cNvPr id="0" name=""/>
        <dsp:cNvSpPr/>
      </dsp:nvSpPr>
      <dsp:spPr>
        <a:xfrm>
          <a:off x="3890620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709205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Asociación General</a:t>
          </a:r>
        </a:p>
      </dsp:txBody>
      <dsp:txXfrm>
        <a:off x="3734924" y="1475707"/>
        <a:ext cx="1342076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0"/>
            <a:ext cx="7715251" cy="83099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s-ES" sz="48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MAYORDOMÍA Y MISIÓN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11 para el 12 de septiembre de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s-E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RESULTADOS DE LA MAYORDOMÍA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LA UNIDAD DE LA IGLESIA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“Porque al llevar esta ayuda a los hermanos, no solamente les llevamos lo que les hace falta, sino que los movemos a dar muchas gracias a Dios”</a:t>
            </a:r>
          </a:p>
          <a:p>
            <a:pPr algn="ctr"/>
            <a:r>
              <a:rPr lang="es-ES" sz="1400" b="1" dirty="0">
                <a:latin typeface="Comic Sans MS" panose="030F0702030302020204" pitchFamily="66" charset="0"/>
              </a:rPr>
              <a:t>(2ª de Corintios 9:12 </a:t>
            </a:r>
            <a:r>
              <a:rPr lang="es-ES" sz="1400" b="1" dirty="0" err="1">
                <a:latin typeface="Comic Sans MS" panose="030F0702030302020204" pitchFamily="66" charset="0"/>
              </a:rPr>
              <a:t>DHHe</a:t>
            </a:r>
            <a:r>
              <a:rPr lang="es-ES" sz="1400" b="1" dirty="0">
                <a:latin typeface="Comic Sans MS" panose="030F0702030302020204" pitchFamily="66" charset="0"/>
              </a:rPr>
              <a:t>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152702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ofrenda que se llevaba a Jerusalén tenía otros efectos positivos (2Co.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Otro efecto positivo es que la forma en la que se gestionó la ofrenda tiene una enseñanza especial para nosotros hoy: todo debe ser hecho con orden, y siguiendo los cauces correctos.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985860"/>
              </p:ext>
            </p:extLst>
          </p:nvPr>
        </p:nvGraphicFramePr>
        <p:xfrm>
          <a:off x="171450" y="4339388"/>
          <a:ext cx="5105400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Judíos y gentiles quedaban ligados por lazos de ayuda y agradecimiento (Rom. 15:26-27). De esta forma se conseguía el objetivo final del apóstol: la unidad en la iglesia.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Pablo designó a Tito como responsable de la colecta, y las iglesias designaron hermanos que le ayudasen en esta tarea (2Co. 8:16-24). Ningún otro cauce era el correcto para recolectar y enviar la ofrenda a Jerusalén.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701316"/>
            <a:ext cx="1015680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“La obra de Dios debe ser sustentada mediante diezmos, donaciones y ofrendas. El Señor pide ahora los medios que ha confiado a sus mayordomos. 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El Señor no requiere de sus seguidores nada más que lo que Él realizó. […] Él puso a un lado su manto real y su regia corona, y descendiendo de su alto puesto se hizo pobre, a fin de que mediante su pobreza pudiéramos llegar a estar en posesión de los tesoros eternos. Dio no solamente sus riquezas, sino su propia vida en abnegación y sacrificio, a fin de eliminar todo obstáculo a los que buscan entrar en el reino de Dios.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El Señor Jesús nos invita a ser obreros juntamente con Él. Es el dueño de todo lo que poseemos y tiene derecho sobre ello. Mediante nuestra disposición de ayudar en su obra podemos mostrar ahora nuestro amor por Él”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009334" y="5948907"/>
            <a:ext cx="3182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 G. W. (Alza tus ojos, 9 de abril)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«Porque ya conocen la gracia de nuestro Señor Jesucristo, que por amor a ustedes se hizo pobre, siendo rico; para que ustedes fuesen enriquecidos con su pobreza»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Corintios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rgbClr val="BA4252"/>
                </a:solidFill>
              </a:rPr>
              <a:t>Origen de la mayordomía: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El ejemplo de Jesús.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La respuesta a la gracia recibida.</a:t>
            </a:r>
          </a:p>
          <a:p>
            <a:pPr>
              <a:spcBef>
                <a:spcPts val="1200"/>
              </a:spcBef>
            </a:pPr>
            <a:r>
              <a:rPr lang="es-ES" sz="2000" b="1" dirty="0">
                <a:solidFill>
                  <a:srgbClr val="7F48B9"/>
                </a:solidFill>
              </a:rPr>
              <a:t>Cómo ejercer la mayordomía: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Una planificación correcta.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Una actitud correcta.</a:t>
            </a:r>
          </a:p>
          <a:p>
            <a:pPr>
              <a:spcBef>
                <a:spcPts val="1200"/>
              </a:spcBef>
            </a:pPr>
            <a:r>
              <a:rPr lang="es-ES" sz="2000" b="1" dirty="0">
                <a:solidFill>
                  <a:srgbClr val="375FA5"/>
                </a:solidFill>
              </a:rPr>
              <a:t>Resultados de la mayordomía: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La unidad de la iglesia.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mayordomía es la forma en la que una persona administra aquello que ha sido puesto a su cuidado.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Los corintios ya se habían comprometido a ayudar, y se acercaba el momento en el que el compromiso debía materializarse. Las iglesias de Macedonia ya habían comenzado a participar. Pablo no estaba interesado en el monto económico, sino en la motivación y el ánimo con el que los creyentes iban a participar de esta oportunidad que se les daba de responder a las gracias recibidas.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el contexto de la segunda carta de Pablo a los corintios, la mayordomía hace referencia a un proyecto específico del apóstol: que las iglesias gentiles recolectasen dinero para ayudar a la iglesia de Jerusalén, que estaba pasando por momentos muy difíciles.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s-E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ORIGEN DE LA MAYORDOMÍA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5"/>
                </a:solidFill>
              </a:rPr>
              <a:t>EL EJEMPLO DE JESÚS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“Porque ya conocéis la gracia de nuestro Señor Jesucristo, que por amor a vosotros se hizo pobre, siendo rico, para que vosotros con su pobreza fueseis enriquecidos”</a:t>
            </a:r>
          </a:p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(2ª de Corintios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¿Qué relación existe entre la gracia de Dios y la generosidad? (2Co.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221744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226510"/>
            <a:ext cx="3220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¡Y lo hizo todo por amor a nosotros! (</a:t>
            </a:r>
            <a:r>
              <a:rPr lang="es-ES" sz="2000" b="1" dirty="0" err="1"/>
              <a:t>Jn</a:t>
            </a:r>
            <a:r>
              <a:rPr lang="es-ES" sz="2000" b="1" dirty="0"/>
              <a:t>. 15:13; Ef. 5:2; Gál. </a:t>
            </a:r>
            <a:r>
              <a:rPr lang="es-ES" sz="2000" b="1"/>
              <a:t>2:20</a:t>
            </a:r>
            <a:r>
              <a:rPr lang="es-ES" sz="2000" b="1" dirty="0"/>
              <a:t>; 1Jn.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4232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Dios dio su gracia a las iglesias de Macedonia, y éstas “abundaron en riquezas de su generosidad” (2Co. 8:2). Y esta es la gracia de Jesús para ellos, y para nosotros: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97968" y="5242173"/>
            <a:ext cx="32200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¿Cómo reaccionaremos nosotros a la gracia de Jesús? “De gracia recibisteis, dad de gracia” (Mt.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LA RESPUESTA A LA GRACIA RECIBIDA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“Y no como lo esperábamos, sino que a sí mismos se dieron primeramente al Señor, y luego a nosotros por la voluntad de Dios”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(2ª de Corintios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Observa la respuesta de los macedonios a la gracia: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¿Qué nos enseña esto a nosotros?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922511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043209"/>
              </p:ext>
            </p:extLst>
          </p:nvPr>
        </p:nvGraphicFramePr>
        <p:xfrm>
          <a:off x="8277224" y="1948754"/>
          <a:ext cx="3848099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072824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s-E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CÓMO EJERCER LA MAYORDOMÍA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UNA PLANIFICACIÓN CORRECTA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0" y="616132"/>
            <a:ext cx="7993077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“Cada uno dé como propuso en su corazón: no con tristeza, ni por necesidad, porque Dios ama al dador alegre”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(2ª de Corintios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El plan propuesto por Pablo consistía en recoger una ofrenda especial entre las iglesias de Macedonia y Acaya (provincia donde se </a:t>
            </a:r>
            <a:r>
              <a:rPr lang="es-ES" sz="2000" b="1"/>
              <a:t>ubicaba Corinto) </a:t>
            </a:r>
            <a:r>
              <a:rPr lang="es-ES" sz="2000" b="1" dirty="0"/>
              <a:t>para ayudar a la iglesia de Jerusalén</a:t>
            </a:r>
            <a:br>
              <a:rPr lang="es-ES" sz="2000" b="1" dirty="0"/>
            </a:br>
            <a:r>
              <a:rPr lang="es-ES" sz="2000" b="1" dirty="0"/>
              <a:t>(Rom.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8042" y="2564189"/>
              <a:ext cx="7112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78772" y="2763291"/>
              <a:ext cx="6490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ACAYA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Jerusalén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32024"/>
            <a:ext cx="50953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Otro punto que Pablo incluye en su planificación es que no se esperen a entregar todo de golpe, sino que se retire cada semana un poco hasta llegar a la cantidad propuesta (1Co. 16:2). Así, al llegar Pablo, podría recogerse la colecta completa con alegría (2Co.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7404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 planificar la ofrenda, cada familia debe evaluarse y fijar objetivos realistas, acordes con su condición financiera.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600512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Cuando el apóstol propuso el plan en Colosas, un año atrás, fue recibido con fervor, aunque no se propusieron objetivos concretos en esa ocasión (2Co. 9:1-2). Sin embargo, cada miembro propuso en su corazón donar una cantidad concreta (2Co.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UNA ACTITUD CORRECTA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0866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“Pues doy testimonio de que con agrado han dado conforme a sus fuerzas, y aun más allá de sus fuerzas”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(2ª de Corintios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50823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Con el ánimo de incentivar la generosidad de los colosenses, Pablo les da el ejemplo de Macedonia. En esas iglesias, los hermanos habían tenido una actitud correcta y digna de imitar a la hora de entregar sus ofrendas, pues dieron…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261415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1343</Words>
  <Application>Microsoft Office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Constantia</vt:lpstr>
      <vt:lpstr>Aptos</vt:lpstr>
      <vt:lpstr>Comic Sans MS</vt:lpstr>
      <vt:lpstr>Aptos Display</vt:lpstr>
      <vt:lpstr>Arial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70</cp:revision>
  <dcterms:created xsi:type="dcterms:W3CDTF">2026-08-01T16:23:29Z</dcterms:created>
  <dcterms:modified xsi:type="dcterms:W3CDTF">2026-09-05T19:02:13Z</dcterms:modified>
</cp:coreProperties>
</file>