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8" r:id="rId3"/>
    <p:sldId id="258" r:id="rId4"/>
    <p:sldId id="259" r:id="rId5"/>
    <p:sldId id="275" r:id="rId6"/>
    <p:sldId id="277" r:id="rId7"/>
    <p:sldId id="273" r:id="rId8"/>
    <p:sldId id="263" r:id="rId9"/>
    <p:sldId id="278" r:id="rId10"/>
    <p:sldId id="274" r:id="rId11"/>
    <p:sldId id="270" r:id="rId12"/>
    <p:sldId id="271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4"/>
      <p:bold r:id="rId15"/>
      <p:italic r:id="rId16"/>
      <p:boldItalic r:id="rId17"/>
    </p:embeddedFont>
    <p:embeddedFont>
      <p:font typeface="Constantia" panose="02030602050306030303" pitchFamily="18" charset="0"/>
      <p:regular r:id="rId18"/>
      <p:bold r:id="rId19"/>
      <p:italic r:id="rId20"/>
      <p:boldItalic r:id="rId21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g"/><Relationship Id="rId4" Type="http://schemas.openxmlformats.org/officeDocument/2006/relationships/image" Target="../media/image39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g"/><Relationship Id="rId4" Type="http://schemas.openxmlformats.org/officeDocument/2006/relationships/image" Target="../media/image3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1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pt-BR" sz="2000" b="1" noProof="0" dirty="0">
              <a:solidFill>
                <a:srgbClr val="745E00"/>
              </a:solidFill>
            </a:rPr>
            <a:t>Sendo rico, fez-se pobre (2Co. 8:9)</a:t>
          </a:r>
          <a:endParaRPr lang="pt-BR" sz="2000" noProof="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pt-BR" sz="2000" b="1" noProof="0" dirty="0">
              <a:solidFill>
                <a:srgbClr val="208438"/>
              </a:solidFill>
            </a:rPr>
            <a:t>Deixou o Céu para viver na Terra</a:t>
          </a:r>
          <a:endParaRPr lang="pt-BR" sz="2000" noProof="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pt-BR" sz="2000" b="1" noProof="0" dirty="0">
              <a:solidFill>
                <a:schemeClr val="tx2">
                  <a:lumMod val="75000"/>
                </a:schemeClr>
              </a:solidFill>
            </a:rPr>
            <a:t>Deixou de governar o Universo para ser carpinteiro</a:t>
          </a:r>
          <a:endParaRPr lang="pt-BR" sz="2000" noProof="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pt-BR" sz="2000" b="1" noProof="0" dirty="0">
              <a:solidFill>
                <a:srgbClr val="1C97A8"/>
              </a:solidFill>
            </a:rPr>
            <a:t>Deixou um lugar seguro para viver em território inimigo</a:t>
          </a:r>
          <a:endParaRPr lang="pt-BR" sz="2000" noProof="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pt-BR" sz="2000" b="1" noProof="0" dirty="0">
              <a:solidFill>
                <a:schemeClr val="accent5">
                  <a:lumMod val="75000"/>
                </a:schemeClr>
              </a:solidFill>
            </a:rPr>
            <a:t>Trocou a coroa real por uma coroa de espinhos</a:t>
          </a:r>
          <a:endParaRPr lang="pt-BR" sz="2000" noProof="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5334" b="-5334"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2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Gratidão pela graça de Deus (2Co. 9:15)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Jesus deu tudo por nós. Nossa gratidão se manifesta no desejo de nos entregarmos completamente a Ele</a:t>
          </a:r>
          <a:endParaRPr lang="pt-BR" sz="2000" noProof="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Desejo de compartilhar as bênçãos de Deus (2Co. 9:11a)</a:t>
          </a:r>
          <a:endParaRPr lang="pt-BR" sz="18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Damos aos outros porque recebemos primeiro de Deus</a:t>
          </a:r>
          <a:endParaRPr lang="pt-BR" sz="2000" noProof="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Amor sincero</a:t>
          </a:r>
          <a:b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(2Co. 8:24)</a:t>
          </a:r>
          <a:endParaRPr lang="pt-BR" sz="20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pt-BR" sz="2000" b="1" noProof="0" dirty="0"/>
            <a:t>Dar é a prova de que o amor habita em nossos corações</a:t>
          </a:r>
          <a:endParaRPr lang="pt-BR" sz="2000" noProof="0" dirty="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97965" custScaleY="116952" custLinFactNeighborX="-10035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91658" custLinFactNeighborX="6690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95388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Rogaram para ter o privilégio de ajudar os outros (2Co. 8:4)</a:t>
          </a: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 pobreza, deram além das suas força (2Co. 8:2-3)</a:t>
          </a: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Receberam a graça de Jesus (2Co. 8:9)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Se entregaram a Jesus </a:t>
          </a:r>
          <a:b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(2Co. 8:5)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Com alegria</a:t>
          </a:r>
          <a:b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(2Co. 8:2a)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pt-BR" sz="2000" b="1" noProof="0" dirty="0"/>
            <a:t>Eles ficaram felizes em poder dar</a:t>
          </a:r>
          <a:endParaRPr lang="pt-BR" sz="2000" noProof="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com generosidade (2Co. 8:2b)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pt-BR" sz="2000" b="1" noProof="0" dirty="0"/>
            <a:t>A pobreza deles não era um obstáculo</a:t>
          </a:r>
          <a:endParaRPr lang="pt-BR" sz="2000" noProof="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pt-BR" sz="2000" b="1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con</a:t>
          </a:r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 agrado</a:t>
          </a:r>
          <a:b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(2Co. 8:3)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pt-BR" sz="2000" b="1" noProof="0" dirty="0"/>
            <a:t>Fizeram isso de forma voluntária e espontânea</a:t>
          </a:r>
          <a:endParaRPr lang="pt-BR" sz="2000" noProof="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como um privilegio (2Co. 8:4)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pt-BR" sz="2000" b="1" noProof="0" dirty="0"/>
            <a:t>Esse ato permitia-lhes demonstrar seu amor por Deus e pela igreja</a:t>
          </a:r>
          <a:endParaRPr lang="pt-BR" sz="2000" noProof="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como ato de consagração</a:t>
          </a:r>
          <a:b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(2Co. 8:5)</a:t>
          </a:r>
          <a:endParaRPr lang="pt-BR" sz="20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pt-BR" sz="2000" b="1" noProof="0" dirty="0"/>
            <a:t>Sua entrega a Deus resultou em entrega aos outros</a:t>
          </a:r>
          <a:endParaRPr lang="pt-BR" sz="2000" noProof="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pt-BR" sz="2000" b="1" noProof="0" dirty="0"/>
            <a:t>Igrejas Judaicas</a:t>
          </a: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/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pt-BR" sz="2000" b="1" noProof="0" dirty="0"/>
            <a:t>Levam o evangelho</a:t>
          </a: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/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pt-BR" sz="2000" b="1" noProof="0" dirty="0"/>
            <a:t>Igrejas gentias</a:t>
          </a: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/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pt-BR" sz="2000" b="1" noProof="0" dirty="0"/>
            <a:t>Ajuda com seus recursos</a:t>
          </a: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/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/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1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pt-B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Igreja Local</a:t>
          </a: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/>
      <dgm:spPr/>
      <dgm:t>
        <a:bodyPr/>
        <a:lstStyle/>
        <a:p>
          <a:endParaRPr lang="pt-BR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pt-B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Associação Geral</a:t>
          </a: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r>
            <a:rPr lang="pt-B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Missão/</a:t>
          </a:r>
          <a:br>
            <a:rPr lang="pt-B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União/</a:t>
          </a:r>
          <a:br>
            <a:rPr lang="pt-B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Associação</a:t>
          </a: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/>
      <dgm:spPr/>
      <dgm:t>
        <a:bodyPr/>
        <a:lstStyle/>
        <a:p>
          <a:endParaRPr lang="pt-BR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pt-BR" sz="1800" b="1" noProof="0" dirty="0">
              <a:effectLst>
                <a:outerShdw blurRad="38100" dist="38100" dir="2700000" algn="tl">
                  <a:srgbClr val="000000"/>
                </a:outerShdw>
              </a:effectLst>
            </a:rPr>
            <a:t>Divisão</a:t>
          </a: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/>
      <dgm:spPr/>
      <dgm:t>
        <a:bodyPr/>
        <a:lstStyle/>
        <a:p>
          <a:endParaRPr lang="pt-BR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57937" r="-57937"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/>
          <a:srcRect/>
          <a:stretch>
            <a:fillRect l="-26732" t="-17754" r="-130256" b="-14008"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9348" t="-5118" r="-10876" b="-14786"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/>
          <a:srcRect/>
          <a:stretch>
            <a:fillRect l="-69634" t="-18064" r="-90438" b="-2410"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b="1" kern="1200" noProof="0" dirty="0">
              <a:solidFill>
                <a:srgbClr val="745E00"/>
              </a:solidFill>
            </a:rPr>
            <a:t>Sendo rico, fez-se pobre (2Co. 8:9)</a:t>
          </a:r>
          <a:endParaRPr lang="pt-BR" sz="2000" kern="1200" noProof="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b="1" kern="1200" noProof="0" dirty="0">
              <a:solidFill>
                <a:srgbClr val="208438"/>
              </a:solidFill>
            </a:rPr>
            <a:t>Deixou o Céu para viver na Terra</a:t>
          </a:r>
          <a:endParaRPr lang="pt-BR" sz="2000" kern="1200" noProof="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b="1" kern="1200" noProof="0" dirty="0">
              <a:solidFill>
                <a:schemeClr val="tx2">
                  <a:lumMod val="75000"/>
                </a:schemeClr>
              </a:solidFill>
            </a:rPr>
            <a:t>Deixou de governar o Universo para ser carpinteiro</a:t>
          </a:r>
          <a:endParaRPr lang="pt-BR" sz="2000" kern="1200" noProof="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52" b="-4052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b="1" kern="1200" noProof="0" dirty="0">
              <a:solidFill>
                <a:srgbClr val="1C97A8"/>
              </a:solidFill>
            </a:rPr>
            <a:t>Deixou um lugar seguro para viver em território inimigo</a:t>
          </a:r>
          <a:endParaRPr lang="pt-BR" sz="2000" kern="1200" noProof="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5334" b="-5334"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pt-BR" sz="2000" b="1" kern="1200" noProof="0" dirty="0">
              <a:solidFill>
                <a:schemeClr val="accent5">
                  <a:lumMod val="75000"/>
                </a:schemeClr>
              </a:solidFill>
            </a:rPr>
            <a:t>Trocou a coroa real por uma coroa de espinhos</a:t>
          </a:r>
          <a:endParaRPr lang="pt-BR" sz="2000" kern="1200" noProof="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6180" y="25168"/>
          <a:ext cx="2865868" cy="876151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Gratidão pela graça de Deus (2Co. 9:15)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80" y="25168"/>
        <a:ext cx="2646830" cy="876151"/>
      </dsp:txXfrm>
    </dsp:sp>
    <dsp:sp modelId="{1FED0ED4-56D9-421E-9A63-B78BB2B88190}">
      <dsp:nvSpPr>
        <dsp:cNvPr id="0" name=""/>
        <dsp:cNvSpPr/>
      </dsp:nvSpPr>
      <dsp:spPr>
        <a:xfrm>
          <a:off x="2558725" y="38003"/>
          <a:ext cx="5417045" cy="85048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Jesus deu tudo por nós. Nossa gratidão se manifesta no desejo de nos entregarmos completamente a Ele</a:t>
          </a:r>
          <a:endParaRPr lang="pt-BR" sz="2000" kern="1200" noProof="0" dirty="0"/>
        </a:p>
      </dsp:txBody>
      <dsp:txXfrm>
        <a:off x="2983966" y="38003"/>
        <a:ext cx="4566564" cy="850481"/>
      </dsp:txXfrm>
    </dsp:sp>
    <dsp:sp modelId="{8D21C6B2-6F6B-4D22-B4F2-5AD97FF58ABA}">
      <dsp:nvSpPr>
        <dsp:cNvPr id="0" name=""/>
        <dsp:cNvSpPr/>
      </dsp:nvSpPr>
      <dsp:spPr>
        <a:xfrm>
          <a:off x="6180" y="1023981"/>
          <a:ext cx="2865868" cy="876151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Desejo de compartilhar as bênçãos de Deus (2Co. 9:11a)</a:t>
          </a:r>
          <a:endParaRPr lang="pt-BR" sz="18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80" y="1023981"/>
        <a:ext cx="2646830" cy="876151"/>
      </dsp:txXfrm>
    </dsp:sp>
    <dsp:sp modelId="{C0C24EC1-C44B-43A8-B691-1F5F04610D3A}">
      <dsp:nvSpPr>
        <dsp:cNvPr id="0" name=""/>
        <dsp:cNvSpPr/>
      </dsp:nvSpPr>
      <dsp:spPr>
        <a:xfrm>
          <a:off x="2606350" y="1098454"/>
          <a:ext cx="5302383" cy="72720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Damos aos outros porque recebemos primeiro de Deus</a:t>
          </a:r>
          <a:endParaRPr lang="pt-BR" sz="2000" kern="1200" noProof="0" dirty="0"/>
        </a:p>
      </dsp:txBody>
      <dsp:txXfrm>
        <a:off x="2969953" y="1098454"/>
        <a:ext cx="4575178" cy="727205"/>
      </dsp:txXfrm>
    </dsp:sp>
    <dsp:sp modelId="{0A93A2B4-3F7C-4657-9FC3-637F69F13A13}">
      <dsp:nvSpPr>
        <dsp:cNvPr id="0" name=""/>
        <dsp:cNvSpPr/>
      </dsp:nvSpPr>
      <dsp:spPr>
        <a:xfrm>
          <a:off x="6180" y="2022793"/>
          <a:ext cx="2865868" cy="876151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Amor sincero</a:t>
          </a:r>
          <a:b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(2Co. 8:24)</a:t>
          </a:r>
          <a:endParaRPr lang="pt-BR" sz="20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80" y="2022793"/>
        <a:ext cx="2646830" cy="876151"/>
      </dsp:txXfrm>
    </dsp:sp>
    <dsp:sp modelId="{C606BF0D-BD59-4E31-A4A0-E5082F883447}">
      <dsp:nvSpPr>
        <dsp:cNvPr id="0" name=""/>
        <dsp:cNvSpPr/>
      </dsp:nvSpPr>
      <dsp:spPr>
        <a:xfrm>
          <a:off x="2587300" y="2071065"/>
          <a:ext cx="5370194" cy="779607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Dar é a prova de que o amor habita em nossos corações</a:t>
          </a:r>
          <a:endParaRPr lang="pt-BR" sz="2000" kern="1200" noProof="0" dirty="0"/>
        </a:p>
      </dsp:txBody>
      <dsp:txXfrm>
        <a:off x="2977104" y="2071065"/>
        <a:ext cx="4590587" cy="77960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36"/>
          <a:ext cx="3848099" cy="655748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Rogaram para ter o privilégio de ajudar os outros (2Co. 8:4)</a:t>
          </a:r>
        </a:p>
      </dsp:txBody>
      <dsp:txXfrm>
        <a:off x="32011" y="32047"/>
        <a:ext cx="3784077" cy="591726"/>
      </dsp:txXfrm>
    </dsp:sp>
    <dsp:sp modelId="{F8F6F75F-1573-4DA0-ACC3-3D93CED1CD83}">
      <dsp:nvSpPr>
        <dsp:cNvPr id="0" name=""/>
        <dsp:cNvSpPr/>
      </dsp:nvSpPr>
      <dsp:spPr>
        <a:xfrm>
          <a:off x="0" y="667653"/>
          <a:ext cx="3848099" cy="655748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 pobreza, deram além das suas força (2Co. 8:2-3)</a:t>
          </a:r>
        </a:p>
      </dsp:txBody>
      <dsp:txXfrm>
        <a:off x="32011" y="699664"/>
        <a:ext cx="3784077" cy="5917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708"/>
          <a:ext cx="3457574" cy="6550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Receberam a graça de Jesus (2Co. 8:9)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977" y="32685"/>
        <a:ext cx="3393620" cy="591101"/>
      </dsp:txXfrm>
    </dsp:sp>
    <dsp:sp modelId="{B9DDC8E8-E407-48D4-8111-818FA67DBE63}">
      <dsp:nvSpPr>
        <dsp:cNvPr id="0" name=""/>
        <dsp:cNvSpPr/>
      </dsp:nvSpPr>
      <dsp:spPr>
        <a:xfrm>
          <a:off x="0" y="667674"/>
          <a:ext cx="3457574" cy="655055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Se entregaram a Jesus </a:t>
          </a:r>
          <a:b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(2Co. 8:5)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1977" y="699651"/>
        <a:ext cx="3393620" cy="59110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Eles ficaram felizes em poder dar</a:t>
          </a:r>
          <a:endParaRPr lang="pt-BR" sz="2000" kern="1200" noProof="0" dirty="0"/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Com alegria</a:t>
          </a:r>
          <a:b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(2Co. 8:2a)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A pobreza deles não era um obstáculo</a:t>
          </a:r>
          <a:endParaRPr lang="pt-BR" sz="2000" kern="1200" noProof="0" dirty="0"/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com generosidade (2Co. 8:2b)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Fizeram isso de forma voluntária e espontânea</a:t>
          </a:r>
          <a:endParaRPr lang="pt-BR" sz="2000" kern="1200" noProof="0" dirty="0"/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</a:rPr>
            <a:t>con</a:t>
          </a: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 agrado</a:t>
          </a:r>
          <a:b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(2Co. 8:3)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Esse ato permitia-lhes demonstrar seu amor por Deus e pela igreja</a:t>
          </a:r>
          <a:endParaRPr lang="pt-BR" sz="2000" kern="1200" noProof="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como um privilegio (2Co. 8:4)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2000" b="1" kern="1200" noProof="0" dirty="0"/>
            <a:t>Sua entrega a Deus resultou em entrega aos outros</a:t>
          </a:r>
          <a:endParaRPr lang="pt-BR" sz="2000" kern="1200" noProof="0" dirty="0"/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como ato de consagração</a:t>
          </a:r>
          <a:b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(2Co. 8:5)</a:t>
          </a:r>
          <a:endParaRPr lang="pt-BR" sz="20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Igrejas Judaicas</a:t>
          </a: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Levam o evangelho</a:t>
          </a: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Igrejas gentias</a:t>
          </a:r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noProof="0" dirty="0"/>
            <a:t>Ajuda com seus recursos</a:t>
          </a: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5337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57937" r="-57937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680" y="1449988"/>
          <a:ext cx="1115999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Igreja Local</a:t>
          </a:r>
        </a:p>
      </dsp:txBody>
      <dsp:txXfrm>
        <a:off x="28399" y="1475707"/>
        <a:ext cx="1064561" cy="826685"/>
      </dsp:txXfrm>
    </dsp:sp>
    <dsp:sp modelId="{6240A3A8-9023-4AE9-B435-120214A01AB4}">
      <dsp:nvSpPr>
        <dsp:cNvPr id="0" name=""/>
        <dsp:cNvSpPr/>
      </dsp:nvSpPr>
      <dsp:spPr>
        <a:xfrm>
          <a:off x="1089061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7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089061" y="681824"/>
        <a:ext cx="161999" cy="107999"/>
      </dsp:txXfrm>
    </dsp:sp>
    <dsp:sp modelId="{A2402C1F-908A-4044-83A7-8258DB8C0B00}">
      <dsp:nvSpPr>
        <dsp:cNvPr id="0" name=""/>
        <dsp:cNvSpPr/>
      </dsp:nvSpPr>
      <dsp:spPr>
        <a:xfrm>
          <a:off x="1327098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/>
          <a:srcRect/>
          <a:stretch>
            <a:fillRect l="-26732" t="-17754" r="-130256" b="-14008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45683" y="1449988"/>
          <a:ext cx="1393514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Missão/</a:t>
          </a:r>
          <a:br>
            <a:rPr lang="pt-B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União/</a:t>
          </a:r>
          <a:br>
            <a:rPr lang="pt-B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pt-B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Associação</a:t>
          </a:r>
        </a:p>
      </dsp:txBody>
      <dsp:txXfrm>
        <a:off x="1171402" y="1475707"/>
        <a:ext cx="1342076" cy="826685"/>
      </dsp:txXfrm>
    </dsp:sp>
    <dsp:sp modelId="{0C29B168-0B11-47E0-A26F-288917C37C3F}">
      <dsp:nvSpPr>
        <dsp:cNvPr id="0" name=""/>
        <dsp:cNvSpPr/>
      </dsp:nvSpPr>
      <dsp:spPr>
        <a:xfrm>
          <a:off x="2370822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7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370822" y="681824"/>
        <a:ext cx="161999" cy="107999"/>
      </dsp:txXfrm>
    </dsp:sp>
    <dsp:sp modelId="{CB36F94E-AE41-4191-A389-815E236637CC}">
      <dsp:nvSpPr>
        <dsp:cNvPr id="0" name=""/>
        <dsp:cNvSpPr/>
      </dsp:nvSpPr>
      <dsp:spPr>
        <a:xfrm>
          <a:off x="2608859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139348" t="-5118" r="-10876" b="-14786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566201" y="1449988"/>
          <a:ext cx="1115999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Divisão</a:t>
          </a:r>
        </a:p>
      </dsp:txBody>
      <dsp:txXfrm>
        <a:off x="2591920" y="1475707"/>
        <a:ext cx="1064561" cy="826685"/>
      </dsp:txXfrm>
    </dsp:sp>
    <dsp:sp modelId="{8F5B832C-EFCC-42E3-845F-991653AD55B3}">
      <dsp:nvSpPr>
        <dsp:cNvPr id="0" name=""/>
        <dsp:cNvSpPr/>
      </dsp:nvSpPr>
      <dsp:spPr>
        <a:xfrm>
          <a:off x="3652583" y="645824"/>
          <a:ext cx="215999" cy="17999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700" kern="1200" noProof="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652583" y="681824"/>
        <a:ext cx="161999" cy="107999"/>
      </dsp:txXfrm>
    </dsp:sp>
    <dsp:sp modelId="{A014DCC8-BC27-40F3-AF66-E9A5DD6BBA5D}">
      <dsp:nvSpPr>
        <dsp:cNvPr id="0" name=""/>
        <dsp:cNvSpPr/>
      </dsp:nvSpPr>
      <dsp:spPr>
        <a:xfrm>
          <a:off x="3890620" y="123823"/>
          <a:ext cx="1007999" cy="1224000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/>
          <a:srcRect/>
          <a:stretch>
            <a:fillRect l="-69634" t="-18064" r="-90438" b="-2410"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709205" y="1449988"/>
          <a:ext cx="1393514" cy="8781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noProof="0" dirty="0">
              <a:effectLst>
                <a:outerShdw blurRad="38100" dist="38100" dir="2700000" algn="tl">
                  <a:srgbClr val="000000"/>
                </a:outerShdw>
              </a:effectLst>
            </a:rPr>
            <a:t>Associação Geral</a:t>
          </a:r>
        </a:p>
      </dsp:txBody>
      <dsp:txXfrm>
        <a:off x="3734924" y="1475707"/>
        <a:ext cx="1342076" cy="8266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05/09/2026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13" Type="http://schemas.microsoft.com/office/2007/relationships/diagramDrawing" Target="../diagrams/drawing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openxmlformats.org/officeDocument/2006/relationships/diagramColors" Target="../diagrams/colors7.xml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11" Type="http://schemas.openxmlformats.org/officeDocument/2006/relationships/diagramQuickStyle" Target="../diagrams/quickStyle7.xml"/><Relationship Id="rId5" Type="http://schemas.openxmlformats.org/officeDocument/2006/relationships/diagramQuickStyle" Target="../diagrams/quickStyle6.xml"/><Relationship Id="rId10" Type="http://schemas.openxmlformats.org/officeDocument/2006/relationships/diagramLayout" Target="../diagrams/layout7.xml"/><Relationship Id="rId4" Type="http://schemas.openxmlformats.org/officeDocument/2006/relationships/diagramLayout" Target="../diagrams/layout6.xml"/><Relationship Id="rId9" Type="http://schemas.openxmlformats.org/officeDocument/2006/relationships/diagramData" Target="../diagrams/data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95250"/>
            <a:ext cx="7715251" cy="830997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pt-BR" sz="4800" b="1" spc="300" noProof="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MORDOMIA E MISSÃO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10163175" y="6027003"/>
            <a:ext cx="2028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Lição 11 de 12 de setembro de 2026</a:t>
            </a:r>
            <a:endParaRPr lang="pt-BR" sz="1600" b="1" noProof="0" dirty="0">
              <a:solidFill>
                <a:srgbClr val="FFEBC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44675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pt-BR" sz="6000" b="1" noProof="0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RESULTADOS DA MORDOMIA</a:t>
            </a: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A UNIDADE DA IGREJA</a:t>
            </a:r>
            <a:endParaRPr lang="pt-BR" sz="4400" b="1" spc="300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t-BR" b="1" dirty="0">
                <a:latin typeface="Comic Sans MS" panose="030F0702030302020204" pitchFamily="66" charset="0"/>
              </a:rPr>
              <a:t>“Porque, ao levar essa ajuda aos irmãos, não só lhes damos o que precisam, mas também os levamos a agradecer muito a Deus."
(2 Coríntios 9:12</a:t>
            </a:r>
            <a:r>
              <a:rPr lang="pt-BR" sz="1400" b="1" noProof="0" dirty="0">
                <a:latin typeface="Comic Sans MS" panose="030F0702030302020204" pitchFamily="66" charset="0"/>
              </a:rPr>
              <a:t> </a:t>
            </a:r>
            <a:r>
              <a:rPr lang="pt-BR" sz="1400" b="1" noProof="0" dirty="0" err="1">
                <a:latin typeface="Comic Sans MS" panose="030F0702030302020204" pitchFamily="66" charset="0"/>
              </a:rPr>
              <a:t>DHHe</a:t>
            </a:r>
            <a:r>
              <a:rPr lang="pt-BR" sz="1400" b="1" noProof="0" dirty="0">
                <a:latin typeface="Comic Sans MS" panose="030F0702030302020204" pitchFamily="66" charset="0"/>
              </a:rPr>
              <a:t>)</a:t>
            </a:r>
            <a:endParaRPr lang="pt-BR" b="1" noProof="0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2270818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50" y="1830580"/>
            <a:ext cx="43910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 oferta trazida a Jerusalém teve outros efeitos positivos </a:t>
            </a:r>
            <a:r>
              <a:rPr lang="pt-BR" sz="2000" b="1" noProof="0" dirty="0"/>
              <a:t>(2Co. 9:12).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86399" y="4269935"/>
            <a:ext cx="67056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Outro efeito positivo é que a forma como a oferta foi gerenciada nos traz uma lição especial hoje: tudo deve ser feito em ordem e seguindo os canais corretos.</a:t>
            </a:r>
            <a:endParaRPr lang="pt-BR" sz="2000" b="1" noProof="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850072"/>
              </p:ext>
            </p:extLst>
          </p:nvPr>
        </p:nvGraphicFramePr>
        <p:xfrm>
          <a:off x="171450" y="4339388"/>
          <a:ext cx="5105400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50" y="2660719"/>
            <a:ext cx="439102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Judeus e gentios estavam ligados por laços de ajuda e gratidão (Rom. 15:26-27). Dessa forma, foi alcançado o objetivo final do apóstolo: a unidade na igreja.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86398" y="5443474"/>
            <a:ext cx="670560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Paulo nomeou Tito responsável pela coleta, e as igrejas nomearam irmãos para ajudá-lo nessa tarefa (2 Coríntios 8:16-24). Nenhum outro canal era correto para coletar e enviar a oferta a Jerusalém.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6000"/>
            <a:lum/>
          </a:blip>
          <a:srcRect/>
          <a:stretch>
            <a:fillRect l="-4000"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711146" y="914676"/>
            <a:ext cx="10156804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4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“A obra de Deus deve ser sustentada por dízimos, doações e ofertas. O Senhor agora pede os meios que confiou a seus administradores. […]
O Senhor não exige de Seus seguidores nada além do que realizou. […] Ele deixou de lado seu manto real e sua coroa real, e descendo de sua alta posição tornou-se pobre, para que, por meio de sua pobreza, possuíssemos tesouros eternos. Ele deu não apenas Suas riquezas, mas Sua própria vida em abnegação e sacrifício, para que removesse todo obstáculo àqueles que buscassem entrar no reino de Deus.
[…] O Senhor Jesus nos convida a ser trabalhadores junto com Ele. Ele é dono de tudo o que possuímos e tem direito a isso. Por meio da nossa disposição em ajudar em Sua obra, agora podemos demonstrar nosso amor por Ele”</a:t>
            </a:r>
            <a:endParaRPr lang="pt-BR" sz="2400" b="1" noProof="0" dirty="0">
              <a:solidFill>
                <a:schemeClr val="bg2">
                  <a:lumMod val="40000"/>
                  <a:lumOff val="6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8618072" y="5948907"/>
            <a:ext cx="35739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600" b="1" noProof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E. G. W</a:t>
            </a:r>
            <a:r>
              <a:rPr lang="pt-BR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. (Levante os olhos, </a:t>
            </a:r>
            <a:r>
              <a:rPr lang="pt-BR" sz="1600" b="1" noProof="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9 de abril)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pt-BR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«Pois vocês conhecem a graça de nosso Senhor Jesus Cristo, que por sua causa se tornou pobre, sendo rico; para que vocês possam ser enriquecidos pela sua pobreza» 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Coríntios 8:9)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474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407272" y="3190873"/>
            <a:ext cx="4150252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pt-BR" sz="2000" b="1" dirty="0">
                <a:solidFill>
                  <a:srgbClr val="BA4252"/>
                </a:solidFill>
              </a:rPr>
              <a:t>Origem da Mordomia:</a:t>
            </a:r>
            <a:endParaRPr lang="pt-BR" sz="2000" b="1" noProof="0" dirty="0">
              <a:solidFill>
                <a:srgbClr val="BA4252"/>
              </a:solidFill>
            </a:endParaRPr>
          </a:p>
          <a:p>
            <a:pPr lvl="1">
              <a:spcBef>
                <a:spcPts val="600"/>
              </a:spcBef>
            </a:pPr>
            <a:r>
              <a:rPr lang="pt-BR" sz="2000" b="1" dirty="0"/>
              <a:t>Exemplo de Jesus.</a:t>
            </a:r>
            <a:endParaRPr lang="pt-BR" sz="2000" b="1" noProof="0" dirty="0"/>
          </a:p>
          <a:p>
            <a:pPr lvl="1">
              <a:spcBef>
                <a:spcPts val="600"/>
              </a:spcBef>
            </a:pPr>
            <a:r>
              <a:rPr lang="pt-BR" sz="2000" b="1" dirty="0"/>
              <a:t>A Resposta à Graça Recebida.</a:t>
            </a:r>
            <a:endParaRPr lang="pt-BR" sz="2000" b="1" noProof="0" dirty="0"/>
          </a:p>
          <a:p>
            <a:pPr>
              <a:spcBef>
                <a:spcPts val="1200"/>
              </a:spcBef>
            </a:pPr>
            <a:r>
              <a:rPr lang="pt-BR" sz="2000" b="1" dirty="0">
                <a:solidFill>
                  <a:srgbClr val="7F48B9"/>
                </a:solidFill>
              </a:rPr>
              <a:t>Como Exercer a Mordomia:</a:t>
            </a:r>
            <a:endParaRPr lang="pt-BR" sz="2000" b="1" noProof="0" dirty="0">
              <a:solidFill>
                <a:srgbClr val="7F48B9"/>
              </a:solidFill>
            </a:endParaRPr>
          </a:p>
          <a:p>
            <a:pPr lvl="1">
              <a:spcBef>
                <a:spcPts val="600"/>
              </a:spcBef>
            </a:pPr>
            <a:r>
              <a:rPr lang="pt-BR" sz="2000" b="1" dirty="0"/>
              <a:t>Planejamento correto.</a:t>
            </a:r>
            <a:endParaRPr lang="pt-BR" sz="2000" b="1" noProof="0" dirty="0"/>
          </a:p>
          <a:p>
            <a:pPr lvl="1">
              <a:spcBef>
                <a:spcPts val="600"/>
              </a:spcBef>
            </a:pPr>
            <a:r>
              <a:rPr lang="pt-BR" sz="2000" b="1" dirty="0"/>
              <a:t>Uma atitude correta.</a:t>
            </a:r>
            <a:endParaRPr lang="pt-BR" sz="2000" b="1" noProof="0" dirty="0"/>
          </a:p>
          <a:p>
            <a:pPr>
              <a:spcBef>
                <a:spcPts val="1200"/>
              </a:spcBef>
            </a:pPr>
            <a:r>
              <a:rPr lang="pt-BR" sz="2000" b="1" noProof="0" dirty="0">
                <a:solidFill>
                  <a:srgbClr val="375FA5"/>
                </a:solidFill>
              </a:rPr>
              <a:t>Resultados da mordomia:</a:t>
            </a:r>
          </a:p>
          <a:p>
            <a:pPr lvl="1">
              <a:spcBef>
                <a:spcPts val="600"/>
              </a:spcBef>
            </a:pPr>
            <a:r>
              <a:rPr lang="pt-BR" sz="2000" b="1" dirty="0"/>
              <a:t>A unidade da igreja.</a:t>
            </a:r>
            <a:endParaRPr lang="pt-BR" sz="2000" b="1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123824" y="114582"/>
            <a:ext cx="119443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 mordomia é a forma como uma pessoa gerencia o que foi colocado sob seus cuidados.</a:t>
            </a:r>
            <a:endParaRPr lang="pt-BR" sz="2000" b="1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2143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2143" y="558171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2143" y="4367952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1754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1754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1754" y="60856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1754" y="485935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01754" y="524014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123824" y="1514965"/>
            <a:ext cx="120681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Os coríntios já haviam prometido ajudar, e o momento se aproximava em que esse compromisso se concretizasse. Igrejas na Macedônia já haviam começado a participar. Paulo não estava interessado no valor financeiro, mas na motivação e incentivo com que os crentes participariam dessa oportunidade que lhes foi dada para responder às graças recebidas.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123823" y="514692"/>
            <a:ext cx="1206817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No contexto da segunda carta de Paulo aos Coríntios, a mordomia refere-se a um projeto específico do apóstolo: que as igrejas gentias arrecadariam dinheiro para ajudar a igreja em Jerusalém, que estava passando por tempos muito difíceis.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pt-BR" sz="6000" b="1" noProof="0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ORIGEN DA MORDOMIA</a:t>
            </a: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000" b="1" dirty="0">
                <a:ln/>
                <a:solidFill>
                  <a:schemeClr val="accent5"/>
                </a:solidFill>
              </a:rPr>
              <a:t>O EXEMPLO DE JESUS</a:t>
            </a:r>
            <a:endParaRPr lang="pt-BR" sz="4000" b="1" noProof="0" dirty="0">
              <a:ln/>
              <a:solidFill>
                <a:schemeClr val="accent5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704980"/>
            <a:ext cx="5267325" cy="141577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“Pois vocês conhecem a graça de nosso Senhor Jesus Cristo, que por vossa causa se tornou pobre, sendo rico, para que vocês se tornassem ricos através da sua pobreza”</a:t>
            </a:r>
            <a:endParaRPr lang="pt-BR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pt-BR" sz="1400" b="1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Coríntios 8:9)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4" y="2156346"/>
            <a:ext cx="5491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Qual é a relação entre a graça e a generosidade de Deus? </a:t>
            </a:r>
            <a:r>
              <a:rPr lang="pt-BR" sz="2000" b="1" noProof="0" dirty="0"/>
              <a:t>(2Co. 8:1-2)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477580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397968" y="4226510"/>
            <a:ext cx="32200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E ele fez tudo isso por amor a nós! </a:t>
            </a:r>
            <a:r>
              <a:rPr lang="pt-BR" sz="2000" b="1" noProof="0" dirty="0"/>
              <a:t>(</a:t>
            </a:r>
            <a:r>
              <a:rPr lang="pt-BR" sz="2000" b="1" noProof="0" dirty="0" err="1"/>
              <a:t>Jo</a:t>
            </a:r>
            <a:r>
              <a:rPr lang="pt-BR" sz="2000" b="1" noProof="0" dirty="0"/>
              <a:t>. 15:13; </a:t>
            </a:r>
            <a:r>
              <a:rPr lang="pt-BR" sz="2000" b="1" noProof="0" dirty="0" err="1"/>
              <a:t>Ef</a:t>
            </a:r>
            <a:r>
              <a:rPr lang="pt-BR" sz="2000" b="1" noProof="0" dirty="0"/>
              <a:t>. 5:2; </a:t>
            </a:r>
            <a:r>
              <a:rPr lang="pt-BR" sz="2000" b="1" noProof="0" dirty="0" err="1"/>
              <a:t>Gál</a:t>
            </a:r>
            <a:r>
              <a:rPr lang="pt-BR" sz="2000" b="1" noProof="0" dirty="0"/>
              <a:t>. 2:20; 1Jo. 3:16).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4" y="2864232"/>
            <a:ext cx="54918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Deus deu sua graça às igrejas da Macedônia, e elas "abundavam nas riquezas de sua generosidade" (2 Coríntios 8:2). E essa é a graça de Jesus para eles, e para nós: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397968" y="5242173"/>
            <a:ext cx="32200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t-BR" sz="2000" b="1" dirty="0">
                <a:solidFill>
                  <a:prstClr val="black"/>
                </a:solidFill>
              </a:rPr>
              <a:t>Como reagiremos à graça de Jesus? "Recebidas livremente, dai livremente" 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</a:t>
            </a:r>
            <a:r>
              <a:rPr kumimoji="0" lang="pt-B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Mt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10:8).</a:t>
            </a: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2669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pt-BR" sz="4400" b="1" dirty="0">
                <a:ln/>
                <a:solidFill>
                  <a:schemeClr val="accent3"/>
                </a:solidFill>
              </a:rPr>
              <a:t>A RESPOSTA À GRAÇA RECEBIDA</a:t>
            </a:r>
            <a:endParaRPr lang="pt-BR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1276350" y="667047"/>
            <a:ext cx="96393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“E não como esperávamos, mas entregaram-se primeiro ao Senhor, e depois a nós pela vontade de Deus" (2 Coríntios 8:5)</a:t>
            </a:r>
            <a:endParaRPr lang="pt-BR" sz="1400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Observe a resposta dos macedônios à graça:</a:t>
            </a:r>
            <a:endParaRPr lang="pt-BR" sz="2000" b="1" noProof="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que isso nos ensina?</a:t>
            </a:r>
            <a:endParaRPr lang="pt-BR" sz="2000" b="1" noProof="0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927571"/>
              </p:ext>
            </p:extLst>
          </p:nvPr>
        </p:nvGraphicFramePr>
        <p:xfrm>
          <a:off x="9524" y="3829111"/>
          <a:ext cx="8010526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7088736"/>
              </p:ext>
            </p:extLst>
          </p:nvPr>
        </p:nvGraphicFramePr>
        <p:xfrm>
          <a:off x="8277224" y="1948754"/>
          <a:ext cx="3848099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9580983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06" r="1206"/>
          <a:stretch/>
        </p:blipFill>
        <p:spPr>
          <a:xfrm>
            <a:off x="805092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pt-BR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COMO EXERCER A MORDOMIA</a:t>
            </a:r>
            <a:endParaRPr lang="pt-BR" sz="6000" b="1" noProof="0" dirty="0">
              <a:ln w="15875">
                <a:noFill/>
                <a:prstDash val="solid"/>
              </a:ln>
              <a:solidFill>
                <a:srgbClr val="6C8329"/>
              </a:solidFill>
              <a:effectLst>
                <a:outerShdw dist="38100" dir="2700000" algn="bl" rotWithShape="0">
                  <a:schemeClr val="tx2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r="-50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pt-BR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PLANEJAMENTO CORRETO</a:t>
            </a:r>
            <a:endParaRPr lang="pt-BR" sz="4400" b="1" spc="300" noProof="0" dirty="0">
              <a:ln/>
              <a:solidFill>
                <a:schemeClr val="accent4"/>
              </a:solidFill>
              <a:effectLst>
                <a:outerShdw blurRad="38100" dist="25400" dir="2700000" algn="tl">
                  <a:srgbClr val="002060">
                    <a:alpha val="9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0" y="616132"/>
            <a:ext cx="7993077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“Cada um dê como propôs em seu coração: não em tristeza, nem por necessidade, pois Deus ama quem dá alegremente" (2 Coríntios 9:7)</a:t>
            </a:r>
            <a:endParaRPr lang="pt-BR" sz="1400" b="1" noProof="0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326980"/>
            <a:ext cx="79214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 plano proposto por Paulo era coletar uma oferta especial das igrejas da Macedônia e da Acaia (a província onde Colossos estava localizada) para ajudar a igreja em Jerusalém</a:t>
            </a:r>
            <a:br>
              <a:rPr lang="pt-BR" sz="2000" b="1" noProof="0" dirty="0"/>
            </a:br>
            <a:r>
              <a:rPr lang="pt-BR" sz="2000" b="1" noProof="0" dirty="0"/>
              <a:t>(Rom. 15:26).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60689" y="737375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38042" y="2564189"/>
              <a:ext cx="7112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200" b="1" noProof="0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Corinto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78772" y="2763291"/>
              <a:ext cx="6490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200" b="1" noProof="0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ACAYA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39032" y="1679019"/>
              <a:ext cx="10760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200" b="1" noProof="0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MACEDONIA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46847" y="2702688"/>
              <a:ext cx="856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1200" b="1" noProof="0" dirty="0" err="1">
                  <a:solidFill>
                    <a:schemeClr val="bg1"/>
                  </a:solidFill>
                  <a:highlight>
                    <a:srgbClr val="000000"/>
                  </a:highlight>
                </a:rPr>
                <a:t>Jerusalén</a:t>
              </a:r>
              <a:endParaRPr lang="pt-BR" sz="1200" b="1" noProof="0" dirty="0">
                <a:solidFill>
                  <a:schemeClr val="bg1"/>
                </a:solidFill>
                <a:highlight>
                  <a:srgbClr val="000000"/>
                </a:highlight>
              </a:endParaRP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589174"/>
            <a:ext cx="3867150" cy="2175272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097658" y="4367134"/>
            <a:ext cx="509533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Outro ponto que Paulo inclui em seu plano é que eles não deixassem para entregar tudo de uma vez, mas que retivessem um pouco a cada semana até atingirem a quantidade proposta (1 Coríntios 16:2). Assim, quando Paulo chegasse, toda a oferta poderia ser coletada com alegria </a:t>
            </a:r>
            <a:r>
              <a:rPr lang="pt-BR" sz="2000" b="1" noProof="0" dirty="0"/>
              <a:t>(2Co. 9:3-5).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26725" y="3739134"/>
            <a:ext cx="906626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Ao planejar a oferta, cada família devia se avaliar e estabelecer metas realistas, proporcionais à sua situação financeira.</a:t>
            </a:r>
            <a:endParaRPr lang="pt-BR" sz="2000" b="1" noProof="0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32746" y="2495582"/>
            <a:ext cx="79930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Quando o apóstolo propôs o plano em Colossos, há um ano, ele foi recebido com fervor, embora não tenham sido propostos objetivos concretos naquela ocasião (2Cor. 9:1-2). No entanto, cada membro propôs em seu coração doar um valor específico </a:t>
            </a:r>
            <a:r>
              <a:rPr lang="pt-BR" sz="2000" b="1" noProof="0" dirty="0"/>
              <a:t>(2Co. 9:7a).</a:t>
            </a:r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UMA ATITUDE CORRETA</a:t>
            </a:r>
            <a:endParaRPr lang="pt-BR" sz="4800" b="1" spc="600" noProof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740866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“Pois testemunho que eles deram de bom grado segundo sua força, e até além de suas forças” </a:t>
            </a:r>
            <a:b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pt-BR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Coríntios 8:3)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50823"/>
            <a:ext cx="7324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t-BR" sz="2000" b="1" dirty="0"/>
              <a:t>Para incentivar a generosidade dos colossenses, Paulo lhes dá o exemplo da Macedônia. Nessas igrejas, os irmãos tinham uma atitude correta e imitável ao oferecer suas oferendas, pois deram…</a:t>
            </a:r>
            <a:endParaRPr lang="pt-BR" sz="2000" b="1" noProof="0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43253601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636</TotalTime>
  <Words>1247</Words>
  <Application>Microsoft Office PowerPoint</Application>
  <PresentationFormat>Widescreen</PresentationFormat>
  <Paragraphs>82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8" baseType="lpstr">
      <vt:lpstr>Constantia</vt:lpstr>
      <vt:lpstr>Aptos</vt:lpstr>
      <vt:lpstr>Comic Sans MS</vt:lpstr>
      <vt:lpstr>Aptos Display</vt:lpstr>
      <vt:lpstr>Arial</vt:lpstr>
      <vt:lpstr>Tema de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jose ferreira Neto</cp:lastModifiedBy>
  <cp:revision>72</cp:revision>
  <dcterms:created xsi:type="dcterms:W3CDTF">2026-08-01T16:23:29Z</dcterms:created>
  <dcterms:modified xsi:type="dcterms:W3CDTF">2026-09-05T19:00:18Z</dcterms:modified>
</cp:coreProperties>
</file>