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2" r:id="rId2"/>
    <p:sldId id="267" r:id="rId3"/>
    <p:sldId id="258" r:id="rId4"/>
    <p:sldId id="259" r:id="rId5"/>
    <p:sldId id="260" r:id="rId6"/>
    <p:sldId id="273" r:id="rId7"/>
    <p:sldId id="262" r:id="rId8"/>
    <p:sldId id="274" r:id="rId9"/>
    <p:sldId id="264" r:id="rId10"/>
    <p:sldId id="268" r:id="rId11"/>
    <p:sldId id="269" r:id="rId12"/>
    <p:sldId id="270"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9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2" qsCatId="3D" csTypeId="urn:microsoft.com/office/officeart/2005/8/colors/colorful1#2"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s-ES" sz="2400" b="1" dirty="0">
              <a:solidFill>
                <a:schemeClr val="bg1"/>
              </a:solidFill>
            </a:rPr>
            <a:t>Estamos…</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s-ES" sz="2400" b="1" dirty="0">
              <a:solidFill>
                <a:schemeClr val="bg1"/>
              </a:solidFill>
            </a:rPr>
            <a:t>Pero…</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dirty="0">
              <a:solidFill>
                <a:schemeClr val="tx1"/>
              </a:solidFill>
            </a:rPr>
            <a:t>Atribulados</a:t>
          </a: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angustiados</a:t>
          </a: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dirty="0">
              <a:solidFill>
                <a:schemeClr val="tx1"/>
              </a:solidFill>
            </a:rPr>
            <a:t>En apuros</a:t>
          </a: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desesperados</a:t>
          </a: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s-ES" sz="2000" b="1" dirty="0">
              <a:solidFill>
                <a:schemeClr val="tx1"/>
              </a:solidFill>
            </a:rPr>
            <a:t>Perseguidos</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desamparados</a:t>
          </a: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a:solidFill>
                <a:schemeClr val="tx1"/>
              </a:solidFill>
            </a:rPr>
            <a:t>Derribados</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No destruidos</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2" qsCatId="simple" csTypeId="urn:microsoft.com/office/officeart/2005/8/colors/colorful4#2" csCatId="colorful" phldr="1"/>
      <dgm:spPr/>
      <dgm:t>
        <a:bodyPr/>
        <a:lstStyle/>
        <a:p>
          <a:endParaRPr lang="es-ES"/>
        </a:p>
      </dgm:t>
    </dgm:pt>
    <dgm:pt modelId="{BB6BBFFD-427E-464B-BA05-E9DA86C9623E}">
      <dgm:prSet custT="1"/>
      <dgm:spPr/>
      <dgm:t>
        <a:bodyPr/>
        <a:lstStyle/>
        <a:p>
          <a:r>
            <a:rPr lang="es-ES" sz="2000" b="1">
              <a:solidFill>
                <a:schemeClr val="tx1"/>
              </a:solidFill>
            </a:rPr>
            <a:t>Cristo dio su vida por amor. Esto nos obliga a vivir para Él (2Co.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s-ES" sz="2000" b="1">
              <a:solidFill>
                <a:schemeClr val="tx1"/>
              </a:solidFill>
            </a:rPr>
            <a:t>Cristo nos ha hecho nuevas criaturas. Esto nos obliga a dejar la vida antigua (2Co.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s-ES" sz="2000" b="1" dirty="0">
              <a:effectLst>
                <a:outerShdw blurRad="38100" dist="38100" dir="2700000" algn="tl">
                  <a:srgbClr val="000000">
                    <a:alpha val="43137"/>
                  </a:srgbClr>
                </a:outerShdw>
              </a:effectLst>
            </a:rPr>
            <a:t>Cristo nos ha reconciliado con Dios. Esto nos obliga a ser embajadores de la reconciliación (2Co.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2" qsCatId="3D" csTypeId="urn:microsoft.com/office/officeart/2005/8/colors/colorful2#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s-ES" sz="2000" b="1" dirty="0">
              <a:solidFill>
                <a:schemeClr val="tx1"/>
              </a:solidFill>
            </a:rPr>
            <a:t>Soportar las dificultades (2Co.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s-ES" sz="2000" b="1" dirty="0">
              <a:solidFill>
                <a:schemeClr val="tx1"/>
              </a:solidFill>
            </a:rPr>
            <a:t>Tener el fruto del Espíritu (2Co.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s-ES" sz="2000" b="1" dirty="0">
              <a:solidFill>
                <a:schemeClr val="tx1"/>
              </a:solidFill>
            </a:rPr>
            <a:t>Ser veraces y justos (2Co.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s-ES" sz="2000" b="1" dirty="0">
              <a:solidFill>
                <a:schemeClr val="tx1"/>
              </a:solidFill>
            </a:rPr>
            <a:t>Mantenernos firmes ante cualquier circunstancia</a:t>
          </a:r>
          <a:br>
            <a:rPr lang="es-ES" sz="2000" b="1" dirty="0">
              <a:solidFill>
                <a:schemeClr val="tx1"/>
              </a:solidFill>
            </a:rPr>
          </a:br>
          <a:r>
            <a:rPr lang="es-ES" sz="2000" b="1" dirty="0">
              <a:solidFill>
                <a:schemeClr val="tx1"/>
              </a:solidFill>
            </a:rPr>
            <a:t>(2Co.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es-ES" sz="2000" b="1" dirty="0">
              <a:solidFill>
                <a:schemeClr val="tx1"/>
              </a:solidFill>
            </a:rPr>
            <a:t>Abrir nuestro corazón a los demás (2Co. 6:11-13 </a:t>
          </a:r>
          <a:r>
            <a:rPr lang="es-ES" sz="2000" b="1" dirty="0" err="1">
              <a:solidFill>
                <a:schemeClr val="tx1"/>
              </a:solidFill>
            </a:rPr>
            <a:t>NVI</a:t>
          </a:r>
          <a:r>
            <a:rPr lang="es-ES" sz="2000" b="1" dirty="0">
              <a:solidFill>
                <a:schemeClr val="tx1"/>
              </a:solidFill>
            </a:rPr>
            <a:t>)</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s-ES" sz="2000" b="1" dirty="0">
              <a:solidFill>
                <a:schemeClr val="tx1"/>
              </a:solidFill>
            </a:rPr>
            <a:t>Separarnos de la influencia dañina de los incrédulos (2Co.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2" qsCatId="3D" csTypeId="urn:microsoft.com/office/officeart/2005/8/colors/colorful5#2"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s-ES" sz="2400" b="1" dirty="0"/>
            <a:t>Llamado</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Salid de los lugares de pecado</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Apartaos de los pecadores</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s-ES" sz="2400" b="1" dirty="0"/>
            <a:t>Consecuencias</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Habitaré con vosotros</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Seré vuestro Padre</a:t>
          </a: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No toquéis lo inmundo</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Os recibiré</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Seré vuestro Dios</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Seréis mi pueblo</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2" qsCatId="simple" csTypeId="urn:microsoft.com/office/officeart/2005/8/colors/accent1_2#2" csCatId="accent1" phldr="1"/>
      <dgm:spPr/>
      <dgm:t>
        <a:bodyPr/>
        <a:lstStyle/>
        <a:p>
          <a:endParaRPr lang="es-ES"/>
        </a:p>
      </dgm:t>
    </dgm:pt>
    <dgm:pt modelId="{F449229A-9E16-4396-A4B4-8C4121B416D5}">
      <dgm:prSet phldrT="[Texto]" phldr="0"/>
      <dgm:spPr/>
      <dgm:t>
        <a:bodyPr/>
        <a:lstStyle/>
        <a:p>
          <a:r>
            <a:rPr lang="es-ES"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s-ES"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s-ES"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s-ES"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Estamos…</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Atribulados</a:t>
          </a: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En apuros</a:t>
          </a: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Perseguidos</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Derribados</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Pero…</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angustiados</a:t>
          </a: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desesperados</a:t>
          </a: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 desamparados</a:t>
          </a: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No destruidos</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Cristo dio su vida por amor. Esto nos obliga a vivir para Él (2Co.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Cristo nos ha hecho nuevas criaturas. Esto nos obliga a dejar la vida antigua (2Co.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Cristo nos ha reconciliado con Dios. Esto nos obliga a ser embajadores de la reconciliación (2Co. 5:18-20).</a:t>
          </a: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Soportar las dificultades (2Co.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Tener el fruto del Espíritu (2Co.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Ser veraces y justos (2Co.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Mantenernos firmes ante cualquier circunstancia</a:t>
          </a:r>
          <a:br>
            <a:rPr lang="es-ES" sz="2000" b="1" kern="1200" dirty="0">
              <a:solidFill>
                <a:schemeClr val="tx1"/>
              </a:solidFill>
            </a:rPr>
          </a:br>
          <a:r>
            <a:rPr lang="es-ES" sz="2000" b="1" kern="1200" dirty="0">
              <a:solidFill>
                <a:schemeClr val="tx1"/>
              </a:solidFill>
            </a:rPr>
            <a:t>(2Co.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Abrir nuestro corazón a los demás (2Co. 6:11-13 </a:t>
          </a:r>
          <a:r>
            <a:rPr lang="es-ES" sz="2000" b="1" kern="1200" dirty="0" err="1">
              <a:solidFill>
                <a:schemeClr val="tx1"/>
              </a:solidFill>
            </a:rPr>
            <a:t>NVI</a:t>
          </a:r>
          <a:r>
            <a:rPr lang="es-ES" sz="2000" b="1" kern="1200" dirty="0">
              <a:solidFill>
                <a:schemeClr val="tx1"/>
              </a:solidFill>
            </a:rPr>
            <a:t>)</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Separarnos de la influencia dañina de los incrédulos (2Co.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s-ES" sz="2000" b="1" kern="1200" dirty="0"/>
            <a:t>Salid de los lugares de pecado</a:t>
          </a:r>
        </a:p>
        <a:p>
          <a:pPr marL="228600" lvl="1" indent="-228600" algn="l" defTabSz="889000">
            <a:lnSpc>
              <a:spcPct val="90000"/>
            </a:lnSpc>
            <a:spcBef>
              <a:spcPct val="0"/>
            </a:spcBef>
            <a:spcAft>
              <a:spcPct val="15000"/>
            </a:spcAft>
            <a:buClr>
              <a:schemeClr val="accent5">
                <a:lumMod val="75000"/>
              </a:schemeClr>
            </a:buClr>
            <a:buChar char="•"/>
          </a:pPr>
          <a:r>
            <a:rPr lang="es-ES" sz="2000" b="1" kern="1200" dirty="0"/>
            <a:t>Apartaos de los pecadores</a:t>
          </a:r>
        </a:p>
        <a:p>
          <a:pPr marL="228600" lvl="1" indent="-228600" algn="l" defTabSz="889000">
            <a:lnSpc>
              <a:spcPct val="90000"/>
            </a:lnSpc>
            <a:spcBef>
              <a:spcPct val="0"/>
            </a:spcBef>
            <a:spcAft>
              <a:spcPct val="15000"/>
            </a:spcAft>
            <a:buClr>
              <a:schemeClr val="accent5">
                <a:lumMod val="75000"/>
              </a:schemeClr>
            </a:buClr>
            <a:buChar char="•"/>
          </a:pPr>
          <a:r>
            <a:rPr lang="es-ES" sz="2000" b="1" kern="1200" dirty="0"/>
            <a:t>No toquéis lo inmundo</a:t>
          </a:r>
        </a:p>
      </dsp:txBody>
      <dsp:txXfrm>
        <a:off x="0" y="298404"/>
        <a:ext cx="4724399" cy="1496250"/>
      </dsp:txXfrm>
    </dsp:sp>
    <dsp:sp modelId="{8CA31D7B-4932-4101-A40D-C4E41FBF3C33}">
      <dsp:nvSpPr>
        <dsp:cNvPr id="0" name=""/>
        <dsp:cNvSpPr/>
      </dsp:nvSpPr>
      <dsp:spPr>
        <a:xfrm>
          <a:off x="236220"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dirty="0"/>
            <a:t>Llamado</a:t>
          </a:r>
        </a:p>
      </dsp:txBody>
      <dsp:txXfrm>
        <a:off x="263600" y="45344"/>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s-ES" sz="2000" b="1" kern="1200" dirty="0"/>
            <a:t>Habitaré con vosotros</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Seré vuestro Dios</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Seréis mi pueblo</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Os recibiré</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Seré vuestro Padre</a:t>
          </a:r>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dirty="0"/>
            <a:t>Consecuencias</a:t>
          </a:r>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29/08/2026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29/08/2026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rcRect l="9899" t="2470" r="1" b="6622"/>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446550"/>
          </a:xfrm>
          <a:prstGeom prst="rect">
            <a:avLst/>
          </a:prstGeom>
          <a:noFill/>
        </p:spPr>
        <p:txBody>
          <a:bodyPr wrap="square" rtlCol="0">
            <a:spAutoFit/>
          </a:bodyPr>
          <a:lstStyle/>
          <a:p>
            <a:r>
              <a:rPr lang="es-ES" sz="4400" b="1" dirty="0">
                <a:ln w="6600">
                  <a:solidFill>
                    <a:schemeClr val="accent2"/>
                  </a:solidFill>
                  <a:prstDash val="solid"/>
                </a:ln>
                <a:solidFill>
                  <a:srgbClr val="FFFFFF"/>
                </a:solidFill>
                <a:effectLst>
                  <a:outerShdw dist="38100" dir="2700000" algn="tl" rotWithShape="0">
                    <a:schemeClr val="accent2"/>
                  </a:outerShdw>
                </a:effectLst>
              </a:rPr>
              <a:t>EL MINISTERIO CRISTIANO AUTÉNTICO</a:t>
            </a: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945601"/>
            <a:ext cx="1513047" cy="1200329"/>
          </a:xfrm>
          <a:prstGeom prst="rect">
            <a:avLst/>
          </a:prstGeom>
          <a:noFill/>
        </p:spPr>
        <p:txBody>
          <a:bodyPr wrap="square" rtlCol="0">
            <a:spAutoFit/>
            <a:scene3d>
              <a:camera prst="isometricOffAxis2Left"/>
              <a:lightRig rig="threePt" dir="t"/>
            </a:scene3d>
            <a:sp3d/>
          </a:bodyPr>
          <a:lstStyle/>
          <a:p>
            <a:pPr algn="ctr"/>
            <a:r>
              <a:rPr lang="es-ES" b="1" dirty="0">
                <a:solidFill>
                  <a:srgbClr val="543F22"/>
                </a:solidFill>
              </a:rPr>
              <a:t>Lección 10 para el 5 de septiembre de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EL RESULTADO DEL TRABAJO UNIDO</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duotone>
              <a:schemeClr val="accent2">
                <a:shade val="45000"/>
                <a:satMod val="135000"/>
              </a:schemeClr>
              <a:prstClr val="white"/>
            </a:duotone>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s-ES"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CONSUELO Y ALEGRÍA</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2">
                    <a:lumMod val="50000"/>
                  </a:schemeClr>
                </a:solidFill>
                <a:latin typeface="Comic Sans MS" panose="030F0702030302020204" pitchFamily="66" charset="0"/>
              </a:rPr>
              <a:t>“Tengo mucha franqueza para hablaros y me siento muy orgulloso de vosotros. En medio de todo lo que sufrimos me encuentro muy animado y lleno de gozo” </a:t>
            </a:r>
            <a:r>
              <a:rPr lang="es-ES" sz="1400" b="1" dirty="0">
                <a:solidFill>
                  <a:schemeClr val="accent2">
                    <a:lumMod val="50000"/>
                  </a:schemeClr>
                </a:solidFill>
                <a:latin typeface="Comic Sans MS" panose="030F0702030302020204" pitchFamily="66" charset="0"/>
              </a:rPr>
              <a:t>(2ª de Corintios 7:4 </a:t>
            </a:r>
            <a:r>
              <a:rPr lang="es-ES" sz="1100" b="1" dirty="0" err="1">
                <a:solidFill>
                  <a:schemeClr val="accent2">
                    <a:lumMod val="50000"/>
                  </a:schemeClr>
                </a:solidFill>
                <a:latin typeface="Comic Sans MS" panose="030F0702030302020204" pitchFamily="66" charset="0"/>
              </a:rPr>
              <a:t>DHHe</a:t>
            </a:r>
            <a:r>
              <a:rPr lang="es-ES" sz="1400" b="1" dirty="0">
                <a:solidFill>
                  <a:schemeClr val="accent2">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350528"/>
            <a:ext cx="6570044" cy="1015663"/>
          </a:xfrm>
          <a:prstGeom prst="rect">
            <a:avLst/>
          </a:prstGeom>
          <a:noFill/>
        </p:spPr>
        <p:txBody>
          <a:bodyPr wrap="square" rtlCol="0">
            <a:spAutoFit/>
          </a:bodyPr>
          <a:lstStyle/>
          <a:p>
            <a:pPr>
              <a:spcBef>
                <a:spcPts val="600"/>
              </a:spcBef>
            </a:pPr>
            <a:r>
              <a:rPr lang="es-ES" sz="2000" b="1" dirty="0"/>
              <a:t>A pesar de los problemas a los que se enfrentaba, Pablo estaba exultante de gozo (2Co. 7:4). ¿Qué provocaba esta alegría?</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hqprint">
            <a:extLst>
              <a:ext uri="{28A0092B-C50C-407E-A947-70E740481C1C}">
                <a14:useLocalDpi xmlns:a14="http://schemas.microsoft.com/office/drawing/2010/main"/>
              </a:ext>
            </a:extLst>
          </a:blip>
          <a:srcRect b="9286"/>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509540"/>
            <a:ext cx="9143198" cy="1323439"/>
          </a:xfrm>
          <a:prstGeom prst="rect">
            <a:avLst/>
          </a:prstGeom>
          <a:noFill/>
        </p:spPr>
        <p:txBody>
          <a:bodyPr wrap="square">
            <a:spAutoFit/>
          </a:bodyPr>
          <a:lstStyle/>
          <a:p>
            <a:pPr>
              <a:spcBef>
                <a:spcPts val="600"/>
              </a:spcBef>
            </a:pPr>
            <a:r>
              <a:rPr lang="es-ES" sz="2000" b="1" dirty="0"/>
              <a:t>De este modo, hubo consuelo para todos. Tito, el compañero de Pablo fue consolado (2Co. 7:7). Pablo fue consolado por la llegada de Tito (2Co. 7:6). Los corintios habían sido consolados, lo cual repercutió también en consuelo para Pablo (2Co.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366191"/>
            <a:ext cx="6570043"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Pablo había escrito una dura carta a los corintios, que les había entristecido (2Co. 7:8). Pero esa tristeza los llevó al arrepentimiento (2Co. 7:9-10). Esto produjo en ellos un cambio completo respecto a su relación con Pablo, y entre ellos mismos (2Co.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837280"/>
            <a:ext cx="914319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Pero ningún mérito se atribuyó Pablo. Si pastores y miembros pueden disfrutar de alegría y consuelo es porque Dios “consuela a los humildes” (2Co.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988189"/>
            <a:ext cx="8582025" cy="4570482"/>
          </a:xfrm>
          <a:prstGeom prst="rect">
            <a:avLst/>
          </a:prstGeom>
          <a:noFill/>
        </p:spPr>
        <p:txBody>
          <a:bodyPr wrap="square">
            <a:spAutoFit/>
          </a:bodyPr>
          <a:lstStyle/>
          <a:p>
            <a:pPr>
              <a:spcBef>
                <a:spcPts val="600"/>
              </a:spcBef>
            </a:pPr>
            <a:r>
              <a:rPr lang="es-ES" sz="2600" b="1" dirty="0">
                <a:latin typeface="Constantia" panose="02030602050306030303" pitchFamily="18" charset="0"/>
              </a:rPr>
              <a:t>“Ministerio significa servicio, y a este ministerio somos llamados. Deshonra a Dios el que alguno escoja una vida de satisfacción propia. Mis hermanos y hermanas, ¿comprenden ustedes que cada año miles de almas están pereciendo, muriendo en sus pecados porque la luz de la verdad no alumbró su senda?...</a:t>
            </a:r>
          </a:p>
          <a:p>
            <a:pPr>
              <a:spcBef>
                <a:spcPts val="600"/>
              </a:spcBef>
            </a:pPr>
            <a:r>
              <a:rPr lang="es-ES" sz="2600" b="1" dirty="0">
                <a:latin typeface="Constantia" panose="02030602050306030303" pitchFamily="18" charset="0"/>
              </a:rPr>
              <a:t>Hay una gran obra que hacer en nuestro mundo. Los hombres y las mujeres han de ser convertidos, no por el don de lenguas ni por la operación de milagros, sino por la predicación de Cristo crucificado. ¿Por qué demorar el esfuerzo por mejorar el mundo?”</a:t>
            </a: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4098558" cy="338554"/>
          </a:xfrm>
          <a:prstGeom prst="rect">
            <a:avLst/>
          </a:prstGeom>
          <a:noFill/>
        </p:spPr>
        <p:txBody>
          <a:bodyPr wrap="none" rtlCol="0">
            <a:spAutoFit/>
          </a:bodyPr>
          <a:lstStyle/>
          <a:p>
            <a:r>
              <a:rPr lang="es-ES" sz="1600" b="1" dirty="0"/>
              <a:t>E. G. W. (Reflejemos a Jesús, 30 de agosto)</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«Estamos atribulados en todo, pero no angustiados; en apuros, pero no desesperados; perseguidos, pero no desamparados; abatidos, pero no destruidos. Llevamos siempre en nuestro cuerpo la muerte de Jesús, para que también su vida se manifieste en nuestro cuerpo»</a:t>
            </a:r>
            <a:r>
              <a:rPr kumimoji="0" lang="es-ES"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Corintios 4:8–10)</a:t>
            </a:r>
          </a:p>
        </p:txBody>
      </p:sp>
    </p:spTree>
    <p:extLst>
      <p:ext uri="{BB962C8B-B14F-4D97-AF65-F5344CB8AC3E}">
        <p14:creationId xmlns:p14="http://schemas.microsoft.com/office/powerpoint/2010/main" val="60934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4000" b="-23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dirty="0">
                <a:solidFill>
                  <a:srgbClr val="35559D"/>
                </a:solidFill>
              </a:rPr>
              <a:t>EL TRABAJO DEL PASTOR</a:t>
            </a:r>
          </a:p>
          <a:p>
            <a:pPr lvl="1">
              <a:spcBef>
                <a:spcPts val="600"/>
              </a:spcBef>
            </a:pPr>
            <a:r>
              <a:rPr lang="es-ES" sz="2000" b="1" dirty="0"/>
              <a:t>Ministros competentes.</a:t>
            </a:r>
          </a:p>
          <a:p>
            <a:pPr lvl="1">
              <a:spcBef>
                <a:spcPts val="600"/>
              </a:spcBef>
            </a:pPr>
            <a:r>
              <a:rPr lang="es-ES" sz="2000" b="1" dirty="0"/>
              <a:t>Los riesgos del ministerio.</a:t>
            </a:r>
          </a:p>
          <a:p>
            <a:pPr>
              <a:spcBef>
                <a:spcPts val="600"/>
              </a:spcBef>
            </a:pPr>
            <a:r>
              <a:rPr lang="es-ES" sz="2000" b="1" dirty="0">
                <a:solidFill>
                  <a:srgbClr val="BA4242"/>
                </a:solidFill>
              </a:rPr>
              <a:t>LOS DEBERES DE LOS MIEMBROS</a:t>
            </a:r>
          </a:p>
          <a:p>
            <a:pPr lvl="1">
              <a:spcBef>
                <a:spcPts val="600"/>
              </a:spcBef>
            </a:pPr>
            <a:r>
              <a:rPr lang="es-ES" sz="2000" b="1" dirty="0"/>
              <a:t>Embajadores de la reconciliación.</a:t>
            </a:r>
          </a:p>
          <a:p>
            <a:pPr lvl="1">
              <a:spcBef>
                <a:spcPts val="600"/>
              </a:spcBef>
            </a:pPr>
            <a:r>
              <a:rPr lang="es-ES" sz="2000" b="1" dirty="0"/>
              <a:t>El llamado a la santidad.</a:t>
            </a:r>
          </a:p>
          <a:p>
            <a:pPr>
              <a:spcBef>
                <a:spcPts val="600"/>
              </a:spcBef>
            </a:pPr>
            <a:r>
              <a:rPr lang="es-ES" sz="2000" b="1" dirty="0">
                <a:solidFill>
                  <a:srgbClr val="6B9B32"/>
                </a:solidFill>
              </a:rPr>
              <a:t>EL RESULTADO DEL TRABAJO UNIDO</a:t>
            </a:r>
          </a:p>
          <a:p>
            <a:pPr lvl="1">
              <a:spcBef>
                <a:spcPts val="600"/>
              </a:spcBef>
            </a:pPr>
            <a:r>
              <a:rPr lang="es-ES" sz="2000" b="1" dirty="0"/>
              <a:t>Consuelo y alegría.</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40" cy="1015663"/>
          </a:xfrm>
          <a:prstGeom prst="rect">
            <a:avLst/>
          </a:prstGeom>
          <a:noFill/>
        </p:spPr>
        <p:txBody>
          <a:bodyPr wrap="square" rtlCol="0">
            <a:spAutoFit/>
          </a:bodyPr>
          <a:lstStyle/>
          <a:p>
            <a:pPr>
              <a:spcBef>
                <a:spcPts val="600"/>
              </a:spcBef>
            </a:pPr>
            <a:r>
              <a:rPr lang="es-ES" sz="2000" b="1" dirty="0"/>
              <a:t>¿Quién ha dicho que la vida del pastor es cómoda? Los ministros del evangelio llevan sobre si una gran responsabilidad, y sus esfuerzos no están exentos de peligros.</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a:extLst>
              <a:ext uri="{28A0092B-C50C-407E-A947-70E740481C1C}">
                <a14:useLocalDpi xmlns:a14="http://schemas.microsoft.com/office/drawing/2010/main"/>
              </a:ext>
            </a:extLst>
          </a:blip>
          <a:srcRect l="6771" r="13285"/>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Cuando la iglesia colabora con sus ministros, y hace cambios decididos en su estilo de vida, se convierte en un elemento reconciliador que imparte a todos consuelo y alegría.</a:t>
            </a: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amor por las almas que perecen, y el tierno cuidado que deben proporcionar para mantener y edificar a aquellos que ya han aceptado el evangelio es lo que distingue a los verdaderos ministros de los lobos rapaces.</a:t>
            </a: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EL TRABAJO DEL PASTOR</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s-ES" sz="4400" b="1" spc="600" dirty="0">
                <a:ln w="13462">
                  <a:noFill/>
                  <a:prstDash val="solid"/>
                </a:ln>
                <a:solidFill>
                  <a:schemeClr val="accent2">
                    <a:lumMod val="75000"/>
                  </a:schemeClr>
                </a:solidFill>
                <a:effectLst>
                  <a:outerShdw dist="25400" dir="2700000" algn="bl" rotWithShape="0">
                    <a:srgbClr val="FFFF00"/>
                  </a:outerShdw>
                </a:effectLst>
              </a:rPr>
              <a:t>MINISTROS COMPETENTES</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407635"/>
            <a:ext cx="6664717" cy="1631216"/>
          </a:xfrm>
          <a:prstGeom prst="rect">
            <a:avLst/>
          </a:prstGeom>
          <a:noFill/>
        </p:spPr>
        <p:txBody>
          <a:bodyPr wrap="square" rtlCol="0">
            <a:spAutoFit/>
          </a:bodyPr>
          <a:lstStyle/>
          <a:p>
            <a:pPr>
              <a:spcBef>
                <a:spcPts val="600"/>
              </a:spcBef>
            </a:pPr>
            <a:r>
              <a:rPr lang="es-ES" sz="2000" b="1" dirty="0"/>
              <a:t>Hay cosas que no cambian mucho con el tiempo. Las cartas de recomendación siguen abriendo puertas hoy como lo hacían en el siglo I. ¿Necesitaba Pablo una carta de recomendación para ser aceptado por la iglesia de Corinto? (2Co.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“Nuestras cartas sois vosotros, escritas en nuestros corazones, conocidas y leídas por todos los hombres” </a:t>
            </a:r>
            <a:r>
              <a:rPr lang="es-ES" sz="1400" b="1" dirty="0">
                <a:solidFill>
                  <a:srgbClr val="7030A0"/>
                </a:solidFill>
                <a:latin typeface="Comic Sans MS" panose="030F0702030302020204" pitchFamily="66" charset="0"/>
              </a:rPr>
              <a:t>(2ª de Corintios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hqprint">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271770"/>
            <a:ext cx="5230762" cy="1323439"/>
          </a:xfrm>
          <a:prstGeom prst="rect">
            <a:avLst/>
          </a:prstGeom>
          <a:noFill/>
        </p:spPr>
        <p:txBody>
          <a:bodyPr wrap="square">
            <a:spAutoFit/>
          </a:bodyPr>
          <a:lstStyle/>
          <a:p>
            <a:pPr>
              <a:spcBef>
                <a:spcPts val="600"/>
              </a:spcBef>
            </a:pPr>
            <a:r>
              <a:rPr lang="es-ES" sz="2000" b="1" dirty="0"/>
              <a:t>Pablo y sus ayudantes eran “ministros competentes de un nuevo pacto” (2Co. 3:6). Un pacto glorioso, escrito por el Espíritu en el corazón para vida eterna.</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hqprint">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80279" y="2993591"/>
            <a:ext cx="66524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Poseía la mejor carta de recomendación existente: los propios corintios (2Co. 3:2). Sus corazones habían sido transformados por la gracia de Dios, a través de la predicación del apóstol y sus colaboradores (2Co.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549949"/>
            <a:ext cx="530396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Pero algunos seguían otro pacto, el de la salvación por las obras de la Ley escrita en piedra, que les impedía percibir la gloria de la gracia (2Co. 3:7-9).</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LOS RIESGOS DEL MINISTERIO</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s-E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“Porque todas estas cosas padecemos por amor a vosotros, para que abundando la gracia por medio de muchos, la acción de gracias sobreabunde para gloria de Dios” </a:t>
            </a:r>
            <a:r>
              <a:rPr lang="es-ES"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(2ª de Corintios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a:spcBef>
                <a:spcPts val="600"/>
              </a:spcBef>
            </a:pPr>
            <a:r>
              <a:rPr lang="es-ES" sz="2000" b="1" dirty="0"/>
              <a:t>Pablo comprendía y padecía los riesgos del ministerio. Pero sabía que estos riesgos valían la pena, y los soportaba por amor a las personas a las que daba la oportunidad de alcanzar la salvación (2Co. 4:15). Además, tenía la seguridad de la ayuda divina (2Co.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2025469363"/>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es-ES" sz="2000" b="1" dirty="0"/>
              <a:t>El evangelio es predicado por medio de seres humanos frágiles a fin de que la gloria sea solo para Dios.</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l="1144" t="218" r="6584" b="21536"/>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padecimientos son una “leve tribulación momentánea” comparada con el “excelente y eterno peso de gloria” que obtendremos el día de la resurrección (2Co. 4:14-18).</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C00000"/>
                </a:solidFill>
                <a:effectLst>
                  <a:outerShdw blurRad="12700" dist="38100" dir="2700000" algn="tl" rotWithShape="0">
                    <a:srgbClr val="FFC000"/>
                  </a:outerShdw>
                </a:effectLst>
              </a:rPr>
              <a:t>LOS DEBERES DE LOS MIEMBROS</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0"/>
                    </a14:imgEffect>
                  </a14:imgLayer>
                </a14:imgProps>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EMBAJADORES DE LA RECONCILIACIÓN</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“Y todo esto proviene de Dios, quien nos reconcilió consigo mismo por Cristo, y nos dio el ministerio de la reconciliación” </a:t>
            </a:r>
            <a:r>
              <a:rPr lang="es-ES" sz="1400" b="1" dirty="0">
                <a:solidFill>
                  <a:schemeClr val="accent6">
                    <a:lumMod val="50000"/>
                  </a:schemeClr>
                </a:solidFill>
                <a:latin typeface="Comic Sans MS" panose="030F0702030302020204" pitchFamily="66" charset="0"/>
              </a:rPr>
              <a:t>(2ª de Corintios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400591"/>
            <a:ext cx="6833419" cy="1015663"/>
          </a:xfrm>
          <a:prstGeom prst="rect">
            <a:avLst/>
          </a:prstGeom>
          <a:noFill/>
        </p:spPr>
        <p:txBody>
          <a:bodyPr wrap="square" rtlCol="0">
            <a:spAutoFit/>
          </a:bodyPr>
          <a:lstStyle/>
          <a:p>
            <a:pPr>
              <a:spcBef>
                <a:spcPts val="600"/>
              </a:spcBef>
            </a:pPr>
            <a:r>
              <a:rPr lang="es-ES" sz="2000" b="1" dirty="0"/>
              <a:t>El motor que debe regir la vida de la iglesia (y de cada miembro) es este: “El amor de Cristo nos obliga” (2Co. 5:14 </a:t>
            </a:r>
            <a:r>
              <a:rPr lang="es-ES" sz="1600" b="1" dirty="0" err="1"/>
              <a:t>NVI</a:t>
            </a:r>
            <a:r>
              <a:rPr lang="es-ES" sz="2000" b="1" dirty="0"/>
              <a:t>). ¿En qué consiste este amor y a qué nos obliga?</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4133545661"/>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es-ES" sz="2000" b="1" dirty="0"/>
              <a:t>El amor de Cristo nos lleva, pues, a un cambio radical de vida. Vivir el amor de Cristo nos lleva también a compartir con otros ese amor, rogándoles que acepten el mensaje de esperanza: “Reconciliaos con Dios” (2Co.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l="12500" r="12500"/>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EL LLAMADO A LA SANTIDAD</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es-ES" b="1" dirty="0">
                <a:solidFill>
                  <a:schemeClr val="accent3">
                    <a:lumMod val="50000"/>
                  </a:schemeClr>
                </a:solidFill>
                <a:latin typeface="Comic Sans MS" panose="030F0702030302020204" pitchFamily="66" charset="0"/>
              </a:rPr>
              <a:t>“Así que, amados, puesto que tenemos tales promesas, limpiémonos de toda contaminación de carne y de espíritu, perfeccionando la santidad en el temor de Dios” </a:t>
            </a:r>
            <a:r>
              <a:rPr lang="es-ES" sz="1400" b="1" dirty="0">
                <a:solidFill>
                  <a:schemeClr val="accent3">
                    <a:lumMod val="50000"/>
                  </a:schemeClr>
                </a:solidFill>
                <a:latin typeface="Comic Sans MS" panose="030F0702030302020204" pitchFamily="66" charset="0"/>
              </a:rPr>
              <a:t>(2ª de Corintios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es-ES" sz="2000" b="1" dirty="0"/>
              <a:t>El llamado a la santidad afecta a la vida cotidiana tanto de los ministros como de los miembros:</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220934449"/>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es-ES" sz="2000" b="1" dirty="0"/>
              <a:t>Combinando diversos pasajes del Antiguo Testamento, Pablo resume el llamado a la santidad y sus consecuencias (2Co.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2074440179"/>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514</TotalTime>
  <Words>1271</Words>
  <Application>Microsoft Office PowerPoint</Application>
  <PresentationFormat>Widescreen</PresentationFormat>
  <Paragraphs>78</Paragraphs>
  <Slides>12</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12</vt:i4>
      </vt:variant>
    </vt:vector>
  </HeadingPairs>
  <TitlesOfParts>
    <vt:vector size="18" baseType="lpstr">
      <vt:lpstr>Aptos</vt:lpstr>
      <vt:lpstr>Comic Sans MS</vt:lpstr>
      <vt:lpstr>Aptos Display</vt:lpstr>
      <vt:lpstr>Arial</vt:lpstr>
      <vt:lpstr>Constantia</vt:lpstr>
      <vt:lpstr>Tema de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jose ferreira Neto</cp:lastModifiedBy>
  <cp:revision>57</cp:revision>
  <dcterms:created xsi:type="dcterms:W3CDTF">2026-07-25T16:44:22Z</dcterms:created>
  <dcterms:modified xsi:type="dcterms:W3CDTF">2026-08-29T20:11:22Z</dcterms:modified>
</cp:coreProperties>
</file>