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91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O PODER DA RESSURREIÇÃO DE CRISTO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1 e 2 Coríntios • Trimestre 3/2026 • Semana 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417320"/>
            <a:ext cx="7223760" cy="4480560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965960"/>
            <a:ext cx="649224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  <a:defRPr sz="3900" b="1">
                <a:solidFill>
                  <a:srgbClr val="FFFFFF"/>
                </a:solidFill>
                <a:latin typeface="Aptos Display"/>
              </a:defRPr>
            </a:pPr>
            <a:r>
              <a:t>O PODER DA</a:t>
            </a:r>
            <a:br/>
            <a:r>
              <a:t>RESSURREIÇÃO DE CRISTO</a:t>
            </a:r>
          </a:p>
          <a:p>
            <a:pPr>
              <a:defRPr sz="1700">
                <a:solidFill>
                  <a:srgbClr val="EFCD42"/>
                </a:solidFill>
                <a:latin typeface="Aptos"/>
              </a:defRPr>
            </a:pPr>
            <a:r>
              <a:t>A ressurreição é o centro do evangelho e a garantia da esperança cristã.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38160" y="1417320"/>
            <a:ext cx="34290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8138160" y="1417320"/>
            <a:ext cx="64008" cy="132588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339328" y="1563624"/>
            <a:ext cx="30632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SÁBADO • INTRODUÇÃO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39328" y="1984248"/>
            <a:ext cx="30449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500">
                <a:solidFill>
                  <a:srgbClr val="232830"/>
                </a:solidFill>
                <a:latin typeface="Aptos"/>
              </a:defRPr>
            </a:pPr>
            <a:r>
              <a:t>A estrutura de 1 Coríntios 15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38160" y="2907792"/>
            <a:ext cx="34290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38160" y="2907792"/>
            <a:ext cx="64008" cy="132588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39328" y="3054096"/>
            <a:ext cx="30632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DOMINGO A QUINTA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39328" y="3474720"/>
            <a:ext cx="30449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400">
                <a:solidFill>
                  <a:srgbClr val="232830"/>
                </a:solidFill>
                <a:latin typeface="Aptos"/>
              </a:defRPr>
            </a:pPr>
            <a:r>
              <a:t>Proclamação • esperança • corpo glorificado • vitória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38160" y="4407408"/>
            <a:ext cx="3429000" cy="1490472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394192" y="4608576"/>
            <a:ext cx="2916936" cy="107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i="1">
                <a:solidFill>
                  <a:srgbClr val="FFFFFF"/>
                </a:solidFill>
                <a:latin typeface="Aptos"/>
              </a:defRPr>
            </a:pPr>
            <a:r>
              <a:t>“Cristo ressuscitou. A morte não tem a palavra final.”</a:t>
            </a:r>
          </a:p>
          <a:p>
            <a:pPr>
              <a:spcBef>
                <a:spcPts val="800"/>
              </a:spcBef>
              <a:defRPr sz="1100" b="1">
                <a:solidFill>
                  <a:srgbClr val="EFCD42"/>
                </a:solidFill>
                <a:latin typeface="Aptos"/>
              </a:defRPr>
            </a:pPr>
            <a:r>
              <a:t>Síntese da semana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EXTRA — RESUMO DO AUXILIAR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Cristo ressuscitou • A morte não tem a palavra final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5486400" cy="4526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325880"/>
            <a:ext cx="64008" cy="452628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472184"/>
            <a:ext cx="51206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RESUMO DA SEMANA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1892807"/>
            <a:ext cx="5102352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• A ressurreição de Cristo é o centro do evangelho.</a:t>
            </a:r>
            <a:br/>
            <a:r>
              <a:t>• Sua vida, morte e ressurreição cumprem as Escrituras.</a:t>
            </a:r>
            <a:br/>
            <a:r>
              <a:t>• Muitas testemunhas confirmaram a ressurreição.</a:t>
            </a:r>
            <a:br/>
            <a:r>
              <a:t>• A ressurreição de Cristo é a garantia da nossa ressurreição.</a:t>
            </a:r>
            <a:br/>
            <a:r>
              <a:t>• A fé bíblica não se fundamenta em imortalidade natural da alma.</a:t>
            </a:r>
            <a:br/>
            <a:r>
              <a:t>• Na volta de Cristo, mortos ressuscitam e vivos são transformados.</a:t>
            </a:r>
            <a:br/>
            <a:r>
              <a:t>• O corpo de glória será transformado e incorruptível.</a:t>
            </a:r>
            <a:br/>
            <a:r>
              <a:t>• A morte será finalmente e completamente derrotada.</a:t>
            </a:r>
            <a:br/>
            <a:r>
              <a:t>• Essa fé gera sentido para a esperança e para o serviço fiel.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325880"/>
            <a:ext cx="5440680" cy="4526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17920" y="1325880"/>
            <a:ext cx="64008" cy="452628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19088" y="1472184"/>
            <a:ext cx="5074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9 PERGUNTAS PARA REVISÃO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9088" y="1892807"/>
            <a:ext cx="5056632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232830"/>
                </a:solidFill>
                <a:latin typeface="Aptos"/>
              </a:defRPr>
            </a:pPr>
            <a:r>
              <a:t>1. Por que enfatizar as testemunhas?</a:t>
            </a:r>
            <a:br/>
            <a:r>
              <a:t>2. Por que a ressurreição é importante?</a:t>
            </a:r>
            <a:br/>
            <a:r>
              <a:t>3. O que aprendemos com a história de Paulo?</a:t>
            </a:r>
            <a:br/>
            <a:r>
              <a:t>4. E se a ressurreição for uma mentira?</a:t>
            </a:r>
            <a:br/>
            <a:r>
              <a:t>5. Nossa cultura moderna tem dúvidas semelhantes às de Paulo?</a:t>
            </a:r>
            <a:br/>
            <a:r>
              <a:t>6. Como a ressurreição muda a visão sobre vida e morte?</a:t>
            </a:r>
            <a:br/>
            <a:r>
              <a:t>7. Qual a verdade ensinada pela semente?</a:t>
            </a:r>
            <a:br/>
            <a:r>
              <a:t>8. Como a crença verdadeira serve de consolo?</a:t>
            </a:r>
            <a:br/>
            <a:r>
              <a:t>9. Como essa crença produz perseverança e coragem?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5989320"/>
            <a:ext cx="11155680" cy="502920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58952" y="6190488"/>
            <a:ext cx="1064361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i="1">
                <a:solidFill>
                  <a:srgbClr val="FFFFFF"/>
                </a:solidFill>
                <a:latin typeface="Aptos"/>
              </a:defRPr>
            </a:pPr>
            <a:r>
              <a:t>“CRISTO RESSUSCITOU.  A MORTE NÃO TEM A PALAVRA FINAL.  VALE A PENA SER FIEL ATÉ O FIM.”</a:t>
            </a:r>
          </a:p>
          <a:p>
            <a:pPr>
              <a:spcBef>
                <a:spcPts val="800"/>
              </a:spcBef>
              <a:defRPr sz="1100" b="1">
                <a:solidFill>
                  <a:srgbClr val="EFCD42"/>
                </a:solidFill>
                <a:latin typeface="Aptos"/>
              </a:defRPr>
            </a:pPr>
            <a:r>
              <a:t>1 Samuel 7:12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SÁBADO — INTRODUÇÃO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A estrutura básica de 1 Coríntios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3703320" cy="4526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325880"/>
            <a:ext cx="64008" cy="452628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472184"/>
            <a:ext cx="3337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A ESTRUTURA DO CAPÍTULO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1892807"/>
            <a:ext cx="3319272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1. A ressurreição de Cristo (v. 1–11)</a:t>
            </a:r>
            <a:br/>
            <a:r>
              <a:t>Realidade histórica e fundamento do evangelho.</a:t>
            </a:r>
            <a:br/>
            <a:br/>
            <a:r>
              <a:t>2. A ressurreição dos mortos (v. 12–34)</a:t>
            </a:r>
            <a:br/>
            <a:r>
              <a:t>Promessa com evidência na ressurreição de Cristo.</a:t>
            </a:r>
            <a:br/>
            <a:br/>
            <a:r>
              <a:t>3. A natureza do corpo (v. 35–49)</a:t>
            </a:r>
            <a:br/>
            <a:r>
              <a:t>A metáfora da semente e o corpo espiritual glorificado.</a:t>
            </a:r>
            <a:br/>
            <a:br/>
            <a:r>
              <a:t>4. Vitória sobre a morte (v. 50–57)</a:t>
            </a:r>
            <a:br/>
            <a:r>
              <a:t>Vitória de Cristo e perseverança fiel.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4840" y="1325880"/>
            <a:ext cx="3474720" cy="4526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34840" y="1325880"/>
            <a:ext cx="64008" cy="4526280"/>
          </a:xfrm>
          <a:prstGeom prst="rect">
            <a:avLst/>
          </a:prstGeom>
          <a:solidFill>
            <a:srgbClr val="BE39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636007" y="1472184"/>
            <a:ext cx="31089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3939"/>
                </a:solidFill>
                <a:latin typeface="Aptos"/>
              </a:defRPr>
            </a:pPr>
            <a:r>
              <a:t>O LIMITE DA RAZÃO HUMANA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6007" y="1892807"/>
            <a:ext cx="3090672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A observação da natureza não explica a ressurreição. O problema está no limite do natural e biológico.</a:t>
            </a:r>
            <a:br/>
            <a:br/>
            <a:r>
              <a:t>A medicina pode reverter uma parada cardiorrespiratória, mas a morte continua separando pessoas e os corpos retornam ao pó.</a:t>
            </a:r>
            <a:br/>
            <a:br/>
            <a:r>
              <a:t>Ressurreições bíblicas anteriores restauraram a vida mortal por um tempo; a ressurreição de Cristo é diferente.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83879" y="1325880"/>
            <a:ext cx="3474720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183879" y="1325880"/>
            <a:ext cx="64008" cy="201168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85048" y="1472184"/>
            <a:ext cx="31089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CRISTO É A PRIMÍCIA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5048" y="1892807"/>
            <a:ext cx="3090672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500">
                <a:solidFill>
                  <a:srgbClr val="232830"/>
                </a:solidFill>
                <a:latin typeface="Aptos"/>
              </a:defRPr>
            </a:pPr>
            <a:r>
              <a:t>A ressurreição de Cristo é um fato histórico, testemunhado, e também um evento escatológico, inaugural e glorioso.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83879" y="3566160"/>
            <a:ext cx="3474720" cy="2286000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439911" y="3767328"/>
            <a:ext cx="2962656" cy="1874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i="1">
                <a:solidFill>
                  <a:srgbClr val="FFFFFF"/>
                </a:solidFill>
                <a:latin typeface="Aptos"/>
              </a:defRPr>
            </a:pPr>
            <a:r>
              <a:t>“Cristo ressuscitou dentre os mortos, sendo ele a primícia dos que dormem.”</a:t>
            </a:r>
          </a:p>
          <a:p>
            <a:pPr>
              <a:spcBef>
                <a:spcPts val="800"/>
              </a:spcBef>
              <a:defRPr sz="1100" b="1">
                <a:solidFill>
                  <a:srgbClr val="EFCD42"/>
                </a:solidFill>
                <a:latin typeface="Aptos"/>
              </a:defRPr>
            </a:pPr>
            <a:r>
              <a:t>1 Coríntios 15:20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DOMINGO — PROCLAMANDO A RESSURREIÇÃO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O coração da lição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371600"/>
            <a:ext cx="274320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371600"/>
            <a:ext cx="64008" cy="2057400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517904"/>
            <a:ext cx="23774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EFCD42"/>
                </a:solidFill>
                <a:latin typeface="Aptos"/>
              </a:defRPr>
            </a:pPr>
            <a:r>
              <a:t>O CORAÇÃO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1938528"/>
            <a:ext cx="235915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A obra da redenção inclui encarnação, ministério, morte, ressurreição, obra intercessora celestial, juízo e glorificação dos santos.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29000" y="1371600"/>
            <a:ext cx="274320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429000" y="1371600"/>
            <a:ext cx="64008" cy="205740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630168" y="1517904"/>
            <a:ext cx="23774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ENTENDENDO O TEXTO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30168" y="1938528"/>
            <a:ext cx="235915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O fato da ressurreição é histórico e ocorreu conforme anunciado nas Escrituras. Os apóstolos pregaram o que viram e testemunharam.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55080" y="1371600"/>
            <a:ext cx="274320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355080" y="1371600"/>
            <a:ext cx="64008" cy="205740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556248" y="1517904"/>
            <a:ext cx="23774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O QUE REVELA SOBRE DEUS?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56248" y="1938528"/>
            <a:ext cx="235915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Deus confirma Sua fidelidade ao cumprir as promessas messiânicas, ressuscitar Cristo, aceitar Seu sacrifício e vencer a morte.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81160" y="1371600"/>
            <a:ext cx="237744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9281160" y="1371600"/>
            <a:ext cx="64008" cy="2057400"/>
          </a:xfrm>
          <a:prstGeom prst="rect">
            <a:avLst/>
          </a:prstGeom>
          <a:solidFill>
            <a:srgbClr val="BE39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482328" y="1517904"/>
            <a:ext cx="2011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3939"/>
                </a:solidFill>
                <a:latin typeface="Aptos"/>
              </a:defRPr>
            </a:pPr>
            <a:r>
              <a:t>APLICAÇÃO À IGREJA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82328" y="1938528"/>
            <a:ext cx="19933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O evangelho deve ser centrado no Cristo crucificado e ressuscitado.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703320"/>
            <a:ext cx="539496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02920" y="3703320"/>
            <a:ext cx="64008" cy="1874519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04088" y="3849624"/>
            <a:ext cx="50292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OUVINDO OS SERVOS DE DEUS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4088" y="4270248"/>
            <a:ext cx="5010912" cy="118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232830"/>
                </a:solidFill>
                <a:latin typeface="Aptos"/>
              </a:defRPr>
            </a:pPr>
            <a:r>
              <a:t>“Antes de subir ao céu, Cristo deu aos discípulos uma missão... Vocês são as testemunhas da Minha vida de sacrifício em favor do mundo.”</a:t>
            </a:r>
            <a:br/>
            <a:br/>
            <a:r>
              <a:t>Atos dos Apóstolos, 18–19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172200" y="3703320"/>
            <a:ext cx="544068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172200" y="3703320"/>
            <a:ext cx="64008" cy="1874519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373368" y="3849624"/>
            <a:ext cx="5074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COMO DEVO VIVER?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73368" y="4270248"/>
            <a:ext cx="5056632" cy="118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A confiança no perdão, na vida renovada e na esperança eterna deve estar firmada no Cristo que vive e reina para sempre.</a:t>
            </a:r>
            <a:br/>
            <a:br/>
            <a:r>
              <a:t>“Eu cri, por isso falei.” — 2 Co. 4:13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SEGUNDA — CRISTO RESSUSCITADO, NOSSA ÚNICA ESPERANÇA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Três dimensões da vida cristã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342900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325880"/>
            <a:ext cx="64008" cy="196596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472184"/>
            <a:ext cx="30632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1 • PERDÃO IMEDIATO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1892807"/>
            <a:ext cx="3044952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000">
                <a:solidFill>
                  <a:srgbClr val="232830"/>
                </a:solidFill>
                <a:latin typeface="Aptos"/>
              </a:defRPr>
            </a:pPr>
            <a:r>
              <a:t>Para o que crê.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60520" y="1325880"/>
            <a:ext cx="342900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160520" y="1325880"/>
            <a:ext cx="64008" cy="196596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361688" y="1472184"/>
            <a:ext cx="30632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2 • VIDA PRESENTE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61688" y="1892807"/>
            <a:ext cx="3044952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000">
                <a:solidFill>
                  <a:srgbClr val="232830"/>
                </a:solidFill>
                <a:latin typeface="Aptos"/>
              </a:defRPr>
            </a:pPr>
            <a:r>
              <a:t>Renovada em Cristo.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818120" y="1325880"/>
            <a:ext cx="38404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818120" y="1325880"/>
            <a:ext cx="64008" cy="1965960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019288" y="1472184"/>
            <a:ext cx="3474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EFCD42"/>
                </a:solidFill>
                <a:latin typeface="Aptos"/>
              </a:defRPr>
            </a:pPr>
            <a:r>
              <a:t>3 • VIDA ETERNA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19288" y="1892807"/>
            <a:ext cx="3456432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2000">
                <a:solidFill>
                  <a:srgbClr val="232830"/>
                </a:solidFill>
                <a:latin typeface="Aptos"/>
              </a:defRPr>
            </a:pPr>
            <a:r>
              <a:t>A esperança da glória.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3611880"/>
            <a:ext cx="548640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02920" y="3611880"/>
            <a:ext cx="64008" cy="2057400"/>
          </a:xfrm>
          <a:prstGeom prst="rect">
            <a:avLst/>
          </a:prstGeom>
          <a:solidFill>
            <a:srgbClr val="BE39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04088" y="3758184"/>
            <a:ext cx="51206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3939"/>
                </a:solidFill>
                <a:latin typeface="Aptos"/>
              </a:defRPr>
            </a:pPr>
            <a:r>
              <a:t>SE CRISTO NÃO RESSUSCITOU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4088" y="4178808"/>
            <a:ext cx="510235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400">
                <a:solidFill>
                  <a:srgbClr val="232830"/>
                </a:solidFill>
                <a:latin typeface="Aptos"/>
              </a:defRPr>
            </a:pPr>
            <a:r>
              <a:t>A pregação torna-se vazia; a fé, inútil; os apóstolos, falsas testemunhas; o perdão dos pecados, irreal; e os fiéis mortos, sem esperança.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20" y="3611880"/>
            <a:ext cx="544068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217920" y="3611880"/>
            <a:ext cx="64008" cy="205740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19088" y="3758184"/>
            <a:ext cx="5074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APLICAÇÃO À IGREJA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19088" y="4178808"/>
            <a:ext cx="505663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A igreja deve ensinar a ressurreição como fato histórico e esperança futura.</a:t>
            </a:r>
            <a:br/>
            <a:br/>
            <a:r>
              <a:t>O ensino bíblico do sono preserva o foco no retorno de Cristo, na ressurreição e no juízo vindouro.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5870448"/>
            <a:ext cx="11155680" cy="594360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758952" y="6071616"/>
            <a:ext cx="10643615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i="1">
                <a:solidFill>
                  <a:srgbClr val="FFFFFF"/>
                </a:solidFill>
                <a:latin typeface="Aptos"/>
              </a:defRPr>
            </a:pPr>
            <a:r>
              <a:t>“Vivendo, pela fé, aguardarei a Sua vinda; morto, na fé, aguardarei o Seu chamado.”</a:t>
            </a:r>
          </a:p>
          <a:p>
            <a:pPr>
              <a:spcBef>
                <a:spcPts val="800"/>
              </a:spcBef>
              <a:defRPr sz="1100" b="1">
                <a:solidFill>
                  <a:srgbClr val="EFCD42"/>
                </a:solidFill>
                <a:latin typeface="Aptos"/>
              </a:defRPr>
            </a:pPr>
            <a:r>
              <a:t>Aplicação pessoal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TERÇA — CRISTO, AS PRIMÍCIAS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Primeiro Adão × Segundo Adão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3429000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325880"/>
            <a:ext cx="64008" cy="3063240"/>
          </a:xfrm>
          <a:prstGeom prst="rect">
            <a:avLst/>
          </a:prstGeom>
          <a:solidFill>
            <a:srgbClr val="BE39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472184"/>
            <a:ext cx="30632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3939"/>
                </a:solidFill>
                <a:latin typeface="Aptos"/>
              </a:defRPr>
            </a:pPr>
            <a:r>
              <a:t>O PRIMEIRO ADÃO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1892807"/>
            <a:ext cx="3044952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700">
                <a:solidFill>
                  <a:srgbClr val="232830"/>
                </a:solidFill>
                <a:latin typeface="Aptos"/>
              </a:defRPr>
            </a:pPr>
            <a:r>
              <a:t>• Por meio dele entrou o pecado na Terra.</a:t>
            </a:r>
            <a:br/>
            <a:r>
              <a:t>• Sua desobediência trouxe condenação.</a:t>
            </a:r>
            <a:br/>
            <a:r>
              <a:t>• Todos os seus descendentes morrem.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60520" y="1325880"/>
            <a:ext cx="3429000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160520" y="1325880"/>
            <a:ext cx="64008" cy="306324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361688" y="1472184"/>
            <a:ext cx="30632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O SEGUNDO ADÃO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61688" y="1892807"/>
            <a:ext cx="3044952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232830"/>
                </a:solidFill>
                <a:latin typeface="Aptos"/>
              </a:defRPr>
            </a:pPr>
            <a:r>
              <a:t>• Por meio dele entrou a justiça e a vida.</a:t>
            </a:r>
            <a:br/>
            <a:r>
              <a:t>• Sua obediência trouxe redenção.</a:t>
            </a:r>
            <a:br/>
            <a:r>
              <a:t>• Todos os que pertencem a Cristo vivem. (1 Co. 15:23)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818120" y="1325880"/>
            <a:ext cx="3840480" cy="3063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818120" y="1325880"/>
            <a:ext cx="64008" cy="306324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019288" y="1472184"/>
            <a:ext cx="3474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EVENTOS EM SEQUÊNCIA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19288" y="1892807"/>
            <a:ext cx="3456432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Cristo ressuscitou como as primícias.</a:t>
            </a:r>
            <a:br/>
            <a:br/>
            <a:r>
              <a:t>Os que pertencem a Cristo ressuscitam em Sua vinda.</a:t>
            </a:r>
            <a:br/>
            <a:br/>
            <a:r>
              <a:t>Cristo derrotará todos os poderes inimigos.</a:t>
            </a:r>
            <a:br/>
            <a:br/>
            <a:r>
              <a:t>A morte será o último inimigo destruído.</a:t>
            </a:r>
            <a:br/>
            <a:br/>
            <a:r>
              <a:t>O reino será entregue ao Pai; Deus será tudo em todos.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4617720"/>
            <a:ext cx="1115568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02920" y="4617720"/>
            <a:ext cx="64008" cy="1325880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04088" y="4764024"/>
            <a:ext cx="10789919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EFCD42"/>
                </a:solidFill>
                <a:latin typeface="Aptos"/>
              </a:defRPr>
            </a:pPr>
            <a:r>
              <a:t>BATISMO PELOS MORTOS — PRINCIPAIS HIPÓTESES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4088" y="5184648"/>
            <a:ext cx="1077163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232830"/>
                </a:solidFill>
                <a:latin typeface="Aptos"/>
              </a:defRPr>
            </a:pPr>
            <a:r>
              <a:t>1) Influência do testemunho de cristãos fiéis já falecidos; 2) desejo de reencontro na eternidade; 3) batismo em favor de quem morreu sem se batizar. O argumento de Paulo é que seria tolice se a ressurreição não fosse realidade.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QUARTA — O CORPO RESSUSCITADO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Continuidade e transformação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5303520" cy="4251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325880"/>
            <a:ext cx="64008" cy="425196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472184"/>
            <a:ext cx="4937759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O CORAÇÃO DA LIÇÃO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1892807"/>
            <a:ext cx="4919472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232830"/>
                </a:solidFill>
                <a:latin typeface="Aptos"/>
              </a:defRPr>
            </a:pPr>
            <a:r>
              <a:t>A ressurreição não é uma reanimação do corpo atual. É uma recriação.</a:t>
            </a:r>
            <a:br/>
            <a:br/>
            <a:r>
              <a:t>Deus preservará a identidade e transformará o corpo, tornando-o incorruptível, glorioso e perfeitamente adaptado à vida eterna.</a:t>
            </a:r>
            <a:br/>
            <a:br/>
            <a:r>
              <a:t>A metáfora da semente mostra continuidade e mudança para algo superior.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80760" y="1325880"/>
            <a:ext cx="557784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080760" y="1325880"/>
            <a:ext cx="64008" cy="182880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281928" y="1472184"/>
            <a:ext cx="5212079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O QUE O TEXTO REVELA SOBRE DEUS?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81928" y="1892807"/>
            <a:ext cx="5193792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232830"/>
                </a:solidFill>
                <a:latin typeface="Aptos"/>
              </a:defRPr>
            </a:pPr>
            <a:r>
              <a:t>Toda ênfase da ressurreição e do corpo glorificado recai sobre o poder criador de Deus.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80760" y="3383280"/>
            <a:ext cx="557784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080760" y="3383280"/>
            <a:ext cx="64008" cy="2194560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281928" y="3529584"/>
            <a:ext cx="5212079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EFCD42"/>
                </a:solidFill>
                <a:latin typeface="Aptos"/>
              </a:defRPr>
            </a:pPr>
            <a:r>
              <a:t>APLICAÇÃO À IGREJA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81928" y="3950208"/>
            <a:ext cx="5193792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400">
                <a:solidFill>
                  <a:srgbClr val="232830"/>
                </a:solidFill>
                <a:latin typeface="Aptos"/>
              </a:defRPr>
            </a:pPr>
            <a:r>
              <a:t>A esperança da ressurreição nos ajuda a ver que devemos cuidar do ser integral; envelhecer não é perder dignidade; adoecer não significa abandono de Deus; a morte não tem a palavra final.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080760" y="5715000"/>
            <a:ext cx="5577840" cy="731520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336792" y="5916168"/>
            <a:ext cx="506577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i="1">
                <a:solidFill>
                  <a:srgbClr val="FFFFFF"/>
                </a:solidFill>
                <a:latin typeface="Aptos"/>
              </a:defRPr>
            </a:pPr>
            <a:r>
              <a:t>“Nenhuma limitação permanecerá para sempre.”</a:t>
            </a:r>
          </a:p>
          <a:p>
            <a:pPr>
              <a:spcBef>
                <a:spcPts val="800"/>
              </a:spcBef>
              <a:defRPr sz="1100" b="1">
                <a:solidFill>
                  <a:srgbClr val="EFCD42"/>
                </a:solidFill>
                <a:latin typeface="Aptos"/>
              </a:defRPr>
            </a:pPr>
            <a:r>
              <a:t>Como devo viver?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QUARTA — CONTINUIDADE E TRANSFORMAÇÃO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O corpo ressuscitado será verdadeiramente nosso, mas transformado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417320"/>
            <a:ext cx="5120640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1417320"/>
            <a:ext cx="64008" cy="2743200"/>
          </a:xfrm>
          <a:prstGeom prst="rect">
            <a:avLst/>
          </a:prstGeom>
          <a:solidFill>
            <a:srgbClr val="BE39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6968" y="1563624"/>
            <a:ext cx="4754879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3939"/>
                </a:solidFill>
                <a:latin typeface="Aptos"/>
              </a:defRPr>
            </a:pPr>
            <a:r>
              <a:t>O CORPO PRESENTE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1984248"/>
            <a:ext cx="4736592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900">
                <a:solidFill>
                  <a:srgbClr val="232830"/>
                </a:solidFill>
                <a:latin typeface="Aptos"/>
              </a:defRPr>
            </a:pPr>
            <a:r>
              <a:t>CORRUPTÍVEL</a:t>
            </a:r>
            <a:br/>
            <a:r>
              <a:t>DESONRADO</a:t>
            </a:r>
            <a:br/>
            <a:r>
              <a:t>FRACO</a:t>
            </a:r>
            <a:br/>
            <a:r>
              <a:t>NATURAL</a:t>
            </a:r>
            <a:br/>
            <a:r>
              <a:t>DESCENDÊNCIA DE ADÃO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1417320"/>
            <a:ext cx="5120640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355080" y="1417320"/>
            <a:ext cx="64008" cy="274320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56248" y="1563624"/>
            <a:ext cx="4754879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O CORPO FUTURO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56248" y="1984248"/>
            <a:ext cx="4736592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900">
                <a:solidFill>
                  <a:srgbClr val="232830"/>
                </a:solidFill>
                <a:latin typeface="Aptos"/>
              </a:defRPr>
            </a:pPr>
            <a:r>
              <a:t>INCORRUPTÍVEL</a:t>
            </a:r>
            <a:br/>
            <a:r>
              <a:t>GLORIOSO</a:t>
            </a:r>
            <a:br/>
            <a:r>
              <a:t>PODEROSO</a:t>
            </a:r>
            <a:br/>
            <a:r>
              <a:t>ESPIRITUAL</a:t>
            </a:r>
            <a:br/>
            <a:r>
              <a:t>DESCENDÊNCIA DE CRISTO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4480560"/>
            <a:ext cx="107899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85800" y="4480560"/>
            <a:ext cx="64008" cy="141732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86968" y="4626864"/>
            <a:ext cx="104241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O QUE SIGNIFICA “CORPO ESPIRITUAL”?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" y="5047488"/>
            <a:ext cx="1040587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232830"/>
                </a:solidFill>
                <a:latin typeface="Aptos"/>
              </a:defRPr>
            </a:pPr>
            <a:r>
              <a:t>Não significa corpo imaterial. Significa um corpo completamente vivificado, governado e sustentado pelo Espírito Santo. Jesus ressuscitado podia ser visto, tocado, comia e conversava, mas já não estava sujeito à morte.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6053328"/>
            <a:ext cx="10789920" cy="475488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41832" y="6254496"/>
            <a:ext cx="10277856" cy="64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i="1">
                <a:solidFill>
                  <a:srgbClr val="FFFFFF"/>
                </a:solidFill>
                <a:latin typeface="Aptos"/>
              </a:defRPr>
            </a:pPr>
            <a:r>
              <a:t>“Continuaremos a ser nós mesmos — identidade preservada, corpo transformado e glorificado.”</a:t>
            </a:r>
          </a:p>
          <a:p>
            <a:pPr>
              <a:spcBef>
                <a:spcPts val="800"/>
              </a:spcBef>
              <a:defRPr sz="1100" b="1">
                <a:solidFill>
                  <a:srgbClr val="EFCD42"/>
                </a:solidFill>
                <a:latin typeface="Aptos"/>
              </a:defRPr>
            </a:pPr>
            <a:r>
              <a:t>Fp. 3:20–21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QUINTA — VITÓRIA FINAL SOBRE A MORTE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A ressurreição é a derrota definitiva da morte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365760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325880"/>
            <a:ext cx="64008" cy="205740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472184"/>
            <a:ext cx="3291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O CORAÇÃO DA LIÇÃO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1892807"/>
            <a:ext cx="327355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500">
                <a:solidFill>
                  <a:srgbClr val="232830"/>
                </a:solidFill>
                <a:latin typeface="Aptos"/>
              </a:defRPr>
            </a:pPr>
            <a:r>
              <a:t>A ressurreição não se resume ao retorno à vida; ela é a derrota definitiva da morte.</a:t>
            </a:r>
            <a:br/>
            <a:br/>
            <a:r>
              <a:t>Em Cristo, a morte ainda nos alcança, mas logo não poderá mais nos reter.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1325880"/>
            <a:ext cx="352044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89120" y="1325880"/>
            <a:ext cx="64008" cy="2057400"/>
          </a:xfrm>
          <a:prstGeom prst="rect">
            <a:avLst/>
          </a:prstGeom>
          <a:solidFill>
            <a:srgbClr val="BE39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90288" y="1472184"/>
            <a:ext cx="3154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3939"/>
                </a:solidFill>
                <a:latin typeface="Aptos"/>
              </a:defRPr>
            </a:pPr>
            <a:r>
              <a:t>ENTENDENDO O TEXTO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0288" y="1892807"/>
            <a:ext cx="31363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400">
                <a:solidFill>
                  <a:srgbClr val="232830"/>
                </a:solidFill>
                <a:latin typeface="Aptos"/>
              </a:defRPr>
            </a:pPr>
            <a:r>
              <a:t>Nosso estado atual é incompatível com o reino eterno. Mentalidade, caráter e corpo precisam ser transformados. A morte será finalmente vencida.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60" y="1325880"/>
            <a:ext cx="352044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138160" y="1325880"/>
            <a:ext cx="64008" cy="2057400"/>
          </a:xfrm>
          <a:prstGeom prst="rect">
            <a:avLst/>
          </a:prstGeom>
          <a:solidFill>
            <a:srgbClr val="4D91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39328" y="1472184"/>
            <a:ext cx="31546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4D915B"/>
                </a:solidFill>
                <a:latin typeface="Aptos"/>
              </a:defRPr>
            </a:pPr>
            <a:r>
              <a:t>O QUE REVELA SOBRE DEUS?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9328" y="1892807"/>
            <a:ext cx="31363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400">
                <a:solidFill>
                  <a:srgbClr val="232830"/>
                </a:solidFill>
                <a:latin typeface="Aptos"/>
              </a:defRPr>
            </a:pPr>
            <a:r>
              <a:t>A morte não faz parte do plano original da criação. Deus a destruirá, pois ela não é compatível com a criação restaurada.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3703320"/>
            <a:ext cx="539496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02920" y="3703320"/>
            <a:ext cx="64008" cy="1965960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04088" y="3849624"/>
            <a:ext cx="50292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EFCD42"/>
                </a:solidFill>
                <a:latin typeface="Aptos"/>
              </a:defRPr>
            </a:pPr>
            <a:r>
              <a:t>APLICAÇÃO À IGREJA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4088" y="4270248"/>
            <a:ext cx="5010912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500">
                <a:solidFill>
                  <a:srgbClr val="232830"/>
                </a:solidFill>
                <a:latin typeface="Aptos"/>
              </a:defRPr>
            </a:pPr>
            <a:r>
              <a:t>O remédio divino para enfrentar a morte e seu poder temporário é a proclamação do evangelho de Cristo com foco na fé e na esperança.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72200" y="3703320"/>
            <a:ext cx="544068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172200" y="3703320"/>
            <a:ext cx="64008" cy="196596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373368" y="3849624"/>
            <a:ext cx="5074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COMO DEVO VIVER?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73368" y="4270248"/>
            <a:ext cx="5056632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500">
                <a:solidFill>
                  <a:srgbClr val="232830"/>
                </a:solidFill>
                <a:latin typeface="Aptos"/>
              </a:defRPr>
            </a:pPr>
            <a:r>
              <a:t>Viver à luz do dia da ressurreição. A certeza da ressurreição deve produzir fé, esperança e fidelidade no dia presente.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5870448"/>
            <a:ext cx="11155680" cy="594360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758952" y="6071616"/>
            <a:ext cx="10643615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i="1">
                <a:solidFill>
                  <a:srgbClr val="FFFFFF"/>
                </a:solidFill>
                <a:latin typeface="Aptos"/>
              </a:defRPr>
            </a:pPr>
            <a:r>
              <a:t>“A ressurreição é uma verdade que nos ensina como devemos viver enquanto ela não chega.”</a:t>
            </a:r>
          </a:p>
          <a:p>
            <a:pPr>
              <a:spcBef>
                <a:spcPts val="800"/>
              </a:spcBef>
              <a:defRPr sz="1100" b="1">
                <a:solidFill>
                  <a:srgbClr val="EFCD42"/>
                </a:solidFill>
                <a:latin typeface="Aptos"/>
              </a:defRPr>
            </a:pPr>
            <a:r>
              <a:t>Síntese da semana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FCD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881360" y="-640080"/>
            <a:ext cx="1920240" cy="1920240"/>
          </a:xfrm>
          <a:prstGeom prst="ellipse">
            <a:avLst/>
          </a:prstGeom>
          <a:solidFill>
            <a:srgbClr val="E0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32004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341"/>
                </a:solidFill>
                <a:latin typeface="Aptos Display"/>
              </a:defRPr>
            </a:pPr>
            <a:r>
              <a:t>SEXTA — ESTUDO ADICIONAL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914400"/>
            <a:ext cx="9784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55DAA"/>
                </a:solidFill>
                <a:latin typeface="Aptos"/>
              </a:defRPr>
            </a:pPr>
            <a:r>
              <a:t>O incrédulo absoluto e o incrédulo funcional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320040"/>
            <a:ext cx="594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300" b="1">
                <a:solidFill>
                  <a:srgbClr val="255DAA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5486400" cy="4297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1325880"/>
            <a:ext cx="64008" cy="4297680"/>
          </a:xfrm>
          <a:prstGeom prst="rect">
            <a:avLst/>
          </a:prstGeom>
          <a:solidFill>
            <a:srgbClr val="BE39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4088" y="1472184"/>
            <a:ext cx="51206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3939"/>
                </a:solidFill>
                <a:latin typeface="Aptos"/>
              </a:defRPr>
            </a:pPr>
            <a:r>
              <a:t>INCRÉDULO ABSOLUTO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1892807"/>
            <a:ext cx="5102352" cy="3611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400">
                <a:solidFill>
                  <a:srgbClr val="232830"/>
                </a:solidFill>
                <a:latin typeface="Aptos"/>
              </a:defRPr>
            </a:pPr>
            <a:r>
              <a:t>Algumas pessoas não creem na ressurreição porque:</a:t>
            </a:r>
            <a:br/>
            <a:br/>
            <a:r>
              <a:t>• não creem em Deus;</a:t>
            </a:r>
            <a:br/>
            <a:r>
              <a:t>• não creem no Deus Criador e verdadeiro da Bíblia;</a:t>
            </a:r>
            <a:br/>
            <a:r>
              <a:t>• não creem em Jesus, o Cristo, o Filho do Deus eterno, que encarnou e viveu na Terra.</a:t>
            </a:r>
            <a:br/>
            <a:br/>
            <a:r>
              <a:t>Todas essas pessoas são incrédulas de forma absoluta na ressurreição de Cristo.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325880"/>
            <a:ext cx="5440680" cy="4297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17920" y="1325880"/>
            <a:ext cx="64008" cy="4297680"/>
          </a:xfrm>
          <a:prstGeom prst="rect">
            <a:avLst/>
          </a:prstGeom>
          <a:solidFill>
            <a:srgbClr val="255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19088" y="1472184"/>
            <a:ext cx="5074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255DAA"/>
                </a:solidFill>
                <a:latin typeface="Aptos"/>
              </a:defRPr>
            </a:pPr>
            <a:r>
              <a:t>INCRÉDULO FUNCIONAL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9088" y="1892807"/>
            <a:ext cx="5056632" cy="3611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400">
                <a:solidFill>
                  <a:srgbClr val="232830"/>
                </a:solidFill>
                <a:latin typeface="Aptos"/>
              </a:defRPr>
            </a:pPr>
            <a:r>
              <a:t>Há quem professe crer em Jesus e em Sua ressurreição, mas cuja vida demonstra o contrário.</a:t>
            </a:r>
            <a:br/>
            <a:br/>
            <a:r>
              <a:t>Não há real esperança na vida eterna nem atitudes que correspondam à crença professada.</a:t>
            </a:r>
            <a:br/>
            <a:br/>
            <a:r>
              <a:t>A vida prática expressa a máxima de 1 Co. 15:32: “Comamos e bebamos porque amanhã morreremos.”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5833872"/>
            <a:ext cx="11155680" cy="658368"/>
          </a:xfrm>
          <a:prstGeom prst="roundRect">
            <a:avLst/>
          </a:prstGeom>
          <a:solidFill>
            <a:srgbClr val="1423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58952" y="6035040"/>
            <a:ext cx="10643615" cy="24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i="1">
                <a:solidFill>
                  <a:srgbClr val="FFFFFF"/>
                </a:solidFill>
                <a:latin typeface="Aptos"/>
              </a:defRPr>
            </a:pPr>
            <a:r>
              <a:t>“A esperança cristã precisa aparecer também na maneira de viver.”</a:t>
            </a:r>
          </a:p>
          <a:p>
            <a:pPr>
              <a:spcBef>
                <a:spcPts val="800"/>
              </a:spcBef>
              <a:defRPr sz="1100" b="1">
                <a:solidFill>
                  <a:srgbClr val="EFCD42"/>
                </a:solidFill>
                <a:latin typeface="Aptos"/>
              </a:defRPr>
            </a:pPr>
            <a:r>
              <a:t>Aplicação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1630</Words>
  <Application>Microsoft Office PowerPoint</Application>
  <PresentationFormat>Widescreen</PresentationFormat>
  <Paragraphs>118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jose ferreira Neto</cp:lastModifiedBy>
  <cp:revision>1</cp:revision>
  <dcterms:created xsi:type="dcterms:W3CDTF">2013-01-27T09:14:16Z</dcterms:created>
  <dcterms:modified xsi:type="dcterms:W3CDTF">2026-08-16T02:06:44Z</dcterms:modified>
  <cp:category/>
</cp:coreProperties>
</file>