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1" r:id="rId5"/>
    <p:sldId id="277" r:id="rId6"/>
    <p:sldId id="260" r:id="rId7"/>
    <p:sldId id="263" r:id="rId8"/>
    <p:sldId id="271" r:id="rId9"/>
    <p:sldId id="264" r:id="rId10"/>
    <p:sldId id="265" r:id="rId11"/>
    <p:sldId id="273" r:id="rId12"/>
    <p:sldId id="278" r:id="rId13"/>
    <p:sldId id="266" r:id="rId14"/>
    <p:sldId id="267" r:id="rId15"/>
    <p:sldId id="275" r:id="rId16"/>
    <p:sldId id="276" r:id="rId17"/>
    <p:sldId id="268" r:id="rId18"/>
    <p:sldId id="262" r:id="rId19"/>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15/08/2026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15/08/2026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66DF62-DA63-97C1-99E4-CD878DFB701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450877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3046988"/>
          </a:xfrm>
          <a:prstGeom prst="rect">
            <a:avLst/>
          </a:prstGeom>
          <a:noFill/>
        </p:spPr>
        <p:txBody>
          <a:bodyPr wrap="square" rtlCol="0">
            <a:spAutoFit/>
          </a:bodyPr>
          <a:lstStyle/>
          <a:p>
            <a:pPr algn="ctr"/>
            <a:r>
              <a:rPr lang="es-ES" sz="3200" dirty="0">
                <a:solidFill>
                  <a:schemeClr val="bg1"/>
                </a:solidFill>
              </a:rPr>
              <a:t>¿Qué garantiza Jesús </a:t>
            </a:r>
          </a:p>
          <a:p>
            <a:pPr algn="ctr"/>
            <a:r>
              <a:rPr lang="es-ES" sz="3200" dirty="0">
                <a:solidFill>
                  <a:schemeClr val="bg1"/>
                </a:solidFill>
              </a:rPr>
              <a:t>al ser la «primicia» </a:t>
            </a:r>
          </a:p>
          <a:p>
            <a:pPr algn="ctr"/>
            <a:r>
              <a:rPr lang="es-ES" sz="3200" dirty="0">
                <a:solidFill>
                  <a:schemeClr val="bg1"/>
                </a:solidFill>
              </a:rPr>
              <a:t>de la resurrección?</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539430"/>
          </a:xfrm>
          <a:prstGeom prst="rect">
            <a:avLst/>
          </a:prstGeom>
          <a:noFill/>
        </p:spPr>
        <p:txBody>
          <a:bodyPr wrap="square" rtlCol="0">
            <a:spAutoFit/>
          </a:bodyPr>
          <a:lstStyle/>
          <a:p>
            <a:pPr algn="ctr"/>
            <a:r>
              <a:rPr lang="es-ES" sz="3200" dirty="0">
                <a:solidFill>
                  <a:schemeClr val="bg1"/>
                </a:solidFill>
              </a:rPr>
              <a:t>Asegura que</a:t>
            </a:r>
          </a:p>
          <a:p>
            <a:pPr algn="ctr"/>
            <a:r>
              <a:rPr lang="es-ES" sz="3200" dirty="0">
                <a:solidFill>
                  <a:schemeClr val="bg1"/>
                </a:solidFill>
              </a:rPr>
              <a:t> todos los que murieron en él resucitarán corporalmente </a:t>
            </a:r>
          </a:p>
          <a:p>
            <a:pPr algn="ctr"/>
            <a:r>
              <a:rPr lang="es-ES" sz="3200" dirty="0">
                <a:solidFill>
                  <a:schemeClr val="bg1"/>
                </a:solidFill>
              </a:rPr>
              <a:t>cuando regrese a la Tierra.</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632311"/>
          </a:xfrm>
          <a:prstGeom prst="rect">
            <a:avLst/>
          </a:prstGeom>
          <a:noFill/>
        </p:spPr>
        <p:txBody>
          <a:bodyPr wrap="square" rtlCol="0">
            <a:spAutoFit/>
          </a:bodyPr>
          <a:lstStyle/>
          <a:p>
            <a:r>
              <a:rPr lang="es-ES" sz="3600" dirty="0">
                <a:solidFill>
                  <a:schemeClr val="bg1"/>
                </a:solidFill>
              </a:rPr>
              <a:t>20 Mas ahora </a:t>
            </a:r>
            <a:r>
              <a:rPr lang="es-ES" sz="3600" dirty="0">
                <a:solidFill>
                  <a:schemeClr val="accent2"/>
                </a:solidFill>
              </a:rPr>
              <a:t>Cristo ha resucitado de los muertos</a:t>
            </a:r>
            <a:r>
              <a:rPr lang="es-ES" sz="3600" dirty="0">
                <a:solidFill>
                  <a:schemeClr val="bg1"/>
                </a:solidFill>
              </a:rPr>
              <a:t>; primicias de los que durmieron es hecho. 21 Porque por cuanto la muerte entró por un hombre, también por un hombre la </a:t>
            </a:r>
            <a:r>
              <a:rPr lang="es-ES" sz="3600" dirty="0">
                <a:solidFill>
                  <a:schemeClr val="accent2"/>
                </a:solidFill>
              </a:rPr>
              <a:t>resurrección</a:t>
            </a:r>
            <a:r>
              <a:rPr lang="es-ES" sz="3600" dirty="0">
                <a:solidFill>
                  <a:schemeClr val="bg1"/>
                </a:solidFill>
              </a:rPr>
              <a:t> de los muertos. 22 Porque así como en Adán todos mueren, también </a:t>
            </a:r>
            <a:r>
              <a:rPr lang="es-ES" sz="3600" dirty="0">
                <a:solidFill>
                  <a:schemeClr val="accent2"/>
                </a:solidFill>
              </a:rPr>
              <a:t>en Cristo todos serán vivificados</a:t>
            </a:r>
            <a:r>
              <a:rPr lang="es-ES" sz="3600" dirty="0">
                <a:solidFill>
                  <a:schemeClr val="bg1"/>
                </a:solidFill>
              </a:rPr>
              <a:t>. 23 Pero cada uno en su debido orden: </a:t>
            </a:r>
            <a:r>
              <a:rPr lang="es-ES" sz="3600" dirty="0">
                <a:solidFill>
                  <a:schemeClr val="accent2"/>
                </a:solidFill>
              </a:rPr>
              <a:t>Cristo, las primicias; luego los que son de Cristo, en su venida</a:t>
            </a:r>
            <a:r>
              <a:rPr lang="es-ES" sz="36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1 Corintios 15: 20-23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9" y="320040"/>
            <a:ext cx="8469630" cy="6555641"/>
          </a:xfrm>
          <a:prstGeom prst="rect">
            <a:avLst/>
          </a:prstGeom>
          <a:noFill/>
        </p:spPr>
        <p:txBody>
          <a:bodyPr wrap="square" rtlCol="0">
            <a:spAutoFit/>
          </a:bodyPr>
          <a:lstStyle/>
          <a:p>
            <a:r>
              <a:rPr lang="es-ES" sz="3000" dirty="0">
                <a:solidFill>
                  <a:schemeClr val="bg1"/>
                </a:solidFill>
              </a:rPr>
              <a:t>4 Y vi tronos, y se sentaron sobre ellos los que recibieron facultad de juzgar; y </a:t>
            </a:r>
            <a:r>
              <a:rPr lang="es-ES" sz="3000" dirty="0">
                <a:solidFill>
                  <a:schemeClr val="accent2"/>
                </a:solidFill>
              </a:rPr>
              <a:t>vi las almas de los decapitados por causa del testimonio de Jesús y por la palabra de Dios</a:t>
            </a:r>
            <a:r>
              <a:rPr lang="es-ES" sz="3000" dirty="0">
                <a:solidFill>
                  <a:schemeClr val="bg1"/>
                </a:solidFill>
              </a:rPr>
              <a:t>, los que no habían adorado a la bestia ni a su imagen, y que no recibieron la marca en sus frentes ni en sus manos; y </a:t>
            </a:r>
            <a:r>
              <a:rPr lang="es-ES" sz="3000" dirty="0">
                <a:solidFill>
                  <a:schemeClr val="accent2"/>
                </a:solidFill>
              </a:rPr>
              <a:t>vivieron</a:t>
            </a:r>
            <a:r>
              <a:rPr lang="es-ES" sz="3000" dirty="0">
                <a:solidFill>
                  <a:schemeClr val="bg1"/>
                </a:solidFill>
              </a:rPr>
              <a:t> y reinaron con Cristo mil años. 5 Pero </a:t>
            </a:r>
            <a:r>
              <a:rPr lang="es-ES" sz="3000" dirty="0">
                <a:solidFill>
                  <a:schemeClr val="accent2"/>
                </a:solidFill>
              </a:rPr>
              <a:t>los otros muertos no volvieron a vivir </a:t>
            </a:r>
            <a:r>
              <a:rPr lang="es-ES" sz="3000" dirty="0">
                <a:solidFill>
                  <a:schemeClr val="bg1"/>
                </a:solidFill>
              </a:rPr>
              <a:t>hasta que se cumplieron mil años. Esta es </a:t>
            </a:r>
            <a:r>
              <a:rPr lang="es-ES" sz="3000" dirty="0">
                <a:solidFill>
                  <a:schemeClr val="accent2"/>
                </a:solidFill>
              </a:rPr>
              <a:t>la primera resurrección</a:t>
            </a:r>
            <a:r>
              <a:rPr lang="es-ES" sz="3000" dirty="0">
                <a:solidFill>
                  <a:schemeClr val="bg1"/>
                </a:solidFill>
              </a:rPr>
              <a:t>. 6 Bienaventurado y santo el que tiene parte en la </a:t>
            </a:r>
            <a:r>
              <a:rPr lang="es-ES" sz="3000" dirty="0">
                <a:solidFill>
                  <a:schemeClr val="accent2"/>
                </a:solidFill>
              </a:rPr>
              <a:t>primera resurrección</a:t>
            </a:r>
            <a:r>
              <a:rPr lang="es-ES" sz="3000" dirty="0">
                <a:solidFill>
                  <a:schemeClr val="bg1"/>
                </a:solidFill>
              </a:rPr>
              <a:t>; la segunda muerte no tiene potestad sobre estos, sino que serán sacerdotes de Dios y de Cristo, y reinarán con él mil años.</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it-IT">
                <a:solidFill>
                  <a:schemeClr val="accent2"/>
                </a:solidFill>
              </a:rPr>
              <a:t>Apocalipsis 20: 4-6 </a:t>
            </a:r>
            <a:endParaRPr lang="es-ES" dirty="0">
              <a:solidFill>
                <a:schemeClr val="accent2"/>
              </a:solidFill>
            </a:endParaRPr>
          </a:p>
        </p:txBody>
      </p:sp>
    </p:spTree>
    <p:extLst>
      <p:ext uri="{BB962C8B-B14F-4D97-AF65-F5344CB8AC3E}">
        <p14:creationId xmlns:p14="http://schemas.microsoft.com/office/powerpoint/2010/main" val="340323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45661" y="401828"/>
            <a:ext cx="8385908" cy="6355586"/>
          </a:xfrm>
          <a:prstGeom prst="rect">
            <a:avLst/>
          </a:prstGeom>
          <a:noFill/>
        </p:spPr>
        <p:txBody>
          <a:bodyPr wrap="square">
            <a:spAutoFit/>
          </a:bodyPr>
          <a:lstStyle/>
          <a:p>
            <a:r>
              <a:rPr lang="es-ES" sz="3700" dirty="0">
                <a:solidFill>
                  <a:schemeClr val="bg1"/>
                </a:solidFill>
                <a:latin typeface="Bahnschrift SemiBold Condensed" panose="020B0502040204020203" pitchFamily="34" charset="0"/>
              </a:rPr>
              <a:t>El fin de la presente era malvada estará marcado por la resurrección corporal de quienes murieron en Cristo (1 </a:t>
            </a:r>
            <a:r>
              <a:rPr lang="es-ES" sz="3700" dirty="0" err="1">
                <a:solidFill>
                  <a:schemeClr val="bg1"/>
                </a:solidFill>
                <a:latin typeface="Bahnschrift SemiBold Condensed" panose="020B0502040204020203" pitchFamily="34" charset="0"/>
              </a:rPr>
              <a:t>Cor</a:t>
            </a:r>
            <a:r>
              <a:rPr lang="es-ES" sz="3700" dirty="0">
                <a:solidFill>
                  <a:schemeClr val="bg1"/>
                </a:solidFill>
                <a:latin typeface="Bahnschrift SemiBold Condensed" panose="020B0502040204020203" pitchFamily="34" charset="0"/>
              </a:rPr>
              <a:t>. 15: 24). Como el último Adán, Cristo devolverá el reino al Padre al entregarle el dominio de este mundo (1 </a:t>
            </a:r>
            <a:r>
              <a:rPr lang="es-ES" sz="3700" dirty="0" err="1">
                <a:solidFill>
                  <a:schemeClr val="bg1"/>
                </a:solidFill>
                <a:latin typeface="Bahnschrift SemiBold Condensed" panose="020B0502040204020203" pitchFamily="34" charset="0"/>
              </a:rPr>
              <a:t>Cor</a:t>
            </a:r>
            <a:r>
              <a:rPr lang="es-ES" sz="3700" dirty="0">
                <a:solidFill>
                  <a:schemeClr val="bg1"/>
                </a:solidFill>
                <a:latin typeface="Bahnschrift SemiBold Condensed" panose="020B0502040204020203" pitchFamily="34" charset="0"/>
              </a:rPr>
              <a:t>. 15: 25-28). El sometimiento de Cristo a Dios debe ser entendido en términos de cómo se describe la relación entre Adán y Cristo. Como el Adán definitivo en el plan de redención, Jesús se somete por completo a la voluntad del Padre, algo que el primer Adán no hizo. </a:t>
            </a:r>
            <a:r>
              <a:rPr lang="es-ES" sz="3700" dirty="0">
                <a:solidFill>
                  <a:schemeClr val="accent2"/>
                </a:solidFill>
                <a:latin typeface="Bahnschrift SemiBold Condensed" panose="020B0502040204020203" pitchFamily="34" charset="0"/>
              </a:rPr>
              <a:t>Lección del martes.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¿Cómo serán la victoria </a:t>
            </a:r>
          </a:p>
          <a:p>
            <a:pPr algn="ctr"/>
            <a:r>
              <a:rPr lang="es-ES" sz="3200">
                <a:solidFill>
                  <a:schemeClr val="bg1"/>
                </a:solidFill>
              </a:rPr>
              <a:t>final sobre la muerte,</a:t>
            </a:r>
          </a:p>
          <a:p>
            <a:pPr algn="ctr"/>
            <a:r>
              <a:rPr lang="es-ES" sz="3200">
                <a:solidFill>
                  <a:schemeClr val="bg1"/>
                </a:solidFill>
              </a:rPr>
              <a:t> y nuestro nuevo cuerpo?</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785652"/>
          </a:xfrm>
          <a:prstGeom prst="rect">
            <a:avLst/>
          </a:prstGeom>
          <a:noFill/>
        </p:spPr>
        <p:txBody>
          <a:bodyPr wrap="square" rtlCol="0">
            <a:spAutoFit/>
          </a:bodyPr>
          <a:lstStyle/>
          <a:p>
            <a:pPr algn="ctr"/>
            <a:r>
              <a:rPr lang="es-ES" sz="3000" dirty="0">
                <a:solidFill>
                  <a:schemeClr val="bg1"/>
                </a:solidFill>
              </a:rPr>
              <a:t>Al sonar la final trompeta, los</a:t>
            </a:r>
          </a:p>
          <a:p>
            <a:pPr algn="ctr"/>
            <a:r>
              <a:rPr lang="es-ES" sz="3000" dirty="0">
                <a:solidFill>
                  <a:schemeClr val="bg1"/>
                </a:solidFill>
              </a:rPr>
              <a:t> mortales seremos transformados en cuerpos incorruptibles, venciendo para</a:t>
            </a:r>
          </a:p>
          <a:p>
            <a:pPr algn="ctr"/>
            <a:r>
              <a:rPr lang="es-ES" sz="3000" dirty="0">
                <a:solidFill>
                  <a:schemeClr val="bg1"/>
                </a:solidFill>
              </a:rPr>
              <a:t> siempre la muerte.</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938980"/>
            <a:ext cx="8469630" cy="5355312"/>
          </a:xfrm>
          <a:prstGeom prst="rect">
            <a:avLst/>
          </a:prstGeom>
          <a:noFill/>
        </p:spPr>
        <p:txBody>
          <a:bodyPr wrap="square" rtlCol="0">
            <a:spAutoFit/>
          </a:bodyPr>
          <a:lstStyle/>
          <a:p>
            <a:r>
              <a:rPr lang="es-ES" sz="3800" dirty="0">
                <a:solidFill>
                  <a:schemeClr val="bg1"/>
                </a:solidFill>
              </a:rPr>
              <a:t>42 Así también es la </a:t>
            </a:r>
            <a:r>
              <a:rPr lang="es-ES" sz="3800" dirty="0">
                <a:solidFill>
                  <a:schemeClr val="accent2"/>
                </a:solidFill>
              </a:rPr>
              <a:t>resurrección</a:t>
            </a:r>
            <a:r>
              <a:rPr lang="es-ES" sz="3800" dirty="0">
                <a:solidFill>
                  <a:schemeClr val="bg1"/>
                </a:solidFill>
              </a:rPr>
              <a:t> de los muertos. </a:t>
            </a:r>
            <a:r>
              <a:rPr lang="es-ES" sz="3800" dirty="0">
                <a:solidFill>
                  <a:schemeClr val="accent2"/>
                </a:solidFill>
              </a:rPr>
              <a:t>Se siembra en corrupción, resucitará en incorrupción</a:t>
            </a:r>
            <a:r>
              <a:rPr lang="es-ES" sz="3800" dirty="0">
                <a:solidFill>
                  <a:schemeClr val="bg1"/>
                </a:solidFill>
              </a:rPr>
              <a:t>. 43 Se siembra en deshonra, </a:t>
            </a:r>
            <a:r>
              <a:rPr lang="es-ES" sz="3800" dirty="0">
                <a:solidFill>
                  <a:schemeClr val="accent2"/>
                </a:solidFill>
              </a:rPr>
              <a:t>resucitará</a:t>
            </a:r>
            <a:r>
              <a:rPr lang="es-ES" sz="3800" dirty="0">
                <a:solidFill>
                  <a:schemeClr val="bg1"/>
                </a:solidFill>
              </a:rPr>
              <a:t> en gloria; se siembra en debilidad, </a:t>
            </a:r>
            <a:r>
              <a:rPr lang="es-ES" sz="3800" dirty="0">
                <a:solidFill>
                  <a:schemeClr val="accent2"/>
                </a:solidFill>
              </a:rPr>
              <a:t>resucitará</a:t>
            </a:r>
            <a:r>
              <a:rPr lang="es-ES" sz="3800" dirty="0">
                <a:solidFill>
                  <a:schemeClr val="bg1"/>
                </a:solidFill>
              </a:rPr>
              <a:t> en poder. 44 Se siembra cuerpo animal, </a:t>
            </a:r>
            <a:r>
              <a:rPr lang="es-ES" sz="3800" dirty="0">
                <a:solidFill>
                  <a:schemeClr val="accent2"/>
                </a:solidFill>
              </a:rPr>
              <a:t>resucitará</a:t>
            </a:r>
            <a:r>
              <a:rPr lang="es-ES" sz="3800" dirty="0">
                <a:solidFill>
                  <a:schemeClr val="bg1"/>
                </a:solidFill>
              </a:rPr>
              <a:t> cuerpo espiritual. Hay cuerpo animal, y hay cuerpo espiritual.</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1 Corintios 15: 42-44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507105" y="171450"/>
            <a:ext cx="8469630" cy="6294031"/>
          </a:xfrm>
          <a:prstGeom prst="rect">
            <a:avLst/>
          </a:prstGeom>
          <a:noFill/>
        </p:spPr>
        <p:txBody>
          <a:bodyPr wrap="square" rtlCol="0">
            <a:spAutoFit/>
          </a:bodyPr>
          <a:lstStyle/>
          <a:p>
            <a:r>
              <a:rPr lang="es-ES" sz="3100" dirty="0">
                <a:solidFill>
                  <a:schemeClr val="bg1"/>
                </a:solidFill>
              </a:rPr>
              <a:t>52 en un momento, en un abrir y cerrar de ojos, </a:t>
            </a:r>
            <a:r>
              <a:rPr lang="es-ES" sz="3100" dirty="0">
                <a:solidFill>
                  <a:schemeClr val="accent2"/>
                </a:solidFill>
              </a:rPr>
              <a:t>a la final trompeta</a:t>
            </a:r>
            <a:r>
              <a:rPr lang="es-ES" sz="3100" dirty="0">
                <a:solidFill>
                  <a:schemeClr val="bg1"/>
                </a:solidFill>
              </a:rPr>
              <a:t>; porque se tocará la trompeta, y los muertos serán </a:t>
            </a:r>
            <a:r>
              <a:rPr lang="es-ES" sz="3100" dirty="0">
                <a:solidFill>
                  <a:schemeClr val="accent2"/>
                </a:solidFill>
              </a:rPr>
              <a:t>resucitados incorruptibles</a:t>
            </a:r>
            <a:r>
              <a:rPr lang="es-ES" sz="3100" dirty="0">
                <a:solidFill>
                  <a:schemeClr val="bg1"/>
                </a:solidFill>
              </a:rPr>
              <a:t>, y nosotros seremos </a:t>
            </a:r>
            <a:r>
              <a:rPr lang="es-ES" sz="3100" dirty="0">
                <a:solidFill>
                  <a:schemeClr val="accent2"/>
                </a:solidFill>
              </a:rPr>
              <a:t>transformados</a:t>
            </a:r>
            <a:r>
              <a:rPr lang="es-ES" sz="3100" dirty="0">
                <a:solidFill>
                  <a:schemeClr val="bg1"/>
                </a:solidFill>
              </a:rPr>
              <a:t>. 53 Porque es necesario que esto corruptible se vista de </a:t>
            </a:r>
            <a:r>
              <a:rPr lang="es-ES" sz="3100" dirty="0">
                <a:solidFill>
                  <a:schemeClr val="accent2"/>
                </a:solidFill>
              </a:rPr>
              <a:t>incorrupción</a:t>
            </a:r>
            <a:r>
              <a:rPr lang="es-ES" sz="3100" dirty="0">
                <a:solidFill>
                  <a:schemeClr val="bg1"/>
                </a:solidFill>
              </a:rPr>
              <a:t>, y esto mortal se vista de inmortalidad. 54 Y cuando esto corruptible se haya vestido de incorrupción, y esto mortal se haya vestido de inmortalidad, entonces se cumplirá la palabra que está escrita: </a:t>
            </a:r>
            <a:r>
              <a:rPr lang="es-ES" sz="3100" dirty="0">
                <a:solidFill>
                  <a:schemeClr val="accent2"/>
                </a:solidFill>
              </a:rPr>
              <a:t>Sorbida es la muerte en victoria</a:t>
            </a:r>
            <a:r>
              <a:rPr lang="es-ES" sz="3100" dirty="0">
                <a:solidFill>
                  <a:schemeClr val="bg1"/>
                </a:solidFill>
              </a:rPr>
              <a:t>. 55 ¿Dónde está, oh muerte, tu aguijón? ¿Dónde, oh sepulcro, tu victoria?.</a:t>
            </a:r>
          </a:p>
        </p:txBody>
      </p:sp>
      <p:sp>
        <p:nvSpPr>
          <p:cNvPr id="8" name="TextBox 7">
            <a:extLst>
              <a:ext uri="{FF2B5EF4-FFF2-40B4-BE49-F238E27FC236}">
                <a16:creationId xmlns:a16="http://schemas.microsoft.com/office/drawing/2014/main" id="{6AB1F366-D472-4304-93BA-13D20AE3F065}"/>
              </a:ext>
            </a:extLst>
          </p:cNvPr>
          <p:cNvSpPr txBox="1"/>
          <p:nvPr/>
        </p:nvSpPr>
        <p:spPr>
          <a:xfrm>
            <a:off x="459055" y="2556718"/>
            <a:ext cx="2832785" cy="369332"/>
          </a:xfrm>
          <a:prstGeom prst="rect">
            <a:avLst/>
          </a:prstGeom>
          <a:noFill/>
        </p:spPr>
        <p:txBody>
          <a:bodyPr wrap="square">
            <a:spAutoFit/>
          </a:bodyPr>
          <a:lstStyle/>
          <a:p>
            <a:pPr algn="ctr"/>
            <a:r>
              <a:rPr lang="fi-FI">
                <a:solidFill>
                  <a:schemeClr val="accent2"/>
                </a:solidFill>
              </a:rPr>
              <a:t>1 Corintios 15: 52-55 </a:t>
            </a:r>
            <a:endParaRPr lang="es-ES" dirty="0">
              <a:solidFill>
                <a:schemeClr val="accent2"/>
              </a:solidFill>
            </a:endParaRPr>
          </a:p>
        </p:txBody>
      </p:sp>
    </p:spTree>
    <p:extLst>
      <p:ext uri="{BB962C8B-B14F-4D97-AF65-F5344CB8AC3E}">
        <p14:creationId xmlns:p14="http://schemas.microsoft.com/office/powerpoint/2010/main" val="1751031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5262979"/>
          </a:xfrm>
          <a:prstGeom prst="rect">
            <a:avLst/>
          </a:prstGeom>
          <a:noFill/>
        </p:spPr>
        <p:txBody>
          <a:bodyPr wrap="square">
            <a:spAutoFit/>
          </a:bodyPr>
          <a:lstStyle/>
          <a:p>
            <a:r>
              <a:rPr lang="es-ES" sz="4800" dirty="0">
                <a:solidFill>
                  <a:schemeClr val="bg1"/>
                </a:solidFill>
                <a:latin typeface="Bahnschrift SemiBold Condensed" panose="020B0502040204020203" pitchFamily="34" charset="0"/>
              </a:rPr>
              <a:t>Piénsalo: cerramos los ojos al morir, y lo siguiente que experimentaremos será la segunda venida de Jesús, cuando nos resucite de entre los muertos. No importa cuándo haya muerto un creyente, incluso hace miles de años. </a:t>
            </a:r>
            <a:r>
              <a:rPr lang="es-ES" sz="4800" dirty="0">
                <a:solidFill>
                  <a:schemeClr val="accent2"/>
                </a:solidFill>
                <a:latin typeface="Bahnschrift SemiBold Condensed" panose="020B0502040204020203" pitchFamily="34" charset="0"/>
              </a:rPr>
              <a:t>Lección del jueves.</a:t>
            </a: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527537" y="1133231"/>
            <a:ext cx="6795477" cy="2862322"/>
          </a:xfrm>
          <a:prstGeom prst="rect">
            <a:avLst/>
          </a:prstGeom>
          <a:noFill/>
        </p:spPr>
        <p:txBody>
          <a:bodyPr wrap="square">
            <a:spAutoFit/>
          </a:bodyPr>
          <a:lstStyle/>
          <a:p>
            <a:r>
              <a:rPr lang="es-ES" sz="6000">
                <a:latin typeface="Bahnschrift SemiBold Condensed" panose="020B0502040204020203" pitchFamily="34" charset="0"/>
              </a:rPr>
              <a:t>¿Crees que Cristo resucitó para darnos esperanza</a:t>
            </a:r>
          </a:p>
          <a:p>
            <a:r>
              <a:rPr lang="es-ES" sz="6000">
                <a:latin typeface="Bahnschrift SemiBold Condensed" panose="020B0502040204020203" pitchFamily="34" charset="0"/>
              </a:rPr>
              <a:t> de vida eterna?</a:t>
            </a:r>
            <a:endParaRPr lang="es-ES" sz="6000" dirty="0">
              <a:latin typeface="Bahnschrift SemiBold Condensed" panose="020B0502040204020203" pitchFamily="34" charset="0"/>
            </a:endParaRPr>
          </a:p>
        </p:txBody>
      </p:sp>
    </p:spTree>
    <p:extLst>
      <p:ext uri="{BB962C8B-B14F-4D97-AF65-F5344CB8AC3E}">
        <p14:creationId xmlns:p14="http://schemas.microsoft.com/office/powerpoint/2010/main" val="3347320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37956" y="2287104"/>
            <a:ext cx="6297491" cy="769441"/>
          </a:xfrm>
          <a:prstGeom prst="rect">
            <a:avLst/>
          </a:prstGeom>
          <a:noFill/>
        </p:spPr>
        <p:txBody>
          <a:bodyPr wrap="square">
            <a:spAutoFit/>
          </a:bodyPr>
          <a:lstStyle/>
          <a:p>
            <a:r>
              <a:rPr lang="es-ES" sz="4400"/>
              <a:t>Cristo resucitó</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a:solidFill>
                  <a:schemeClr val="bg1"/>
                </a:solidFill>
              </a:rPr>
              <a:t>¿Por qué es indispensable</a:t>
            </a:r>
          </a:p>
          <a:p>
            <a:pPr algn="ctr"/>
            <a:r>
              <a:rPr lang="es-ES" sz="3200">
                <a:solidFill>
                  <a:schemeClr val="bg1"/>
                </a:solidFill>
              </a:rPr>
              <a:t> predicar la</a:t>
            </a:r>
          </a:p>
          <a:p>
            <a:pPr algn="ctr"/>
            <a:r>
              <a:rPr lang="es-ES" sz="3200">
                <a:solidFill>
                  <a:schemeClr val="bg1"/>
                </a:solidFill>
              </a:rPr>
              <a:t> resurrección de Cristo?</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108543"/>
          </a:xfrm>
          <a:prstGeom prst="rect">
            <a:avLst/>
          </a:prstGeom>
          <a:noFill/>
        </p:spPr>
        <p:txBody>
          <a:bodyPr wrap="square" rtlCol="0">
            <a:spAutoFit/>
          </a:bodyPr>
          <a:lstStyle/>
          <a:p>
            <a:pPr algn="ctr"/>
            <a:r>
              <a:rPr lang="es-ES" sz="2800" dirty="0">
                <a:solidFill>
                  <a:schemeClr val="bg1"/>
                </a:solidFill>
              </a:rPr>
              <a:t>Porque es </a:t>
            </a:r>
          </a:p>
          <a:p>
            <a:pPr algn="ctr"/>
            <a:r>
              <a:rPr lang="es-ES" sz="2800" dirty="0">
                <a:solidFill>
                  <a:schemeClr val="bg1"/>
                </a:solidFill>
              </a:rPr>
              <a:t>consistente con</a:t>
            </a:r>
          </a:p>
          <a:p>
            <a:pPr algn="ctr"/>
            <a:r>
              <a:rPr lang="es-ES" sz="2800" dirty="0">
                <a:solidFill>
                  <a:schemeClr val="bg1"/>
                </a:solidFill>
              </a:rPr>
              <a:t> las Escrituras y fundamenta la veracidad del </a:t>
            </a:r>
          </a:p>
          <a:p>
            <a:pPr algn="ctr"/>
            <a:r>
              <a:rPr lang="es-ES" sz="2800" dirty="0">
                <a:solidFill>
                  <a:schemeClr val="bg1"/>
                </a:solidFill>
              </a:rPr>
              <a:t>evangelio mediante testigos reales.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5632311"/>
          </a:xfrm>
          <a:prstGeom prst="rect">
            <a:avLst/>
          </a:prstGeom>
          <a:noFill/>
        </p:spPr>
        <p:txBody>
          <a:bodyPr wrap="square" rtlCol="0">
            <a:spAutoFit/>
          </a:bodyPr>
          <a:lstStyle/>
          <a:p>
            <a:r>
              <a:rPr lang="es-ES" sz="3600" dirty="0">
                <a:solidFill>
                  <a:schemeClr val="bg1"/>
                </a:solidFill>
              </a:rPr>
              <a:t>3 Porque primeramente os he enseñado lo que asimismo recibí: Que Cristo </a:t>
            </a:r>
            <a:r>
              <a:rPr lang="es-ES" sz="3600" dirty="0">
                <a:solidFill>
                  <a:schemeClr val="accent2"/>
                </a:solidFill>
              </a:rPr>
              <a:t>murió</a:t>
            </a:r>
            <a:r>
              <a:rPr lang="es-ES" sz="3600" dirty="0">
                <a:solidFill>
                  <a:schemeClr val="bg1"/>
                </a:solidFill>
              </a:rPr>
              <a:t> por nuestros pecados, conforme a las Escrituras; 4 y que fue sepultado, y que </a:t>
            </a:r>
            <a:r>
              <a:rPr lang="es-ES" sz="3600" dirty="0">
                <a:solidFill>
                  <a:schemeClr val="accent2"/>
                </a:solidFill>
              </a:rPr>
              <a:t>resucitó</a:t>
            </a:r>
            <a:r>
              <a:rPr lang="es-ES" sz="3600" dirty="0">
                <a:solidFill>
                  <a:schemeClr val="bg1"/>
                </a:solidFill>
              </a:rPr>
              <a:t> al tercer día, conforme a las Escrituras; 5 y que </a:t>
            </a:r>
            <a:r>
              <a:rPr lang="es-ES" sz="3600" dirty="0">
                <a:solidFill>
                  <a:schemeClr val="accent2"/>
                </a:solidFill>
              </a:rPr>
              <a:t>apareció</a:t>
            </a:r>
            <a:r>
              <a:rPr lang="es-ES" sz="3600" dirty="0">
                <a:solidFill>
                  <a:schemeClr val="bg1"/>
                </a:solidFill>
              </a:rPr>
              <a:t> a </a:t>
            </a:r>
            <a:r>
              <a:rPr lang="es-ES" sz="3600" dirty="0" err="1">
                <a:solidFill>
                  <a:schemeClr val="bg1"/>
                </a:solidFill>
              </a:rPr>
              <a:t>Cefas</a:t>
            </a:r>
            <a:r>
              <a:rPr lang="es-ES" sz="3600" dirty="0">
                <a:solidFill>
                  <a:schemeClr val="bg1"/>
                </a:solidFill>
              </a:rPr>
              <a:t>, y después a los doce. 6 Después </a:t>
            </a:r>
            <a:r>
              <a:rPr lang="es-ES" sz="3600" dirty="0">
                <a:solidFill>
                  <a:schemeClr val="accent2"/>
                </a:solidFill>
              </a:rPr>
              <a:t>apareció</a:t>
            </a:r>
            <a:r>
              <a:rPr lang="es-ES" sz="3600" dirty="0">
                <a:solidFill>
                  <a:schemeClr val="bg1"/>
                </a:solidFill>
              </a:rPr>
              <a:t> a más de quinientos hermanos a la vez, de los cuales muchos viven aún, y otros ya duermen.</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1 Corintios 15: 3-6 </a:t>
            </a:r>
            <a:endParaRPr lang="es-ES" dirty="0">
              <a:solidFill>
                <a:schemeClr val="accent2"/>
              </a:solidFill>
            </a:endParaRPr>
          </a:p>
        </p:txBody>
      </p:sp>
    </p:spTree>
    <p:extLst>
      <p:ext uri="{BB962C8B-B14F-4D97-AF65-F5344CB8AC3E}">
        <p14:creationId xmlns:p14="http://schemas.microsoft.com/office/powerpoint/2010/main" val="327897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494085"/>
          </a:xfrm>
          <a:prstGeom prst="rect">
            <a:avLst/>
          </a:prstGeom>
          <a:noFill/>
        </p:spPr>
        <p:txBody>
          <a:bodyPr wrap="square" rtlCol="0">
            <a:spAutoFit/>
          </a:bodyPr>
          <a:lstStyle/>
          <a:p>
            <a:r>
              <a:rPr lang="es-ES" sz="3200" dirty="0">
                <a:solidFill>
                  <a:schemeClr val="bg1"/>
                </a:solidFill>
              </a:rPr>
              <a:t>44 Y les dijo: Estas son las palabras que os hablé, </a:t>
            </a:r>
            <a:r>
              <a:rPr lang="es-ES" sz="3200" dirty="0">
                <a:solidFill>
                  <a:schemeClr val="accent2"/>
                </a:solidFill>
              </a:rPr>
              <a:t>estando aún con vosotros</a:t>
            </a:r>
            <a:r>
              <a:rPr lang="es-ES" sz="3200" dirty="0">
                <a:solidFill>
                  <a:schemeClr val="bg1"/>
                </a:solidFill>
              </a:rPr>
              <a:t>: que era necesario que </a:t>
            </a:r>
            <a:r>
              <a:rPr lang="es-ES" sz="3200" dirty="0">
                <a:solidFill>
                  <a:schemeClr val="accent2"/>
                </a:solidFill>
              </a:rPr>
              <a:t>se cumpliese todo lo que está escrito de mí en la ley de Moisés, en los profetas y en los salmos</a:t>
            </a:r>
            <a:r>
              <a:rPr lang="es-ES" sz="3200" dirty="0">
                <a:solidFill>
                  <a:schemeClr val="bg1"/>
                </a:solidFill>
              </a:rPr>
              <a:t>. 45 Entonces les abrió el entendimiento, para que comprendiesen las Escrituras; 46 y les dijo: Así está escrito, y así fue necesario que el Cristo padeciese, y </a:t>
            </a:r>
            <a:r>
              <a:rPr lang="es-ES" sz="3200" dirty="0">
                <a:solidFill>
                  <a:schemeClr val="accent2"/>
                </a:solidFill>
              </a:rPr>
              <a:t>resucitase</a:t>
            </a:r>
            <a:r>
              <a:rPr lang="es-ES" sz="3200" dirty="0">
                <a:solidFill>
                  <a:schemeClr val="bg1"/>
                </a:solidFill>
              </a:rPr>
              <a:t> de los muertos al tercer día; 47 y que se predicase en su nombre el arrepentimiento y el perdón de pecados en todas las naciones, comenzando desde Jerusalén. 48 Y vosotros sois testigos de estas cosas.</a:t>
            </a: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Lucas 24: 44-48 </a:t>
            </a:r>
            <a:endParaRPr lang="es-ES" dirty="0">
              <a:solidFill>
                <a:schemeClr val="accent2"/>
              </a:solidFill>
            </a:endParaRPr>
          </a:p>
        </p:txBody>
      </p:sp>
    </p:spTree>
    <p:extLst>
      <p:ext uri="{BB962C8B-B14F-4D97-AF65-F5344CB8AC3E}">
        <p14:creationId xmlns:p14="http://schemas.microsoft.com/office/powerpoint/2010/main" val="206144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22216" y="272373"/>
            <a:ext cx="8385908" cy="6186309"/>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Quienes proclaman que Cristo ha resucitado deben creer primero que su resurrección es un hecho histórico. En este caso, 1 Corintios 15: 5-8 desempeña un papel fundamental en el Nuevo Testamento. Este pasaje proporciona una sólida evidencia bíblica de que Cristo fue visto por numerosas personas después de su resurrección, muchas de las cuales aún vivían cuando Pablo escribió la Carta (1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15: 6). Básicamente, Pablo está diciendo: «Pregúntenles qué vieron». Así de seguro estaba de la realidad de la resurrección de Cristo. </a:t>
            </a:r>
            <a:r>
              <a:rPr lang="es-ES" sz="36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308324"/>
          </a:xfrm>
          <a:prstGeom prst="rect">
            <a:avLst/>
          </a:prstGeom>
          <a:noFill/>
        </p:spPr>
        <p:txBody>
          <a:bodyPr wrap="square" rtlCol="0">
            <a:spAutoFit/>
          </a:bodyPr>
          <a:lstStyle/>
          <a:p>
            <a:pPr algn="ctr"/>
            <a:r>
              <a:rPr lang="es-ES" sz="3600">
                <a:solidFill>
                  <a:schemeClr val="bg1"/>
                </a:solidFill>
              </a:rPr>
              <a:t>¿Qué ocurriría </a:t>
            </a:r>
          </a:p>
          <a:p>
            <a:pPr algn="ctr"/>
            <a:r>
              <a:rPr lang="es-ES" sz="3600">
                <a:solidFill>
                  <a:schemeClr val="bg1"/>
                </a:solidFill>
              </a:rPr>
              <a:t>si Cristo no </a:t>
            </a:r>
          </a:p>
          <a:p>
            <a:pPr algn="ctr"/>
            <a:r>
              <a:rPr lang="es-ES" sz="3600">
                <a:solidFill>
                  <a:schemeClr val="bg1"/>
                </a:solidFill>
              </a:rPr>
              <a:t>hubiera resucitado?</a:t>
            </a:r>
            <a:endParaRPr lang="es-ES" sz="36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970318"/>
          </a:xfrm>
          <a:prstGeom prst="rect">
            <a:avLst/>
          </a:prstGeom>
          <a:noFill/>
        </p:spPr>
        <p:txBody>
          <a:bodyPr wrap="square" rtlCol="0">
            <a:spAutoFit/>
          </a:bodyPr>
          <a:lstStyle/>
          <a:p>
            <a:pPr algn="ctr"/>
            <a:r>
              <a:rPr lang="es-ES" sz="3600" dirty="0">
                <a:solidFill>
                  <a:schemeClr val="bg1"/>
                </a:solidFill>
              </a:rPr>
              <a:t>La fe sería vana, la predicación inútil, seguiríamos en </a:t>
            </a:r>
          </a:p>
          <a:p>
            <a:pPr algn="ctr"/>
            <a:r>
              <a:rPr lang="es-ES" sz="3600" dirty="0">
                <a:solidFill>
                  <a:schemeClr val="bg1"/>
                </a:solidFill>
              </a:rPr>
              <a:t>pecado y los muertos estarían perdidos.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6247864"/>
          </a:xfrm>
          <a:prstGeom prst="rect">
            <a:avLst/>
          </a:prstGeom>
          <a:noFill/>
        </p:spPr>
        <p:txBody>
          <a:bodyPr wrap="square" rtlCol="0">
            <a:spAutoFit/>
          </a:bodyPr>
          <a:lstStyle/>
          <a:p>
            <a:r>
              <a:rPr lang="es-ES" sz="4000" dirty="0">
                <a:solidFill>
                  <a:schemeClr val="bg1"/>
                </a:solidFill>
              </a:rPr>
              <a:t>1 Corintios 15: 13-14, 17-18 13 Porque </a:t>
            </a:r>
            <a:r>
              <a:rPr lang="es-ES" sz="4000" dirty="0">
                <a:solidFill>
                  <a:schemeClr val="accent2"/>
                </a:solidFill>
              </a:rPr>
              <a:t>si no hay resurrección de muertos</a:t>
            </a:r>
            <a:r>
              <a:rPr lang="es-ES" sz="4000" dirty="0">
                <a:solidFill>
                  <a:schemeClr val="bg1"/>
                </a:solidFill>
              </a:rPr>
              <a:t>, tampoco Cristo resucitó. 14 Y </a:t>
            </a:r>
            <a:r>
              <a:rPr lang="es-ES" sz="4000" dirty="0">
                <a:solidFill>
                  <a:schemeClr val="accent2"/>
                </a:solidFill>
              </a:rPr>
              <a:t>si Cristo no resucitó</a:t>
            </a:r>
            <a:r>
              <a:rPr lang="es-ES" sz="4000" dirty="0">
                <a:solidFill>
                  <a:schemeClr val="bg1"/>
                </a:solidFill>
              </a:rPr>
              <a:t>, vana es entonces nuestra predicación, vana es también vuestra fe.</a:t>
            </a:r>
          </a:p>
          <a:p>
            <a:r>
              <a:rPr lang="es-ES" sz="4000" dirty="0">
                <a:solidFill>
                  <a:schemeClr val="bg1"/>
                </a:solidFill>
              </a:rPr>
              <a:t>17 y </a:t>
            </a:r>
            <a:r>
              <a:rPr lang="es-ES" sz="4000" dirty="0">
                <a:solidFill>
                  <a:schemeClr val="accent2"/>
                </a:solidFill>
              </a:rPr>
              <a:t>si Cristo no resucitó</a:t>
            </a:r>
            <a:r>
              <a:rPr lang="es-ES" sz="4000" dirty="0">
                <a:solidFill>
                  <a:schemeClr val="bg1"/>
                </a:solidFill>
              </a:rPr>
              <a:t>, vuestra fe es vana; aún estáis en vuestros pecados. 18 Entonces también los que durmieron en Cristo perecieron.</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1 Corintios 13: 4-7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229890"/>
            <a:ext cx="8385908" cy="5509200"/>
          </a:xfrm>
          <a:prstGeom prst="rect">
            <a:avLst/>
          </a:prstGeom>
          <a:noFill/>
        </p:spPr>
        <p:txBody>
          <a:bodyPr wrap="square">
            <a:spAutoFit/>
          </a:bodyPr>
          <a:lstStyle/>
          <a:p>
            <a:r>
              <a:rPr lang="es-ES" sz="4400" dirty="0">
                <a:solidFill>
                  <a:schemeClr val="bg1"/>
                </a:solidFill>
                <a:latin typeface="Bahnschrift SemiBold Condensed" panose="020B0502040204020203" pitchFamily="34" charset="0"/>
              </a:rPr>
              <a:t>Pablo dice que si no hay resurrección de los muertos: (1) Cristo no resucitó (1 </a:t>
            </a:r>
            <a:r>
              <a:rPr lang="es-ES" sz="4400" dirty="0" err="1">
                <a:solidFill>
                  <a:schemeClr val="bg1"/>
                </a:solidFill>
                <a:latin typeface="Bahnschrift SemiBold Condensed" panose="020B0502040204020203" pitchFamily="34" charset="0"/>
              </a:rPr>
              <a:t>Cor</a:t>
            </a:r>
            <a:r>
              <a:rPr lang="es-ES" sz="4400" dirty="0">
                <a:solidFill>
                  <a:schemeClr val="bg1"/>
                </a:solidFill>
                <a:latin typeface="Bahnschrift SemiBold Condensed" panose="020B0502040204020203" pitchFamily="34" charset="0"/>
              </a:rPr>
              <a:t>. 15: 13, 16); (2) nuestra predicación es vana (vers. 14); (3) nuestra fe también es vana (vers. 14, 17); (4) somos testigos falsos (vers. 15); (5) seguimos en nuestros pecados (vers. 17); y, obviamente, (6) quienes murieron están perdidos (vers. 18). </a:t>
            </a:r>
            <a:r>
              <a:rPr lang="es-ES" sz="4400" dirty="0">
                <a:solidFill>
                  <a:schemeClr val="accent2"/>
                </a:solidFill>
                <a:latin typeface="Bahnschrift SemiBold Condensed" panose="020B0502040204020203" pitchFamily="34" charset="0"/>
              </a:rPr>
              <a:t>Lección del lunes.</a:t>
            </a: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216</TotalTime>
  <Words>1180</Words>
  <Application>Microsoft Office PowerPoint</Application>
  <PresentationFormat>Widescreen</PresentationFormat>
  <Paragraphs>54</Paragraphs>
  <Slides>18</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18</vt:i4>
      </vt:variant>
    </vt:vector>
  </HeadingPairs>
  <TitlesOfParts>
    <vt:vector size="23" baseType="lpstr">
      <vt:lpstr>Aptos</vt:lpstr>
      <vt:lpstr>Aptos Display</vt:lpstr>
      <vt:lpstr>Arial</vt:lpstr>
      <vt:lpstr>Bahnschrift SemiBold Condensed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jose ferreira Neto</cp:lastModifiedBy>
  <cp:revision>14</cp:revision>
  <dcterms:created xsi:type="dcterms:W3CDTF">2026-06-27T11:23:44Z</dcterms:created>
  <dcterms:modified xsi:type="dcterms:W3CDTF">2026-08-15T19:11:37Z</dcterms:modified>
</cp:coreProperties>
</file>