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77" r:id="rId6"/>
    <p:sldId id="260" r:id="rId7"/>
    <p:sldId id="263" r:id="rId8"/>
    <p:sldId id="270" r:id="rId9"/>
    <p:sldId id="271" r:id="rId10"/>
    <p:sldId id="264" r:id="rId11"/>
    <p:sldId id="266" r:id="rId12"/>
    <p:sldId id="272" r:id="rId13"/>
    <p:sldId id="273" r:id="rId14"/>
    <p:sldId id="265" r:id="rId15"/>
    <p:sldId id="267" r:id="rId16"/>
    <p:sldId id="274" r:id="rId17"/>
    <p:sldId id="268" r:id="rId18"/>
    <p:sldId id="262" r:id="rId19"/>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31/10/2026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31/10/2026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8876F8-3F88-FB86-2367-5A5A8867F8C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1754326"/>
          </a:xfrm>
          <a:prstGeom prst="rect">
            <a:avLst/>
          </a:prstGeom>
          <a:noFill/>
        </p:spPr>
        <p:txBody>
          <a:bodyPr wrap="square" rtlCol="0">
            <a:spAutoFit/>
          </a:bodyPr>
          <a:lstStyle/>
          <a:p>
            <a:pPr algn="ctr"/>
            <a:r>
              <a:rPr lang="es-ES" sz="5400">
                <a:solidFill>
                  <a:schemeClr val="bg1"/>
                </a:solidFill>
              </a:rPr>
              <a:t>Inspiración del Espíritu Santo</a:t>
            </a:r>
            <a:endParaRPr lang="es-ES" sz="5400" dirty="0">
              <a:solidFill>
                <a:schemeClr val="bg1"/>
              </a:solidFill>
            </a:endParaRP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¿PARA QUÉ ORDENÓ DIOS</a:t>
            </a:r>
          </a:p>
          <a:p>
            <a:pPr algn="ctr"/>
            <a:r>
              <a:rPr lang="es-ES" sz="2800" dirty="0">
                <a:solidFill>
                  <a:schemeClr val="bg1"/>
                </a:solidFill>
              </a:rPr>
              <a:t> ESCRIBIR SUS MENSAJES EN </a:t>
            </a:r>
          </a:p>
          <a:p>
            <a:pPr algn="ctr"/>
            <a:r>
              <a:rPr lang="es-ES" sz="2800" dirty="0">
                <a:solidFill>
                  <a:schemeClr val="bg1"/>
                </a:solidFill>
              </a:rPr>
              <a:t>DIVERSOS ESTILOS LITERARIOS?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300404"/>
            <a:ext cx="3247293" cy="3785652"/>
          </a:xfrm>
          <a:prstGeom prst="rect">
            <a:avLst/>
          </a:prstGeom>
          <a:noFill/>
        </p:spPr>
        <p:txBody>
          <a:bodyPr wrap="square" rtlCol="0">
            <a:spAutoFit/>
          </a:bodyPr>
          <a:lstStyle/>
          <a:p>
            <a:pPr algn="ctr"/>
            <a:r>
              <a:rPr lang="es-ES" sz="3000" dirty="0">
                <a:solidFill>
                  <a:schemeClr val="bg1"/>
                </a:solidFill>
              </a:rPr>
              <a:t>PARA PRESERVAR  SU VERDAD, LLAMAR AL ARREPENTIMIENTO Y COMUNICAR SU VOLUNTAD SEGÚN CADA CONTEXTO.</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247317"/>
          </a:xfrm>
          <a:prstGeom prst="rect">
            <a:avLst/>
          </a:prstGeom>
          <a:noFill/>
        </p:spPr>
        <p:txBody>
          <a:bodyPr wrap="square" rtlCol="0">
            <a:spAutoFit/>
          </a:bodyPr>
          <a:lstStyle/>
          <a:p>
            <a:r>
              <a:rPr lang="es-ES" sz="5400" dirty="0">
                <a:solidFill>
                  <a:schemeClr val="bg1"/>
                </a:solidFill>
              </a:rPr>
              <a:t>14 Y Jehová </a:t>
            </a:r>
            <a:r>
              <a:rPr lang="es-ES" sz="5400" dirty="0">
                <a:solidFill>
                  <a:schemeClr val="accent3"/>
                </a:solidFill>
              </a:rPr>
              <a:t>dijo</a:t>
            </a:r>
            <a:r>
              <a:rPr lang="es-ES" sz="5400" dirty="0">
                <a:solidFill>
                  <a:schemeClr val="bg1"/>
                </a:solidFill>
              </a:rPr>
              <a:t> a Moisés: </a:t>
            </a:r>
            <a:r>
              <a:rPr lang="es-ES" sz="5400" dirty="0">
                <a:solidFill>
                  <a:schemeClr val="accent3"/>
                </a:solidFill>
              </a:rPr>
              <a:t>Escribe</a:t>
            </a:r>
            <a:r>
              <a:rPr lang="es-ES" sz="5400" dirty="0">
                <a:solidFill>
                  <a:schemeClr val="bg1"/>
                </a:solidFill>
              </a:rPr>
              <a:t> esto </a:t>
            </a:r>
            <a:r>
              <a:rPr lang="es-ES" sz="5400" dirty="0">
                <a:solidFill>
                  <a:schemeClr val="accent3"/>
                </a:solidFill>
              </a:rPr>
              <a:t>para memoria en un libro</a:t>
            </a:r>
            <a:r>
              <a:rPr lang="es-ES" sz="5400" dirty="0">
                <a:solidFill>
                  <a:schemeClr val="bg1"/>
                </a:solidFill>
              </a:rPr>
              <a:t>, y di a Josué que raeré del todo la memoria de Amalec de debajo del cielo.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pPr algn="ctr"/>
            <a:r>
              <a:rPr lang="es-ES" sz="2400">
                <a:solidFill>
                  <a:schemeClr val="bg1"/>
                </a:solidFill>
              </a:rPr>
              <a:t>Éxodo 17: 14 </a:t>
            </a:r>
            <a:endParaRPr lang="es-ES" sz="2400" dirty="0">
              <a:solidFill>
                <a:schemeClr val="bg1"/>
              </a:solidFill>
            </a:endParaRP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078313"/>
          </a:xfrm>
          <a:prstGeom prst="rect">
            <a:avLst/>
          </a:prstGeom>
          <a:noFill/>
        </p:spPr>
        <p:txBody>
          <a:bodyPr wrap="square" rtlCol="0">
            <a:spAutoFit/>
          </a:bodyPr>
          <a:lstStyle/>
          <a:p>
            <a:r>
              <a:rPr lang="es-ES" sz="3600" dirty="0">
                <a:solidFill>
                  <a:schemeClr val="bg1"/>
                </a:solidFill>
              </a:rPr>
              <a:t>2 Toma un </a:t>
            </a:r>
            <a:r>
              <a:rPr lang="es-ES" sz="3600" dirty="0">
                <a:solidFill>
                  <a:schemeClr val="accent3"/>
                </a:solidFill>
              </a:rPr>
              <a:t>rollo de libro</a:t>
            </a:r>
            <a:r>
              <a:rPr lang="es-ES" sz="3600" dirty="0">
                <a:solidFill>
                  <a:schemeClr val="bg1"/>
                </a:solidFill>
              </a:rPr>
              <a:t>, y </a:t>
            </a:r>
            <a:r>
              <a:rPr lang="es-ES" sz="3600" dirty="0">
                <a:solidFill>
                  <a:schemeClr val="accent3"/>
                </a:solidFill>
              </a:rPr>
              <a:t>escribe</a:t>
            </a:r>
            <a:r>
              <a:rPr lang="es-ES" sz="3600" dirty="0">
                <a:solidFill>
                  <a:schemeClr val="bg1"/>
                </a:solidFill>
              </a:rPr>
              <a:t> en él todas </a:t>
            </a:r>
            <a:r>
              <a:rPr lang="es-ES" sz="3600" dirty="0">
                <a:solidFill>
                  <a:schemeClr val="accent3"/>
                </a:solidFill>
              </a:rPr>
              <a:t>las palabras que te he hablado </a:t>
            </a:r>
            <a:r>
              <a:rPr lang="es-ES" sz="3600" dirty="0">
                <a:solidFill>
                  <a:schemeClr val="bg1"/>
                </a:solidFill>
              </a:rPr>
              <a:t>contra Israel y contra Judá, y contra todas las naciones, desde el día que comencé a </a:t>
            </a:r>
            <a:r>
              <a:rPr lang="es-ES" sz="3600" dirty="0">
                <a:solidFill>
                  <a:schemeClr val="accent3"/>
                </a:solidFill>
              </a:rPr>
              <a:t>hablarte</a:t>
            </a:r>
            <a:r>
              <a:rPr lang="es-ES" sz="3600" dirty="0">
                <a:solidFill>
                  <a:schemeClr val="bg1"/>
                </a:solidFill>
              </a:rPr>
              <a:t>, desde los días de Josías hasta hoy. 3 Quizá oiga la casa de Judá todo el mal que yo pienso hacerles, y se arrepienta cada uno de su mal camino, y yo perdonaré su maldad y su pecado. </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pPr algn="ctr"/>
            <a:r>
              <a:rPr lang="es-ES" sz="2400">
                <a:solidFill>
                  <a:schemeClr val="bg1"/>
                </a:solidFill>
              </a:rPr>
              <a:t>Jeremías 36: 2-3 </a:t>
            </a:r>
            <a:endParaRPr lang="es-ES" sz="2400" dirty="0">
              <a:solidFill>
                <a:schemeClr val="bg1"/>
              </a:solidFill>
            </a:endParaRPr>
          </a:p>
        </p:txBody>
      </p:sp>
    </p:spTree>
    <p:extLst>
      <p:ext uri="{BB962C8B-B14F-4D97-AF65-F5344CB8AC3E}">
        <p14:creationId xmlns:p14="http://schemas.microsoft.com/office/powerpoint/2010/main" val="282315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243512"/>
            <a:ext cx="8323385" cy="6247864"/>
          </a:xfrm>
          <a:prstGeom prst="rect">
            <a:avLst/>
          </a:prstGeom>
          <a:noFill/>
        </p:spPr>
        <p:txBody>
          <a:bodyPr wrap="square" rtlCol="0">
            <a:spAutoFit/>
          </a:bodyPr>
          <a:lstStyle/>
          <a:p>
            <a:r>
              <a:rPr lang="es-ES" sz="4000" dirty="0">
                <a:solidFill>
                  <a:schemeClr val="bg1"/>
                </a:solidFill>
              </a:rPr>
              <a:t>Es llamativo que todas las enseñanzas de Jesús fueron preservadas por escrito por aquellos a quienes Dios eligió para confiarles tan preciosas verdades. Esto muestra la certeza divina de que los mensajes inspirados por Dios serían fielmente registrados y preservados por sus mensajeros. </a:t>
            </a:r>
            <a:r>
              <a:rPr lang="es-ES" sz="4000" dirty="0">
                <a:solidFill>
                  <a:schemeClr val="accent3"/>
                </a:solidFill>
              </a:rPr>
              <a:t>Lección del domingo</a:t>
            </a:r>
            <a:r>
              <a:rPr lang="es-ES" sz="40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¿AFECTÓ EL USO DE</a:t>
            </a:r>
          </a:p>
          <a:p>
            <a:pPr algn="ctr"/>
            <a:r>
              <a:rPr lang="es-ES" sz="2800" dirty="0">
                <a:solidFill>
                  <a:schemeClr val="bg1"/>
                </a:solidFill>
              </a:rPr>
              <a:t> ASISTENTES LITERARIOS</a:t>
            </a:r>
          </a:p>
          <a:p>
            <a:pPr algn="ctr"/>
            <a:r>
              <a:rPr lang="es-ES" sz="2800" dirty="0">
                <a:solidFill>
                  <a:schemeClr val="bg1"/>
                </a:solidFill>
              </a:rPr>
              <a:t> LA INSPIRACIÓN PROFÉTICA?</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205514"/>
            <a:ext cx="3247293" cy="4154984"/>
          </a:xfrm>
          <a:prstGeom prst="rect">
            <a:avLst/>
          </a:prstGeom>
          <a:noFill/>
        </p:spPr>
        <p:txBody>
          <a:bodyPr wrap="square" rtlCol="0">
            <a:spAutoFit/>
          </a:bodyPr>
          <a:lstStyle/>
          <a:p>
            <a:pPr algn="ctr"/>
            <a:r>
              <a:rPr lang="es-ES" sz="2400" dirty="0">
                <a:solidFill>
                  <a:schemeClr val="bg1"/>
                </a:solidFill>
              </a:rPr>
              <a:t>NO, DIOS </a:t>
            </a:r>
          </a:p>
          <a:p>
            <a:pPr algn="ctr"/>
            <a:r>
              <a:rPr lang="es-ES" sz="2400" dirty="0">
                <a:solidFill>
                  <a:schemeClr val="bg1"/>
                </a:solidFill>
              </a:rPr>
              <a:t>INSPIRÓ LOS PENSAMIENTOS Y LAS IDEAS DEL PROFETA, PERMITIENDO EL AUXILIO DE SECRETARIOS DE CONFIANZA SIN PERDER LA AUTENTICIDAD DIVINA.</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401205"/>
          </a:xfrm>
          <a:prstGeom prst="rect">
            <a:avLst/>
          </a:prstGeom>
          <a:noFill/>
        </p:spPr>
        <p:txBody>
          <a:bodyPr wrap="square" rtlCol="0">
            <a:spAutoFit/>
          </a:bodyPr>
          <a:lstStyle/>
          <a:p>
            <a:r>
              <a:rPr lang="es-ES" sz="4000" dirty="0">
                <a:solidFill>
                  <a:schemeClr val="bg1"/>
                </a:solidFill>
              </a:rPr>
              <a:t>17 Preguntaron luego a </a:t>
            </a:r>
            <a:r>
              <a:rPr lang="es-ES" sz="4000" dirty="0">
                <a:solidFill>
                  <a:schemeClr val="accent3"/>
                </a:solidFill>
              </a:rPr>
              <a:t>Baruc</a:t>
            </a:r>
            <a:r>
              <a:rPr lang="es-ES" sz="4000" dirty="0">
                <a:solidFill>
                  <a:schemeClr val="bg1"/>
                </a:solidFill>
              </a:rPr>
              <a:t>, diciendo: Cuéntanos ahora cómo </a:t>
            </a:r>
            <a:r>
              <a:rPr lang="es-ES" sz="4000" dirty="0">
                <a:solidFill>
                  <a:schemeClr val="accent3"/>
                </a:solidFill>
              </a:rPr>
              <a:t>escribiste de boca de Jeremías </a:t>
            </a:r>
            <a:r>
              <a:rPr lang="es-ES" sz="4000" dirty="0">
                <a:solidFill>
                  <a:schemeClr val="bg1"/>
                </a:solidFill>
              </a:rPr>
              <a:t>todas estas palabras. 18 Y Baruc les dijo: </a:t>
            </a:r>
            <a:r>
              <a:rPr lang="es-ES" sz="4000" dirty="0">
                <a:solidFill>
                  <a:schemeClr val="accent3"/>
                </a:solidFill>
              </a:rPr>
              <a:t>Él me dictaba</a:t>
            </a:r>
            <a:r>
              <a:rPr lang="es-ES" sz="4000" dirty="0">
                <a:solidFill>
                  <a:schemeClr val="bg1"/>
                </a:solidFill>
              </a:rPr>
              <a:t> de su boca todas estas palabras, </a:t>
            </a:r>
            <a:r>
              <a:rPr lang="es-ES" sz="4000" dirty="0">
                <a:solidFill>
                  <a:schemeClr val="accent3"/>
                </a:solidFill>
              </a:rPr>
              <a:t>y yo escribía </a:t>
            </a:r>
            <a:r>
              <a:rPr lang="es-ES" sz="4000" dirty="0">
                <a:solidFill>
                  <a:schemeClr val="bg1"/>
                </a:solidFill>
              </a:rPr>
              <a:t>con tinta en el libro.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342408" y="4262718"/>
            <a:ext cx="2700067" cy="461665"/>
          </a:xfrm>
          <a:prstGeom prst="rect">
            <a:avLst/>
          </a:prstGeom>
          <a:noFill/>
        </p:spPr>
        <p:txBody>
          <a:bodyPr wrap="square" rtlCol="0">
            <a:spAutoFit/>
          </a:bodyPr>
          <a:lstStyle/>
          <a:p>
            <a:pPr algn="ctr"/>
            <a:r>
              <a:rPr lang="es-ES" sz="2400">
                <a:solidFill>
                  <a:schemeClr val="bg1"/>
                </a:solidFill>
              </a:rPr>
              <a:t>Jeremías 36: 17-18 </a:t>
            </a:r>
            <a:endParaRPr lang="es-ES" sz="2400" dirty="0">
              <a:solidFill>
                <a:schemeClr val="bg1"/>
              </a:solidFill>
            </a:endParaRPr>
          </a:p>
        </p:txBody>
      </p:sp>
    </p:spTree>
    <p:extLst>
      <p:ext uri="{BB962C8B-B14F-4D97-AF65-F5344CB8AC3E}">
        <p14:creationId xmlns:p14="http://schemas.microsoft.com/office/powerpoint/2010/main" val="139641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3785652"/>
          </a:xfrm>
          <a:prstGeom prst="rect">
            <a:avLst/>
          </a:prstGeom>
          <a:noFill/>
        </p:spPr>
        <p:txBody>
          <a:bodyPr wrap="square" rtlCol="0">
            <a:spAutoFit/>
          </a:bodyPr>
          <a:lstStyle/>
          <a:p>
            <a:r>
              <a:rPr lang="es-ES" sz="6000" dirty="0">
                <a:solidFill>
                  <a:schemeClr val="bg1"/>
                </a:solidFill>
              </a:rPr>
              <a:t>22 Yo </a:t>
            </a:r>
            <a:r>
              <a:rPr lang="es-ES" sz="6000" dirty="0">
                <a:solidFill>
                  <a:schemeClr val="accent3"/>
                </a:solidFill>
              </a:rPr>
              <a:t>Tercio</a:t>
            </a:r>
            <a:r>
              <a:rPr lang="es-ES" sz="6000" dirty="0">
                <a:solidFill>
                  <a:schemeClr val="bg1"/>
                </a:solidFill>
              </a:rPr>
              <a:t>, que </a:t>
            </a:r>
            <a:r>
              <a:rPr lang="es-ES" sz="6000" dirty="0">
                <a:solidFill>
                  <a:schemeClr val="accent3"/>
                </a:solidFill>
              </a:rPr>
              <a:t>escribí la epístola</a:t>
            </a:r>
            <a:r>
              <a:rPr lang="es-ES" sz="6000" dirty="0">
                <a:solidFill>
                  <a:schemeClr val="bg1"/>
                </a:solidFill>
              </a:rPr>
              <a:t> [para Pablo inspirado], os saludo en el Señor.</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76765" y="4245465"/>
            <a:ext cx="3204459" cy="461665"/>
          </a:xfrm>
          <a:prstGeom prst="rect">
            <a:avLst/>
          </a:prstGeom>
          <a:noFill/>
        </p:spPr>
        <p:txBody>
          <a:bodyPr wrap="square" rtlCol="0">
            <a:spAutoFit/>
          </a:bodyPr>
          <a:lstStyle/>
          <a:p>
            <a:pPr algn="ctr"/>
            <a:r>
              <a:rPr lang="es-ES" sz="2400">
                <a:solidFill>
                  <a:schemeClr val="bg1"/>
                </a:solidFill>
              </a:rPr>
              <a:t>Romanos 16: 22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509200"/>
          </a:xfrm>
          <a:prstGeom prst="rect">
            <a:avLst/>
          </a:prstGeom>
          <a:noFill/>
        </p:spPr>
        <p:txBody>
          <a:bodyPr wrap="square" rtlCol="0">
            <a:spAutoFit/>
          </a:bodyPr>
          <a:lstStyle/>
          <a:p>
            <a:r>
              <a:rPr lang="es-ES" sz="3200" dirty="0">
                <a:solidFill>
                  <a:schemeClr val="bg1"/>
                </a:solidFill>
              </a:rPr>
              <a:t>Aunque fiel a los pensamientos y a la intención de los mensajeros de Dios en materia de significado, el vocabulario y la construcción de las frases podrían reflejar las diferentes habilidades literarias de los ayudantes que empleaban. Los pensamientos de los mensajeros de Dios son el objeto de la inspiración divina, pero no necesariamente las palabras específicas utilizadas para expresar esos pensamientos inspirados. </a:t>
            </a:r>
            <a:r>
              <a:rPr lang="es-ES" sz="3200" dirty="0">
                <a:solidFill>
                  <a:schemeClr val="accent3"/>
                </a:solidFill>
              </a:rPr>
              <a:t>Lección del martes</a:t>
            </a:r>
            <a:r>
              <a:rPr lang="es-ES" sz="3200" dirty="0">
                <a:solidFill>
                  <a:schemeClr val="bg1"/>
                </a:solidFill>
              </a:rPr>
              <a:t>.</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2677656"/>
          </a:xfrm>
          <a:prstGeom prst="rect">
            <a:avLst/>
          </a:prstGeom>
          <a:noFill/>
        </p:spPr>
        <p:txBody>
          <a:bodyPr wrap="square" rtlCol="0">
            <a:spAutoFit/>
          </a:bodyPr>
          <a:lstStyle/>
          <a:p>
            <a:pPr algn="ctr"/>
            <a:r>
              <a:rPr lang="es-ES" sz="2800" dirty="0">
                <a:solidFill>
                  <a:schemeClr val="bg1"/>
                </a:solidFill>
              </a:rPr>
              <a:t>¿CÓMO ARMONIZA LA</a:t>
            </a:r>
          </a:p>
          <a:p>
            <a:pPr algn="ctr"/>
            <a:r>
              <a:rPr lang="es-ES" sz="2800" dirty="0">
                <a:solidFill>
                  <a:schemeClr val="bg1"/>
                </a:solidFill>
              </a:rPr>
              <a:t> INSPIRACIÓN CON EL USO </a:t>
            </a:r>
          </a:p>
          <a:p>
            <a:pPr algn="ctr"/>
            <a:r>
              <a:rPr lang="es-ES" sz="2800" dirty="0">
                <a:solidFill>
                  <a:schemeClr val="bg1"/>
                </a:solidFill>
              </a:rPr>
              <a:t>DE FUENTES EXTERNAS?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408689" y="2205513"/>
            <a:ext cx="3247293" cy="3785652"/>
          </a:xfrm>
          <a:prstGeom prst="rect">
            <a:avLst/>
          </a:prstGeom>
          <a:noFill/>
        </p:spPr>
        <p:txBody>
          <a:bodyPr wrap="square" rtlCol="0">
            <a:spAutoFit/>
          </a:bodyPr>
          <a:lstStyle/>
          <a:p>
            <a:pPr algn="ctr"/>
            <a:r>
              <a:rPr lang="es-ES" sz="2400" dirty="0">
                <a:solidFill>
                  <a:schemeClr val="bg1"/>
                </a:solidFill>
              </a:rPr>
              <a:t>EL ESPÍRITU</a:t>
            </a:r>
          </a:p>
          <a:p>
            <a:pPr algn="ctr"/>
            <a:r>
              <a:rPr lang="es-ES" sz="2400" dirty="0">
                <a:solidFill>
                  <a:schemeClr val="bg1"/>
                </a:solidFill>
              </a:rPr>
              <a:t> SANTO GUIO LA</a:t>
            </a:r>
          </a:p>
          <a:p>
            <a:pPr algn="ctr"/>
            <a:r>
              <a:rPr lang="es-ES" sz="2400" dirty="0">
                <a:solidFill>
                  <a:schemeClr val="bg1"/>
                </a:solidFill>
              </a:rPr>
              <a:t> MENTE DE LOS AUTORES PARA INVESTIGAR Y SELECCIONAR REGISTROS CONFIABLES PREVIOS, ACORDES A LA VERDAD.</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3200" dirty="0">
                <a:solidFill>
                  <a:schemeClr val="bg1"/>
                </a:solidFill>
              </a:rPr>
              <a:t>1 Puesto que ya muchos han tratado de poner en orden la </a:t>
            </a:r>
            <a:r>
              <a:rPr lang="es-ES" sz="3200" dirty="0">
                <a:solidFill>
                  <a:schemeClr val="accent3"/>
                </a:solidFill>
              </a:rPr>
              <a:t>historia</a:t>
            </a:r>
            <a:r>
              <a:rPr lang="es-ES" sz="3200" dirty="0">
                <a:solidFill>
                  <a:schemeClr val="bg1"/>
                </a:solidFill>
              </a:rPr>
              <a:t> de las cosas que entre nosotros han sido ciertísimas, 2 tal como nos lo </a:t>
            </a:r>
            <a:r>
              <a:rPr lang="es-ES" sz="3200" dirty="0">
                <a:solidFill>
                  <a:schemeClr val="accent3"/>
                </a:solidFill>
              </a:rPr>
              <a:t>enseñaron</a:t>
            </a:r>
            <a:r>
              <a:rPr lang="es-ES" sz="3200" dirty="0">
                <a:solidFill>
                  <a:schemeClr val="bg1"/>
                </a:solidFill>
              </a:rPr>
              <a:t> los que desde el principio lo </a:t>
            </a:r>
            <a:r>
              <a:rPr lang="es-ES" sz="3200" dirty="0">
                <a:solidFill>
                  <a:schemeClr val="accent3"/>
                </a:solidFill>
              </a:rPr>
              <a:t>vieron con sus ojos</a:t>
            </a:r>
            <a:r>
              <a:rPr lang="es-ES" sz="3200" dirty="0">
                <a:solidFill>
                  <a:schemeClr val="bg1"/>
                </a:solidFill>
              </a:rPr>
              <a:t>, y fueron </a:t>
            </a:r>
            <a:r>
              <a:rPr lang="es-ES" sz="3200" dirty="0">
                <a:solidFill>
                  <a:schemeClr val="accent3"/>
                </a:solidFill>
              </a:rPr>
              <a:t>ministros de la palabra</a:t>
            </a:r>
            <a:r>
              <a:rPr lang="es-ES" sz="3200" dirty="0">
                <a:solidFill>
                  <a:schemeClr val="bg1"/>
                </a:solidFill>
              </a:rPr>
              <a:t>, 3 me ha parecido también a mí, </a:t>
            </a:r>
            <a:r>
              <a:rPr lang="es-ES" sz="3200" dirty="0">
                <a:solidFill>
                  <a:schemeClr val="accent3"/>
                </a:solidFill>
              </a:rPr>
              <a:t>después de haber investigado con diligencia todas las cosas desde su origen</a:t>
            </a:r>
            <a:r>
              <a:rPr lang="es-ES" sz="3200" dirty="0">
                <a:solidFill>
                  <a:schemeClr val="bg1"/>
                </a:solidFill>
              </a:rPr>
              <a:t>, escribírtelas por orden, oh excelentísimo Teófilo, 4 para que conozcas bien la </a:t>
            </a:r>
            <a:r>
              <a:rPr lang="es-ES" sz="3200" dirty="0">
                <a:solidFill>
                  <a:schemeClr val="accent3"/>
                </a:solidFill>
              </a:rPr>
              <a:t>verdad</a:t>
            </a:r>
            <a:r>
              <a:rPr lang="es-ES" sz="3200" dirty="0">
                <a:solidFill>
                  <a:schemeClr val="bg1"/>
                </a:solidFill>
              </a:rPr>
              <a:t> de las cosas en las cuales has sido instruido.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Lucas 1: 1-4 </a:t>
            </a:r>
            <a:endParaRPr lang="es-ES" sz="2400" dirty="0">
              <a:solidFill>
                <a:schemeClr val="bg1"/>
              </a:solidFill>
            </a:endParaRPr>
          </a:p>
        </p:txBody>
      </p:sp>
    </p:spTree>
    <p:extLst>
      <p:ext uri="{BB962C8B-B14F-4D97-AF65-F5344CB8AC3E}">
        <p14:creationId xmlns:p14="http://schemas.microsoft.com/office/powerpoint/2010/main" val="4242671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4400" dirty="0">
                <a:solidFill>
                  <a:schemeClr val="bg1"/>
                </a:solidFill>
              </a:rPr>
              <a:t>9 Además de ser sabio, el Maestro impartió conocimientos a la gente. </a:t>
            </a:r>
            <a:r>
              <a:rPr lang="es-ES" sz="4400" dirty="0">
                <a:solidFill>
                  <a:schemeClr val="accent3"/>
                </a:solidFill>
              </a:rPr>
              <a:t>Ponderó, investigó y ordenó muchísimos proverbios</a:t>
            </a:r>
            <a:r>
              <a:rPr lang="es-ES" sz="4400" dirty="0">
                <a:solidFill>
                  <a:schemeClr val="bg1"/>
                </a:solidFill>
              </a:rPr>
              <a:t>. 10 Procuró también hallar las palabras más adecuadas y </a:t>
            </a:r>
            <a:r>
              <a:rPr lang="es-ES" sz="4400" dirty="0">
                <a:solidFill>
                  <a:schemeClr val="accent3"/>
                </a:solidFill>
              </a:rPr>
              <a:t>escribirlas con honradez y veracidad</a:t>
            </a:r>
            <a:r>
              <a:rPr lang="es-ES" sz="4400" dirty="0">
                <a:solidFill>
                  <a:schemeClr val="bg1"/>
                </a:solidFill>
              </a:rPr>
              <a:t>.</a:t>
            </a:r>
            <a:endParaRPr lang="es-ES" sz="4400" dirty="0">
              <a:solidFill>
                <a:schemeClr val="accent6"/>
              </a:solidFill>
            </a:endParaRPr>
          </a:p>
        </p:txBody>
      </p:sp>
      <p:sp>
        <p:nvSpPr>
          <p:cNvPr id="4" name="CuadroTexto 3">
            <a:extLst>
              <a:ext uri="{FF2B5EF4-FFF2-40B4-BE49-F238E27FC236}">
                <a16:creationId xmlns:a16="http://schemas.microsoft.com/office/drawing/2014/main" id="{ECA80BDC-077E-5D5C-785C-0A8F7EAEE08D}"/>
              </a:ext>
            </a:extLst>
          </p:cNvPr>
          <p:cNvSpPr txBox="1"/>
          <p:nvPr/>
        </p:nvSpPr>
        <p:spPr>
          <a:xfrm>
            <a:off x="9183073" y="4297223"/>
            <a:ext cx="3083689" cy="830997"/>
          </a:xfrm>
          <a:prstGeom prst="rect">
            <a:avLst/>
          </a:prstGeom>
          <a:noFill/>
        </p:spPr>
        <p:txBody>
          <a:bodyPr wrap="square" rtlCol="0">
            <a:spAutoFit/>
          </a:bodyPr>
          <a:lstStyle/>
          <a:p>
            <a:pPr algn="ctr"/>
            <a:r>
              <a:rPr lang="es-ES" sz="2400" kern="1200">
                <a:solidFill>
                  <a:srgbClr val="000000"/>
                </a:solidFill>
                <a:effectLst/>
                <a:latin typeface="Aptos" panose="020B0004020202020204" pitchFamily="34" charset="0"/>
                <a:ea typeface="+mn-ea"/>
                <a:cs typeface="+mn-cs"/>
              </a:rPr>
              <a:t>Eclesiastés  12: 9-10 [NVI] </a:t>
            </a:r>
            <a:endParaRPr lang="es-ES" sz="32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93976"/>
          </a:xfrm>
          <a:prstGeom prst="rect">
            <a:avLst/>
          </a:prstGeom>
          <a:noFill/>
        </p:spPr>
        <p:txBody>
          <a:bodyPr wrap="square" rtlCol="0">
            <a:spAutoFit/>
          </a:bodyPr>
          <a:lstStyle/>
          <a:p>
            <a:r>
              <a:rPr lang="es-ES" sz="3000" dirty="0">
                <a:solidFill>
                  <a:schemeClr val="bg1"/>
                </a:solidFill>
              </a:rPr>
              <a:t>El Espíritu Santo guio a los autores bíblicos:  leyeron, estudiaron, compilaron y editaron materiales existentes —tanto inspirados como no inspirados— mientras Dios supervisó providencialmente el proceso. Pablo alude a poetas griegos sin nombrarlos, y en el Apocalipsis de Juan hay algunas imágenes que también se encuentran en el libro no canónico de Enoc. El Evangelio de Lucas es el ejemplo más claro del modo de investigación, ya que menciona explícitamente la compilación de su narrativa mediante una cuidadosa investigación. </a:t>
            </a:r>
            <a:r>
              <a:rPr lang="es-ES" sz="3000" dirty="0">
                <a:solidFill>
                  <a:schemeClr val="accent3"/>
                </a:solidFill>
              </a:rPr>
              <a:t>Material para el maestro</a:t>
            </a:r>
            <a:r>
              <a:rPr lang="es-ES" sz="3000" dirty="0">
                <a:solidFill>
                  <a:schemeClr val="bg1"/>
                </a:solidFill>
              </a:rPr>
              <a:t>.</a:t>
            </a:r>
            <a:endParaRPr lang="es-ES" sz="3000" dirty="0">
              <a:solidFill>
                <a:schemeClr val="accent6"/>
              </a:solidFill>
            </a:endParaRP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511615" y="1874728"/>
            <a:ext cx="3140015" cy="2554545"/>
          </a:xfrm>
          <a:prstGeom prst="rect">
            <a:avLst/>
          </a:prstGeom>
          <a:noFill/>
        </p:spPr>
        <p:txBody>
          <a:bodyPr wrap="square" rtlCol="0">
            <a:spAutoFit/>
          </a:bodyPr>
          <a:lstStyle/>
          <a:p>
            <a:pPr algn="ctr"/>
            <a:r>
              <a:rPr lang="es-ES" sz="3200" dirty="0">
                <a:solidFill>
                  <a:schemeClr val="bg1"/>
                </a:solidFill>
              </a:rPr>
              <a:t>¿INVALIDAN LAS IMPERFECCIONES HUMANAS </a:t>
            </a:r>
          </a:p>
          <a:p>
            <a:pPr algn="ctr"/>
            <a:r>
              <a:rPr lang="es-ES" sz="3200" dirty="0">
                <a:solidFill>
                  <a:schemeClr val="bg1"/>
                </a:solidFill>
              </a:rPr>
              <a:t>LA VERACIDAD BÍBLICA?</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22424" y="2464306"/>
            <a:ext cx="3400874" cy="3108543"/>
          </a:xfrm>
          <a:prstGeom prst="rect">
            <a:avLst/>
          </a:prstGeom>
          <a:noFill/>
        </p:spPr>
        <p:txBody>
          <a:bodyPr wrap="square" rtlCol="0">
            <a:spAutoFit/>
          </a:bodyPr>
          <a:lstStyle/>
          <a:p>
            <a:pPr algn="ctr"/>
            <a:r>
              <a:rPr lang="es-ES" sz="2800" dirty="0">
                <a:solidFill>
                  <a:schemeClr val="bg1"/>
                </a:solidFill>
              </a:rPr>
              <a:t>NO, EL </a:t>
            </a:r>
          </a:p>
          <a:p>
            <a:pPr algn="ctr"/>
            <a:r>
              <a:rPr lang="es-ES" sz="2800" dirty="0">
                <a:solidFill>
                  <a:schemeClr val="bg1"/>
                </a:solidFill>
              </a:rPr>
              <a:t>MENSAJE DIVINO</a:t>
            </a:r>
          </a:p>
          <a:p>
            <a:pPr algn="ctr"/>
            <a:r>
              <a:rPr lang="es-ES" sz="2800" dirty="0">
                <a:solidFill>
                  <a:schemeClr val="bg1"/>
                </a:solidFill>
              </a:rPr>
              <a:t> SE CONFIÓ A HOMBRES FALIBLES SIN ALTERAR LA FIDELIDAD DE LA VERDAD REVELADA.</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262979"/>
          </a:xfrm>
          <a:prstGeom prst="rect">
            <a:avLst/>
          </a:prstGeom>
          <a:noFill/>
        </p:spPr>
        <p:txBody>
          <a:bodyPr wrap="square" rtlCol="0">
            <a:spAutoFit/>
          </a:bodyPr>
          <a:lstStyle/>
          <a:p>
            <a:r>
              <a:rPr lang="es-ES" sz="4800" dirty="0">
                <a:solidFill>
                  <a:schemeClr val="bg1"/>
                </a:solidFill>
              </a:rPr>
              <a:t>7 Pero tenemos este </a:t>
            </a:r>
            <a:r>
              <a:rPr lang="es-ES" sz="4800" dirty="0">
                <a:solidFill>
                  <a:schemeClr val="accent3"/>
                </a:solidFill>
              </a:rPr>
              <a:t>tesoro</a:t>
            </a:r>
            <a:r>
              <a:rPr lang="es-ES" sz="4800" dirty="0">
                <a:solidFill>
                  <a:schemeClr val="bg1"/>
                </a:solidFill>
              </a:rPr>
              <a:t> en vasos de barro, para que </a:t>
            </a:r>
            <a:r>
              <a:rPr lang="es-ES" sz="4800" dirty="0">
                <a:solidFill>
                  <a:schemeClr val="accent3"/>
                </a:solidFill>
              </a:rPr>
              <a:t>la excelencia del poder sea de Dios</a:t>
            </a:r>
            <a:r>
              <a:rPr lang="es-ES" sz="4800" dirty="0">
                <a:solidFill>
                  <a:schemeClr val="bg1"/>
                </a:solidFill>
              </a:rPr>
              <a:t>, y no de nosotros, 8 que estamos atribulados en todo, mas no angustiados; en apuros, mas no desesperados;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698376" cy="461665"/>
          </a:xfrm>
          <a:prstGeom prst="rect">
            <a:avLst/>
          </a:prstGeom>
          <a:noFill/>
        </p:spPr>
        <p:txBody>
          <a:bodyPr wrap="square" rtlCol="0">
            <a:spAutoFit/>
          </a:bodyPr>
          <a:lstStyle/>
          <a:p>
            <a:pPr algn="ctr"/>
            <a:r>
              <a:rPr lang="es-ES" sz="2400">
                <a:solidFill>
                  <a:schemeClr val="bg1"/>
                </a:solidFill>
              </a:rPr>
              <a:t>2 Corintios 4: 7-8 </a:t>
            </a:r>
            <a:endParaRPr lang="es-ES" sz="2400" dirty="0">
              <a:solidFill>
                <a:schemeClr val="bg1"/>
              </a:solidFill>
            </a:endParaRPr>
          </a:p>
        </p:txBody>
      </p:sp>
    </p:spTree>
    <p:extLst>
      <p:ext uri="{BB962C8B-B14F-4D97-AF65-F5344CB8AC3E}">
        <p14:creationId xmlns:p14="http://schemas.microsoft.com/office/powerpoint/2010/main" val="1476802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228273" cy="3785652"/>
          </a:xfrm>
          <a:prstGeom prst="rect">
            <a:avLst/>
          </a:prstGeom>
          <a:noFill/>
        </p:spPr>
        <p:txBody>
          <a:bodyPr wrap="square" rtlCol="0">
            <a:spAutoFit/>
          </a:bodyPr>
          <a:lstStyle/>
          <a:p>
            <a:r>
              <a:rPr lang="es-ES" sz="4000" dirty="0">
                <a:solidFill>
                  <a:schemeClr val="bg1"/>
                </a:solidFill>
              </a:rPr>
              <a:t>La humanidad de los mensajeros de Dios no es suprimida a causa de su llamado divino a comunicar los tesoros de la verdad, como escribió el apóstol Pablo en 2 Corintios 4:7. </a:t>
            </a:r>
            <a:r>
              <a:rPr lang="es-ES" sz="4000" dirty="0">
                <a:solidFill>
                  <a:schemeClr val="accent3"/>
                </a:solidFill>
              </a:rPr>
              <a:t>Lección del jueves</a:t>
            </a:r>
            <a:r>
              <a:rPr lang="es-ES" sz="4000" dirty="0">
                <a:solidFill>
                  <a:schemeClr val="bg1"/>
                </a:solidFill>
              </a:rPr>
              <a:t>.</a:t>
            </a:r>
            <a:endParaRPr lang="es-ES" sz="4000" dirty="0">
              <a:solidFill>
                <a:schemeClr val="accent6"/>
              </a:solidFill>
            </a:endParaRP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2862322"/>
          </a:xfrm>
          <a:prstGeom prst="rect">
            <a:avLst/>
          </a:prstGeom>
          <a:noFill/>
        </p:spPr>
        <p:txBody>
          <a:bodyPr wrap="square">
            <a:spAutoFit/>
          </a:bodyPr>
          <a:lstStyle/>
          <a:p>
            <a:r>
              <a:rPr lang="es-ES" sz="3600" dirty="0">
                <a:solidFill>
                  <a:schemeClr val="accent1">
                    <a:lumMod val="50000"/>
                  </a:schemeClr>
                </a:solidFill>
                <a:effectLst>
                  <a:outerShdw blurRad="38100" dist="38100" dir="2700000" algn="tl">
                    <a:srgbClr val="000000">
                      <a:alpha val="43137"/>
                    </a:srgbClr>
                  </a:outerShdw>
                </a:effectLst>
              </a:rPr>
              <a:t>¿CREES QUE LA VERDAD REVELADA EN LA BIBLIA FUE INSPIRADA POR EL ESPÍRITU SANTO?</a:t>
            </a:r>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159</TotalTime>
  <Words>795</Words>
  <Application>Microsoft Office PowerPoint</Application>
  <PresentationFormat>Widescreen</PresentationFormat>
  <Paragraphs>48</Paragraphs>
  <Slides>18</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18</vt:i4>
      </vt:variant>
    </vt:vector>
  </HeadingPairs>
  <TitlesOfParts>
    <vt:vector size="22" baseType="lpstr">
      <vt:lpstr>Aptos</vt:lpstr>
      <vt:lpstr>Aptos Display</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jose ferreira Neto</cp:lastModifiedBy>
  <cp:revision>10</cp:revision>
  <dcterms:created xsi:type="dcterms:W3CDTF">2026-09-26T12:03:38Z</dcterms:created>
  <dcterms:modified xsi:type="dcterms:W3CDTF">2026-10-31T20:50:15Z</dcterms:modified>
</cp:coreProperties>
</file>