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5"/>
  </p:notesMasterIdLst>
  <p:sldIdLst>
    <p:sldId id="257" r:id="rId2"/>
    <p:sldId id="291" r:id="rId3"/>
    <p:sldId id="258" r:id="rId4"/>
    <p:sldId id="259" r:id="rId5"/>
    <p:sldId id="300" r:id="rId6"/>
    <p:sldId id="301" r:id="rId7"/>
    <p:sldId id="298" r:id="rId8"/>
    <p:sldId id="263" r:id="rId9"/>
    <p:sldId id="264" r:id="rId10"/>
    <p:sldId id="299" r:id="rId11"/>
    <p:sldId id="297" r:id="rId12"/>
    <p:sldId id="294" r:id="rId13"/>
    <p:sldId id="295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#1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t-BR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Perseguidos como Davi</a:t>
          </a:r>
          <a:endParaRPr lang="pt-BR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t-BR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 um palácio como Salomão</a:t>
          </a:r>
          <a:endParaRPr lang="pt-BR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t-BR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exterior como Daniel</a:t>
          </a:r>
          <a:endParaRPr lang="pt-BR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pt-BR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 prisão como Paulo</a:t>
          </a:r>
          <a:endParaRPr lang="pt-BR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pt-BR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exílio como João</a:t>
          </a:r>
          <a:endParaRPr lang="pt-BR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Relatos históricos (Gn.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Genealogias (Gn.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Profecias (</a:t>
          </a:r>
          <a:r>
            <a:rPr lang="pt-BR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</a:t>
          </a:r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Visões apocalípticas (Ap.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Poesia (grande parte de Isaías)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Canções (Cant. 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Paralelismos (</a:t>
          </a:r>
          <a:r>
            <a:rPr lang="pt-BR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</a:t>
          </a:r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Parábolas (</a:t>
          </a:r>
          <a:r>
            <a:rPr lang="pt-BR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Lc</a:t>
          </a:r>
          <a:r>
            <a:rPr lang="pt-B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pt-BR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Cartas (2Ts.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#1" qsCatId="simple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pt-BR" sz="1800" b="1" noProof="0" dirty="0"/>
            <a:t>Deus escolheu usar pessoas imperfeitas — "vasos de barro" — para transmitir Sua mensagem (2 Coríntios 4:7). Como essa imperfeição afetou a mensagem? A Bíblia é 100% confiável?</a:t>
          </a:r>
          <a:endParaRPr lang="pt-BR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pt-BR" sz="1800" b="1" noProof="0" dirty="0" err="1">
              <a:solidFill>
                <a:schemeClr val="accent2">
                  <a:lumMod val="50000"/>
                </a:schemeClr>
              </a:solidFill>
            </a:rPr>
            <a:t>Palabras</a:t>
          </a:r>
          <a:r>
            <a:rPr lang="pt-BR" sz="1800" b="1" noProof="0" dirty="0">
              <a:solidFill>
                <a:schemeClr val="accent2">
                  <a:lumMod val="50000"/>
                </a:schemeClr>
              </a:solidFill>
            </a:rPr>
            <a:t> arcaicas</a:t>
          </a: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pt-BR" sz="1800" b="1" noProof="0" dirty="0">
              <a:solidFill>
                <a:srgbClr val="8D8A00"/>
              </a:solidFill>
            </a:rPr>
            <a:t>Erros cometidos por copistas</a:t>
          </a: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buNone/>
          </a:pPr>
          <a:r>
            <a:rPr lang="pt-BR" sz="1800" b="1" noProof="0" dirty="0">
              <a:solidFill>
                <a:schemeClr val="accent4">
                  <a:lumMod val="50000"/>
                </a:schemeClr>
              </a:solidFill>
            </a:rPr>
            <a:t>Erros cometidos pelos próprios escritores</a:t>
          </a: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t-BR" sz="1800" b="1" noProof="0" dirty="0"/>
            <a:t>Palavras em hebraico, aramaico ou grego cujo significado não conhecemos, ou que foram usadas com outro significado na época do profeta</a:t>
          </a:r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t-BR" sz="1800" b="1" noProof="0" dirty="0"/>
            <a:t>Exemplos: </a:t>
          </a:r>
          <a:r>
            <a:rPr lang="pt-BR" sz="1800" b="1" i="1" u="none" noProof="0" dirty="0" err="1"/>
            <a:t>Gófer</a:t>
          </a:r>
          <a:r>
            <a:rPr lang="pt-BR" sz="1800" b="1" noProof="0" dirty="0"/>
            <a:t> (גֹּ</a:t>
          </a:r>
          <a:r>
            <a:rPr lang="pt-BR" sz="1800" b="1" noProof="0" dirty="0" err="1"/>
            <a:t>פֶר</a:t>
          </a:r>
          <a:r>
            <a:rPr lang="pt-BR" sz="1800" b="1" noProof="0" dirty="0"/>
            <a:t>) (Gn. 6:14); </a:t>
          </a:r>
          <a:r>
            <a:rPr lang="pt-BR" sz="1800" b="1" i="1" u="none" noProof="0" dirty="0" err="1"/>
            <a:t>Sélah</a:t>
          </a:r>
          <a:r>
            <a:rPr lang="pt-BR" sz="1800" b="1" noProof="0" dirty="0"/>
            <a:t> (</a:t>
          </a:r>
          <a:r>
            <a:rPr lang="pt-BR" sz="1800" b="1" noProof="0" dirty="0" err="1"/>
            <a:t>סֶלָה</a:t>
          </a:r>
          <a:r>
            <a:rPr lang="pt-BR" sz="1800" b="1" noProof="0" dirty="0"/>
            <a:t>) (usada em vários salmos)</a:t>
          </a:r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t-BR" sz="1800" b="1" noProof="0" dirty="0"/>
            <a:t>Ao copiar textos, ou escrevê-los por ditado, o copista pode cometer erros (mais comuns no Novo Testamento)</a:t>
          </a:r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D8B23302-96A3-4103-A4F4-980A11B03272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t-BR" sz="1800" b="1" noProof="0" dirty="0"/>
            <a:t>Exemplo: a "Vírgula </a:t>
          </a:r>
          <a:r>
            <a:rPr lang="pt-BR" sz="1800" b="1" noProof="0" dirty="0" err="1"/>
            <a:t>Joaniana</a:t>
          </a:r>
          <a:r>
            <a:rPr lang="pt-BR" sz="1800" b="1" noProof="0" dirty="0"/>
            <a:t>" (1 João 5:7-8). É um comentário de um copista que foi posteriormente incorporado ao texto por outro copista</a:t>
          </a:r>
        </a:p>
      </dgm:t>
    </dgm:pt>
    <dgm:pt modelId="{17CE74F4-E5E7-4141-934F-03E7DD5C3EE8}" type="parTrans" cxnId="{93901C86-EA7A-4876-9721-7497AA13AE41}">
      <dgm:prSet/>
      <dgm:spPr/>
      <dgm:t>
        <a:bodyPr/>
        <a:lstStyle/>
        <a:p>
          <a:endParaRPr lang="es-ES"/>
        </a:p>
      </dgm:t>
    </dgm:pt>
    <dgm:pt modelId="{AE6247F6-E2E7-4331-8AF5-688D104DBB16}" type="sibTrans" cxnId="{93901C86-EA7A-4876-9721-7497AA13AE41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t-BR" sz="1800" b="1" noProof="0" dirty="0"/>
            <a:t>Ao citar um texto de memória, ou relatar um evento que não viram, os autores podem ter cometido pequenos erros sem importância</a:t>
          </a:r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t-BR" sz="1800" b="1" noProof="0" dirty="0"/>
            <a:t>Exemplo: A citação de Mateus em que ele chama Zacarias, assassinado por Joas, de "filho de </a:t>
          </a:r>
          <a:r>
            <a:rPr lang="pt-BR" sz="1800" b="1" noProof="0" dirty="0" err="1"/>
            <a:t>Berquias</a:t>
          </a:r>
          <a:r>
            <a:rPr lang="pt-BR" sz="1800" b="1" noProof="0" dirty="0"/>
            <a:t>" </a:t>
          </a:r>
          <a:r>
            <a:rPr lang="pt-BR" sz="1600" b="1" noProof="0" dirty="0"/>
            <a:t>(que é o autor do livro de Zacarias) (</a:t>
          </a:r>
          <a:r>
            <a:rPr lang="pt-BR" sz="1600" b="1" noProof="0" dirty="0" err="1"/>
            <a:t>Mt</a:t>
          </a:r>
          <a:r>
            <a:rPr lang="pt-BR" sz="1600" b="1" noProof="0" dirty="0"/>
            <a:t>. 23:35; cf. </a:t>
          </a:r>
          <a:r>
            <a:rPr lang="pt-BR" sz="1600" b="1" noProof="0" dirty="0" err="1"/>
            <a:t>Lc</a:t>
          </a:r>
          <a:r>
            <a:rPr lang="pt-BR" sz="1600" b="1" noProof="0" dirty="0"/>
            <a:t>. 11:51; 2Cr. 24:22)</a:t>
          </a:r>
          <a:endParaRPr lang="pt-BR" sz="1800" b="1" noProof="0" dirty="0"/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pt-BR" sz="1800" b="1" noProof="0" dirty="0">
              <a:solidFill>
                <a:schemeClr val="accent5">
                  <a:lumMod val="50000"/>
                </a:schemeClr>
              </a:solidFill>
            </a:rPr>
            <a:t>Erros dos tradutores</a:t>
          </a: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t-BR" sz="1800" b="1" noProof="0" dirty="0"/>
            <a:t>Especialmente aqueles traduzidos para a linguagem moderna, podem ser influenciados pelas ideias do tradutor</a:t>
          </a:r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3AAF4544-A9A4-42F2-B6A7-3CBDBF03A68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t-BR" sz="1800" b="1" noProof="0" dirty="0"/>
            <a:t>Exemplo: Algumas versões modernas (NLT) traduzem "domingo" no texto referindo-se ao Dia do Senhor (Ap. 1:10), mas essa expressão passou a ser usada após a morte do apóstolo</a:t>
          </a:r>
        </a:p>
      </dgm:t>
    </dgm:pt>
    <dgm:pt modelId="{5AC69AE4-6AA5-492A-A632-CFF71C61D356}" type="parTrans" cxnId="{F988382D-B4CF-4E2A-8AEF-00ABDED2FBA9}">
      <dgm:prSet/>
      <dgm:spPr/>
      <dgm:t>
        <a:bodyPr/>
        <a:lstStyle/>
        <a:p>
          <a:endParaRPr lang="es-ES"/>
        </a:p>
      </dgm:t>
    </dgm:pt>
    <dgm:pt modelId="{0D7DC8D1-2D25-4F0C-9973-9333BADBE3F0}" type="sibTrans" cxnId="{F988382D-B4CF-4E2A-8AEF-00ABDED2FBA9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1" destOrd="0" parTransId="{6A1D9A42-118D-4F89-B210-42C049268E1F}" sibTransId="{2D5EC158-33BC-4B19-9142-9A338121AF32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F988382D-B4CF-4E2A-8AEF-00ABDED2FBA9}" srcId="{FFA168ED-C004-47D4-A9FE-3E847772731C}" destId="{3AAF4544-A9A4-42F2-B6A7-3CBDBF03A68D}" srcOrd="1" destOrd="0" parTransId="{5AC69AE4-6AA5-492A-A632-CFF71C61D356}" sibTransId="{0D7DC8D1-2D25-4F0C-9973-9333BADBE3F0}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DB909942-0120-4561-8EB6-B55B2F68C1F9}" type="presOf" srcId="{1533232D-0D5F-4A8C-BE7C-1DF5A0F4B33F}" destId="{CA4D7B83-137E-4956-A840-E8D8D786BF24}" srcOrd="0" destOrd="2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1F90B884-DC5A-4A76-9EFA-892D530DFE84}" type="presOf" srcId="{3AAF4544-A9A4-42F2-B6A7-3CBDBF03A68D}" destId="{8D37A1EB-09DF-4C2C-8DA9-802AE338DC45}" srcOrd="0" destOrd="2" presId="urn:microsoft.com/office/officeart/2005/8/layout/hList3"/>
    <dgm:cxn modelId="{93901C86-EA7A-4876-9721-7497AA13AE41}" srcId="{C6311A42-1E9F-4CE5-9C37-83505628FC13}" destId="{D8B23302-96A3-4103-A4F4-980A11B03272}" srcOrd="1" destOrd="0" parTransId="{17CE74F4-E5E7-4141-934F-03E7DD5C3EE8}" sibTransId="{AE6247F6-E2E7-4331-8AF5-688D104DBB16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E25F72E2-C1FD-4E6F-A5F8-55248A75356E}" type="presOf" srcId="{D8B23302-96A3-4103-A4F4-980A11B03272}" destId="{FAC9F74B-F150-4795-A275-4CCA30C0FD74}" srcOrd="0" destOrd="2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Perseguidos como Davi</a:t>
          </a:r>
          <a:endParaRPr lang="pt-BR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 um palácio como Salomão</a:t>
          </a:r>
          <a:endParaRPr lang="pt-BR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exterior como Daniel</a:t>
          </a:r>
          <a:endParaRPr lang="pt-BR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 prisão como Paulo</a:t>
          </a:r>
          <a:endParaRPr lang="pt-BR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No exílio como João</a:t>
          </a:r>
          <a:endParaRPr lang="pt-BR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2043"/>
          <a:ext cx="5728825" cy="309406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Relatos históricos (Gn. 37:2)</a:t>
          </a:r>
        </a:p>
      </dsp:txBody>
      <dsp:txXfrm>
        <a:off x="15104" y="17147"/>
        <a:ext cx="5698617" cy="279198"/>
      </dsp:txXfrm>
    </dsp:sp>
    <dsp:sp modelId="{9CDF292F-7AA4-4C9A-BCA8-216E1731C09F}">
      <dsp:nvSpPr>
        <dsp:cNvPr id="0" name=""/>
        <dsp:cNvSpPr/>
      </dsp:nvSpPr>
      <dsp:spPr>
        <a:xfrm>
          <a:off x="0" y="320647"/>
          <a:ext cx="5728825" cy="309406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Genealogias (Gn. 5:1)</a:t>
          </a:r>
        </a:p>
      </dsp:txBody>
      <dsp:txXfrm>
        <a:off x="15104" y="335751"/>
        <a:ext cx="5698617" cy="279198"/>
      </dsp:txXfrm>
    </dsp:sp>
    <dsp:sp modelId="{6A23640A-FE65-4547-8FF1-69CD1665EE7B}">
      <dsp:nvSpPr>
        <dsp:cNvPr id="0" name=""/>
        <dsp:cNvSpPr/>
      </dsp:nvSpPr>
      <dsp:spPr>
        <a:xfrm>
          <a:off x="0" y="639250"/>
          <a:ext cx="5728825" cy="309406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Profecias (</a:t>
          </a:r>
          <a:r>
            <a:rPr lang="pt-BR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</a:t>
          </a: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13:1)</a:t>
          </a:r>
        </a:p>
      </dsp:txBody>
      <dsp:txXfrm>
        <a:off x="15104" y="654354"/>
        <a:ext cx="5698617" cy="279198"/>
      </dsp:txXfrm>
    </dsp:sp>
    <dsp:sp modelId="{8D141A1E-82A6-4D75-8D19-3E1D03942BA4}">
      <dsp:nvSpPr>
        <dsp:cNvPr id="0" name=""/>
        <dsp:cNvSpPr/>
      </dsp:nvSpPr>
      <dsp:spPr>
        <a:xfrm>
          <a:off x="0" y="957854"/>
          <a:ext cx="5728825" cy="309406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Visões apocalípticas (Ap. 12:1)</a:t>
          </a:r>
        </a:p>
      </dsp:txBody>
      <dsp:txXfrm>
        <a:off x="15104" y="972958"/>
        <a:ext cx="5698617" cy="279198"/>
      </dsp:txXfrm>
    </dsp:sp>
    <dsp:sp modelId="{C40C0A74-EA93-4224-9CBB-D814D4DBD921}">
      <dsp:nvSpPr>
        <dsp:cNvPr id="0" name=""/>
        <dsp:cNvSpPr/>
      </dsp:nvSpPr>
      <dsp:spPr>
        <a:xfrm>
          <a:off x="0" y="1276457"/>
          <a:ext cx="5728825" cy="309406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Poesia (grande parte de Isaías)</a:t>
          </a:r>
        </a:p>
      </dsp:txBody>
      <dsp:txXfrm>
        <a:off x="15104" y="1291561"/>
        <a:ext cx="5698617" cy="279198"/>
      </dsp:txXfrm>
    </dsp:sp>
    <dsp:sp modelId="{4776BF43-960A-49BB-8E45-4FA356F856D0}">
      <dsp:nvSpPr>
        <dsp:cNvPr id="0" name=""/>
        <dsp:cNvSpPr/>
      </dsp:nvSpPr>
      <dsp:spPr>
        <a:xfrm>
          <a:off x="0" y="1595061"/>
          <a:ext cx="5728825" cy="309406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Canções (Cant. 1:1)</a:t>
          </a:r>
        </a:p>
      </dsp:txBody>
      <dsp:txXfrm>
        <a:off x="15104" y="1610165"/>
        <a:ext cx="5698617" cy="279198"/>
      </dsp:txXfrm>
    </dsp:sp>
    <dsp:sp modelId="{76E3323B-82A1-4772-9243-1FCC891EC0A8}">
      <dsp:nvSpPr>
        <dsp:cNvPr id="0" name=""/>
        <dsp:cNvSpPr/>
      </dsp:nvSpPr>
      <dsp:spPr>
        <a:xfrm>
          <a:off x="0" y="1913664"/>
          <a:ext cx="5728825" cy="309406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Paralelismos (</a:t>
          </a:r>
          <a:r>
            <a:rPr lang="pt-BR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Is</a:t>
          </a: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17:7)</a:t>
          </a:r>
        </a:p>
      </dsp:txBody>
      <dsp:txXfrm>
        <a:off x="15104" y="1928768"/>
        <a:ext cx="5698617" cy="279198"/>
      </dsp:txXfrm>
    </dsp:sp>
    <dsp:sp modelId="{6148C81F-F04F-44BC-8D7A-3C655EE8E6C9}">
      <dsp:nvSpPr>
        <dsp:cNvPr id="0" name=""/>
        <dsp:cNvSpPr/>
      </dsp:nvSpPr>
      <dsp:spPr>
        <a:xfrm>
          <a:off x="0" y="2232268"/>
          <a:ext cx="5728825" cy="309406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Parábolas (</a:t>
          </a:r>
          <a:r>
            <a:rPr lang="pt-BR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Lc</a:t>
          </a:r>
          <a:r>
            <a:rPr lang="pt-BR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18:1)</a:t>
          </a:r>
        </a:p>
      </dsp:txBody>
      <dsp:txXfrm>
        <a:off x="15104" y="2247372"/>
        <a:ext cx="5698617" cy="279198"/>
      </dsp:txXfrm>
    </dsp:sp>
    <dsp:sp modelId="{09AFF0BC-71D2-476B-913E-E29D5F954ED2}">
      <dsp:nvSpPr>
        <dsp:cNvPr id="0" name=""/>
        <dsp:cNvSpPr/>
      </dsp:nvSpPr>
      <dsp:spPr>
        <a:xfrm>
          <a:off x="0" y="2550871"/>
          <a:ext cx="5728825" cy="309406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Cartas (2Ts. 3:17)</a:t>
          </a:r>
        </a:p>
      </dsp:txBody>
      <dsp:txXfrm>
        <a:off x="15104" y="2565975"/>
        <a:ext cx="5698617" cy="27919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Deus escolheu usar pessoas imperfeitas — "vasos de barro" — para transmitir Sua mensagem (2 Coríntios 4:7). Como essa imperfeição afetou a mensagem? A Bíblia é 100% confiável?</a:t>
          </a:r>
          <a:endParaRPr lang="pt-BR" sz="18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 err="1">
              <a:solidFill>
                <a:schemeClr val="accent2">
                  <a:lumMod val="50000"/>
                </a:schemeClr>
              </a:solidFill>
            </a:rPr>
            <a:t>Palabras</a:t>
          </a:r>
          <a:r>
            <a:rPr lang="pt-BR" sz="1800" b="1" kern="1200" noProof="0" dirty="0">
              <a:solidFill>
                <a:schemeClr val="accent2">
                  <a:lumMod val="50000"/>
                </a:schemeClr>
              </a:solidFill>
            </a:rPr>
            <a:t> arcaicas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t-BR" sz="1800" b="1" kern="1200" noProof="0" dirty="0"/>
            <a:t>Palavras em hebraico, aramaico ou grego cujo significado não conhecemos, ou que foram usadas com outro significado na época do profeta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pt-BR" sz="1800" b="1" kern="1200" noProof="0" dirty="0"/>
            <a:t>Exemplos: </a:t>
          </a:r>
          <a:r>
            <a:rPr lang="pt-BR" sz="1800" b="1" i="1" u="none" kern="1200" noProof="0" dirty="0" err="1"/>
            <a:t>Gófer</a:t>
          </a:r>
          <a:r>
            <a:rPr lang="pt-BR" sz="1800" b="1" kern="1200" noProof="0" dirty="0"/>
            <a:t> (גֹּ</a:t>
          </a:r>
          <a:r>
            <a:rPr lang="pt-BR" sz="1800" b="1" kern="1200" noProof="0" dirty="0" err="1"/>
            <a:t>פֶר</a:t>
          </a:r>
          <a:r>
            <a:rPr lang="pt-BR" sz="1800" b="1" kern="1200" noProof="0" dirty="0"/>
            <a:t>) (Gn. 6:14); </a:t>
          </a:r>
          <a:r>
            <a:rPr lang="pt-BR" sz="1800" b="1" i="1" u="none" kern="1200" noProof="0" dirty="0" err="1"/>
            <a:t>Sélah</a:t>
          </a:r>
          <a:r>
            <a:rPr lang="pt-BR" sz="1800" b="1" kern="1200" noProof="0" dirty="0"/>
            <a:t> (</a:t>
          </a:r>
          <a:r>
            <a:rPr lang="pt-BR" sz="1800" b="1" kern="1200" noProof="0" dirty="0" err="1"/>
            <a:t>סֶלָה</a:t>
          </a:r>
          <a:r>
            <a:rPr lang="pt-BR" sz="1800" b="1" kern="1200" noProof="0" dirty="0"/>
            <a:t>) (usada em vários salmos)</a:t>
          </a: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rgbClr val="8D8A00"/>
              </a:solidFill>
            </a:rPr>
            <a:t>Erros cometidos por copistas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t-BR" sz="1800" b="1" kern="1200" noProof="0" dirty="0"/>
            <a:t>Ao copiar textos, ou escrevê-los por ditado, o copista pode cometer erros (mais comuns no Novo Testamento)</a:t>
          </a:r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pt-BR" sz="1800" b="1" kern="1200" noProof="0" dirty="0"/>
            <a:t>Exemplo: a "Vírgula </a:t>
          </a:r>
          <a:r>
            <a:rPr lang="pt-BR" sz="1800" b="1" kern="1200" noProof="0" dirty="0" err="1"/>
            <a:t>Joaniana</a:t>
          </a:r>
          <a:r>
            <a:rPr lang="pt-BR" sz="1800" b="1" kern="1200" noProof="0" dirty="0"/>
            <a:t>" (1 João 5:7-8). É um comentário de um copista que foi posteriormente incorporado ao texto por outro copista</a:t>
          </a: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4">
                  <a:lumMod val="50000"/>
                </a:schemeClr>
              </a:solidFill>
            </a:rPr>
            <a:t>Erros cometidos pelos próprios escritores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t-BR" sz="1800" b="1" kern="1200" noProof="0" dirty="0"/>
            <a:t>Ao citar um texto de memória, ou relatar um evento que não viram, os autores podem ter cometido pequenos erros sem importância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pt-BR" sz="1800" b="1" kern="1200" noProof="0" dirty="0"/>
            <a:t>Exemplo: A citação de Mateus em que ele chama Zacarias, assassinado por Joas, de "filho de </a:t>
          </a:r>
          <a:r>
            <a:rPr lang="pt-BR" sz="1800" b="1" kern="1200" noProof="0" dirty="0" err="1"/>
            <a:t>Berquias</a:t>
          </a:r>
          <a:r>
            <a:rPr lang="pt-BR" sz="1800" b="1" kern="1200" noProof="0" dirty="0"/>
            <a:t>" </a:t>
          </a:r>
          <a:r>
            <a:rPr lang="pt-BR" sz="1600" b="1" kern="1200" noProof="0" dirty="0"/>
            <a:t>(que é o autor do livro de Zacarias) (</a:t>
          </a:r>
          <a:r>
            <a:rPr lang="pt-BR" sz="1600" b="1" kern="1200" noProof="0" dirty="0" err="1"/>
            <a:t>Mt</a:t>
          </a:r>
          <a:r>
            <a:rPr lang="pt-BR" sz="1600" b="1" kern="1200" noProof="0" dirty="0"/>
            <a:t>. 23:35; cf. </a:t>
          </a:r>
          <a:r>
            <a:rPr lang="pt-BR" sz="1600" b="1" kern="1200" noProof="0" dirty="0" err="1"/>
            <a:t>Lc</a:t>
          </a:r>
          <a:r>
            <a:rPr lang="pt-BR" sz="1600" b="1" kern="1200" noProof="0" dirty="0"/>
            <a:t>. 11:51; 2Cr. 24:22)</a:t>
          </a:r>
          <a:endParaRPr lang="pt-BR" sz="1800" b="1" kern="1200" noProof="0" dirty="0"/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>
              <a:solidFill>
                <a:schemeClr val="accent5">
                  <a:lumMod val="50000"/>
                </a:schemeClr>
              </a:solidFill>
            </a:rPr>
            <a:t>Erros dos tradutores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t-BR" sz="1800" b="1" kern="1200" noProof="0" dirty="0"/>
            <a:t>Especialmente aqueles traduzidos para a linguagem moderna, podem ser influenciados pelas ideias do tradutor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pt-BR" sz="1800" b="1" kern="1200" noProof="0" dirty="0"/>
            <a:t>Exemplo: Algumas versões modernas (NLT) traduzem "domingo" no texto referindo-se ao Dia do Senhor (Ap. 1:10), mas essa expressão passou a ser usada após a morte do apóstolo</a:t>
          </a:r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815F4-AE17-4373-ADBB-7873C38F52EB}" type="datetimeFigureOut">
              <a:rPr lang="pt-BR" smtClean="0"/>
              <a:t>31/10/2026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8EDFC-F127-422C-BA23-DE463307409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994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8EDFC-F127-422C-BA23-DE4633074098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7807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31/10/2026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43.jpg"/><Relationship Id="rId7" Type="http://schemas.openxmlformats.org/officeDocument/2006/relationships/image" Target="../media/image4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JP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pt-BR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OS ESCRITOS PROFÉTICOS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715338" y="6452119"/>
            <a:ext cx="3273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dirty="0">
                <a:solidFill>
                  <a:schemeClr val="accent6">
                    <a:lumMod val="50000"/>
                  </a:schemeClr>
                </a:solidFill>
              </a:rPr>
              <a:t>Lição 6 de 7 de novembro de 2026</a:t>
            </a:r>
            <a:endParaRPr lang="pt-BR" sz="1600" b="1" noProof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BR" sz="2400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«Pois as coisas que foram escritas antes foram escritas para nosso ensinamento, para que, por paciência e o incentivo das Escrituras, pudéssemos ter esperança»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(Romanos 15:4)</a:t>
            </a: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158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01196" y="3870834"/>
            <a:ext cx="62769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rgbClr val="9C00AC"/>
                </a:solidFill>
              </a:rPr>
              <a:t>O</a:t>
            </a:r>
            <a:r>
              <a:rPr lang="pt-BR" sz="2000" b="1" noProof="0" dirty="0">
                <a:solidFill>
                  <a:srgbClr val="9C00AC"/>
                </a:solidFill>
              </a:rPr>
              <a:t>s escritos proféticos:</a:t>
            </a:r>
          </a:p>
          <a:p>
            <a:pPr lvl="1"/>
            <a:r>
              <a:rPr lang="pt-BR" sz="2000" b="1" dirty="0"/>
              <a:t>Onde e por que foram escritos?</a:t>
            </a:r>
            <a:endParaRPr lang="pt-BR" sz="2000" b="1" noProof="0" dirty="0"/>
          </a:p>
          <a:p>
            <a:pPr lvl="1"/>
            <a:r>
              <a:rPr lang="pt-BR" sz="2000" b="1" dirty="0"/>
              <a:t>Em que estilos foram escritos?</a:t>
            </a:r>
            <a:endParaRPr lang="pt-BR" sz="2000" b="1" noProof="0" dirty="0"/>
          </a:p>
          <a:p>
            <a:pPr>
              <a:spcBef>
                <a:spcPts val="1200"/>
              </a:spcBef>
            </a:pPr>
            <a:r>
              <a:rPr lang="pt-BR" sz="2000" b="1" noProof="0" dirty="0">
                <a:solidFill>
                  <a:srgbClr val="002FA4"/>
                </a:solidFill>
              </a:rPr>
              <a:t>Uso de secretários </a:t>
            </a:r>
            <a:r>
              <a:rPr lang="pt-BR" sz="2000" b="1" dirty="0">
                <a:solidFill>
                  <a:srgbClr val="002FA4"/>
                </a:solidFill>
              </a:rPr>
              <a:t>e</a:t>
            </a:r>
            <a:r>
              <a:rPr lang="pt-BR" sz="2000" b="1" noProof="0" dirty="0">
                <a:solidFill>
                  <a:srgbClr val="002FA4"/>
                </a:solidFill>
              </a:rPr>
              <a:t> material externo:</a:t>
            </a:r>
          </a:p>
          <a:p>
            <a:pPr lvl="1"/>
            <a:r>
              <a:rPr lang="pt-BR" sz="2000" b="1" dirty="0"/>
              <a:t>Por que assistentes literários eram usados?</a:t>
            </a:r>
            <a:endParaRPr lang="pt-BR" sz="2000" b="1" noProof="0" dirty="0"/>
          </a:p>
          <a:p>
            <a:pPr lvl="1"/>
            <a:r>
              <a:rPr lang="pt-BR" sz="2000" b="1" dirty="0"/>
              <a:t>Que material externo os profetas usaram?</a:t>
            </a:r>
            <a:endParaRPr lang="pt-BR" sz="2000" b="1" noProof="0" dirty="0"/>
          </a:p>
          <a:p>
            <a:pPr>
              <a:spcBef>
                <a:spcPts val="1200"/>
              </a:spcBef>
            </a:pPr>
            <a:r>
              <a:rPr lang="pt-BR" sz="2000" b="1" dirty="0">
                <a:solidFill>
                  <a:srgbClr val="A80020"/>
                </a:solidFill>
              </a:rPr>
              <a:t>A humanidade misturada com a mensagem:</a:t>
            </a:r>
            <a:endParaRPr lang="pt-BR" sz="2000" b="1" noProof="0" dirty="0">
              <a:solidFill>
                <a:srgbClr val="A80020"/>
              </a:solidFill>
            </a:endParaRPr>
          </a:p>
          <a:p>
            <a:pPr lvl="1"/>
            <a:r>
              <a:rPr lang="pt-BR" sz="2000" b="1" dirty="0"/>
              <a:t>Imperfeições na Bíblia?</a:t>
            </a:r>
            <a:endParaRPr lang="pt-BR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Embora seja a Palavra de Deus, Deus não escreveu a Bíblia. Ele usou seres humanos inspirados por Ele para isso.</a:t>
            </a:r>
            <a:endParaRPr lang="pt-BR" sz="20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Ele lhes deixou alguma margem para decidir quais palavras usar; o estilo de escrita; e outros detalhes para transmitir a mensagem de Deus.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1139135"/>
            <a:ext cx="67436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Nem ditava as palavras que deveriam escrever. Ele simplesmente dizia para anotarem o que lhes era mostrado ou colocado em seus pensamentos.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7200" b="1" noProof="0" dirty="0">
                <a:ln/>
                <a:solidFill>
                  <a:srgbClr val="8D42C6"/>
                </a:solidFill>
              </a:rPr>
              <a:t>OS ESCRITOS PROFÉTICOS</a:t>
            </a: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ONDE E POR QUE FORAM ESCRITAS?</a:t>
            </a:r>
            <a:endParaRPr lang="pt-BR" sz="44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“Vá, portanto, agora e escreva essa visão em uma tábua diante deles, e registre-a em um livro, para que permaneça até o último dia, eternamente e para sempre” </a:t>
            </a:r>
            <a:r>
              <a:rPr lang="pt-BR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(Isaías 30:8)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Moisés foi a primeira pessoa inspirada por Deus a escrever a Bíblia. No deserto de Midiã, ele escreveu Jó e Gênesis. Durante o Êxodo, ele foi expressamente ordenado a registrar os fatos por escrito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Êx</a:t>
            </a:r>
            <a:r>
              <a:rPr lang="pt-BR" sz="2000" b="1" noProof="0" dirty="0"/>
              <a:t>. 17:14).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Deus escolheu tanto as pessoas quanto a mensagem que elas deveriam registrar com a intenção de que nada do que Ele queria nos revelar para nossa salvação se perdesse </a:t>
            </a:r>
            <a:r>
              <a:rPr lang="pt-BR" sz="2000" b="1" noProof="0" dirty="0"/>
              <a:t>(2Tim. 3:15).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34929630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Os autores bíblicos escreveram em várias circunstâncias: </a:t>
            </a:r>
            <a:endParaRPr lang="pt-BR" sz="2000" b="1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650554"/>
            <a:ext cx="73084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Outros profetas que foram expressamente ordenados a escrever um livro foram Isaías (Isa. 30:8); Jeremias (Jer. 36:2); Habacuque (Hab. 2:2); e João (Apocalipse 1:11).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BR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 QUAIS ESTILOS FORAM ESCRITOS?</a:t>
            </a:r>
            <a:endParaRPr lang="pt-BR" sz="3200" b="1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rgbClr val="FFFF00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“Cântico dos Cânticos, que é de Salomão” </a:t>
            </a:r>
            <a:r>
              <a:rPr lang="pt-BR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(Cantares 1:1)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9074" y="1219200"/>
            <a:ext cx="76866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Escrita ao longo de 1.500 anos por mais de 40 autores diferentes, a Bíblia contém uma grande variedade de estilos. Entre outros:</a:t>
            </a:r>
            <a:endParaRPr lang="pt-BR" sz="2000" b="1" noProof="0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0591966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881622"/>
            <a:ext cx="7990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A Bíblia não faz distinção em questões de autoridade entre diferentes estilos. Todos eles são úteis para transmitir o pensamento divino, já que cada pessoa percebe a mensagem melhor em um estilo do que em outro.</a:t>
            </a:r>
            <a:endParaRPr lang="pt-BR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1" y="6159046"/>
            <a:ext cx="7990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Pedro também deixa claro que os escritos do Novo Testamento têm a mesma autoridade que os do Antigo Testamento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(2P. 3:15-16).</a:t>
            </a: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72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USO DE SECRETÁRIOS </a:t>
            </a:r>
            <a:r>
              <a:rPr lang="pt-BR" sz="7200" b="1" dirty="0">
                <a:ln/>
                <a:solidFill>
                  <a:schemeClr val="accent4">
                    <a:lumMod val="75000"/>
                  </a:schemeClr>
                </a:solidFill>
              </a:rPr>
              <a:t>E</a:t>
            </a:r>
            <a:r>
              <a:rPr lang="pt-BR" sz="72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 MATERIAL EXTERNO</a:t>
            </a: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-239843" y="0"/>
            <a:ext cx="12636709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pt-BR" sz="38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POR QUE ASSISTENTES LITERÁRIOS FORAM USADOS?</a:t>
            </a:r>
            <a:endParaRPr lang="pt-BR" sz="3800" b="1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824459" y="619395"/>
            <a:ext cx="103582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 Jeremias chamou Baruque, filho de </a:t>
            </a:r>
            <a:r>
              <a:rPr lang="pt-BR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Nerias</a:t>
            </a:r>
            <a:r>
              <a:rPr lang="pt-BR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e Baruque escreveu da boca de Jeremias, em um pergaminho, todas as palavras que o Senhor lhe dissera” </a:t>
            </a:r>
            <a:r>
              <a:rPr lang="pt-BR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(Jeremias 36:4)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31156"/>
            <a:ext cx="727640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Jeremias era sacerdote e, como tal, sabia ler e escrever. No entanto, ele usou um assistente — Baruque — para escrever as mensagens que Deus lhe pediu (Jer. 36:1-4). Embora sancionado por Deus, isso foi mal interpretado em seu tempo </a:t>
            </a:r>
            <a:r>
              <a:rPr lang="pt-BR" sz="2000" b="1" noProof="0" dirty="0"/>
              <a:t>(Jer. 43:2-3).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774645"/>
            <a:ext cx="80633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Pedro escrevia suas cartas em um belo estilo grego, difícil de atribuir a esse pescador de língua aramaica. O uso de assistentes o ajudou a transmitir sua mensagem corretamente em uma língua que ele não dominava. Mas o fato de os assistentes terem escolhido as palavras que melhor expressavam as ideias de Pedro não mina em algum a inspiração divina de suas epístolas.</a:t>
            </a:r>
            <a:endParaRPr lang="pt-BR" sz="2000" b="1" noProof="0" dirty="0"/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6" y="2827462"/>
            <a:ext cx="723309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Paulo, que se expressava perfeitamente em grego, usava assistentes para escrever suas cartas (Rom. 16:22). Para evitar que outros escrevessem cartas falsas em seu nome, ele precisava assinar com sua própria caligrafia as cartas que havia ditado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(2Ts. 3:17).</a:t>
            </a: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MATERIAL EXTERNO OS PROFETAS USARAM?</a:t>
            </a:r>
            <a:endParaRPr lang="pt-BR" sz="40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698261"/>
            <a:ext cx="105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“Também me pareceu, depois de investigar diligentemente tudo desde sua origem, escrevê-las para você em ordem, ó excelentíssimo Teófilo” </a:t>
            </a:r>
            <a:r>
              <a:rPr lang="pt-BR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(Lucas 1:3)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463042"/>
            <a:ext cx="96198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Esdras usou registros históricos e copiou decretos e correspondências dos reis persas ao escrever os livros das Crônicas e de Esdras. Neemias, por outro lado, inclui em seu livro um registro genealógico copiado de um já existente.</a:t>
            </a:r>
            <a:endParaRPr lang="pt-BR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479485"/>
            <a:ext cx="546472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Como Lucas não testemunhou os eventos que relata, ele escreveu seu evangelho e parte do livro dos Atos com base em registros históricos e entrevistas com testemunhas oculares </a:t>
            </a:r>
            <a:r>
              <a:rPr lang="pt-BR" sz="2000" b="1" noProof="0" dirty="0"/>
              <a:t>(</a:t>
            </a:r>
            <a:r>
              <a:rPr lang="pt-BR" sz="2000" b="1" noProof="0" dirty="0" err="1"/>
              <a:t>Lc</a:t>
            </a:r>
            <a:r>
              <a:rPr lang="pt-BR" sz="2000" b="1" noProof="0" dirty="0"/>
              <a:t>. 1:3).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2" y="5435699"/>
            <a:ext cx="609884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Todos eles foram guiados pelo Espírito Santo ao usar esse material externo. Eles reconheceram que descreviam a verdade e, portanto, transmitiam o que Deus queria expressar.</a:t>
            </a:r>
            <a:endParaRPr lang="pt-BR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111481"/>
            <a:ext cx="776025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Paulo menciona frases de </a:t>
            </a:r>
            <a:r>
              <a:rPr lang="pt-BR" sz="2000" b="1" dirty="0" err="1"/>
              <a:t>Epimênides</a:t>
            </a:r>
            <a:r>
              <a:rPr lang="pt-BR" sz="2000" b="1" dirty="0"/>
              <a:t> e </a:t>
            </a:r>
            <a:r>
              <a:rPr lang="pt-BR" sz="2000" b="1" dirty="0" err="1"/>
              <a:t>Arato</a:t>
            </a:r>
            <a:r>
              <a:rPr lang="pt-BR" sz="2000" b="1" dirty="0"/>
              <a:t>, autores gregos clássicos (Atos 17:28; Tito 1:12). Por sua vez, Judas extrai citações de um livro não canônico que contém profecias de Enoque</a:t>
            </a:r>
            <a:br>
              <a:rPr lang="pt-BR" sz="2000" b="1" dirty="0"/>
            </a:br>
            <a:r>
              <a:rPr lang="pt-BR" sz="2000" b="1" noProof="0" dirty="0"/>
              <a:t>(Judas 1:14).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1200" b="1" noProof="0" dirty="0" err="1"/>
                <a:t>Epimênides</a:t>
              </a:r>
              <a:endParaRPr lang="pt-BR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1200" b="1" noProof="0" dirty="0" err="1"/>
                <a:t>Arato</a:t>
              </a:r>
              <a:endParaRPr lang="pt-BR" sz="1200" b="1" noProof="0" dirty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pt-BR" sz="1200" b="1" noProof="0" dirty="0"/>
                <a:t>Libro de </a:t>
              </a:r>
              <a:r>
                <a:rPr lang="pt-BR" sz="1200" b="1" noProof="0" dirty="0" err="1"/>
                <a:t>Enoc</a:t>
              </a:r>
              <a:endParaRPr lang="pt-BR" sz="1200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7200" b="1" dirty="0">
                <a:ln/>
                <a:solidFill>
                  <a:schemeClr val="accent3">
                    <a:lumMod val="50000"/>
                  </a:schemeClr>
                </a:solidFill>
              </a:rPr>
              <a:t>A HUMANIDADE MISTURADA COM A MENSAGEM</a:t>
            </a:r>
            <a:endParaRPr lang="pt-BR" sz="7200" b="1" noProof="0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1141950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IMPERFEIÇÕES NA BÍBLIA?</a:t>
            </a:r>
            <a:endParaRPr lang="pt-BR" sz="4400" b="1" spc="50" noProof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“Mas temos esse tesouro em vasos de barro, para que a excelência do poder seja de Deus, e não de nós” </a:t>
            </a:r>
            <a:r>
              <a:rPr lang="pt-BR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Coríntios 4:7)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b="1" dirty="0"/>
              <a:t>Essas imperfeições ou discrepâncias são muito poucas e geralmente podem ser compreendidas com estudo profundo. Podemos confiar que as verdades divinas nos foram fielmente transmitidas ao longo dos séculos, conforme estão incorporadas nas páginas da Bíblia.</a:t>
            </a:r>
            <a:endParaRPr lang="pt-BR" b="1" noProof="0" dirty="0"/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25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4970591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400" b="1" dirty="0">
                <a:latin typeface="Constantia" panose="02030602050306030303" pitchFamily="18" charset="0"/>
              </a:rPr>
              <a:t>“Deus dignou-se a comunicar a verdade ao mundo por meio de instrumentos humanos, e ele mesmo, por seu Espírito Santo, capacitou os homens e os tornou capazes de realizar essa obra. Guiou suas mentes na escolha do que deveriam dizer e escrever. O tesouro foi confiado a vasos de terra, mas não deixa de ser do céu. Embora levado aos ventos no veículo imperfeito da linguagem humana, é, ainda assim, o testemunho de Deus; e o filho de Deus, obediente e crente, vê nele a glória de um poder divino, cheio de graça e verdade. 
Em Sua Palavra, Deus comunicou aos homens o conhecimento necessário para a salvação. As Sagradas Escrituras devem ser aceitas como dotadas de autoridade absoluta e como uma revelação infalível de Sua vontade”</a:t>
            </a:r>
            <a:endParaRPr lang="pt-BR" sz="2400" b="1" noProof="0" dirty="0"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7880249" y="6519446"/>
            <a:ext cx="4157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 G. W</a:t>
            </a:r>
            <a:r>
              <a:rPr lang="pt-BR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 (A Grande Controvérsia, </a:t>
            </a:r>
            <a:r>
              <a:rPr lang="pt-BR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p. 10-11)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pt-BR" sz="32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ANEXO: </a:t>
            </a:r>
            <a:r>
              <a:rPr lang="pt-BR" sz="32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INERRÂNCIA DOS ESCRITOS DE ELLEN G. WHITE</a:t>
            </a:r>
            <a:endParaRPr lang="pt-BR" sz="3200" noProof="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704850"/>
            <a:ext cx="73723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Quando Deus ordenou que Ellen escrevesse suas mensagens, ela respondeu: "Eu não sei escrever." Mas Deus a fortaleceu, e ela começou a escrever. Com o tempo, ela usou assistentes literários que corrigiam seus erros de ortografia e melhoravam a expressão de algumas frases.</a:t>
            </a:r>
            <a:endParaRPr lang="pt-BR" sz="2000" b="1" noProof="0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72402" y="823164"/>
            <a:ext cx="2076450" cy="2588081"/>
            <a:chOff x="9810751" y="1120237"/>
            <a:chExt cx="2076450" cy="258808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10021029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810751" y="2538767"/>
              <a:ext cx="207645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noProof="0" dirty="0"/>
                <a:t>Mary Ann “Marian” Davis (1847-1904), assistente literária. Foto cortesia de “Ellen G. White </a:t>
              </a:r>
              <a:r>
                <a:rPr lang="pt-BR" sz="1400" b="1" noProof="0" dirty="0" err="1"/>
                <a:t>Estate</a:t>
              </a:r>
              <a:r>
                <a:rPr lang="pt-BR" sz="1400" b="1" noProof="0" dirty="0"/>
                <a:t>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noProof="0" dirty="0"/>
                <a:t>Sarah E. Peck, 1880s. Foto cortesia de “Center for </a:t>
              </a:r>
              <a:r>
                <a:rPr lang="pt-BR" sz="1400" b="1" noProof="0" dirty="0" err="1"/>
                <a:t>Adventist</a:t>
              </a:r>
              <a:r>
                <a:rPr lang="pt-BR" sz="1400" b="1" noProof="0" dirty="0"/>
                <a:t> </a:t>
              </a:r>
              <a:r>
                <a:rPr lang="pt-BR" sz="1400" b="1" noProof="0" dirty="0" err="1"/>
                <a:t>Research</a:t>
              </a:r>
              <a:r>
                <a:rPr lang="pt-BR" sz="1400" b="1" noProof="0" dirty="0"/>
                <a:t>.”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7" y="3369389"/>
            <a:ext cx="73723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Sobre sua infalibilidade como profetisa, Ellen declarou: “Sobre a infalibilidade, nunca fingi tê-la. Só Deus é infalível”</a:t>
            </a:r>
            <a:br>
              <a:rPr lang="pt-BR" sz="2000" b="1" dirty="0"/>
            </a:br>
            <a:r>
              <a:rPr lang="pt-BR" sz="2000" b="1" dirty="0"/>
              <a:t>(Mensagens Escolhidas, vol. 1, p. 42).</a:t>
            </a:r>
            <a:endParaRPr lang="pt-BR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344896"/>
            <a:ext cx="7334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Eles nunca modificaram o significado da mensagem, nem acrescentaram nada próprio. As mensagens finais eram sempre supervisionadas por Ellen.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7" y="4393883"/>
            <a:ext cx="733425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t-BR" sz="2000" b="1" dirty="0">
                <a:solidFill>
                  <a:prstClr val="black"/>
                </a:solidFill>
              </a:rPr>
              <a:t>Quanto à infalibilidade de seus escritos, ela mesma escreveu: "Há momentos em que coisas comuns devem ser declaradas, pensamentos comuns devem ocupar a mente, cartas comuns devem ser escritas e informações devem ser dadas que foram passadas de um trabalhador para outro. Tais palavras, tais informações, não são dadas sob a inspiração especial do Espírito de Deus»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(Mensagens Escolhidas, t. 3, pp. 64).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780</TotalTime>
  <Words>1663</Words>
  <Application>Microsoft Office PowerPoint</Application>
  <PresentationFormat>Widescreen</PresentationFormat>
  <Paragraphs>82</Paragraphs>
  <Slides>13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0" baseType="lpstr">
      <vt:lpstr>Comic Sans MS</vt:lpstr>
      <vt:lpstr>Aptos Display</vt:lpstr>
      <vt:lpstr>Arial</vt:lpstr>
      <vt:lpstr>Wingdings</vt:lpstr>
      <vt:lpstr>Constantia</vt:lpstr>
      <vt:lpstr>Aptos</vt:lpstr>
      <vt:lpstr>Tema de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jose ferreira Neto</cp:lastModifiedBy>
  <cp:revision>73</cp:revision>
  <dcterms:created xsi:type="dcterms:W3CDTF">2026-10-17T14:52:34Z</dcterms:created>
  <dcterms:modified xsi:type="dcterms:W3CDTF">2026-10-31T20:39:41Z</dcterms:modified>
</cp:coreProperties>
</file>