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0.jpg" ContentType="image/pn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Lst>
  <p:notesMasterIdLst>
    <p:notesMasterId r:id="rId23"/>
  </p:notesMasterIdLst>
  <p:handoutMasterIdLst>
    <p:handoutMasterId r:id="rId24"/>
  </p:handoutMasterIdLst>
  <p:sldIdLst>
    <p:sldId id="3191" r:id="rId3"/>
    <p:sldId id="2881" r:id="rId4"/>
    <p:sldId id="3193" r:id="rId5"/>
    <p:sldId id="3215" r:id="rId6"/>
    <p:sldId id="1931" r:id="rId7"/>
    <p:sldId id="3217" r:id="rId8"/>
    <p:sldId id="3212" r:id="rId9"/>
    <p:sldId id="3213" r:id="rId10"/>
    <p:sldId id="3214" r:id="rId11"/>
    <p:sldId id="3211" r:id="rId12"/>
    <p:sldId id="629" r:id="rId13"/>
    <p:sldId id="3120" r:id="rId14"/>
    <p:sldId id="3145" r:id="rId15"/>
    <p:sldId id="3142" r:id="rId16"/>
    <p:sldId id="3224" r:id="rId17"/>
    <p:sldId id="2831" r:id="rId18"/>
    <p:sldId id="3223" r:id="rId19"/>
    <p:sldId id="2814" r:id="rId20"/>
    <p:sldId id="2820" r:id="rId21"/>
    <p:sldId id="2818" r:id="rId22"/>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20" autoAdjust="0"/>
    <p:restoredTop sz="62453" autoAdjust="0"/>
  </p:normalViewPr>
  <p:slideViewPr>
    <p:cSldViewPr>
      <p:cViewPr varScale="1">
        <p:scale>
          <a:sx n="43" d="100"/>
          <a:sy n="43" d="100"/>
        </p:scale>
        <p:origin x="1692" y="54"/>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10/30/2026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He claims that the message has a divine origin.</a:t>
            </a:r>
          </a:p>
          <a:p>
            <a:pPr marL="274320" indent="-274320"/>
            <a:r>
              <a:rPr lang="en-US" dirty="0"/>
              <a:t>2.  God gave it to Jesus; Jesus gave it to an angel; the angel gave it to John the apostle; and the apostle John wrote it down to make it available to the servants of Jesus, namely, us.</a:t>
            </a:r>
          </a:p>
          <a:p>
            <a:pPr marL="274320" indent="-274320"/>
            <a:endParaRPr lang="en-US" dirty="0"/>
          </a:p>
          <a:p>
            <a:pPr marL="274320" indent="-274320"/>
            <a:r>
              <a:rPr lang="en-US" b="1" dirty="0"/>
              <a:t>B3:</a:t>
            </a:r>
          </a:p>
          <a:p>
            <a:pPr marL="274320" indent="-274320"/>
            <a:r>
              <a:rPr lang="en-US" dirty="0"/>
              <a:t>1.  John says they “must shortly take place.”</a:t>
            </a:r>
          </a:p>
          <a:p>
            <a:pPr marL="274320" indent="-274320"/>
            <a:r>
              <a:rPr lang="en-US" dirty="0"/>
              <a:t>2.  Well we know that they all didn’t take place “shortly.”</a:t>
            </a:r>
          </a:p>
          <a:p>
            <a:pPr marL="274320" indent="-274320"/>
            <a:r>
              <a:rPr lang="en-US" dirty="0"/>
              <a:t>3.  The book of Revelation includes the second coming, the resurrection, the millennium, the judgment of the wicked, the new heaven and the new earth, the end of the curse, and life in the kingdom.</a:t>
            </a:r>
          </a:p>
          <a:p>
            <a:pPr marL="274320" indent="-274320"/>
            <a:r>
              <a:rPr lang="en-US" dirty="0"/>
              <a:t>4.  So, there are many things in the book of Revelation that have not taken place even after nearly 2,000 years.</a:t>
            </a:r>
          </a:p>
          <a:p>
            <a:pPr marL="274320" indent="-274320"/>
            <a:r>
              <a:rPr lang="en-US" dirty="0"/>
              <a:t>5.  So, we understand that these things would </a:t>
            </a:r>
            <a:r>
              <a:rPr lang="en-US" b="1" dirty="0"/>
              <a:t>begin</a:t>
            </a:r>
            <a:r>
              <a:rPr lang="en-US" dirty="0"/>
              <a:t> to take place soon.  </a:t>
            </a:r>
          </a:p>
          <a:p>
            <a:pPr marL="274320" indent="-274320"/>
            <a:r>
              <a:rPr lang="en-US" dirty="0"/>
              <a:t>6.  The seven letters to the seven churches of Asia Minor were seven actual churches.</a:t>
            </a:r>
          </a:p>
          <a:p>
            <a:pPr marL="274320" indent="-274320"/>
            <a:r>
              <a:rPr lang="en-US" dirty="0"/>
              <a:t>7.  The first one, Ephesus, represented the apostolic church of the first century.</a:t>
            </a:r>
          </a:p>
          <a:p>
            <a:pPr marL="274320" indent="-274320"/>
            <a:r>
              <a:rPr lang="en-US" dirty="0"/>
              <a:t>8.  And the great controversy vision of chapter 12 begins with the birth of Christ and His being caught up to God and to His throne.</a:t>
            </a:r>
          </a:p>
          <a:p>
            <a:pPr marL="274320" indent="-274320"/>
            <a:r>
              <a:rPr lang="en-US" dirty="0"/>
              <a:t>9.  This prophecy is typical of the great apocalyptic outline prophecies we find in Daniel and Revelation that begin in the day of the prophet and end with the coming of Christ and the establishment of His kingdom.</a:t>
            </a:r>
          </a:p>
          <a:p>
            <a:pPr marL="274320" indent="-274320"/>
            <a:endParaRPr lang="en-US" dirty="0"/>
          </a:p>
          <a:p>
            <a:pPr marL="274320" indent="-274320"/>
            <a:r>
              <a:rPr lang="en-US" b="1" dirty="0"/>
              <a:t>B3:</a:t>
            </a:r>
          </a:p>
          <a:p>
            <a:pPr marL="274320" indent="-274320"/>
            <a:r>
              <a:rPr lang="en-US" dirty="0"/>
              <a:t>1.  He uses two terms to refer to the divine revelation he received: The Word of God and the Testimony of Jesus Christ.</a:t>
            </a:r>
          </a:p>
          <a:p>
            <a:pPr marL="274320" indent="-274320"/>
            <a:r>
              <a:rPr lang="en-US" dirty="0"/>
              <a:t>2.  These words or words similar to them will be used a number of times in the book of revelation to refer to divine revelation.</a:t>
            </a:r>
          </a:p>
          <a:p>
            <a:pPr marL="274320" indent="-274320"/>
            <a:r>
              <a:rPr lang="en-US" dirty="0"/>
              <a:t>3.  Just seven verses later, John writes this:</a:t>
            </a:r>
          </a:p>
          <a:p>
            <a:pPr marL="274320" indent="-274320"/>
            <a:r>
              <a:rPr lang="en-US" b="1" dirty="0"/>
              <a:t>Revelation 1:9 NIV </a:t>
            </a:r>
            <a:r>
              <a:rPr lang="en-US" dirty="0"/>
              <a:t>– I, John, your brother and companion in the suffering and kingdom and patient endurance that are ours in Jesus, was on the island of Patmos because of the word of God and the testimony of Jesus.</a:t>
            </a:r>
          </a:p>
          <a:p>
            <a:pPr marL="274320" indent="-274320"/>
            <a:r>
              <a:rPr lang="en-US" dirty="0"/>
              <a:t>4.  </a:t>
            </a:r>
            <a:r>
              <a:rPr lang="en-US" b="1" dirty="0"/>
              <a:t>What is John saying in  this verse:?</a:t>
            </a:r>
          </a:p>
          <a:p>
            <a:pPr marL="274320" indent="-274320"/>
            <a:r>
              <a:rPr lang="en-US" dirty="0"/>
              <a:t>5.  He is saying that he is suffering as a follower of Jesus by being exiled on the isle of Patmos because of his faithfulness to the Word of God and the Testimony of Jesus.</a:t>
            </a:r>
          </a:p>
          <a:p>
            <a:pPr marL="274320" indent="-274320"/>
            <a:r>
              <a:rPr lang="en-US" dirty="0"/>
              <a:t>6.  So here the same two phrases for divine revelation are used as in verse 2 of our memory text.</a:t>
            </a:r>
          </a:p>
          <a:p>
            <a:pPr marL="274320" indent="-274320"/>
            <a:r>
              <a:rPr lang="en-US" dirty="0"/>
              <a:t>7.  Is there a difference between the Word of God and the Testimony of Jesus?</a:t>
            </a:r>
          </a:p>
          <a:p>
            <a:pPr marL="274320" indent="-274320"/>
            <a:r>
              <a:rPr lang="en-US" dirty="0"/>
              <a:t>8.  I believe there is.</a:t>
            </a:r>
          </a:p>
          <a:p>
            <a:pPr marL="274320" indent="-274320"/>
            <a:r>
              <a:rPr lang="en-US" dirty="0"/>
              <a:t>9.  I believe John uses the Word of God to refer to the OT, and the Testimony of Jesus to refer to the NT.</a:t>
            </a:r>
          </a:p>
          <a:p>
            <a:pPr marL="274320" indent="-274320"/>
            <a:r>
              <a:rPr lang="en-US" dirty="0"/>
              <a:t>10. During NT times, the NT was in the process of being developed.  </a:t>
            </a:r>
          </a:p>
          <a:p>
            <a:pPr marL="274320" indent="-274320"/>
            <a:r>
              <a:rPr lang="en-US" dirty="0"/>
              <a:t>11. It was not until the end of the first century that John completed his Gospel and Revelation.</a:t>
            </a:r>
          </a:p>
          <a:p>
            <a:pPr marL="274320" indent="-274320"/>
            <a:r>
              <a:rPr lang="en-US" dirty="0"/>
              <a:t>12. It was even later until the NT books were recognized as canonical.</a:t>
            </a:r>
          </a:p>
          <a:p>
            <a:pPr marL="274320" indent="-274320"/>
            <a:r>
              <a:rPr lang="en-US" dirty="0"/>
              <a:t>13. As the NT was developing, the apostles could refer to the OT scriptures as the Word of God, as they often did.</a:t>
            </a:r>
          </a:p>
          <a:p>
            <a:pPr marL="274320" indent="-274320"/>
            <a:r>
              <a:rPr lang="en-US" dirty="0"/>
              <a:t>14. But the inspired writings of the apostles to form the NT were referred to as the testimony of Jesus or the faith of Jesus, or simply, “the faith.”</a:t>
            </a:r>
          </a:p>
          <a:p>
            <a:pPr marL="274320" indent="-274320"/>
            <a:r>
              <a:rPr lang="en-US" dirty="0"/>
              <a:t>15. The NT message centered in Jesus Christ, what He did, what He taught,  how He died and rose again, how He intercedes for us in the heavenly sanctuary, and how He’s coming again.</a:t>
            </a:r>
          </a:p>
          <a:p>
            <a:pPr marL="274320" indent="-274320"/>
            <a:r>
              <a:rPr lang="en-US" dirty="0"/>
              <a:t>16. The book of Acts is the history of the church He established.</a:t>
            </a:r>
          </a:p>
          <a:p>
            <a:pPr marL="274320" indent="-274320"/>
            <a:r>
              <a:rPr lang="en-US" dirty="0"/>
              <a:t>17. The epistles expound on the doctrines of His church and how we should live to please Him.</a:t>
            </a:r>
          </a:p>
          <a:p>
            <a:pPr marL="274320" indent="-274320"/>
            <a:r>
              <a:rPr lang="en-US" dirty="0"/>
              <a:t>18. The apostolic witness and inspired writings were the testimony both from Jesus and about Jesus, and they were preserved as the 27 books of the NT that we accept today as canonical.</a:t>
            </a:r>
          </a:p>
          <a:p>
            <a:pPr marL="274320" indent="-274320"/>
            <a:r>
              <a:rPr lang="en-US" dirty="0"/>
              <a:t>19. In fact, in our memory text, John says that he recorded as a witness in this book all that he saw.</a:t>
            </a:r>
          </a:p>
          <a:p>
            <a:pPr marL="274320" indent="-274320"/>
            <a:r>
              <a:rPr lang="en-US" dirty="0"/>
              <a:t>20. So the book of Revelation is a part of the testimony of Jesus through His apostle, John.</a:t>
            </a:r>
          </a:p>
          <a:p>
            <a:pPr marL="274320" indent="-274320"/>
            <a:r>
              <a:rPr lang="en-US" dirty="0"/>
              <a:t>21. Here we can see that the Testimony of Jesus is more than the end-time gift of prophecy that identifies God’s last-day remnant.</a:t>
            </a:r>
          </a:p>
          <a:p>
            <a:pPr marL="274320" indent="-274320"/>
            <a:r>
              <a:rPr lang="en-US" dirty="0"/>
              <a:t>22. Rather it is the historical apostolic witness that defines the Christian faith beginning in apostolic times.</a:t>
            </a:r>
          </a:p>
          <a:p>
            <a:pPr marL="274320" indent="-274320"/>
            <a:r>
              <a:rPr lang="en-US" dirty="0"/>
              <a:t>23. Faithfulness to the word of God and the testimony of Jesus has been the hallmark of true believers throughout the history of the Christian faith.</a:t>
            </a:r>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0" dirty="0"/>
          </a:p>
          <a:p>
            <a:pPr marL="274320" indent="-274320"/>
            <a:r>
              <a:rPr lang="en-US" b="1" dirty="0"/>
              <a:t>B3</a:t>
            </a:r>
            <a:r>
              <a:rPr lang="en-US" b="0" dirty="0"/>
              <a:t>:</a:t>
            </a:r>
          </a:p>
          <a:p>
            <a:pPr marL="274320" indent="-457200">
              <a:buFontTx/>
              <a:buNone/>
            </a:pPr>
            <a:r>
              <a:rPr lang="en-US" altLang="en-US" dirty="0"/>
              <a:t>1.  We could misunderstand the character of God looking only at nature.  </a:t>
            </a:r>
          </a:p>
          <a:p>
            <a:pPr marL="274320" indent="-457200">
              <a:buFontTx/>
              <a:buNone/>
            </a:pPr>
            <a:r>
              <a:rPr lang="en-US" altLang="en-US" dirty="0"/>
              <a:t>2.  It is not clear from nature now that God is love.  </a:t>
            </a:r>
          </a:p>
          <a:p>
            <a:pPr marL="274320" indent="-457200">
              <a:buFontTx/>
              <a:buNone/>
            </a:pPr>
            <a:r>
              <a:rPr lang="en-US" altLang="en-US" dirty="0"/>
              <a:t>3.  The survival of the fittest is often accompanied by destruction of the weakest.  </a:t>
            </a:r>
          </a:p>
          <a:p>
            <a:pPr marL="274320" indent="-457200">
              <a:buFontTx/>
              <a:buNone/>
            </a:pPr>
            <a:r>
              <a:rPr lang="en-US" altLang="en-US" dirty="0"/>
              <a:t>4.  “Nature is red of fang and claw.”  </a:t>
            </a:r>
          </a:p>
          <a:p>
            <a:pPr marL="274320" indent="-457200">
              <a:buFontTx/>
              <a:buNone/>
            </a:pPr>
            <a:r>
              <a:rPr lang="en-US" altLang="en-US" dirty="0"/>
              <a:t>5.  We need to understand that nature as we see it is the result of sin and the curse.</a:t>
            </a:r>
          </a:p>
          <a:p>
            <a:pPr marL="274320" indent="-457200">
              <a:buFontTx/>
              <a:buNone/>
            </a:pPr>
            <a:endParaRPr lang="en-US" altLang="en-US" dirty="0"/>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[See notes on linked slide.]</a:t>
            </a:r>
          </a:p>
          <a:p>
            <a:pPr marL="274320" indent="-274320"/>
            <a:endParaRPr lang="en-US" altLang="en-US" b="1" dirty="0"/>
          </a:p>
          <a:p>
            <a:pPr marL="274320" indent="-274320"/>
            <a:r>
              <a:rPr lang="en-US" altLang="en-US" b="1" dirty="0"/>
              <a:t>B2:</a:t>
            </a:r>
          </a:p>
          <a:p>
            <a:pPr marL="274320" indent="-274320"/>
            <a:r>
              <a:rPr lang="en-US" altLang="en-US" dirty="0"/>
              <a:t>[See notes on linked slide.]</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dirty="0"/>
          </a:p>
          <a:p>
            <a:pPr marL="274320" indent="-274320"/>
            <a:r>
              <a:rPr lang="en-US" altLang="en-US" b="1" dirty="0"/>
              <a:t>B4:</a:t>
            </a:r>
          </a:p>
          <a:p>
            <a:pPr marL="274320" indent="-274320"/>
            <a:r>
              <a:rPr lang="en-US" altLang="en-US" dirty="0"/>
              <a:t>[See notes on linked slide.]</a:t>
            </a:r>
          </a:p>
          <a:p>
            <a:pPr marL="274320" indent="-274320"/>
            <a:endParaRPr lang="en-US" altLang="en-US" dirty="0"/>
          </a:p>
          <a:p>
            <a:pPr marL="274320" indent="-274320"/>
            <a:r>
              <a:rPr lang="en-US" altLang="en-US" b="1" dirty="0"/>
              <a:t>B5:</a:t>
            </a:r>
          </a:p>
          <a:p>
            <a:pPr marL="274320" indent="-274320"/>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All through the gospel accounts we see Jesus speaking words.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We see His teaching in the sermon on the mount.</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We see His parables about the kingdom of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When we hear Him speak in scripture we hear the very words of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He said if you have seen me, you have seen the Father.</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And we can extrapolate that to say: if you have heard me you have heard the Father.</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457200"/>
            <a:r>
              <a:rPr lang="en-US" altLang="en-US" dirty="0"/>
              <a:t>1.  You will remember that Paul was walking around in Athens and saw an alter with the inscription “to the unknown God.”</a:t>
            </a:r>
          </a:p>
          <a:p>
            <a:pPr marL="274320" indent="-457200"/>
            <a:r>
              <a:rPr lang="en-US" altLang="en-US" dirty="0"/>
              <a:t>2.  Just to make sure they didn’t miss an important god, they worshipped the unknown god.</a:t>
            </a:r>
          </a:p>
          <a:p>
            <a:pPr marL="274320" indent="-457200"/>
            <a:r>
              <a:rPr lang="en-US" altLang="en-US" b="0" dirty="0"/>
              <a:t>3.  So Paul uses that as a springboard to introduce them to the true living God of the Bible.</a:t>
            </a:r>
          </a:p>
          <a:p>
            <a:pPr marL="274320" indent="-457200"/>
            <a:endParaRPr lang="en-US" altLang="en-US" b="1" dirty="0"/>
          </a:p>
          <a:p>
            <a:pPr marL="274320" indent="-457200"/>
            <a:r>
              <a:rPr lang="en-US" altLang="en-US" b="1" dirty="0"/>
              <a:t>Q1:  Where does Paul start in presenting the truth about the living God?</a:t>
            </a:r>
          </a:p>
          <a:p>
            <a:pPr marL="274320" indent="-457200"/>
            <a:r>
              <a:rPr lang="en-US" altLang="en-US" dirty="0"/>
              <a:t>1.  He starts with creation.</a:t>
            </a:r>
          </a:p>
          <a:p>
            <a:pPr marL="274320" indent="-457200"/>
            <a:r>
              <a:rPr lang="en-US" altLang="en-US" dirty="0"/>
              <a:t> 2.  He said the true God made the world and everything in it.</a:t>
            </a:r>
          </a:p>
          <a:p>
            <a:pPr marL="274320" indent="-457200"/>
            <a:r>
              <a:rPr lang="en-US" altLang="en-US" dirty="0"/>
              <a:t>3.  He is the Lord of heaven and earth, but He doesn’t live in temples made by human hands.</a:t>
            </a:r>
          </a:p>
          <a:p>
            <a:pPr marL="274320" indent="-457200"/>
            <a:r>
              <a:rPr lang="en-US" altLang="en-US" dirty="0"/>
              <a:t>4.  This God is not on display in some temple.</a:t>
            </a:r>
          </a:p>
          <a:p>
            <a:pPr marL="274320" indent="-457200"/>
            <a:r>
              <a:rPr lang="en-US" altLang="en-US" dirty="0"/>
              <a:t>5.  But we can know that He exists because we can see the things He has made.</a:t>
            </a:r>
          </a:p>
          <a:p>
            <a:pPr marL="274320" indent="-457200"/>
            <a:endParaRPr lang="en-US" altLang="en-US" dirty="0"/>
          </a:p>
          <a:p>
            <a:pPr marL="274320" indent="-457200"/>
            <a:r>
              <a:rPr lang="en-US" altLang="en-US" b="1" dirty="0"/>
              <a:t>Q2:  </a:t>
            </a:r>
            <a:r>
              <a:rPr lang="en-US" b="1" dirty="0"/>
              <a:t>Why is it important to establish God as the Creator of all things in order to present a believable case for God?</a:t>
            </a:r>
          </a:p>
          <a:p>
            <a:pPr marL="274320" indent="-274320"/>
            <a:r>
              <a:rPr lang="en-US" altLang="en-US" dirty="0">
                <a:latin typeface="Arial" panose="020B0604020202020204" pitchFamily="34" charset="0"/>
              </a:rPr>
              <a:t>1.  God is eternal, immortal, and invisible.</a:t>
            </a:r>
          </a:p>
          <a:p>
            <a:pPr marL="274320" indent="-274320"/>
            <a:r>
              <a:rPr lang="en-US" altLang="en-US" dirty="0">
                <a:latin typeface="Arial" panose="020B0604020202020204" pitchFamily="34" charset="0"/>
              </a:rPr>
              <a:t>2.  We cannot see Him, hear Him, smell Him or touch Him.</a:t>
            </a:r>
          </a:p>
          <a:p>
            <a:pPr marL="274320" indent="-274320"/>
            <a:r>
              <a:rPr lang="en-US" altLang="en-US" dirty="0">
                <a:latin typeface="Arial" panose="020B0604020202020204" pitchFamily="34" charset="0"/>
              </a:rPr>
              <a:t>3.  We sing the hymn “He Lives:”  The course ends with the words, “You ask me how I know He lives, He lives within my heart.”</a:t>
            </a:r>
          </a:p>
          <a:p>
            <a:pPr marL="274320" indent="-274320"/>
            <a:r>
              <a:rPr lang="en-US" altLang="en-US" dirty="0">
                <a:latin typeface="Arial" panose="020B0604020202020204" pitchFamily="34" charset="0"/>
              </a:rPr>
              <a:t>4.  That may be proof of God’s existence to you, but to others it is just a subjective feeling that you have.</a:t>
            </a:r>
          </a:p>
          <a:p>
            <a:pPr marL="274320" indent="-274320"/>
            <a:r>
              <a:rPr lang="en-US" altLang="en-US" dirty="0">
                <a:latin typeface="Arial" panose="020B0604020202020204" pitchFamily="34" charset="0"/>
              </a:rPr>
              <a:t>5.  What real objective evidence do we have for the existence of God?</a:t>
            </a:r>
          </a:p>
          <a:p>
            <a:pPr marL="274320" indent="-274320"/>
            <a:r>
              <a:rPr lang="en-US" altLang="en-US" dirty="0">
                <a:latin typeface="Arial" panose="020B0604020202020204" pitchFamily="34" charset="0"/>
              </a:rPr>
              <a:t>6.  I think the best objective evidence of God that we have is the creation that we see all around us.</a:t>
            </a:r>
          </a:p>
          <a:p>
            <a:pPr marL="274320" indent="-274320"/>
            <a:r>
              <a:rPr lang="en-US" altLang="en-US" dirty="0">
                <a:latin typeface="Arial" panose="020B0604020202020204" pitchFamily="34" charset="0"/>
              </a:rPr>
              <a:t>7.  How can we explain the specified complexity of living things apart from a God who designed them and put them together and made them work.</a:t>
            </a:r>
          </a:p>
          <a:p>
            <a:pPr marL="274320" indent="-457200"/>
            <a:endParaRPr lang="en-US" dirty="0"/>
          </a:p>
          <a:p>
            <a:pPr marL="274320" indent="-457200"/>
            <a:r>
              <a:rPr lang="en-US" b="1" dirty="0"/>
              <a:t>Q3:  Who are the “Greek philosophers” of our day that need to be convinced that there is a God who has created the universe.</a:t>
            </a:r>
          </a:p>
          <a:p>
            <a:pPr marL="274320" indent="-274320" eaLnBrk="1" hangingPunct="1">
              <a:lnSpc>
                <a:spcPct val="80000"/>
              </a:lnSpc>
              <a:defRPr/>
            </a:pPr>
            <a:r>
              <a:rPr lang="en-US" b="0" dirty="0"/>
              <a:t>1.  We know from statistical surveys that those who claim to be Christians in our country are declining.</a:t>
            </a:r>
          </a:p>
          <a:p>
            <a:pPr marL="274320" indent="-274320" eaLnBrk="1" hangingPunct="1">
              <a:lnSpc>
                <a:spcPct val="80000"/>
              </a:lnSpc>
              <a:defRPr/>
            </a:pPr>
            <a:r>
              <a:rPr lang="en-US" b="0" dirty="0"/>
              <a:t>2.  More and more people are identifying as “nones” as having no religious affiliation.</a:t>
            </a:r>
          </a:p>
          <a:p>
            <a:pPr marL="274320" indent="-274320" eaLnBrk="1" hangingPunct="1">
              <a:lnSpc>
                <a:spcPct val="80000"/>
              </a:lnSpc>
              <a:defRPr/>
            </a:pPr>
            <a:r>
              <a:rPr lang="en-US" b="0" dirty="0"/>
              <a:t>3.  Church attendance for main-line denominations is declining in western cultures as is attendance at Catholic churches.</a:t>
            </a:r>
          </a:p>
          <a:p>
            <a:pPr marL="274320" indent="-274320" eaLnBrk="1" hangingPunct="1">
              <a:lnSpc>
                <a:spcPct val="80000"/>
              </a:lnSpc>
              <a:defRPr/>
            </a:pPr>
            <a:r>
              <a:rPr lang="en-US" b="0" dirty="0"/>
              <a:t>4.  The late Bro. Sam Bacchiocchi had a saying about church attendance in Europe:</a:t>
            </a:r>
          </a:p>
          <a:p>
            <a:pPr marL="731520" lvl="1" indent="-274320" eaLnBrk="1" hangingPunct="1">
              <a:lnSpc>
                <a:spcPct val="80000"/>
              </a:lnSpc>
              <a:defRPr/>
            </a:pPr>
            <a:r>
              <a:rPr lang="en-US" b="0" dirty="0"/>
              <a:t>“Most people attend church only three times in their life: When they’re hatched, when their matched, and when they’re dispatched!!”</a:t>
            </a:r>
          </a:p>
          <a:p>
            <a:pPr marL="274320" indent="-274320" eaLnBrk="1" hangingPunct="1">
              <a:lnSpc>
                <a:spcPct val="80000"/>
              </a:lnSpc>
              <a:defRPr/>
            </a:pPr>
            <a:r>
              <a:rPr lang="en-US" b="0" dirty="0"/>
              <a:t>5.  Belief in God is declining as our societies become more secular and less religious.</a:t>
            </a:r>
          </a:p>
          <a:p>
            <a:pPr marL="274320" indent="-274320" eaLnBrk="1" hangingPunct="1">
              <a:lnSpc>
                <a:spcPct val="80000"/>
              </a:lnSpc>
              <a:defRPr/>
            </a:pPr>
            <a:r>
              <a:rPr lang="en-US" b="0" dirty="0"/>
              <a:t>6.  So we have some interesting data on our next slide.</a:t>
            </a:r>
          </a:p>
          <a:p>
            <a:pPr marL="274320" indent="-274320" eaLnBrk="1" hangingPunct="1">
              <a:lnSpc>
                <a:spcPct val="80000"/>
              </a:lnSpc>
              <a:defRPr/>
            </a:pPr>
            <a:r>
              <a:rPr lang="en-US" b="0" dirty="0"/>
              <a:t>[Go to next slide.]</a:t>
            </a:r>
          </a:p>
          <a:p>
            <a:pPr marL="274320" indent="-457200"/>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dirty="0"/>
              <a:t>1.  Here we have a breakdown of the beliefs of adults in the USA.</a:t>
            </a:r>
          </a:p>
          <a:p>
            <a:pPr marL="274320" indent="-274320"/>
            <a:r>
              <a:rPr lang="en-US" dirty="0"/>
              <a:t>2.  These data are from surveys in 2017 by the Pew research center.</a:t>
            </a:r>
          </a:p>
          <a:p>
            <a:pPr marL="274320" indent="-274320"/>
            <a:r>
              <a:rPr lang="en-US" dirty="0"/>
              <a:t>3.  So 80% say they believe in God, and about 20% say they do not.</a:t>
            </a:r>
          </a:p>
          <a:p>
            <a:pPr marL="274320" indent="-274320"/>
            <a:r>
              <a:rPr lang="en-US" dirty="0"/>
              <a:t>4.  But of the 80% who say they believe in God, only 56% believe in the God of the Bible: 23% say they believe in some higher power or spiritual force.</a:t>
            </a:r>
          </a:p>
          <a:p>
            <a:pPr marL="274320" indent="-274320"/>
            <a:r>
              <a:rPr lang="en-US" dirty="0"/>
              <a:t>5.  Of the 19% who say they don’t believe in God, almost half, 9%, say they believe in some higher power or spiritual force.</a:t>
            </a:r>
          </a:p>
          <a:p>
            <a:pPr marL="274320" indent="-274320"/>
            <a:r>
              <a:rPr lang="en-US" dirty="0"/>
              <a:t>6.  Only about 10% are atheists in the traditional sense that do not believe in any higher power or spiritual force.</a:t>
            </a:r>
          </a:p>
          <a:p>
            <a:pPr marL="274320" indent="-274320"/>
            <a:r>
              <a:rPr lang="en-US" dirty="0"/>
              <a:t>7.  So the point is: here in our country only a little over half, 56%, believe in the God of the Bible while 33% believe in some higher power or spiritual force.</a:t>
            </a:r>
          </a:p>
          <a:p>
            <a:pPr marL="274320" indent="-274320"/>
            <a:r>
              <a:rPr lang="en-US" dirty="0"/>
              <a:t>8.  So if we are thinking of reaching the unreached, what kind of a mission field do we have right here in our own country?</a:t>
            </a:r>
          </a:p>
          <a:p>
            <a:pPr marL="274320" indent="-274320"/>
            <a:r>
              <a:rPr lang="en-US" dirty="0"/>
              <a:t>9.  Five and a half people out of ten believe in the God of the Bible; 4.5 people out of ten do not believe in the God of the Bible.</a:t>
            </a:r>
          </a:p>
          <a:p>
            <a:pPr marL="274320" indent="-274320"/>
            <a:r>
              <a:rPr lang="en-US" dirty="0"/>
              <a:t>10. So we don’t have to travel to a far country to find people who are unreached.</a:t>
            </a:r>
          </a:p>
          <a:p>
            <a:pPr marL="274320" indent="-274320"/>
            <a:r>
              <a:rPr lang="en-US" dirty="0"/>
              <a:t>11. We can just look around us in our own country where about 45% don’t believe in the God of the Bible.</a:t>
            </a:r>
          </a:p>
          <a:p>
            <a:pPr marL="274320" indent="-274320"/>
            <a:r>
              <a:rPr lang="en-US" dirty="0"/>
              <a:t>12. One more point here: This is what people say they believe in a survey.</a:t>
            </a:r>
          </a:p>
          <a:p>
            <a:pPr marL="274320" indent="-274320"/>
            <a:r>
              <a:rPr lang="en-US" dirty="0"/>
              <a:t>13. In practice, there are many people who claim to believe in God but live as if there is no God.</a:t>
            </a:r>
          </a:p>
          <a:p>
            <a:pPr marL="274320" indent="-274320"/>
            <a:r>
              <a:rPr lang="en-US" dirty="0"/>
              <a:t>14. These are what I would call practical atheists.  </a:t>
            </a:r>
          </a:p>
          <a:p>
            <a:pPr marL="274320" indent="-274320"/>
            <a:r>
              <a:rPr lang="en-US" dirty="0"/>
              <a:t>15. And I think that the practical atheists in our country probably account for the majority of people.</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3857991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What does Paul say demonstrated conclusively the divine nature and power of God?</a:t>
            </a:r>
          </a:p>
          <a:p>
            <a:pPr marL="274320" indent="-457200">
              <a:defRPr/>
            </a:pPr>
            <a:r>
              <a:rPr lang="en-US" dirty="0"/>
              <a:t>1.  He says it is the creation we see all around us.</a:t>
            </a:r>
          </a:p>
          <a:p>
            <a:pPr marL="274320" indent="-457200">
              <a:defRPr/>
            </a:pPr>
            <a:r>
              <a:rPr lang="en-US" dirty="0"/>
              <a:t>2.  The heavens that declare the glory of God.</a:t>
            </a:r>
          </a:p>
          <a:p>
            <a:pPr marL="274320" indent="-457200">
              <a:defRPr/>
            </a:pPr>
            <a:r>
              <a:rPr lang="en-US" dirty="0"/>
              <a:t>3.  The biosphere here on earth that contains the living things He created.</a:t>
            </a:r>
          </a:p>
          <a:p>
            <a:pPr marL="274320" indent="-457200">
              <a:defRPr/>
            </a:pPr>
            <a:r>
              <a:rPr lang="en-US" dirty="0"/>
              <a:t>4.  The beauty, design, and complexity of the natural world require a Creator.</a:t>
            </a:r>
          </a:p>
          <a:p>
            <a:pPr marL="274320" indent="-457200">
              <a:defRPr/>
            </a:pPr>
            <a:r>
              <a:rPr lang="en-US" altLang="en-US" dirty="0"/>
              <a:t>5.  Our Creator is a God of order, beauty, the infinite, the infinitesimal, the complex, the elegantly simple</a:t>
            </a:r>
            <a:endParaRPr lang="en-US" dirty="0"/>
          </a:p>
          <a:p>
            <a:pPr marL="274320" indent="-457200">
              <a:defRPr/>
            </a:pPr>
            <a:r>
              <a:rPr lang="en-US" dirty="0"/>
              <a:t>6.  Yes, our world is fallen, but it still declares the glory of the God who created it.</a:t>
            </a:r>
          </a:p>
          <a:p>
            <a:pPr marL="274320" indent="-457200">
              <a:buFontTx/>
              <a:buNone/>
            </a:pPr>
            <a:r>
              <a:rPr lang="en-US" altLang="en-US" dirty="0"/>
              <a:t>7.  We can know without a doubt that the universe did not create itself.  </a:t>
            </a:r>
          </a:p>
          <a:p>
            <a:pPr marL="274320" indent="-457200">
              <a:buFontTx/>
              <a:buNone/>
            </a:pPr>
            <a:r>
              <a:rPr lang="en-US" altLang="en-US" dirty="0"/>
              <a:t>8.  The creation requires a Creator.  </a:t>
            </a:r>
          </a:p>
          <a:p>
            <a:pPr marL="274320" indent="-457200">
              <a:buFontTx/>
              <a:buNone/>
            </a:pPr>
            <a:r>
              <a:rPr lang="en-US" altLang="en-US" dirty="0"/>
              <a:t>9.  Those who deny that there is a Creator will be without excuse in the judgment.</a:t>
            </a:r>
          </a:p>
          <a:p>
            <a:pPr marL="274320" indent="-457200">
              <a:buFontTx/>
              <a:buNone/>
            </a:pPr>
            <a:endParaRPr lang="en-US" alt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Q2:  What things of nature are most impressive to you in declaring the existence and power of God?</a:t>
            </a:r>
          </a:p>
          <a:p>
            <a:pPr marL="274320" indent="-457200">
              <a:buFontTx/>
              <a:buNone/>
            </a:pPr>
            <a:r>
              <a:rPr lang="en-US" altLang="en-US" dirty="0"/>
              <a:t>1.  To me: the greatest evidence for a Creator is the specified complexity of biological organisms.  </a:t>
            </a:r>
          </a:p>
          <a:p>
            <a:pPr marL="274320" indent="-457200">
              <a:buFontTx/>
              <a:buNone/>
            </a:pPr>
            <a:r>
              <a:rPr lang="en-US" altLang="en-US" dirty="0"/>
              <a:t>2.  There is no possible way that the complex biochemical relations and reactions that make things live could have come about by chance. </a:t>
            </a:r>
          </a:p>
          <a:p>
            <a:pPr marL="274320" indent="-457200">
              <a:buFontTx/>
              <a:buNone/>
            </a:pPr>
            <a:r>
              <a:rPr lang="en-US" altLang="en-US" dirty="0"/>
              <a:t>3.  This is the law of biogenesis: Life comes only from life, so the first life had to be created.</a:t>
            </a:r>
          </a:p>
          <a:p>
            <a:pPr marL="274320" indent="-457200">
              <a:buFontTx/>
              <a:buNone/>
            </a:pPr>
            <a:r>
              <a:rPr lang="en-US" altLang="en-US" dirty="0"/>
              <a:t>4.  The incredible amount of information in the DNA that is present in every cell requires a creator.</a:t>
            </a:r>
          </a:p>
          <a:p>
            <a:pPr marL="274320" indent="-457200">
              <a:buFontTx/>
              <a:buNone/>
            </a:pPr>
            <a:r>
              <a:rPr lang="en-US" altLang="en-US" dirty="0"/>
              <a:t>5.  Information does not arise by chance and random events.</a:t>
            </a:r>
          </a:p>
          <a:p>
            <a:pPr marL="274320" indent="-457200">
              <a:buFontTx/>
              <a:buNone/>
            </a:pPr>
            <a:r>
              <a:rPr lang="en-US" altLang="en-US" dirty="0"/>
              <a:t>6.  It requires an intelligent source, which is God.</a:t>
            </a:r>
          </a:p>
          <a:p>
            <a:pPr marL="274320" indent="-457200">
              <a:buFontTx/>
              <a:buNone/>
            </a:pPr>
            <a:r>
              <a:rPr lang="en-US" altLang="en-US" dirty="0"/>
              <a:t>7.  Here is the question that I posed to Perplexity AI:</a:t>
            </a:r>
          </a:p>
          <a:p>
            <a:pPr marL="274320" indent="-457200"/>
            <a:r>
              <a:rPr lang="en-US" sz="1200" b="0" i="0" kern="1200" dirty="0">
                <a:solidFill>
                  <a:schemeClr val="tx1"/>
                </a:solidFill>
                <a:effectLst/>
                <a:latin typeface="+mn-lt"/>
                <a:ea typeface="+mn-ea"/>
                <a:cs typeface="+mn-cs"/>
              </a:rPr>
              <a:t>8.  What is the information content of a single human cell in terms of equivalent pages of the encyclopedia Britannica?</a:t>
            </a:r>
          </a:p>
          <a:p>
            <a:pPr marL="274320" indent="-457200"/>
            <a:r>
              <a:rPr lang="en-US" sz="1200" b="0" i="0" kern="1200" dirty="0">
                <a:solidFill>
                  <a:schemeClr val="tx1"/>
                </a:solidFill>
                <a:effectLst/>
                <a:latin typeface="+mn-lt"/>
                <a:ea typeface="+mn-ea"/>
                <a:cs typeface="+mn-cs"/>
              </a:rPr>
              <a:t>9.  Answer:</a:t>
            </a:r>
          </a:p>
          <a:p>
            <a:pPr marL="731520" lvl="1" indent="-457200"/>
            <a:r>
              <a:rPr lang="en-US" sz="1200" b="0" i="0" kern="1200" dirty="0">
                <a:solidFill>
                  <a:schemeClr val="tx1"/>
                </a:solidFill>
                <a:effectLst/>
                <a:latin typeface="+mn-lt"/>
                <a:ea typeface="+mn-ea"/>
                <a:cs typeface="+mn-cs"/>
              </a:rPr>
              <a:t>A commonly repeated comparison says that the DNA in the nucleus of one human cell contains enough information to fill </a:t>
            </a:r>
            <a:r>
              <a:rPr lang="en-US" sz="1200" b="1" i="0" kern="1200" dirty="0">
                <a:solidFill>
                  <a:schemeClr val="tx1"/>
                </a:solidFill>
                <a:effectLst/>
                <a:latin typeface="+mn-lt"/>
                <a:ea typeface="+mn-ea"/>
                <a:cs typeface="+mn-cs"/>
              </a:rPr>
              <a:t>about 1 million encyclopedia pages</a:t>
            </a:r>
            <a:r>
              <a:rPr lang="en-US" sz="1200" b="0" i="0" kern="1200" dirty="0">
                <a:solidFill>
                  <a:schemeClr val="tx1"/>
                </a:solidFill>
                <a:effectLst/>
                <a:latin typeface="+mn-lt"/>
                <a:ea typeface="+mn-ea"/>
                <a:cs typeface="+mn-cs"/>
              </a:rPr>
              <a:t>—roughly </a:t>
            </a:r>
            <a:r>
              <a:rPr lang="en-US" sz="1200" b="1" i="0" kern="1200" dirty="0">
                <a:solidFill>
                  <a:schemeClr val="tx1"/>
                </a:solidFill>
                <a:effectLst/>
                <a:latin typeface="+mn-lt"/>
                <a:ea typeface="+mn-ea"/>
                <a:cs typeface="+mn-cs"/>
              </a:rPr>
              <a:t>40 complete sets of the traditional 25,000-page, 23-volume </a:t>
            </a:r>
            <a:r>
              <a:rPr lang="en-US" sz="1200" b="1" i="1" kern="1200" dirty="0" err="1">
                <a:solidFill>
                  <a:schemeClr val="tx1"/>
                </a:solidFill>
                <a:effectLst/>
                <a:latin typeface="+mn-lt"/>
                <a:ea typeface="+mn-ea"/>
                <a:cs typeface="+mn-cs"/>
              </a:rPr>
              <a:t>Encyclopaedia</a:t>
            </a:r>
            <a:r>
              <a:rPr lang="en-US" sz="1200" b="1" i="1" kern="1200" dirty="0">
                <a:solidFill>
                  <a:schemeClr val="tx1"/>
                </a:solidFill>
                <a:effectLst/>
                <a:latin typeface="+mn-lt"/>
                <a:ea typeface="+mn-ea"/>
                <a:cs typeface="+mn-cs"/>
              </a:rPr>
              <a:t> Britannica</a:t>
            </a:r>
            <a:r>
              <a:rPr lang="en-US" sz="1200" b="0" i="0" kern="1200" dirty="0">
                <a:solidFill>
                  <a:schemeClr val="tx1"/>
                </a:solidFill>
                <a:effectLst/>
                <a:latin typeface="+mn-lt"/>
                <a:ea typeface="+mn-ea"/>
                <a:cs typeface="+mn-cs"/>
              </a:rPr>
              <a:t>*, or about </a:t>
            </a:r>
            <a:r>
              <a:rPr lang="en-US" sz="1200" b="1" i="0" kern="1200" dirty="0">
                <a:solidFill>
                  <a:schemeClr val="tx1"/>
                </a:solidFill>
                <a:effectLst/>
                <a:latin typeface="+mn-lt"/>
                <a:ea typeface="+mn-ea"/>
                <a:cs typeface="+mn-cs"/>
              </a:rPr>
              <a:t>920 Britannica-sized volumes</a:t>
            </a:r>
            <a:r>
              <a:rPr lang="en-US" sz="1200" b="0" i="0" kern="1200" dirty="0">
                <a:solidFill>
                  <a:schemeClr val="tx1"/>
                </a:solidFill>
                <a:effectLst/>
                <a:latin typeface="+mn-lt"/>
                <a:ea typeface="+mn-ea"/>
                <a:cs typeface="+mn-cs"/>
              </a:rPr>
              <a:t>.</a:t>
            </a:r>
          </a:p>
          <a:p>
            <a:pPr marL="274320" indent="-457200">
              <a:buFontTx/>
              <a:buNone/>
            </a:pPr>
            <a:r>
              <a:rPr lang="en-US" altLang="en-US" dirty="0"/>
              <a:t>God the Creator put that much information in each one of your cells.  </a:t>
            </a:r>
          </a:p>
          <a:p>
            <a:pPr marL="274320" indent="-457200">
              <a:buFontTx/>
              <a:buNone/>
            </a:pPr>
            <a:r>
              <a:rPr lang="en-US" altLang="en-US" dirty="0"/>
              <a:t>Amazing!!</a:t>
            </a:r>
          </a:p>
          <a:p>
            <a:pPr marL="274320" indent="-457200">
              <a:buFontTx/>
              <a:buNone/>
            </a:pPr>
            <a:r>
              <a:rPr lang="en-US" altLang="en-US" dirty="0"/>
              <a:t>God still speaks through creation.</a:t>
            </a:r>
          </a:p>
          <a:p>
            <a:pPr marL="274320" indent="-457200">
              <a:buFontTx/>
              <a:buNone/>
            </a:pPr>
            <a:endParaRPr lang="en-US" alt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Q3:  What could you </a:t>
            </a:r>
            <a:r>
              <a:rPr lang="en-US" altLang="en-US" b="1" u="sng" dirty="0"/>
              <a:t>mis</a:t>
            </a:r>
            <a:r>
              <a:rPr lang="en-US" altLang="en-US" b="1" dirty="0"/>
              <a:t>understand about God looking only at nature?</a:t>
            </a:r>
          </a:p>
          <a:p>
            <a:pPr marL="274320" indent="-457200">
              <a:buFontTx/>
              <a:buNone/>
            </a:pPr>
            <a:r>
              <a:rPr lang="en-US" altLang="en-US" dirty="0"/>
              <a:t>1.  We could misunderstand the character of God looking only at nature.  </a:t>
            </a:r>
          </a:p>
          <a:p>
            <a:pPr marL="274320" indent="-457200">
              <a:buFontTx/>
              <a:buNone/>
            </a:pPr>
            <a:r>
              <a:rPr lang="en-US" altLang="en-US" dirty="0"/>
              <a:t>2.  It is not clear from nature now that God is love.  </a:t>
            </a:r>
          </a:p>
          <a:p>
            <a:pPr marL="274320" indent="-457200">
              <a:buFontTx/>
              <a:buNone/>
            </a:pPr>
            <a:r>
              <a:rPr lang="en-US" altLang="en-US" dirty="0"/>
              <a:t>3.  The survival of the fittest is often accompanied by destruction of the weakest.  </a:t>
            </a:r>
          </a:p>
          <a:p>
            <a:pPr marL="274320" indent="-457200">
              <a:buFontTx/>
              <a:buNone/>
            </a:pPr>
            <a:r>
              <a:rPr lang="en-US" altLang="en-US" dirty="0"/>
              <a:t>4.  “Nature is red of fang and claw.”  </a:t>
            </a:r>
          </a:p>
          <a:p>
            <a:pPr marL="274320" indent="-457200">
              <a:buFontTx/>
              <a:buNone/>
            </a:pPr>
            <a:r>
              <a:rPr lang="en-US" altLang="en-US" dirty="0"/>
              <a:t>5.  We need to understand that nature as we see it is the result of sin and the curse.</a:t>
            </a:r>
          </a:p>
          <a:p>
            <a:pPr marL="274320" indent="-457200">
              <a:buFontTx/>
              <a:buNone/>
            </a:pPr>
            <a:endParaRPr lang="en-US" altLang="en-US" dirty="0"/>
          </a:p>
          <a:p>
            <a:pPr marL="274320" indent="-457200">
              <a:buFontTx/>
              <a:buNone/>
              <a:defRPr/>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13</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lnSpc>
                <a:spcPct val="90000"/>
              </a:lnSpc>
              <a:buFontTx/>
              <a:buNone/>
            </a:pPr>
            <a:r>
              <a:rPr lang="en-US" altLang="en-US" b="1" dirty="0"/>
              <a:t>Q1:  How is God communicating with Moses in this passage?</a:t>
            </a:r>
          </a:p>
          <a:p>
            <a:pPr marL="274320" indent="-457200">
              <a:lnSpc>
                <a:spcPct val="90000"/>
              </a:lnSpc>
              <a:buFontTx/>
              <a:buNone/>
            </a:pPr>
            <a:r>
              <a:rPr lang="en-US" altLang="en-US" dirty="0"/>
              <a:t>1.  God is speaking to Moses directly.</a:t>
            </a:r>
          </a:p>
          <a:p>
            <a:pPr marL="274320" indent="-457200">
              <a:lnSpc>
                <a:spcPct val="90000"/>
              </a:lnSpc>
              <a:buFontTx/>
              <a:buNone/>
            </a:pPr>
            <a:r>
              <a:rPr lang="en-US" dirty="0"/>
              <a:t>2.  Moses is quoting God.</a:t>
            </a:r>
          </a:p>
          <a:p>
            <a:pPr marL="274320" indent="-457200">
              <a:lnSpc>
                <a:spcPct val="90000"/>
              </a:lnSpc>
              <a:buFontTx/>
              <a:buNone/>
            </a:pPr>
            <a:r>
              <a:rPr lang="en-US" dirty="0"/>
              <a:t>3.  His words are set off with quotation marks.</a:t>
            </a:r>
          </a:p>
          <a:p>
            <a:pPr marL="274320" indent="-457200">
              <a:lnSpc>
                <a:spcPct val="90000"/>
              </a:lnSpc>
              <a:buFontTx/>
              <a:buNone/>
            </a:pPr>
            <a:r>
              <a:rPr lang="en-US" dirty="0"/>
              <a:t>4.  When God is speaking this is verbal inspiration.</a:t>
            </a:r>
          </a:p>
          <a:p>
            <a:pPr marL="274320" indent="-457200">
              <a:lnSpc>
                <a:spcPct val="90000"/>
              </a:lnSpc>
              <a:buFontTx/>
              <a:buNone/>
            </a:pPr>
            <a:r>
              <a:rPr lang="en-US" dirty="0"/>
              <a:t>5.  Moses hears God speak and writes down the exact words that God says.</a:t>
            </a:r>
          </a:p>
          <a:p>
            <a:pPr marL="274320" indent="-457200">
              <a:lnSpc>
                <a:spcPct val="90000"/>
              </a:lnSpc>
              <a:buFontTx/>
              <a:buNone/>
            </a:pPr>
            <a:r>
              <a:rPr lang="en-US" dirty="0"/>
              <a:t>6.  And when OT prophets do this, they are speaking the very words of God.</a:t>
            </a:r>
          </a:p>
          <a:p>
            <a:pPr marL="274320" indent="-457200">
              <a:lnSpc>
                <a:spcPct val="90000"/>
              </a:lnSpc>
              <a:buFontTx/>
              <a:buNone/>
            </a:pPr>
            <a:r>
              <a:rPr lang="en-US" dirty="0"/>
              <a:t>7.  This is not thought inspiration where Moses is trying to recall what he heard God say.</a:t>
            </a:r>
          </a:p>
          <a:p>
            <a:pPr marL="274320" indent="-457200">
              <a:lnSpc>
                <a:spcPct val="90000"/>
              </a:lnSpc>
              <a:buFontTx/>
              <a:buNone/>
            </a:pPr>
            <a:r>
              <a:rPr lang="en-US" dirty="0"/>
              <a:t>8.  So when OT prophets say, Thus says the LORD…, they are quoting the very words that God said to them.</a:t>
            </a:r>
          </a:p>
          <a:p>
            <a:pPr marL="274320" indent="-457200">
              <a:lnSpc>
                <a:spcPct val="90000"/>
              </a:lnSpc>
              <a:buFontTx/>
              <a:buNone/>
            </a:pPr>
            <a:r>
              <a:rPr lang="en-US" dirty="0"/>
              <a:t>9.  I did a search of this exact phrase in the ESV and it returned 417 verses in which this exact phrase appears.</a:t>
            </a:r>
          </a:p>
          <a:p>
            <a:pPr marL="274320" indent="-457200">
              <a:lnSpc>
                <a:spcPct val="90000"/>
              </a:lnSpc>
              <a:buFontTx/>
              <a:buNone/>
            </a:pPr>
            <a:r>
              <a:rPr lang="en-US" dirty="0"/>
              <a:t>10. And they are followed by a quotation of what the Lord actually says.</a:t>
            </a:r>
          </a:p>
          <a:p>
            <a:pPr marL="274320" indent="-457200">
              <a:lnSpc>
                <a:spcPct val="90000"/>
              </a:lnSpc>
              <a:buFontTx/>
              <a:buNone/>
            </a:pPr>
            <a:r>
              <a:rPr lang="en-US" dirty="0"/>
              <a:t>11. It is interesting that these all appear in the OT.  Not a single time does this phrase appear in the NT.</a:t>
            </a:r>
          </a:p>
          <a:p>
            <a:pPr marL="274320" indent="-457200">
              <a:lnSpc>
                <a:spcPct val="90000"/>
              </a:lnSpc>
              <a:buFontTx/>
              <a:buNone/>
            </a:pPr>
            <a:r>
              <a:rPr lang="en-US" dirty="0"/>
              <a:t>12. Plus there are many others in which the prophet may say something like, “The word of the Lord came to me saying…”</a:t>
            </a:r>
          </a:p>
          <a:p>
            <a:pPr marL="274320" indent="-457200">
              <a:lnSpc>
                <a:spcPct val="90000"/>
              </a:lnSpc>
              <a:buFontTx/>
              <a:buNone/>
            </a:pPr>
            <a:r>
              <a:rPr lang="en-US" dirty="0"/>
              <a:t>13. Or “This is what the Lord says.”</a:t>
            </a:r>
          </a:p>
          <a:p>
            <a:pPr marL="274320" indent="-457200">
              <a:lnSpc>
                <a:spcPct val="90000"/>
              </a:lnSpc>
              <a:buFontTx/>
              <a:buNone/>
            </a:pPr>
            <a:r>
              <a:rPr lang="en-US" dirty="0"/>
              <a:t>14. In many cases the prophet is speaking the very words of the Lord when he says things like:</a:t>
            </a:r>
          </a:p>
          <a:p>
            <a:pPr marL="731520" lvl="1" indent="-457200">
              <a:lnSpc>
                <a:spcPct val="90000"/>
              </a:lnSpc>
              <a:buFontTx/>
              <a:buNone/>
            </a:pPr>
            <a:r>
              <a:rPr lang="en-US" dirty="0"/>
              <a:t>“You shall know that I am the LORD.” (1 Kings 20:13)</a:t>
            </a:r>
          </a:p>
          <a:p>
            <a:pPr marL="731520" lvl="1" indent="-457200">
              <a:lnSpc>
                <a:spcPct val="90000"/>
              </a:lnSpc>
              <a:buFontTx/>
              <a:buNone/>
            </a:pPr>
            <a:r>
              <a:rPr lang="en-US" dirty="0"/>
              <a:t>“I am the LORD and there is no other, besides me there is no God.” (Isa 45:5)</a:t>
            </a:r>
          </a:p>
          <a:p>
            <a:pPr marL="274320" indent="-457200">
              <a:lnSpc>
                <a:spcPct val="90000"/>
              </a:lnSpc>
              <a:buFontTx/>
              <a:buNone/>
            </a:pPr>
            <a:r>
              <a:rPr lang="en-US" dirty="0"/>
              <a:t>15. Surely no Israelite would have thought that the prophet was speaking his own words in such cases.</a:t>
            </a:r>
          </a:p>
          <a:p>
            <a:pPr marL="274320" indent="-457200">
              <a:lnSpc>
                <a:spcPct val="90000"/>
              </a:lnSpc>
              <a:buFontTx/>
              <a:buNone/>
            </a:pPr>
            <a:r>
              <a:rPr lang="en-US" b="1" dirty="0"/>
              <a:t>Jeremiah 1:9 ESV </a:t>
            </a:r>
            <a:r>
              <a:rPr lang="en-US" dirty="0"/>
              <a:t>– …And the LORD said to me, "Behold, I have put my words in your mouth.”</a:t>
            </a:r>
          </a:p>
          <a:p>
            <a:pPr marL="274320" indent="-457200">
              <a:lnSpc>
                <a:spcPct val="90000"/>
              </a:lnSpc>
              <a:buFontTx/>
              <a:buNone/>
            </a:pPr>
            <a:r>
              <a:rPr lang="en-US" dirty="0"/>
              <a:t>16. The OT prophets spoke the very words of God by quoting what He said.</a:t>
            </a:r>
          </a:p>
          <a:p>
            <a:pPr marL="274320" indent="-457200">
              <a:lnSpc>
                <a:spcPct val="90000"/>
              </a:lnSpc>
              <a:buFontTx/>
              <a:buNone/>
            </a:pPr>
            <a:endParaRPr lang="en-US" dirty="0"/>
          </a:p>
          <a:p>
            <a:pPr marL="274320" indent="-457200">
              <a:lnSpc>
                <a:spcPct val="90000"/>
              </a:lnSpc>
              <a:buFontTx/>
              <a:buNone/>
            </a:pPr>
            <a:r>
              <a:rPr lang="en-US" b="1" dirty="0"/>
              <a:t>Q2: How does Moses describe how he spoke with the LROD?  </a:t>
            </a:r>
          </a:p>
          <a:p>
            <a:pPr marL="274320" indent="-457200">
              <a:lnSpc>
                <a:spcPct val="90000"/>
              </a:lnSpc>
              <a:buFontTx/>
              <a:buNone/>
            </a:pPr>
            <a:r>
              <a:rPr lang="en-US" b="1" dirty="0"/>
              <a:t>Exodus 33:11 ESV </a:t>
            </a:r>
            <a:r>
              <a:rPr lang="en-US" dirty="0"/>
              <a:t>– Thus the LORD used to speak to Moses face to face, as a man speaks to his friend. </a:t>
            </a:r>
          </a:p>
          <a:p>
            <a:pPr marL="274320" indent="-457200">
              <a:lnSpc>
                <a:spcPct val="90000"/>
              </a:lnSpc>
              <a:buFontTx/>
              <a:buNone/>
            </a:pPr>
            <a:r>
              <a:rPr lang="en-US" dirty="0"/>
              <a:t>1.  They would speak to each other as friends.</a:t>
            </a:r>
          </a:p>
          <a:p>
            <a:pPr marL="274320" indent="-457200">
              <a:lnSpc>
                <a:spcPct val="90000"/>
              </a:lnSpc>
              <a:buFontTx/>
              <a:buNone/>
            </a:pPr>
            <a:r>
              <a:rPr lang="en-US" dirty="0"/>
              <a:t>2.  They would carry on a conversation with each other.</a:t>
            </a:r>
          </a:p>
          <a:p>
            <a:pPr marL="274320" indent="-457200">
              <a:lnSpc>
                <a:spcPct val="90000"/>
              </a:lnSpc>
              <a:buFontTx/>
              <a:buNone/>
            </a:pPr>
            <a:r>
              <a:rPr lang="en-US" dirty="0"/>
              <a:t>3.  That doesn’t necessarily mean that Moses saw the face of the Lord, since the Lord was in the pillar of cloud or fire.</a:t>
            </a:r>
          </a:p>
          <a:p>
            <a:pPr marL="274320" indent="-457200">
              <a:lnSpc>
                <a:spcPct val="90000"/>
              </a:lnSpc>
              <a:buFontTx/>
              <a:buNone/>
            </a:pPr>
            <a:r>
              <a:rPr lang="en-US" dirty="0"/>
              <a:t>4.  But they talked one-on-one, man-to-man so to speak, like two friends would talk.</a:t>
            </a:r>
          </a:p>
          <a:p>
            <a:pPr marL="274320" indent="-457200">
              <a:lnSpc>
                <a:spcPct val="90000"/>
              </a:lnSpc>
              <a:buFontTx/>
              <a:buNone/>
            </a:pPr>
            <a:r>
              <a:rPr lang="en-US" dirty="0"/>
              <a:t>5.  God also spoke to Samuel when he called him to be a prophet.</a:t>
            </a:r>
          </a:p>
          <a:p>
            <a:pPr marL="274320" indent="-457200">
              <a:lnSpc>
                <a:spcPct val="90000"/>
              </a:lnSpc>
              <a:buFontTx/>
              <a:buNone/>
            </a:pPr>
            <a:r>
              <a:rPr lang="en-US" dirty="0"/>
              <a:t>6.  The LORD spoke to Joshua when He appeared to him as the captain of the Lord’s host, and to Manoah and his wife, the parents of Samson, and with Jacob at Bethel.</a:t>
            </a:r>
          </a:p>
          <a:p>
            <a:pPr marL="274320" indent="-457200">
              <a:lnSpc>
                <a:spcPct val="90000"/>
              </a:lnSpc>
              <a:buFontTx/>
              <a:buNone/>
            </a:pPr>
            <a:r>
              <a:rPr lang="en-US" dirty="0"/>
              <a:t>7.  And to all the prophets who would pass on a Thus says the LORD…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Who wrote the Ten Commandments on the tables of stone?</a:t>
            </a:r>
          </a:p>
          <a:p>
            <a:pPr marL="274320" indent="-457200"/>
            <a:r>
              <a:rPr lang="en-US" dirty="0"/>
              <a:t>1.  In Exodus 31`:18 we have the Lord writing the Ten Commandments on the first tables of stone that Moses broke.</a:t>
            </a:r>
          </a:p>
          <a:p>
            <a:pPr marL="274320" indent="-457200"/>
            <a:r>
              <a:rPr lang="en-US" dirty="0"/>
              <a:t>2.  And in Deuteronomy, we have Moses saying that the Lord also wrote with His finger the commandments a second time</a:t>
            </a:r>
          </a:p>
          <a:p>
            <a:pPr marL="274320" indent="-457200"/>
            <a:endParaRPr lang="en-US" dirty="0"/>
          </a:p>
          <a:p>
            <a:pPr marL="274320" indent="-457200"/>
            <a:r>
              <a:rPr lang="en-US" b="1" dirty="0"/>
              <a:t>Q2:  What kind of inspiration should we attribute to these words written on tables of stone?</a:t>
            </a:r>
          </a:p>
          <a:p>
            <a:pPr marL="274320" indent="-457200"/>
            <a:r>
              <a:rPr lang="en-US" dirty="0"/>
              <a:t>1.  This is not thought inspiration.</a:t>
            </a:r>
          </a:p>
          <a:p>
            <a:pPr marL="274320" indent="-457200"/>
            <a:r>
              <a:rPr lang="en-US" dirty="0"/>
              <a:t>2.  This is not verbal dictation.</a:t>
            </a:r>
          </a:p>
          <a:p>
            <a:pPr marL="274320" indent="-457200"/>
            <a:r>
              <a:rPr lang="en-US" dirty="0"/>
              <a:t>3.  This is not a prophet speaking the very words of God.</a:t>
            </a:r>
          </a:p>
          <a:p>
            <a:pPr marL="274320" indent="-457200"/>
            <a:r>
              <a:rPr lang="en-US" dirty="0"/>
              <a:t>4.  This is God Himself writing his message with His own finger on tables of stone.</a:t>
            </a:r>
          </a:p>
          <a:p>
            <a:pPr marL="274320" indent="-457200"/>
            <a:r>
              <a:rPr lang="en-US" dirty="0"/>
              <a:t>5.  This is divine transcription.</a:t>
            </a:r>
          </a:p>
          <a:p>
            <a:pPr marL="274320" indent="-457200"/>
            <a:r>
              <a:rPr lang="en-US" dirty="0"/>
              <a:t>6.  This is God writing exactly what He wanted us to hear and understand and remember.</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2302699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dream did Nebuchadnezzar dream in Daniel 2?</a:t>
            </a:r>
          </a:p>
          <a:p>
            <a:pPr marL="274320" indent="-274320"/>
            <a:r>
              <a:rPr lang="en-US" dirty="0"/>
              <a:t>1.  This was the dream of the image made of various metals, gold, silver, bronze, iron, and iron mixed with clay.</a:t>
            </a:r>
          </a:p>
          <a:p>
            <a:pPr marL="274320" indent="-274320"/>
            <a:r>
              <a:rPr lang="en-US" dirty="0"/>
              <a:t>2.  Apparently, the King could not remember the details of the dream.</a:t>
            </a:r>
          </a:p>
          <a:p>
            <a:pPr marL="274320" indent="-274320"/>
            <a:r>
              <a:rPr lang="en-US" dirty="0"/>
              <a:t>3.  But in answer to prayer, God gave Daniel a vision of the dream and its interpretation.</a:t>
            </a:r>
          </a:p>
          <a:p>
            <a:pPr marL="274320" indent="-274320"/>
            <a:r>
              <a:rPr lang="en-US" dirty="0"/>
              <a:t>4.  This is the first of Daniel’s great outline prophecies extending from Nebuchadnezzar to the coming of Christ to set up His kingdom on earth.</a:t>
            </a:r>
          </a:p>
          <a:p>
            <a:pPr marL="274320" indent="-274320"/>
            <a:r>
              <a:rPr lang="en-US" dirty="0"/>
              <a:t>5.  So God is here revealing the future through His prophet Daniel.</a:t>
            </a:r>
          </a:p>
          <a:p>
            <a:pPr marL="274320" indent="-274320"/>
            <a:r>
              <a:rPr lang="en-US" dirty="0"/>
              <a:t>6.  God gives a dream to Nebuchadnezzar and the interpretation to Daniel.</a:t>
            </a:r>
          </a:p>
          <a:p>
            <a:pPr marL="274320" indent="-274320"/>
            <a:r>
              <a:rPr lang="en-US" dirty="0"/>
              <a:t>7.  We see the same thing in chapter 4.</a:t>
            </a:r>
          </a:p>
          <a:p>
            <a:pPr marL="274320" indent="-274320"/>
            <a:r>
              <a:rPr lang="en-US" dirty="0"/>
              <a:t>8.  Nebuchadnezzar has a dream of the great tree that was chopped down and Daniel was given the interpretation that the king would spend seven years thinking he was a animal.</a:t>
            </a:r>
          </a:p>
          <a:p>
            <a:pPr marL="274320" indent="-274320"/>
            <a:r>
              <a:rPr lang="en-US" dirty="0"/>
              <a:t>9.  In chapters 7 and 8 we have visions that God gives Daniel: the four beasts from the sea and the rise of the Little Horn, and the ram and the he-goat, the self-exaltation of the little horn and the cleansing of the sanctuary after 2300 days.</a:t>
            </a:r>
          </a:p>
          <a:p>
            <a:pPr marL="274320" indent="-274320"/>
            <a:r>
              <a:rPr lang="en-US" dirty="0"/>
              <a:t>10. These outline prophecies go from Daniel’s day to the second coming of Jesus.</a:t>
            </a:r>
          </a:p>
          <a:p>
            <a:pPr marL="274320" indent="-274320"/>
            <a:r>
              <a:rPr lang="en-US" dirty="0"/>
              <a:t>11. In chapter 9 God sends Gabriel to give Daniel the 70-week prophecy and provide a starting point for the 2,300-day prophecy.</a:t>
            </a:r>
          </a:p>
          <a:p>
            <a:pPr marL="274320" indent="-274320"/>
            <a:r>
              <a:rPr lang="en-US" dirty="0"/>
              <a:t>12. So God is speaking to Daniel through dreams, visions, and angelic messengers to help him understand and pass on to us God’s message of future events.</a:t>
            </a:r>
          </a:p>
          <a:p>
            <a:pPr marL="274320" indent="-274320"/>
            <a:r>
              <a:rPr lang="en-US" dirty="0"/>
              <a:t>13. God also spoke to Isaiah through a vision of the Lord in the temple upon his throne high and lifted up .</a:t>
            </a:r>
          </a:p>
          <a:p>
            <a:pPr marL="274320" indent="-274320"/>
            <a:r>
              <a:rPr lang="en-US" dirty="0"/>
              <a:t>14. He also spoke the words the Lord told him to speak.</a:t>
            </a:r>
          </a:p>
          <a:p>
            <a:pPr marL="274320" indent="-274320"/>
            <a:r>
              <a:rPr lang="en-US" dirty="0"/>
              <a:t>15. There is that wonderful answer to Hezekiah’s prayer.</a:t>
            </a:r>
          </a:p>
          <a:p>
            <a:pPr marL="274320" indent="-274320"/>
            <a:r>
              <a:rPr lang="en-US" b="1" dirty="0">
                <a:effectLst>
                  <a:outerShdw blurRad="38100" dist="38100" dir="2700000" algn="tl">
                    <a:srgbClr val="000000">
                      <a:alpha val="43137"/>
                    </a:srgbClr>
                  </a:outerShdw>
                </a:effectLst>
              </a:rPr>
              <a:t>Isaiah 38:1-2, 4-5 ESV</a:t>
            </a:r>
            <a:r>
              <a:rPr lang="en-US" dirty="0">
                <a:effectLst>
                  <a:outerShdw blurRad="38100" dist="38100" dir="2700000" algn="tl">
                    <a:srgbClr val="000000">
                      <a:alpha val="43137"/>
                    </a:srgbClr>
                  </a:outerShdw>
                </a:effectLst>
              </a:rPr>
              <a:t> – 1 In those days Hezekiah became sick and was at the point of death. And Isaiah the prophet the son of Amoz came to him, and said to him, "Thus says the LORD: Set your house in order, for you shall die, you shall not recover." 2 Then Hezekiah turned his face to the wall and prayed to the LORD, ... 4 Then the word of the LORD came to Isaiah: 5 "Go and say to Hezekiah, Thus says the LORD, the God of David your father: I have heard your prayer; I have seen your tears. Behold, I will add fifteen years to your life.”</a:t>
            </a:r>
          </a:p>
          <a:p>
            <a:pPr marL="274320" indent="-274320"/>
            <a:r>
              <a:rPr lang="en-US" dirty="0">
                <a:effectLst>
                  <a:outerShdw blurRad="38100" dist="38100" dir="2700000" algn="tl">
                    <a:srgbClr val="000000">
                      <a:alpha val="43137"/>
                    </a:srgbClr>
                  </a:outerShdw>
                </a:effectLst>
              </a:rPr>
              <a:t>16. What a wonderful answer to prayer!</a:t>
            </a:r>
          </a:p>
          <a:p>
            <a:pPr marL="274320" indent="-274320"/>
            <a:r>
              <a:rPr lang="en-US" dirty="0">
                <a:effectLst>
                  <a:outerShdw blurRad="38100" dist="38100" dir="2700000" algn="tl">
                    <a:srgbClr val="000000">
                      <a:alpha val="43137"/>
                    </a:srgbClr>
                  </a:outerShdw>
                </a:effectLst>
              </a:rPr>
              <a:t>17. Here we have Isaiah speaking the very words of God to Hezekiah with a “Thus says the Lord”..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What message was the Lord sending through this strange request for  Hosea to marry a prostitute?</a:t>
            </a:r>
          </a:p>
          <a:p>
            <a:pPr marL="274320" indent="-457200"/>
            <a:r>
              <a:rPr lang="en-US" dirty="0"/>
              <a:t>1.  The Lord was sending the message that Hosea’s marriage was a type of Israel’s relationship to the Lord.</a:t>
            </a:r>
          </a:p>
          <a:p>
            <a:pPr marL="274320" indent="-457200"/>
            <a:r>
              <a:rPr lang="en-US" dirty="0"/>
              <a:t>2.  As his wife was unfaithful, so Israel was unfaithful to the Lord.</a:t>
            </a:r>
          </a:p>
          <a:p>
            <a:pPr marL="274320" indent="-457200"/>
            <a:r>
              <a:rPr lang="en-US" dirty="0"/>
              <a:t>3.  This is an enacted parable using the prophet to illustrate how the people are in danger of judgment.</a:t>
            </a:r>
          </a:p>
          <a:p>
            <a:pPr marL="274320" indent="-457200"/>
            <a:r>
              <a:rPr lang="en-US" dirty="0"/>
              <a:t>4.  So they had three children and the Lord named them Jezreel, No Mercy, and Not my People.</a:t>
            </a:r>
          </a:p>
          <a:p>
            <a:pPr marL="274320" indent="-457200"/>
            <a:r>
              <a:rPr lang="en-US" dirty="0"/>
              <a:t>5.  These names were significant in warning God’s people of their danger in persisting in idolatry.</a:t>
            </a:r>
          </a:p>
          <a:p>
            <a:pPr marL="274320" indent="-457200"/>
            <a:r>
              <a:rPr lang="en-US" dirty="0"/>
              <a:t>6.  God used these warnings to call the people back to faithfulness. </a:t>
            </a:r>
          </a:p>
          <a:p>
            <a:pPr marL="274320" indent="-457200"/>
            <a:endParaRPr lang="en-US" dirty="0"/>
          </a:p>
          <a:p>
            <a:pPr marL="274320" indent="-457200"/>
            <a:r>
              <a:rPr lang="en-US" b="1" dirty="0"/>
              <a:t>Q2:  What point was God making in </a:t>
            </a:r>
            <a:r>
              <a:rPr lang="en-US" b="1" dirty="0" err="1"/>
              <a:t>Ezek</a:t>
            </a:r>
            <a:r>
              <a:rPr lang="en-US" b="1" dirty="0"/>
              <a:t> 4:1-8?</a:t>
            </a:r>
          </a:p>
          <a:p>
            <a:pPr marL="274320" indent="-457200"/>
            <a:r>
              <a:rPr lang="en-US" dirty="0"/>
              <a:t>1.  This is another enacted warning of judgment to come.</a:t>
            </a:r>
          </a:p>
          <a:p>
            <a:pPr marL="274320" indent="-457200"/>
            <a:r>
              <a:rPr lang="en-US" dirty="0"/>
              <a:t>2.  There God told Ezekiel to make a miniature representation of Jerusalem and make a siege against it.</a:t>
            </a:r>
          </a:p>
          <a:p>
            <a:pPr marL="274320" indent="-457200"/>
            <a:r>
              <a:rPr lang="en-US" dirty="0"/>
              <a:t>3.  This was to be an enacted illustration  of the judgement that would come upon Jerusalem through the siege of Nebuchadnezzar.</a:t>
            </a:r>
          </a:p>
          <a:p>
            <a:pPr marL="274320" indent="-457200"/>
            <a:r>
              <a:rPr lang="en-US" dirty="0"/>
              <a:t>4.  So God can use these illustrations to communicate in ways that are memorable, His messages of warning to His covenant people.</a:t>
            </a:r>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2595437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Scripture is Paul primarily referring to in this passage?</a:t>
            </a:r>
          </a:p>
          <a:p>
            <a:pPr marL="274320" indent="-274320"/>
            <a:r>
              <a:rPr lang="en-US" dirty="0"/>
              <a:t>1.  Well, He says all scripture.</a:t>
            </a:r>
          </a:p>
          <a:p>
            <a:pPr marL="274320" indent="-274320"/>
            <a:r>
              <a:rPr lang="en-US" dirty="0"/>
              <a:t>2.  If we look at the context, he is probably referring primarily to the OT Scriptures.</a:t>
            </a:r>
          </a:p>
          <a:p>
            <a:pPr marL="274320" indent="-274320"/>
            <a:r>
              <a:rPr lang="en-US" dirty="0"/>
              <a:t>3.  The previous verse says:</a:t>
            </a:r>
          </a:p>
          <a:p>
            <a:pPr marL="274320" indent="-274320"/>
            <a:r>
              <a:rPr lang="en-US" b="1" dirty="0"/>
              <a:t>2 Timothy 3:15 NKJV</a:t>
            </a:r>
            <a:r>
              <a:rPr lang="en-US" dirty="0"/>
              <a:t> – and that from childhood you have known the Holy Scriptures, which are able to make you wise for salvation through faith which is in Christ Jesus.</a:t>
            </a:r>
          </a:p>
          <a:p>
            <a:pPr marL="274320" indent="-274320"/>
            <a:r>
              <a:rPr lang="en-US" dirty="0"/>
              <a:t>4.  Timothy’s childhood Scriptures would be primarily the OT Scriptures.</a:t>
            </a:r>
          </a:p>
          <a:p>
            <a:pPr marL="274320" indent="-274320"/>
            <a:r>
              <a:rPr lang="en-US" dirty="0"/>
              <a:t>5.  The NT scriptures were still being developed when Paul wrote his epistles.</a:t>
            </a:r>
          </a:p>
          <a:p>
            <a:pPr marL="274320" indent="-274320"/>
            <a:r>
              <a:rPr lang="en-US" dirty="0"/>
              <a:t>6.  There was no list of inspired canonical NT books at that time.</a:t>
            </a:r>
          </a:p>
          <a:p>
            <a:pPr marL="274320" indent="-274320"/>
            <a:r>
              <a:rPr lang="en-US" dirty="0"/>
              <a:t>7.  However, we can apply his words to NT scripture that is the authoritative writings of the apostles and their close associates.</a:t>
            </a:r>
          </a:p>
          <a:p>
            <a:pPr marL="274320" indent="-274320"/>
            <a:r>
              <a:rPr lang="en-US" dirty="0"/>
              <a:t>8.  Peter considered Paul’s writings to be Scripture as we learn from </a:t>
            </a:r>
          </a:p>
          <a:p>
            <a:pPr marL="274320" indent="-274320"/>
            <a:r>
              <a:rPr lang="en-US" b="1" dirty="0"/>
              <a:t>2 Peter 3:15-16 NIV </a:t>
            </a:r>
            <a:r>
              <a:rPr lang="en-US" dirty="0"/>
              <a:t>–Bear in mind that our Lord's patience means salvation, just as our dear brother Paul also wrote you with the wisdom that God gave him. </a:t>
            </a:r>
            <a:r>
              <a:rPr lang="en-US" baseline="30000" dirty="0"/>
              <a:t>16</a:t>
            </a:r>
            <a:r>
              <a:rPr lang="en-US" dirty="0"/>
              <a:t> He writes the same way in all his letters, speaking in them of these matters. His letters contain some things that are hard to understand, which ignorant and unstable people distort, as they do the other Scriptures, to their own destruction.</a:t>
            </a:r>
          </a:p>
          <a:p>
            <a:pPr marL="274320" indent="-274320"/>
            <a:r>
              <a:rPr lang="en-US" dirty="0"/>
              <a:t>9.  In any case, all Scripture would definitely include the OT Scriptures.</a:t>
            </a:r>
          </a:p>
          <a:p>
            <a:pPr marL="274320" indent="-274320"/>
            <a:r>
              <a:rPr lang="en-US" dirty="0"/>
              <a:t>10. So what seems to make the most sense is that much of scripture is thought inspired.</a:t>
            </a:r>
          </a:p>
          <a:p>
            <a:pPr marL="274320" indent="-274320"/>
            <a:r>
              <a:rPr lang="en-US" dirty="0"/>
              <a:t>11. The Holy Spirit moves upon the minds of men to convey divine thoughts.</a:t>
            </a:r>
          </a:p>
          <a:p>
            <a:pPr marL="274320" indent="-274320"/>
            <a:r>
              <a:rPr lang="en-US" dirty="0"/>
              <a:t>12. And these inspired men write down these thoughts in their own words.</a:t>
            </a:r>
          </a:p>
          <a:p>
            <a:pPr marL="274320" indent="-274320"/>
            <a:r>
              <a:rPr lang="en-US" dirty="0"/>
              <a:t>13. This combination of divine and human results in the word of God for both the OT and the NT.</a:t>
            </a:r>
          </a:p>
          <a:p>
            <a:pPr marL="274320" indent="-274320"/>
            <a:r>
              <a:rPr lang="en-US" dirty="0"/>
              <a:t>14. The OT written by prophets and others, the NT written by apostles and their associates.</a:t>
            </a:r>
          </a:p>
          <a:p>
            <a:pPr marL="274320" indent="-274320"/>
            <a:r>
              <a:rPr lang="en-US" dirty="0"/>
              <a:t>15. In some cases we know the authors of the OT books, in some cases, we do not.</a:t>
            </a:r>
          </a:p>
          <a:p>
            <a:pPr marL="274320" indent="-274320"/>
            <a:r>
              <a:rPr lang="en-US" dirty="0"/>
              <a:t>16. Once we get p[</a:t>
            </a:r>
            <a:r>
              <a:rPr lang="en-US" dirty="0" err="1"/>
              <a:t>ast</a:t>
            </a:r>
            <a:r>
              <a:rPr lang="en-US" dirty="0"/>
              <a:t> the first five books of Moses, we are not sure of the authors of Joshua, judges, Ruth, 1 &amp;2 Samuel, 1&amp;2 kings, 1&amp;2 Chronicles, Esther, and job.  </a:t>
            </a:r>
          </a:p>
          <a:p>
            <a:pPr marL="274320" indent="-274320"/>
            <a:r>
              <a:rPr lang="en-US" dirty="0"/>
              <a:t>17. In these historical books, where we don’t have prophets speaking the very words of God, we have to assume that the historical events are accurately recorded by scribes or writers that received  thought inspiration from the Holy Spirit.</a:t>
            </a:r>
          </a:p>
          <a:p>
            <a:pPr marL="274320" indent="-274320"/>
            <a:r>
              <a:rPr lang="en-US" dirty="0"/>
              <a:t>18. Much of Psalms and Proverbs is thought inspired scripture rather than verbally inspired with a Thus says the Lord.</a:t>
            </a:r>
          </a:p>
          <a:p>
            <a:pPr marL="274320" indent="-274320"/>
            <a:r>
              <a:rPr lang="en-US" dirty="0"/>
              <a:t>19. Nevertheless, we take it all as the authoritative word of God.</a:t>
            </a:r>
          </a:p>
          <a:p>
            <a:pPr marL="274320" indent="-274320"/>
            <a:r>
              <a:rPr lang="en-US" dirty="0"/>
              <a:t>20. To summarize, in the OT we see prophets speaking directly with God, hearing his words, writing them down and passing them on the us.  They also received messages by dreams, visions, and enacted parables or illustrations,  and were instructed in understanding by angels. </a:t>
            </a:r>
          </a:p>
          <a:p>
            <a:pPr marL="274320" indent="-274320"/>
            <a:r>
              <a:rPr lang="en-US" dirty="0"/>
              <a:t>21. When the prophets were quoting the words of the Lord, their words are verbally inspired.</a:t>
            </a:r>
          </a:p>
          <a:p>
            <a:pPr marL="274320" indent="-274320"/>
            <a:r>
              <a:rPr lang="en-US" dirty="0"/>
              <a:t>22. When not quoting the Lord or speaking His words, their writing is thought inspired.</a:t>
            </a:r>
          </a:p>
          <a:p>
            <a:pPr marL="274320" indent="-274320"/>
            <a:r>
              <a:rPr lang="en-US" dirty="0"/>
              <a:t>23. Other non-prophet authors of OT Scripture such as David and Solomon and those writing historical narrative where thought inspired by the Holy Spirit and wrote in their own words.</a:t>
            </a:r>
          </a:p>
          <a:p>
            <a:pPr marL="274320" indent="-274320"/>
            <a:r>
              <a:rPr lang="en-US" dirty="0"/>
              <a:t>24. Finally, one portion of OT Scripture is divinely transcribed: the Ten Commandments written by the finger of God..</a:t>
            </a:r>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2652396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did God communicate His messages to the apostles of Jesus?</a:t>
            </a:r>
          </a:p>
          <a:p>
            <a:pPr marL="274320" indent="-274320"/>
            <a:r>
              <a:rPr lang="en-US" b="0" dirty="0"/>
              <a:t>1.  So here we have the new paradigm of Hebrews 1:1-2.</a:t>
            </a:r>
          </a:p>
          <a:p>
            <a:pPr marL="274320" indent="-274320"/>
            <a:r>
              <a:rPr lang="en-US" b="0" dirty="0"/>
              <a:t>2.  While God spoke in times past to the fathers through the prophets, He has in these last days spoken to us by His Son.</a:t>
            </a:r>
          </a:p>
          <a:p>
            <a:pPr marL="274320" indent="-274320"/>
            <a:r>
              <a:rPr lang="en-US" b="0" dirty="0"/>
              <a:t>3.  God the Son took on flesh and blood and was made in the likeness of man.</a:t>
            </a:r>
          </a:p>
          <a:p>
            <a:pPr marL="274320" indent="-274320"/>
            <a:r>
              <a:rPr lang="en-US" b="0" dirty="0"/>
              <a:t>4.  He became Emmanuel, God with us.</a:t>
            </a:r>
          </a:p>
          <a:p>
            <a:pPr marL="274320" indent="-274320"/>
            <a:r>
              <a:rPr lang="en-US" b="0" dirty="0"/>
              <a:t>5.  The Word was made flesh and dwelt among us.</a:t>
            </a:r>
          </a:p>
          <a:p>
            <a:pPr marL="274320" indent="-274320"/>
            <a:r>
              <a:rPr lang="en-US" b="0" dirty="0"/>
              <a:t>6.  God the Son communicated with His disciples, 12 of which he designated as apostles. </a:t>
            </a:r>
          </a:p>
          <a:p>
            <a:pPr marL="274320" indent="-274320"/>
            <a:r>
              <a:rPr lang="en-US" b="0" dirty="0"/>
              <a:t>7.  He spoke to them face-to-face. </a:t>
            </a:r>
          </a:p>
          <a:p>
            <a:pPr marL="274320" indent="-274320"/>
            <a:r>
              <a:rPr lang="en-US" b="0" dirty="0"/>
              <a:t>8.  He lived with them, prayed with them, ate with them, worshipped with them, taught with them, healed with them, and never left them for 3.5 years.</a:t>
            </a:r>
          </a:p>
          <a:p>
            <a:pPr marL="274320" indent="-274320"/>
            <a:r>
              <a:rPr lang="en-US" b="0" dirty="0"/>
              <a:t>9.  In Jesus, they saw what God was really like.</a:t>
            </a:r>
          </a:p>
          <a:p>
            <a:pPr marL="274320" indent="-274320"/>
            <a:r>
              <a:rPr lang="en-US" b="0" dirty="0"/>
              <a:t>10.  They experienced His love, His grace, His forgiveness, His goodness, His patience, all the wonderful character traits of God. </a:t>
            </a:r>
          </a:p>
          <a:p>
            <a:pPr marL="274320" indent="-457200"/>
            <a:r>
              <a:rPr lang="en-US" b="0" dirty="0"/>
              <a:t>11. They became the inspired authoritative writers of the Testimony of Jesus culminating in the NT.</a:t>
            </a:r>
          </a:p>
          <a:p>
            <a:pPr marL="274320" indent="-457200"/>
            <a:endParaRPr lang="en-US" b="0" dirty="0"/>
          </a:p>
          <a:p>
            <a:pPr marL="274320" indent="-457200"/>
            <a:endParaRPr lang="en-US" b="0" dirty="0"/>
          </a:p>
        </p:txBody>
      </p:sp>
      <p:sp>
        <p:nvSpPr>
          <p:cNvPr id="4" name="Slide Number Placeholder 3"/>
          <p:cNvSpPr>
            <a:spLocks noGrp="1"/>
          </p:cNvSpPr>
          <p:nvPr>
            <p:ph type="sldNum" sz="quarter" idx="10"/>
          </p:nvPr>
        </p:nvSpPr>
        <p:spPr/>
        <p:txBody>
          <a:bodyPr/>
          <a:lstStyle/>
          <a:p>
            <a:pPr>
              <a:defRPr/>
            </a:pPr>
            <a:fld id="{8FA03DF1-0740-4641-8846-A13960E4BC68}" type="slidenum">
              <a:rPr lang="en-US" smtClean="0"/>
              <a:pPr>
                <a:defRPr/>
              </a:pPr>
              <a:t>19</a:t>
            </a:fld>
            <a:endParaRPr lang="en-US" dirty="0"/>
          </a:p>
        </p:txBody>
      </p:sp>
    </p:spTree>
    <p:extLst>
      <p:ext uri="{BB962C8B-B14F-4D97-AF65-F5344CB8AC3E}">
        <p14:creationId xmlns:p14="http://schemas.microsoft.com/office/powerpoint/2010/main" val="2834992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does Luke describe his experience in writing his gospel?</a:t>
            </a:r>
          </a:p>
          <a:p>
            <a:pPr marL="274320" indent="-274320"/>
            <a:r>
              <a:rPr lang="en-US" dirty="0"/>
              <a:t>1.  He does not attribute the words that he wrote as being verbally dictated by God.</a:t>
            </a:r>
          </a:p>
          <a:p>
            <a:pPr marL="274320" indent="-274320"/>
            <a:r>
              <a:rPr lang="en-US" dirty="0"/>
              <a:t>2.  He doesn’t say that he heard the voice of God and wrote down what God said.</a:t>
            </a:r>
          </a:p>
          <a:p>
            <a:pPr marL="274320" indent="-274320"/>
            <a:r>
              <a:rPr lang="en-US" dirty="0"/>
              <a:t>3.  That would have been verbal inspiration, much like the OT prophets verbally heard the words of God and wrote them down.</a:t>
            </a:r>
          </a:p>
          <a:p>
            <a:pPr marL="274320" indent="-274320"/>
            <a:r>
              <a:rPr lang="en-US" dirty="0"/>
              <a:t>4.  Instead, Luke says that he carefully researched and investigated eyewitness reports circulated by the early disciples or apostles.</a:t>
            </a:r>
          </a:p>
          <a:p>
            <a:pPr marL="274320" indent="-274320"/>
            <a:r>
              <a:rPr lang="en-US" dirty="0"/>
              <a:t>5.  He believes he has come up with an accurate and orderly account of the life of Christ.</a:t>
            </a:r>
          </a:p>
          <a:p>
            <a:pPr marL="274320" indent="-274320"/>
            <a:r>
              <a:rPr lang="en-US" dirty="0"/>
              <a:t>6.  Here we see Luke doing his best from a human perspective to organize and validate the account, and we see the Holy Spirit, working on Luke’s thinking to make sure the account is accurate.</a:t>
            </a:r>
          </a:p>
          <a:p>
            <a:pPr marL="274320" indent="-274320"/>
            <a:r>
              <a:rPr lang="en-US" dirty="0"/>
              <a:t>7.  This we can describe as thought inspiration.</a:t>
            </a:r>
          </a:p>
          <a:p>
            <a:pPr marL="274320" indent="-274320"/>
            <a:r>
              <a:rPr lang="en-US" dirty="0"/>
              <a:t>8.  The HS guides the thinking, but the author uses his own vocabulary and style of writing to express himself.</a:t>
            </a:r>
          </a:p>
          <a:p>
            <a:pPr marL="274320" indent="-274320"/>
            <a:r>
              <a:rPr lang="en-US" dirty="0"/>
              <a:t>9.  In Scripture, we see different writing styles used by different authors.</a:t>
            </a:r>
          </a:p>
          <a:p>
            <a:pPr marL="274320" indent="-274320"/>
            <a:r>
              <a:rPr lang="en-US" dirty="0"/>
              <a:t>10. Paul writes differently that Peter and John.</a:t>
            </a:r>
          </a:p>
          <a:p>
            <a:pPr marL="274320" indent="-274320"/>
            <a:r>
              <a:rPr lang="en-US" dirty="0"/>
              <a:t>11. The HS guides all the authors to make sure the result is accurate and consistent and the overall message is infallible.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1404791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slide" Target="slide13.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8.jpg"/><Relationship Id="rId7" Type="http://schemas.openxmlformats.org/officeDocument/2006/relationships/slide" Target="slide1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6.xml"/><Relationship Id="rId5" Type="http://schemas.openxmlformats.org/officeDocument/2006/relationships/slide" Target="slide15.xml"/><Relationship Id="rId4" Type="http://schemas.openxmlformats.org/officeDocument/2006/relationships/slide" Target="slide1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0.xml"/><Relationship Id="rId4" Type="http://schemas.openxmlformats.org/officeDocument/2006/relationships/slide" Target="slide19.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slide" Target="slide4.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5</a:t>
            </a:r>
          </a:p>
          <a:p>
            <a:r>
              <a:rPr lang="en-US" dirty="0"/>
              <a:t>Revelation and Inspiration</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t>Revelation 1:1-2 NKJV</a:t>
            </a:r>
            <a:endParaRPr lang="en-US"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77500" lnSpcReduction="20000"/>
          </a:bodyPr>
          <a:lstStyle/>
          <a:p>
            <a:r>
              <a:rPr lang="en-US" dirty="0"/>
              <a:t>The Revelation of Jesus Christ, which God gave Him to show His servants--things which must shortly take place. And He sent and signified it by His angel to His servant John, </a:t>
            </a:r>
            <a:r>
              <a:rPr lang="en-US" baseline="30000" dirty="0"/>
              <a:t>2</a:t>
            </a:r>
            <a:r>
              <a:rPr lang="en-US" dirty="0"/>
              <a:t> who bore witness to the word of God, and to the testimony of Jesus Christ, to all things that he saw.</a:t>
            </a:r>
          </a:p>
          <a:p>
            <a:r>
              <a:rPr lang="en-US" dirty="0"/>
              <a:t>What does John claim as the origin of the message of the book of Revelation?</a:t>
            </a:r>
          </a:p>
          <a:p>
            <a:r>
              <a:rPr lang="en-US" dirty="0"/>
              <a:t>When are the things of this revelation to take place?</a:t>
            </a:r>
          </a:p>
          <a:p>
            <a:r>
              <a:rPr lang="en-US" dirty="0"/>
              <a:t>How does John refer to divine revelation in verse 2?</a:t>
            </a:r>
          </a:p>
          <a:p>
            <a:endParaRPr lang="en-US" dirty="0"/>
          </a:p>
          <a:p>
            <a:endParaRPr lang="en-US" dirty="0"/>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85000" lnSpcReduction="20000"/>
          </a:bodyPr>
          <a:lstStyle/>
          <a:p>
            <a:r>
              <a:rPr lang="en-US" sz="3600" dirty="0"/>
              <a:t>God has used a variety of methods to communicate with us including: nature, dreams, visions, the spoken word, the written word, thought inspiration, verbal inspiration, direct transcription, and enacted parables.  </a:t>
            </a:r>
            <a:endParaRPr lang="en-US" sz="3200" dirty="0"/>
          </a:p>
          <a:p>
            <a:pPr lvl="1"/>
            <a:r>
              <a:rPr lang="en-US" sz="3200" dirty="0"/>
              <a:t>Nature</a:t>
            </a:r>
          </a:p>
          <a:p>
            <a:pPr lvl="1"/>
            <a:r>
              <a:rPr lang="en-US" sz="3200" dirty="0"/>
              <a:t>Prophets</a:t>
            </a:r>
          </a:p>
          <a:p>
            <a:pPr lvl="1"/>
            <a:r>
              <a:rPr lang="en-US" sz="3200" dirty="0"/>
              <a:t>Apostles</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a:xfrm>
            <a:off x="3657600" y="457200"/>
            <a:ext cx="5181600" cy="990600"/>
          </a:xfrm>
        </p:spPr>
        <p:txBody>
          <a:bodyPr/>
          <a:lstStyle/>
          <a:p>
            <a:r>
              <a:rPr lang="en-US" dirty="0"/>
              <a:t>Nature</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lnSpcReduction="10000"/>
          </a:bodyPr>
          <a:lstStyle/>
          <a:p>
            <a:r>
              <a:rPr lang="en-US" dirty="0"/>
              <a:t>How did the apostle Paul begin his presentation to the Greek philosophers at the </a:t>
            </a:r>
            <a:r>
              <a:rPr lang="en-US" dirty="0">
                <a:effectLst/>
              </a:rPr>
              <a:t>Areopagus</a:t>
            </a:r>
            <a:r>
              <a:rPr lang="en-US" dirty="0"/>
              <a:t>? (</a:t>
            </a:r>
            <a:r>
              <a:rPr lang="en-US" dirty="0">
                <a:hlinkClick r:id="rId4" action="ppaction://hlinksldjump"/>
              </a:rPr>
              <a:t>Acts 17:24</a:t>
            </a:r>
            <a:r>
              <a:rPr lang="en-US" dirty="0"/>
              <a:t>)</a:t>
            </a:r>
          </a:p>
          <a:p>
            <a:r>
              <a:rPr lang="en-US" altLang="en-US" dirty="0"/>
              <a:t>What can we know about God from observing the natural world? (</a:t>
            </a:r>
            <a:r>
              <a:rPr lang="en-US" altLang="en-US" dirty="0">
                <a:hlinkClick r:id="rId5" action="ppaction://hlinksldjump"/>
              </a:rPr>
              <a:t>Rom 1:20</a:t>
            </a:r>
            <a:r>
              <a:rPr lang="en-US" altLang="en-US" dirty="0"/>
              <a:t>)</a:t>
            </a:r>
          </a:p>
          <a:p>
            <a:r>
              <a:rPr lang="en-US" altLang="en-US" dirty="0"/>
              <a:t>What could you </a:t>
            </a:r>
            <a:r>
              <a:rPr lang="en-US" altLang="en-US" u="sng" dirty="0"/>
              <a:t>mis</a:t>
            </a:r>
            <a:r>
              <a:rPr lang="en-US" altLang="en-US" dirty="0"/>
              <a:t>understand about God looking only at nature?</a:t>
            </a:r>
          </a:p>
          <a:p>
            <a:endParaRPr lang="en-US" altLang="en-US" dirty="0"/>
          </a:p>
          <a:p>
            <a:endParaRPr lang="en-US" alt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  OT Prophets</a:t>
            </a:r>
          </a:p>
        </p:txBody>
      </p:sp>
      <p:sp>
        <p:nvSpPr>
          <p:cNvPr id="3" name="Content Placeholder 2"/>
          <p:cNvSpPr>
            <a:spLocks noGrp="1"/>
          </p:cNvSpPr>
          <p:nvPr>
            <p:ph idx="1"/>
          </p:nvPr>
        </p:nvSpPr>
        <p:spPr>
          <a:xfrm>
            <a:off x="3505200" y="1676400"/>
            <a:ext cx="5638800" cy="5181600"/>
          </a:xfrm>
        </p:spPr>
        <p:txBody>
          <a:bodyPr>
            <a:normAutofit fontScale="85000" lnSpcReduction="10000"/>
          </a:bodyPr>
          <a:lstStyle/>
          <a:p>
            <a:pPr>
              <a:defRPr/>
            </a:pPr>
            <a:r>
              <a:rPr lang="en-US" dirty="0"/>
              <a:t>How did God communicate with Moses? (</a:t>
            </a:r>
            <a:r>
              <a:rPr lang="en-US" dirty="0">
                <a:hlinkClick r:id="rId4" action="ppaction://hlinksldjump"/>
              </a:rPr>
              <a:t>Ex 3:4,14-15</a:t>
            </a:r>
            <a:r>
              <a:rPr lang="en-US" dirty="0"/>
              <a:t>)</a:t>
            </a:r>
          </a:p>
          <a:p>
            <a:pPr>
              <a:defRPr/>
            </a:pPr>
            <a:r>
              <a:rPr lang="en-US" dirty="0"/>
              <a:t>How did God communicate His covenant law to Moses? (</a:t>
            </a:r>
            <a:r>
              <a:rPr lang="en-US" dirty="0">
                <a:hlinkClick r:id="rId5" action="ppaction://hlinksldjump"/>
              </a:rPr>
              <a:t>EX 31:18</a:t>
            </a:r>
            <a:r>
              <a:rPr lang="en-US" dirty="0"/>
              <a:t>)</a:t>
            </a:r>
          </a:p>
          <a:p>
            <a:pPr>
              <a:defRPr/>
            </a:pPr>
            <a:r>
              <a:rPr lang="en-US" dirty="0"/>
              <a:t>How did God communicate with Daniel? (</a:t>
            </a:r>
            <a:r>
              <a:rPr lang="en-US" dirty="0">
                <a:hlinkClick r:id="rId6" action="ppaction://hlinksldjump"/>
              </a:rPr>
              <a:t>Dan 2:3,19,36</a:t>
            </a:r>
            <a:r>
              <a:rPr lang="en-US" dirty="0"/>
              <a:t>)</a:t>
            </a:r>
          </a:p>
          <a:p>
            <a:pPr>
              <a:defRPr/>
            </a:pPr>
            <a:r>
              <a:rPr lang="en-US" dirty="0"/>
              <a:t>What unusual request did the Lord make of the prophet Hosea? (</a:t>
            </a:r>
            <a:r>
              <a:rPr lang="en-US" dirty="0">
                <a:hlinkClick r:id="rId7" action="ppaction://hlinksldjump"/>
              </a:rPr>
              <a:t>Hosea 1:1-3</a:t>
            </a:r>
            <a:r>
              <a:rPr lang="en-US" dirty="0"/>
              <a:t>)</a:t>
            </a:r>
          </a:p>
          <a:p>
            <a:pPr>
              <a:defRPr/>
            </a:pPr>
            <a:r>
              <a:rPr lang="en-US" dirty="0"/>
              <a:t>What other type of inspiration do we see in the OT? (</a:t>
            </a:r>
            <a:r>
              <a:rPr lang="en-US" dirty="0">
                <a:hlinkClick r:id="rId8" action="ppaction://hlinksldjump"/>
              </a:rPr>
              <a:t>2 Tim 3:16-17</a:t>
            </a:r>
            <a:r>
              <a:rPr lang="en-US" dirty="0"/>
              <a:t>)</a:t>
            </a:r>
          </a:p>
          <a:p>
            <a:pPr>
              <a:defRPr/>
            </a:pPr>
            <a:endParaRPr lang="en-US" dirty="0"/>
          </a:p>
          <a:p>
            <a:pPr>
              <a:defRPr/>
            </a:pPr>
            <a:endParaRPr lang="en-US" dirty="0"/>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NT Apostles</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lnSpcReduction="10000"/>
          </a:bodyPr>
          <a:lstStyle/>
          <a:p>
            <a:r>
              <a:rPr lang="en-US" dirty="0"/>
              <a:t>How did God communicate with His NT apostles? (</a:t>
            </a:r>
            <a:r>
              <a:rPr lang="en-US" dirty="0">
                <a:hlinkClick r:id="rId4" action="ppaction://hlinksldjump"/>
              </a:rPr>
              <a:t>Luke 6:13</a:t>
            </a:r>
            <a:r>
              <a:rPr lang="en-US" dirty="0"/>
              <a:t>)</a:t>
            </a:r>
          </a:p>
          <a:p>
            <a:r>
              <a:rPr lang="en-US" dirty="0"/>
              <a:t>Where do we see the very words of God being spoken in the NT?</a:t>
            </a:r>
          </a:p>
          <a:p>
            <a:r>
              <a:rPr lang="en-US" dirty="0"/>
              <a:t>How does Luke explain the origin of his information for the gospel that he wrote? (</a:t>
            </a:r>
            <a:r>
              <a:rPr lang="en-US" dirty="0">
                <a:hlinkClick r:id="rId5" action="ppaction://hlinksldjump"/>
              </a:rPr>
              <a:t>Luke 1:1-4</a:t>
            </a:r>
            <a:r>
              <a:rPr lang="en-US" dirty="0"/>
              <a:t>)</a:t>
            </a:r>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God speaks to us through the general revelation of creation and the special revelation of His word.</a:t>
            </a:r>
          </a:p>
          <a:p>
            <a:r>
              <a:rPr lang="en-US" dirty="0"/>
              <a:t>Creation clearly demonstrates the power and divine nature of the Creator so no one has an excuse for not knowing God.</a:t>
            </a:r>
          </a:p>
          <a:p>
            <a:r>
              <a:rPr lang="en-US" dirty="0"/>
              <a:t>The vast amount of information in the DNA of every living cell demands an intelligent Creator since information does not arise by chance and random events.</a:t>
            </a:r>
          </a:p>
          <a:p>
            <a:r>
              <a:rPr lang="en-US" dirty="0"/>
              <a:t>However, nature alone cannot always be a reliable indicator of our God of love,  Because of the fall and the curse, nature no longer reflects the goodness of God’s original creation.</a:t>
            </a:r>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God used a variety of ways to communicate with the OT prophets.</a:t>
            </a:r>
          </a:p>
          <a:p>
            <a:r>
              <a:rPr lang="en-US" dirty="0"/>
              <a:t>Most notably with Moses, God spoke directly to His prophets.</a:t>
            </a:r>
          </a:p>
          <a:p>
            <a:r>
              <a:rPr lang="en-US" dirty="0"/>
              <a:t>They would hear His voice and pass His words on to the people either verbally or in writing with a “Thus says the Lord.”</a:t>
            </a:r>
          </a:p>
          <a:p>
            <a:r>
              <a:rPr lang="en-US" dirty="0"/>
              <a:t>When they are quoting the actual words of the Lord, their words would be verbally inspired.</a:t>
            </a:r>
          </a:p>
          <a:p>
            <a:r>
              <a:rPr lang="en-US" dirty="0"/>
              <a:t>At other times, when not quoting the Lord, their speaking and writing would be thought inspired where they express the thoughts conveyed by the Holy Spirit in their own vocabulary and style. </a:t>
            </a:r>
          </a:p>
          <a:p>
            <a:r>
              <a:rPr lang="en-US" dirty="0"/>
              <a:t>God also communicated to them in dreams, visions, drama, and by angels.</a:t>
            </a:r>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In NT times, God spoke through His Son.</a:t>
            </a:r>
          </a:p>
          <a:p>
            <a:r>
              <a:rPr lang="en-US" altLang="en-US" dirty="0"/>
              <a:t>Jesus spoke the very words of God and spent 3 ½ years training His disciples to be apostles.</a:t>
            </a:r>
          </a:p>
          <a:p>
            <a:r>
              <a:rPr lang="en-US" altLang="en-US" dirty="0"/>
              <a:t>To the apostles He gave the authority to speak and write the Testimony of Jesus defining the apostolic Christian faith, and culminating eventually in the books of the NT.</a:t>
            </a:r>
          </a:p>
          <a:p>
            <a:r>
              <a:rPr lang="en-US" altLang="en-US" dirty="0"/>
              <a:t>From Luke’s account of how he developed his gospel, it is reasonable to conclude that the apostles wrote  with their own vocabulary and style under the guidance of the Holy Spirit who inspired them with thoughts.</a:t>
            </a:r>
          </a:p>
          <a:p>
            <a:r>
              <a:rPr lang="en-US" altLang="en-US" dirty="0"/>
              <a:t>Will you ask the Lord to speak to you this week through creation and His word?</a:t>
            </a:r>
          </a:p>
          <a:p>
            <a:endParaRPr lang="en-US" altLang="en-US" dirty="0"/>
          </a:p>
          <a:p>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Acts 17:24 NIV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a:bodyPr>
          <a:lstStyle/>
          <a:p>
            <a:pPr>
              <a:lnSpc>
                <a:spcPct val="90000"/>
              </a:lnSpc>
            </a:pPr>
            <a:r>
              <a:rPr lang="en-US" altLang="en-US" dirty="0"/>
              <a:t>"The God who made the world and everything in it is the Lord of heaven and earth and does not live in temples built by human hands.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67632-7E37-8E28-CDA8-ED436A3FEC3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4BD9E54-24B0-4403-29E9-E48988D2A5E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301" y="609600"/>
            <a:ext cx="9083699" cy="5943600"/>
          </a:xfrm>
        </p:spPr>
      </p:pic>
      <p:sp>
        <p:nvSpPr>
          <p:cNvPr id="3" name="TextBox 2">
            <a:extLst>
              <a:ext uri="{FF2B5EF4-FFF2-40B4-BE49-F238E27FC236}">
                <a16:creationId xmlns:a16="http://schemas.microsoft.com/office/drawing/2014/main" id="{5E9B5CE0-2EA1-C6D0-CBCD-42FD37879BB2}"/>
              </a:ext>
            </a:extLst>
          </p:cNvPr>
          <p:cNvSpPr txBox="1"/>
          <p:nvPr/>
        </p:nvSpPr>
        <p:spPr>
          <a:xfrm>
            <a:off x="7848600" y="1981200"/>
            <a:ext cx="577402" cy="461665"/>
          </a:xfrm>
          <a:prstGeom prst="rect">
            <a:avLst/>
          </a:prstGeom>
          <a:noFill/>
        </p:spPr>
        <p:txBody>
          <a:bodyPr wrap="none" rtlCol="0">
            <a:spAutoFit/>
          </a:bodyPr>
          <a:lstStyle/>
          <a:p>
            <a:r>
              <a:rPr lang="en-US" sz="2400" dirty="0"/>
              <a:t>[</a:t>
            </a:r>
            <a:r>
              <a:rPr lang="en-US" sz="2400" dirty="0">
                <a:hlinkClick r:id="rId4" action="ppaction://hlinksldjump"/>
              </a:rPr>
              <a:t>R</a:t>
            </a:r>
            <a:r>
              <a:rPr lang="en-US" sz="2400" dirty="0"/>
              <a:t>]</a:t>
            </a:r>
          </a:p>
        </p:txBody>
      </p:sp>
    </p:spTree>
    <p:extLst>
      <p:ext uri="{BB962C8B-B14F-4D97-AF65-F5344CB8AC3E}">
        <p14:creationId xmlns:p14="http://schemas.microsoft.com/office/powerpoint/2010/main" val="111439645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Romans 1:20 NIV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dirty="0"/>
              <a:t>For since the creation of the world God's invisible qualities--his eternal power and divine nature--have been clearly seen, being understood from what has been made, so that people are without excuse.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Exodus 3:4, 14-15 ESV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fontScale="85000" lnSpcReduction="10000"/>
          </a:bodyPr>
          <a:lstStyle/>
          <a:p>
            <a:r>
              <a:rPr lang="en-US" dirty="0">
                <a:effectLst>
                  <a:outerShdw blurRad="38100" dist="38100" dir="2700000" algn="tl">
                    <a:srgbClr val="000000">
                      <a:alpha val="43137"/>
                    </a:srgbClr>
                  </a:outerShdw>
                </a:effectLst>
              </a:rPr>
              <a:t>When the LORD saw that he turned aside to see, God called to him out of the bush, "Moses, Moses!" And he said, "Here I am." ... </a:t>
            </a:r>
            <a:r>
              <a:rPr lang="en-US" baseline="30000" dirty="0">
                <a:effectLst>
                  <a:outerShdw blurRad="38100" dist="38100" dir="2700000" algn="tl">
                    <a:srgbClr val="000000">
                      <a:alpha val="43137"/>
                    </a:srgbClr>
                  </a:outerShdw>
                </a:effectLst>
              </a:rPr>
              <a:t>14</a:t>
            </a:r>
            <a:r>
              <a:rPr lang="en-US" dirty="0">
                <a:effectLst>
                  <a:outerShdw blurRad="38100" dist="38100" dir="2700000" algn="tl">
                    <a:srgbClr val="000000">
                      <a:alpha val="43137"/>
                    </a:srgbClr>
                  </a:outerShdw>
                </a:effectLst>
              </a:rPr>
              <a:t> God said to Moses, "I AM WHO I AM." And he said, "Say this to the people of Israel: 'I AM has sent me to you.'" </a:t>
            </a:r>
            <a:r>
              <a:rPr lang="en-US" baseline="30000" dirty="0">
                <a:effectLst>
                  <a:outerShdw blurRad="38100" dist="38100" dir="2700000" algn="tl">
                    <a:srgbClr val="000000">
                      <a:alpha val="43137"/>
                    </a:srgbClr>
                  </a:outerShdw>
                </a:effectLst>
              </a:rPr>
              <a:t>15</a:t>
            </a:r>
            <a:r>
              <a:rPr lang="en-US" dirty="0">
                <a:effectLst>
                  <a:outerShdw blurRad="38100" dist="38100" dir="2700000" algn="tl">
                    <a:srgbClr val="000000">
                      <a:alpha val="43137"/>
                    </a:srgbClr>
                  </a:outerShdw>
                </a:effectLst>
              </a:rPr>
              <a:t> God also said to Moses, "Say this to the people of Israel: 'The LORD, the God of your fathers, the God of Abraham, the God of Isaac, and the God of Jacob, has sent me to you.' This is my name forever, and thus I am to be remembered throughout all generations.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51CB6-066E-93AF-0559-B96C2ECADCE7}"/>
              </a:ext>
            </a:extLst>
          </p:cNvPr>
          <p:cNvSpPr>
            <a:spLocks noGrp="1"/>
          </p:cNvSpPr>
          <p:nvPr>
            <p:ph type="title"/>
          </p:nvPr>
        </p:nvSpPr>
        <p:spPr/>
        <p:txBody>
          <a:bodyPr/>
          <a:lstStyle/>
          <a:p>
            <a:r>
              <a:rPr lang="en-US" dirty="0"/>
              <a:t>Exodus 31:18 </a:t>
            </a:r>
            <a:r>
              <a:rPr lang="en-US" dirty="0" err="1"/>
              <a:t>Deut</a:t>
            </a:r>
            <a:r>
              <a:rPr lang="en-US" dirty="0"/>
              <a:t> 10:4 ESV</a:t>
            </a:r>
          </a:p>
        </p:txBody>
      </p:sp>
      <p:sp>
        <p:nvSpPr>
          <p:cNvPr id="3" name="Content Placeholder 2">
            <a:extLst>
              <a:ext uri="{FF2B5EF4-FFF2-40B4-BE49-F238E27FC236}">
                <a16:creationId xmlns:a16="http://schemas.microsoft.com/office/drawing/2014/main" id="{414E52B3-B572-BFD4-9A05-A5B9B8294012}"/>
              </a:ext>
            </a:extLst>
          </p:cNvPr>
          <p:cNvSpPr>
            <a:spLocks noGrp="1"/>
          </p:cNvSpPr>
          <p:nvPr>
            <p:ph idx="1"/>
          </p:nvPr>
        </p:nvSpPr>
        <p:spPr/>
        <p:txBody>
          <a:bodyPr>
            <a:normAutofit fontScale="92500" lnSpcReduction="10000"/>
          </a:bodyPr>
          <a:lstStyle/>
          <a:p>
            <a:r>
              <a:rPr lang="en-US" dirty="0"/>
              <a:t>And he gave to Moses, when he had finished speaking with him on Mount Sinai, the two tablets of the testimony, tablets of stone, written with the finger of God.</a:t>
            </a:r>
          </a:p>
          <a:p>
            <a:r>
              <a:rPr lang="en-US" dirty="0"/>
              <a:t>And he wrote on the tablets, in the same writing as before, the Ten Commandments that the LORD had spoken to you on the mountain out of the midst of the fire on the day of the assembly. And the LORD gave them to me.  [</a:t>
            </a:r>
            <a:r>
              <a:rPr lang="en-US" dirty="0">
                <a:hlinkClick r:id="rId3" action="ppaction://hlinksldjump"/>
              </a:rPr>
              <a:t>R</a:t>
            </a:r>
            <a:r>
              <a:rPr lang="en-US" dirty="0"/>
              <a:t>]</a:t>
            </a:r>
          </a:p>
        </p:txBody>
      </p:sp>
    </p:spTree>
    <p:extLst>
      <p:ext uri="{BB962C8B-B14F-4D97-AF65-F5344CB8AC3E}">
        <p14:creationId xmlns:p14="http://schemas.microsoft.com/office/powerpoint/2010/main" val="1840113500"/>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Daniel 2:3, 19, 36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And the king said to them, "I had a dream, and my spirit is troubled to know the dream." ... </a:t>
            </a:r>
            <a:r>
              <a:rPr lang="en-US" baseline="30000" dirty="0">
                <a:effectLst>
                  <a:outerShdw blurRad="38100" dist="38100" dir="2700000" algn="tl">
                    <a:srgbClr val="000000">
                      <a:alpha val="43137"/>
                    </a:srgbClr>
                  </a:outerShdw>
                </a:effectLst>
              </a:rPr>
              <a:t>19</a:t>
            </a:r>
            <a:r>
              <a:rPr lang="en-US" dirty="0">
                <a:effectLst>
                  <a:outerShdw blurRad="38100" dist="38100" dir="2700000" algn="tl">
                    <a:srgbClr val="000000">
                      <a:alpha val="43137"/>
                    </a:srgbClr>
                  </a:outerShdw>
                </a:effectLst>
              </a:rPr>
              <a:t> Then the mystery was revealed to Daniel in a vision of the night. Then Daniel blessed the God of heaven. ... </a:t>
            </a:r>
            <a:r>
              <a:rPr lang="en-US" baseline="30000" dirty="0">
                <a:effectLst>
                  <a:outerShdw blurRad="38100" dist="38100" dir="2700000" algn="tl">
                    <a:srgbClr val="000000">
                      <a:alpha val="43137"/>
                    </a:srgbClr>
                  </a:outerShdw>
                </a:effectLst>
              </a:rPr>
              <a:t>36</a:t>
            </a:r>
            <a:r>
              <a:rPr lang="en-US" dirty="0">
                <a:effectLst>
                  <a:outerShdw blurRad="38100" dist="38100" dir="2700000" algn="tl">
                    <a:srgbClr val="000000">
                      <a:alpha val="43137"/>
                    </a:srgbClr>
                  </a:outerShdw>
                </a:effectLst>
              </a:rPr>
              <a:t> "This was the dream. Now we will tell the king its interpretation.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0E085-5A0C-A147-5C93-A0D47BB9ACC1}"/>
              </a:ext>
            </a:extLst>
          </p:cNvPr>
          <p:cNvSpPr>
            <a:spLocks noGrp="1"/>
          </p:cNvSpPr>
          <p:nvPr>
            <p:ph type="title"/>
          </p:nvPr>
        </p:nvSpPr>
        <p:spPr/>
        <p:txBody>
          <a:bodyPr/>
          <a:lstStyle/>
          <a:p>
            <a:r>
              <a:rPr lang="en-US" dirty="0"/>
              <a:t>Hosea 1:2-3 ESV</a:t>
            </a:r>
          </a:p>
        </p:txBody>
      </p:sp>
      <p:sp>
        <p:nvSpPr>
          <p:cNvPr id="3" name="Content Placeholder 2">
            <a:extLst>
              <a:ext uri="{FF2B5EF4-FFF2-40B4-BE49-F238E27FC236}">
                <a16:creationId xmlns:a16="http://schemas.microsoft.com/office/drawing/2014/main" id="{F88A0C1F-A337-4229-3AEB-EF315981EF7B}"/>
              </a:ext>
            </a:extLst>
          </p:cNvPr>
          <p:cNvSpPr>
            <a:spLocks noGrp="1"/>
          </p:cNvSpPr>
          <p:nvPr>
            <p:ph idx="1"/>
          </p:nvPr>
        </p:nvSpPr>
        <p:spPr/>
        <p:txBody>
          <a:bodyPr>
            <a:normAutofit/>
          </a:bodyPr>
          <a:lstStyle/>
          <a:p>
            <a:r>
              <a:rPr lang="en-US" dirty="0"/>
              <a:t>When the LORD first spoke through Hosea, the LORD said to Hosea, "Go, take to yourself a wife of whoredom and have children of whoredom, for the land commits great whoredom by forsaking the LORD." </a:t>
            </a:r>
            <a:r>
              <a:rPr lang="en-US" baseline="30000" dirty="0"/>
              <a:t>3</a:t>
            </a:r>
            <a:r>
              <a:rPr lang="en-US" dirty="0"/>
              <a:t> So he went and took Gomer, the daughter of Diblaim, and she conceived and bore him a son.  [</a:t>
            </a:r>
            <a:r>
              <a:rPr lang="en-US" dirty="0">
                <a:hlinkClick r:id="rId3" action="ppaction://hlinksldjump"/>
              </a:rPr>
              <a:t>R</a:t>
            </a:r>
            <a:r>
              <a:rPr lang="en-US" dirty="0"/>
              <a:t>]</a:t>
            </a:r>
          </a:p>
        </p:txBody>
      </p:sp>
    </p:spTree>
    <p:extLst>
      <p:ext uri="{BB962C8B-B14F-4D97-AF65-F5344CB8AC3E}">
        <p14:creationId xmlns:p14="http://schemas.microsoft.com/office/powerpoint/2010/main" val="3658887390"/>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AB67B-9442-4B40-87AF-228993F1C724}"/>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2 Timothy 3:16-17 NKJV</a:t>
            </a:r>
          </a:p>
        </p:txBody>
      </p:sp>
      <p:sp>
        <p:nvSpPr>
          <p:cNvPr id="3" name="Content Placeholder 2">
            <a:extLst>
              <a:ext uri="{FF2B5EF4-FFF2-40B4-BE49-F238E27FC236}">
                <a16:creationId xmlns:a16="http://schemas.microsoft.com/office/drawing/2014/main" id="{6A71B941-3D09-4E12-B5DE-A6CA34FC7B5F}"/>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All Scripture is given by inspiration of God, and is profitable for doctrine, for reproof, for correction, for instruction in righteousness, </a:t>
            </a:r>
            <a:r>
              <a:rPr lang="en-US" baseline="30000" dirty="0">
                <a:effectLst>
                  <a:outerShdw blurRad="38100" dist="38100" dir="2700000" algn="tl">
                    <a:srgbClr val="000000">
                      <a:alpha val="43137"/>
                    </a:srgbClr>
                  </a:outerShdw>
                </a:effectLst>
              </a:rPr>
              <a:t>17</a:t>
            </a:r>
            <a:r>
              <a:rPr lang="en-US" dirty="0">
                <a:effectLst>
                  <a:outerShdw blurRad="38100" dist="38100" dir="2700000" algn="tl">
                    <a:srgbClr val="000000">
                      <a:alpha val="43137"/>
                    </a:srgbClr>
                  </a:outerShdw>
                </a:effectLst>
              </a:rPr>
              <a:t> that the man of God may be complete, thoroughly equipped for every good work.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554432779"/>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CBA-2E90-4CBE-A982-D5734E6A9ED7}"/>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Luke 6:13 NIV</a:t>
            </a:r>
          </a:p>
        </p:txBody>
      </p:sp>
      <p:sp>
        <p:nvSpPr>
          <p:cNvPr id="3" name="Content Placeholder 2">
            <a:extLst>
              <a:ext uri="{FF2B5EF4-FFF2-40B4-BE49-F238E27FC236}">
                <a16:creationId xmlns:a16="http://schemas.microsoft.com/office/drawing/2014/main" id="{827AAE79-E29E-4FC5-99CB-37FCF85345D0}"/>
              </a:ext>
            </a:extLst>
          </p:cNvPr>
          <p:cNvSpPr>
            <a:spLocks noGrp="1"/>
          </p:cNvSpPr>
          <p:nvPr>
            <p:ph idx="1"/>
          </p:nvPr>
        </p:nvSpPr>
        <p:spPr>
          <a:xfrm>
            <a:off x="533400" y="1905000"/>
            <a:ext cx="8077200" cy="4449763"/>
          </a:xfrm>
        </p:spPr>
        <p:txBody>
          <a:bodyPr>
            <a:normAutofit/>
          </a:bodyPr>
          <a:lstStyle/>
          <a:p>
            <a:r>
              <a:rPr lang="en-US" dirty="0">
                <a:effectLst>
                  <a:outerShdw blurRad="38100" dist="38100" dir="2700000" algn="tl">
                    <a:srgbClr val="000000">
                      <a:alpha val="43137"/>
                    </a:srgbClr>
                  </a:outerShdw>
                </a:effectLst>
              </a:rPr>
              <a:t>When morning came, he called his disciples to him and chose twelve of them, whom he also designated apostles: </a:t>
            </a:r>
            <a:r>
              <a:rPr lang="en-US" dirty="0">
                <a:effectLst/>
              </a:rPr>
              <a:t>[</a:t>
            </a:r>
            <a:r>
              <a:rPr lang="en-US" dirty="0">
                <a:effectLst/>
                <a:hlinkClick r:id="rId3" action="ppaction://hlinksldjump"/>
              </a:rPr>
              <a:t>R</a:t>
            </a:r>
            <a:r>
              <a:rPr lang="en-US" dirty="0">
                <a:effectLst/>
              </a:rPr>
              <a:t>]</a:t>
            </a:r>
          </a:p>
          <a:p>
            <a:endParaRPr lang="en-US" dirty="0"/>
          </a:p>
        </p:txBody>
      </p:sp>
    </p:spTree>
    <p:extLst>
      <p:ext uri="{BB962C8B-B14F-4D97-AF65-F5344CB8AC3E}">
        <p14:creationId xmlns:p14="http://schemas.microsoft.com/office/powerpoint/2010/main" val="2085888373"/>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1ACBA-2E90-4CBE-A982-D5734E6A9ED7}"/>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Luke 1:1-4 NLT</a:t>
            </a:r>
          </a:p>
        </p:txBody>
      </p:sp>
      <p:sp>
        <p:nvSpPr>
          <p:cNvPr id="3" name="Content Placeholder 2">
            <a:extLst>
              <a:ext uri="{FF2B5EF4-FFF2-40B4-BE49-F238E27FC236}">
                <a16:creationId xmlns:a16="http://schemas.microsoft.com/office/drawing/2014/main" id="{827AAE79-E29E-4FC5-99CB-37FCF85345D0}"/>
              </a:ext>
            </a:extLst>
          </p:cNvPr>
          <p:cNvSpPr>
            <a:spLocks noGrp="1"/>
          </p:cNvSpPr>
          <p:nvPr>
            <p:ph idx="1"/>
          </p:nvPr>
        </p:nvSpPr>
        <p:spPr/>
        <p:txBody>
          <a:bodyPr>
            <a:normAutofit fontScale="92500" lnSpcReduction="10000"/>
          </a:bodyPr>
          <a:lstStyle/>
          <a:p>
            <a:r>
              <a:rPr lang="en-US" dirty="0">
                <a:effectLst>
                  <a:outerShdw blurRad="38100" dist="38100" dir="2700000" algn="tl">
                    <a:srgbClr val="000000">
                      <a:alpha val="43137"/>
                    </a:srgbClr>
                  </a:outerShdw>
                </a:effectLst>
              </a:rPr>
              <a:t>Many people have set out to write accounts about the events that have been fulfilled among us.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They used the eyewitness reports circulating among us from the early disciples. </a:t>
            </a:r>
            <a:r>
              <a:rPr lang="en-US" baseline="30000" dirty="0">
                <a:effectLst>
                  <a:outerShdw blurRad="38100" dist="38100" dir="2700000" algn="tl">
                    <a:srgbClr val="000000">
                      <a:alpha val="43137"/>
                    </a:srgbClr>
                  </a:outerShdw>
                </a:effectLst>
              </a:rPr>
              <a:t>3</a:t>
            </a:r>
            <a:r>
              <a:rPr lang="en-US" dirty="0">
                <a:effectLst>
                  <a:outerShdw blurRad="38100" dist="38100" dir="2700000" algn="tl">
                    <a:srgbClr val="000000">
                      <a:alpha val="43137"/>
                    </a:srgbClr>
                  </a:outerShdw>
                </a:effectLst>
              </a:rPr>
              <a:t> Having carefully investigated everything from the beginning, I also have decided to write an accurate account for you, most honorable Theophilus, </a:t>
            </a:r>
            <a:r>
              <a:rPr lang="en-US" baseline="30000" dirty="0">
                <a:effectLst>
                  <a:outerShdw blurRad="38100" dist="38100" dir="2700000" algn="tl">
                    <a:srgbClr val="000000">
                      <a:alpha val="43137"/>
                    </a:srgbClr>
                  </a:outerShdw>
                </a:effectLst>
              </a:rPr>
              <a:t>4</a:t>
            </a:r>
            <a:r>
              <a:rPr lang="en-US" dirty="0">
                <a:effectLst>
                  <a:outerShdw blurRad="38100" dist="38100" dir="2700000" algn="tl">
                    <a:srgbClr val="000000">
                      <a:alpha val="43137"/>
                    </a:srgbClr>
                  </a:outerShdw>
                </a:effectLst>
              </a:rPr>
              <a:t> so you can be certain of the truth of everything you were taught. </a:t>
            </a:r>
            <a:r>
              <a:rPr lang="en-US" dirty="0">
                <a:effectLst/>
              </a:rPr>
              <a:t>[</a:t>
            </a:r>
            <a:r>
              <a:rPr lang="en-US" dirty="0">
                <a:effectLst/>
                <a:hlinkClick r:id="rId3" action="ppaction://hlinksldjump"/>
              </a:rPr>
              <a:t>R</a:t>
            </a:r>
            <a:r>
              <a:rPr lang="en-US" dirty="0">
                <a:effectLst/>
              </a:rPr>
              <a:t>]</a:t>
            </a:r>
          </a:p>
          <a:p>
            <a:endParaRPr lang="en-US" dirty="0"/>
          </a:p>
        </p:txBody>
      </p:sp>
    </p:spTree>
    <p:extLst>
      <p:ext uri="{BB962C8B-B14F-4D97-AF65-F5344CB8AC3E}">
        <p14:creationId xmlns:p14="http://schemas.microsoft.com/office/powerpoint/2010/main" val="2852820005"/>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1422466</TotalTime>
  <Words>6221</Words>
  <Application>Microsoft Office PowerPoint</Application>
  <PresentationFormat>Apresentação na tela (4:3)</PresentationFormat>
  <Paragraphs>364</Paragraphs>
  <Slides>20</Slides>
  <Notes>19</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20</vt:i4>
      </vt:variant>
    </vt:vector>
  </HeadingPairs>
  <TitlesOfParts>
    <vt:vector size="25" baseType="lpstr">
      <vt:lpstr>Arial</vt:lpstr>
      <vt:lpstr>Arial Rounded MT Bold</vt:lpstr>
      <vt:lpstr>Calibri</vt:lpstr>
      <vt:lpstr>2_Default Design</vt:lpstr>
      <vt:lpstr>Default Design</vt:lpstr>
      <vt:lpstr>The Gift of Prophecy</vt:lpstr>
      <vt:lpstr>Memory Text Revelation 1:1-2 NKJV</vt:lpstr>
      <vt:lpstr>Overview</vt:lpstr>
      <vt:lpstr>Nature</vt:lpstr>
      <vt:lpstr>  OT Prophets</vt:lpstr>
      <vt:lpstr>NT Apostles</vt:lpstr>
      <vt:lpstr>Summary</vt:lpstr>
      <vt:lpstr>Summary</vt:lpstr>
      <vt:lpstr>Summary</vt:lpstr>
      <vt:lpstr>Apresentação do PowerPoint</vt:lpstr>
      <vt:lpstr>Acts 17:24 NIV</vt:lpstr>
      <vt:lpstr>Apresentação do PowerPoint</vt:lpstr>
      <vt:lpstr>Romans 1:20 NIV</vt:lpstr>
      <vt:lpstr>Exodus 3:4, 14-15 ESV</vt:lpstr>
      <vt:lpstr>Exodus 31:18 Deut 10:4 ESV</vt:lpstr>
      <vt:lpstr>Daniel 2:3, 19, 36 ESV</vt:lpstr>
      <vt:lpstr>Hosea 1:2-3 ESV</vt:lpstr>
      <vt:lpstr>2 Timothy 3:16-17 NKJV</vt:lpstr>
      <vt:lpstr>Luke 6:13 NIV</vt:lpstr>
      <vt:lpstr>Luke 1:1-4 NLT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5: Revelation and Inspiration</dc:title>
  <dc:subject>First and Second Corinthians</dc:subject>
  <dc:creator>Kenneth J. McNulty</dc:creator>
  <cp:lastModifiedBy>jose ferreira Neto</cp:lastModifiedBy>
  <cp:revision>23836</cp:revision>
  <cp:lastPrinted>2016-06-03T16:02:10Z</cp:lastPrinted>
  <dcterms:created xsi:type="dcterms:W3CDTF">2005-09-30T23:50:48Z</dcterms:created>
  <dcterms:modified xsi:type="dcterms:W3CDTF">2026-10-31T00:31:50Z</dcterms:modified>
  <cp:category>Topic: The Gift of Prophecy</cp:category>
</cp:coreProperties>
</file>