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6565" r:id="rId1"/>
    <p:sldMasterId id="2147486578" r:id="rId2"/>
  </p:sldMasterIdLst>
  <p:notesMasterIdLst>
    <p:notesMasterId r:id="rId24"/>
  </p:notesMasterIdLst>
  <p:handoutMasterIdLst>
    <p:handoutMasterId r:id="rId25"/>
  </p:handoutMasterIdLst>
  <p:sldIdLst>
    <p:sldId id="3191" r:id="rId3"/>
    <p:sldId id="2881" r:id="rId4"/>
    <p:sldId id="3193" r:id="rId5"/>
    <p:sldId id="1100" r:id="rId6"/>
    <p:sldId id="3164" r:id="rId7"/>
    <p:sldId id="2250" r:id="rId8"/>
    <p:sldId id="3159" r:id="rId9"/>
    <p:sldId id="3160" r:id="rId10"/>
    <p:sldId id="3176" r:id="rId11"/>
    <p:sldId id="3118" r:id="rId12"/>
    <p:sldId id="1855" r:id="rId13"/>
    <p:sldId id="3199" r:id="rId14"/>
    <p:sldId id="3048" r:id="rId15"/>
    <p:sldId id="2803" r:id="rId16"/>
    <p:sldId id="2920" r:id="rId17"/>
    <p:sldId id="3195" r:id="rId18"/>
    <p:sldId id="3161" r:id="rId19"/>
    <p:sldId id="3186" r:id="rId20"/>
    <p:sldId id="1853" r:id="rId21"/>
    <p:sldId id="3200" r:id="rId22"/>
    <p:sldId id="3201" r:id="rId23"/>
  </p:sldIdLst>
  <p:sldSz cx="9144000" cy="6858000" type="screen4x3"/>
  <p:notesSz cx="7102475" cy="9388475"/>
  <p:defaultTextStyle>
    <a:defPPr>
      <a:defRPr lang="en-US"/>
    </a:defPPr>
    <a:lvl1pPr algn="l" rtl="0" fontAlgn="base">
      <a:spcBef>
        <a:spcPct val="0"/>
      </a:spcBef>
      <a:spcAft>
        <a:spcPct val="0"/>
      </a:spcAft>
      <a:defRPr kern="1200">
        <a:solidFill>
          <a:schemeClr val="folHlink"/>
        </a:solidFill>
        <a:latin typeface="Arial" charset="0"/>
        <a:ea typeface="+mn-ea"/>
        <a:cs typeface="Arial" charset="0"/>
      </a:defRPr>
    </a:lvl1pPr>
    <a:lvl2pPr marL="457200" algn="l" rtl="0" fontAlgn="base">
      <a:spcBef>
        <a:spcPct val="0"/>
      </a:spcBef>
      <a:spcAft>
        <a:spcPct val="0"/>
      </a:spcAft>
      <a:defRPr kern="1200">
        <a:solidFill>
          <a:schemeClr val="folHlink"/>
        </a:solidFill>
        <a:latin typeface="Arial" charset="0"/>
        <a:ea typeface="+mn-ea"/>
        <a:cs typeface="Arial" charset="0"/>
      </a:defRPr>
    </a:lvl2pPr>
    <a:lvl3pPr marL="914400" algn="l" rtl="0" fontAlgn="base">
      <a:spcBef>
        <a:spcPct val="0"/>
      </a:spcBef>
      <a:spcAft>
        <a:spcPct val="0"/>
      </a:spcAft>
      <a:defRPr kern="1200">
        <a:solidFill>
          <a:schemeClr val="folHlink"/>
        </a:solidFill>
        <a:latin typeface="Arial" charset="0"/>
        <a:ea typeface="+mn-ea"/>
        <a:cs typeface="Arial" charset="0"/>
      </a:defRPr>
    </a:lvl3pPr>
    <a:lvl4pPr marL="1371600" algn="l" rtl="0" fontAlgn="base">
      <a:spcBef>
        <a:spcPct val="0"/>
      </a:spcBef>
      <a:spcAft>
        <a:spcPct val="0"/>
      </a:spcAft>
      <a:defRPr kern="1200">
        <a:solidFill>
          <a:schemeClr val="folHlink"/>
        </a:solidFill>
        <a:latin typeface="Arial" charset="0"/>
        <a:ea typeface="+mn-ea"/>
        <a:cs typeface="Arial" charset="0"/>
      </a:defRPr>
    </a:lvl4pPr>
    <a:lvl5pPr marL="1828800" algn="l" rtl="0" fontAlgn="base">
      <a:spcBef>
        <a:spcPct val="0"/>
      </a:spcBef>
      <a:spcAft>
        <a:spcPct val="0"/>
      </a:spcAft>
      <a:defRPr kern="1200">
        <a:solidFill>
          <a:schemeClr val="folHlink"/>
        </a:solidFill>
        <a:latin typeface="Arial" charset="0"/>
        <a:ea typeface="+mn-ea"/>
        <a:cs typeface="Arial" charset="0"/>
      </a:defRPr>
    </a:lvl5pPr>
    <a:lvl6pPr marL="2286000" algn="l" defTabSz="914400" rtl="0" eaLnBrk="1" latinLnBrk="0" hangingPunct="1">
      <a:defRPr kern="1200">
        <a:solidFill>
          <a:schemeClr val="folHlink"/>
        </a:solidFill>
        <a:latin typeface="Arial" charset="0"/>
        <a:ea typeface="+mn-ea"/>
        <a:cs typeface="Arial" charset="0"/>
      </a:defRPr>
    </a:lvl6pPr>
    <a:lvl7pPr marL="2743200" algn="l" defTabSz="914400" rtl="0" eaLnBrk="1" latinLnBrk="0" hangingPunct="1">
      <a:defRPr kern="1200">
        <a:solidFill>
          <a:schemeClr val="folHlink"/>
        </a:solidFill>
        <a:latin typeface="Arial" charset="0"/>
        <a:ea typeface="+mn-ea"/>
        <a:cs typeface="Arial" charset="0"/>
      </a:defRPr>
    </a:lvl7pPr>
    <a:lvl8pPr marL="3200400" algn="l" defTabSz="914400" rtl="0" eaLnBrk="1" latinLnBrk="0" hangingPunct="1">
      <a:defRPr kern="1200">
        <a:solidFill>
          <a:schemeClr val="folHlink"/>
        </a:solidFill>
        <a:latin typeface="Arial" charset="0"/>
        <a:ea typeface="+mn-ea"/>
        <a:cs typeface="Arial" charset="0"/>
      </a:defRPr>
    </a:lvl8pPr>
    <a:lvl9pPr marL="3657600" algn="l" defTabSz="914400" rtl="0" eaLnBrk="1" latinLnBrk="0" hangingPunct="1">
      <a:defRPr kern="1200">
        <a:solidFill>
          <a:schemeClr val="folHlink"/>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57">
          <p15:clr>
            <a:srgbClr val="A4A3A4"/>
          </p15:clr>
        </p15:guide>
        <p15:guide id="2" pos="2237">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enneth McNulty" initials="KM" lastIdx="2" clrIdx="0">
    <p:extLst>
      <p:ext uri="{19B8F6BF-5375-455C-9EA6-DF929625EA0E}">
        <p15:presenceInfo xmlns:p15="http://schemas.microsoft.com/office/powerpoint/2012/main" userId="6299ae2126c195a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CCFF"/>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265" autoAdjust="0"/>
    <p:restoredTop sz="62453" autoAdjust="0"/>
  </p:normalViewPr>
  <p:slideViewPr>
    <p:cSldViewPr>
      <p:cViewPr varScale="1">
        <p:scale>
          <a:sx n="43" d="100"/>
          <a:sy n="43" d="100"/>
        </p:scale>
        <p:origin x="1650" y="54"/>
      </p:cViewPr>
      <p:guideLst>
        <p:guide orient="horz" pos="2160"/>
        <p:guide pos="2880"/>
      </p:guideLst>
    </p:cSldViewPr>
  </p:slideViewPr>
  <p:outlineViewPr>
    <p:cViewPr>
      <p:scale>
        <a:sx n="33" d="100"/>
        <a:sy n="33" d="100"/>
      </p:scale>
      <p:origin x="0" y="-9269"/>
    </p:cViewPr>
  </p:outlineViewPr>
  <p:notesTextViewPr>
    <p:cViewPr>
      <p:scale>
        <a:sx n="200" d="100"/>
        <a:sy n="200" d="100"/>
      </p:scale>
      <p:origin x="0" y="0"/>
    </p:cViewPr>
  </p:notesTextViewPr>
  <p:sorterViewPr>
    <p:cViewPr>
      <p:scale>
        <a:sx n="75" d="100"/>
        <a:sy n="75" d="100"/>
      </p:scale>
      <p:origin x="0" y="-840"/>
    </p:cViewPr>
  </p:sorterViewPr>
  <p:notesViewPr>
    <p:cSldViewPr>
      <p:cViewPr varScale="1">
        <p:scale>
          <a:sx n="63" d="100"/>
          <a:sy n="63" d="100"/>
        </p:scale>
        <p:origin x="3158" y="67"/>
      </p:cViewPr>
      <p:guideLst>
        <p:guide orient="horz" pos="2957"/>
        <p:guide pos="223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commentAuthors" Target="commentAuthor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F6D812D-51F5-4FE5-A4A1-470FB017C6E3}"/>
              </a:ext>
            </a:extLst>
          </p:cNvPr>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8E5ADB5A-D5F8-451A-BB34-B2E545868C1B}"/>
              </a:ext>
            </a:extLst>
          </p:cNvPr>
          <p:cNvSpPr>
            <a:spLocks noGrp="1"/>
          </p:cNvSpPr>
          <p:nvPr>
            <p:ph type="dt" sz="quarter" idx="1"/>
          </p:nvPr>
        </p:nvSpPr>
        <p:spPr>
          <a:xfrm>
            <a:off x="4022725" y="0"/>
            <a:ext cx="3078163" cy="469900"/>
          </a:xfrm>
          <a:prstGeom prst="rect">
            <a:avLst/>
          </a:prstGeom>
        </p:spPr>
        <p:txBody>
          <a:bodyPr vert="horz" lIns="91440" tIns="45720" rIns="91440" bIns="45720" rtlCol="0"/>
          <a:lstStyle>
            <a:lvl1pPr algn="r">
              <a:defRPr sz="1200"/>
            </a:lvl1pPr>
          </a:lstStyle>
          <a:p>
            <a:fld id="{F929DFDA-FA1E-40FF-9956-D234420C2A14}" type="datetimeFigureOut">
              <a:rPr lang="en-US" smtClean="0"/>
              <a:t>7/31/2026</a:t>
            </a:fld>
            <a:endParaRPr lang="en-US" dirty="0"/>
          </a:p>
        </p:txBody>
      </p:sp>
      <p:sp>
        <p:nvSpPr>
          <p:cNvPr id="4" name="Footer Placeholder 3">
            <a:extLst>
              <a:ext uri="{FF2B5EF4-FFF2-40B4-BE49-F238E27FC236}">
                <a16:creationId xmlns:a16="http://schemas.microsoft.com/office/drawing/2014/main" id="{8D05B59C-FED4-4A56-80F0-C76A98CB748E}"/>
              </a:ext>
            </a:extLst>
          </p:cNvPr>
          <p:cNvSpPr>
            <a:spLocks noGrp="1"/>
          </p:cNvSpPr>
          <p:nvPr>
            <p:ph type="ftr" sz="quarter" idx="2"/>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0DCAAB61-4088-4F01-8AA0-695C9223DD7F}"/>
              </a:ext>
            </a:extLst>
          </p:cNvPr>
          <p:cNvSpPr>
            <a:spLocks noGrp="1"/>
          </p:cNvSpPr>
          <p:nvPr>
            <p:ph type="sldNum" sz="quarter" idx="3"/>
          </p:nvPr>
        </p:nvSpPr>
        <p:spPr>
          <a:xfrm>
            <a:off x="4022725" y="8918575"/>
            <a:ext cx="3078163" cy="469900"/>
          </a:xfrm>
          <a:prstGeom prst="rect">
            <a:avLst/>
          </a:prstGeom>
        </p:spPr>
        <p:txBody>
          <a:bodyPr vert="horz" lIns="91440" tIns="45720" rIns="91440" bIns="45720" rtlCol="0" anchor="b"/>
          <a:lstStyle>
            <a:lvl1pPr algn="r">
              <a:defRPr sz="1200"/>
            </a:lvl1pPr>
          </a:lstStyle>
          <a:p>
            <a:fld id="{06CE996A-FB27-4801-A8E7-9EF22DFC39D1}" type="slidenum">
              <a:rPr lang="en-US" smtClean="0"/>
              <a:t>‹nº›</a:t>
            </a:fld>
            <a:endParaRPr lang="en-US" dirty="0"/>
          </a:p>
        </p:txBody>
      </p:sp>
    </p:spTree>
    <p:extLst>
      <p:ext uri="{BB962C8B-B14F-4D97-AF65-F5344CB8AC3E}">
        <p14:creationId xmlns:p14="http://schemas.microsoft.com/office/powerpoint/2010/main" val="22088947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0" y="0"/>
            <a:ext cx="3077739" cy="469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29" tIns="47114" rIns="94229" bIns="47114" numCol="1" anchor="t" anchorCtr="0" compatLnSpc="1">
            <a:prstTxWarp prst="textNoShape">
              <a:avLst/>
            </a:prstTxWarp>
          </a:bodyPr>
          <a:lstStyle>
            <a:lvl1pPr>
              <a:defRPr sz="1200">
                <a:solidFill>
                  <a:schemeClr val="tx1"/>
                </a:solidFill>
                <a:latin typeface="Arial" charset="0"/>
                <a:cs typeface="+mn-cs"/>
              </a:defRPr>
            </a:lvl1pPr>
          </a:lstStyle>
          <a:p>
            <a:pPr>
              <a:defRPr/>
            </a:pPr>
            <a:endParaRPr lang="en-US" dirty="0"/>
          </a:p>
        </p:txBody>
      </p:sp>
      <p:sp>
        <p:nvSpPr>
          <p:cNvPr id="14339" name="Rectangle 3"/>
          <p:cNvSpPr>
            <a:spLocks noGrp="1" noChangeArrowheads="1"/>
          </p:cNvSpPr>
          <p:nvPr>
            <p:ph type="dt" idx="1"/>
          </p:nvPr>
        </p:nvSpPr>
        <p:spPr bwMode="auto">
          <a:xfrm>
            <a:off x="4023092" y="0"/>
            <a:ext cx="3077739" cy="469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29" tIns="47114" rIns="94229" bIns="47114" numCol="1" anchor="t" anchorCtr="0" compatLnSpc="1">
            <a:prstTxWarp prst="textNoShape">
              <a:avLst/>
            </a:prstTxWarp>
          </a:bodyPr>
          <a:lstStyle>
            <a:lvl1pPr algn="r">
              <a:defRPr sz="1200">
                <a:solidFill>
                  <a:schemeClr val="tx1"/>
                </a:solidFill>
                <a:latin typeface="Arial" charset="0"/>
                <a:cs typeface="+mn-cs"/>
              </a:defRPr>
            </a:lvl1pPr>
          </a:lstStyle>
          <a:p>
            <a:pPr>
              <a:defRPr/>
            </a:pPr>
            <a:endParaRPr lang="en-US" dirty="0"/>
          </a:p>
        </p:txBody>
      </p:sp>
      <p:sp>
        <p:nvSpPr>
          <p:cNvPr id="32772" name="Rectangle 4"/>
          <p:cNvSpPr>
            <a:spLocks noGrp="1" noRot="1" noChangeAspect="1" noChangeArrowheads="1" noTextEdit="1"/>
          </p:cNvSpPr>
          <p:nvPr>
            <p:ph type="sldImg" idx="2"/>
          </p:nvPr>
        </p:nvSpPr>
        <p:spPr bwMode="auto">
          <a:xfrm>
            <a:off x="1204913" y="704850"/>
            <a:ext cx="4692650" cy="3519488"/>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4341" name="Rectangle 5"/>
          <p:cNvSpPr>
            <a:spLocks noGrp="1" noChangeArrowheads="1"/>
          </p:cNvSpPr>
          <p:nvPr>
            <p:ph type="body" sz="quarter" idx="3"/>
          </p:nvPr>
        </p:nvSpPr>
        <p:spPr bwMode="auto">
          <a:xfrm>
            <a:off x="710248" y="4459526"/>
            <a:ext cx="5681980" cy="42248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29" tIns="47114" rIns="94229" bIns="47114"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4342" name="Rectangle 6"/>
          <p:cNvSpPr>
            <a:spLocks noGrp="1" noChangeArrowheads="1"/>
          </p:cNvSpPr>
          <p:nvPr>
            <p:ph type="ftr" sz="quarter" idx="4"/>
          </p:nvPr>
        </p:nvSpPr>
        <p:spPr bwMode="auto">
          <a:xfrm>
            <a:off x="0" y="8917422"/>
            <a:ext cx="3077739" cy="469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29" tIns="47114" rIns="94229" bIns="47114" numCol="1" anchor="b" anchorCtr="0" compatLnSpc="1">
            <a:prstTxWarp prst="textNoShape">
              <a:avLst/>
            </a:prstTxWarp>
          </a:bodyPr>
          <a:lstStyle>
            <a:lvl1pPr>
              <a:defRPr sz="1200">
                <a:solidFill>
                  <a:schemeClr val="tx1"/>
                </a:solidFill>
                <a:latin typeface="Arial" charset="0"/>
                <a:cs typeface="+mn-cs"/>
              </a:defRPr>
            </a:lvl1pPr>
          </a:lstStyle>
          <a:p>
            <a:pPr>
              <a:defRPr/>
            </a:pPr>
            <a:endParaRPr lang="en-US" dirty="0"/>
          </a:p>
        </p:txBody>
      </p:sp>
      <p:sp>
        <p:nvSpPr>
          <p:cNvPr id="14343" name="Rectangle 7"/>
          <p:cNvSpPr>
            <a:spLocks noGrp="1" noChangeArrowheads="1"/>
          </p:cNvSpPr>
          <p:nvPr>
            <p:ph type="sldNum" sz="quarter" idx="5"/>
          </p:nvPr>
        </p:nvSpPr>
        <p:spPr bwMode="auto">
          <a:xfrm>
            <a:off x="4023092" y="8917422"/>
            <a:ext cx="3077739" cy="469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29" tIns="47114" rIns="94229" bIns="47114" numCol="1" anchor="b" anchorCtr="0" compatLnSpc="1">
            <a:prstTxWarp prst="textNoShape">
              <a:avLst/>
            </a:prstTxWarp>
          </a:bodyPr>
          <a:lstStyle>
            <a:lvl1pPr algn="r">
              <a:defRPr sz="1200">
                <a:solidFill>
                  <a:schemeClr val="tx1"/>
                </a:solidFill>
                <a:latin typeface="Arial" charset="0"/>
                <a:cs typeface="+mn-cs"/>
              </a:defRPr>
            </a:lvl1pPr>
          </a:lstStyle>
          <a:p>
            <a:pPr>
              <a:defRPr/>
            </a:pPr>
            <a:fld id="{8FA03DF1-0740-4641-8846-A13960E4BC68}" type="slidenum">
              <a:rPr lang="en-US"/>
              <a:pPr>
                <a:defRPr/>
              </a:pPr>
              <a:t>‹nº›</a:t>
            </a:fld>
            <a:endParaRPr lang="en-US" dirty="0"/>
          </a:p>
        </p:txBody>
      </p:sp>
    </p:spTree>
    <p:extLst>
      <p:ext uri="{BB962C8B-B14F-4D97-AF65-F5344CB8AC3E}">
        <p14:creationId xmlns:p14="http://schemas.microsoft.com/office/powerpoint/2010/main" val="176988238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a:t>
            </a:fld>
            <a:endParaRPr lang="en-US" dirty="0"/>
          </a:p>
        </p:txBody>
      </p:sp>
    </p:spTree>
    <p:extLst>
      <p:ext uri="{BB962C8B-B14F-4D97-AF65-F5344CB8AC3E}">
        <p14:creationId xmlns:p14="http://schemas.microsoft.com/office/powerpoint/2010/main" val="40440819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10</a:t>
            </a:fld>
            <a:endParaRPr lang="en-US" dirty="0"/>
          </a:p>
        </p:txBody>
      </p:sp>
    </p:spTree>
    <p:extLst>
      <p:ext uri="{BB962C8B-B14F-4D97-AF65-F5344CB8AC3E}">
        <p14:creationId xmlns:p14="http://schemas.microsoft.com/office/powerpoint/2010/main" val="14900565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dirty="0"/>
              <a:t>1.  This is the Lord speaking about the gathering of Israel, and we can apply this to the gathering of the redeemed.</a:t>
            </a:r>
          </a:p>
          <a:p>
            <a:pPr marL="274320" marR="0" lvl="0" indent="-274320" algn="l" defTabSz="914400" rtl="0" eaLnBrk="0" fontAlgn="base" latinLnBrk="0" hangingPunct="0">
              <a:lnSpc>
                <a:spcPct val="100000"/>
              </a:lnSpc>
              <a:spcBef>
                <a:spcPct val="30000"/>
              </a:spcBef>
              <a:spcAft>
                <a:spcPct val="0"/>
              </a:spcAft>
              <a:buClrTx/>
              <a:buSzTx/>
              <a:buFontTx/>
              <a:buNone/>
              <a:tabLst/>
              <a:defRPr/>
            </a:pPr>
            <a:endParaRPr lang="en-US" dirty="0"/>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1" dirty="0"/>
              <a:t>Q1: According to this verse, why did God create us?</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dirty="0"/>
              <a:t>1.  He created us for His glory.</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dirty="0"/>
              <a:t>2.  He created us to be the recipients of His goodness, His steadfast love and compassion, His grace and mercy and faithfulness and forgiveness. </a:t>
            </a:r>
          </a:p>
          <a:p>
            <a:pPr marL="274320" indent="-274320"/>
            <a:r>
              <a:rPr lang="en-US" dirty="0"/>
              <a:t>3.  In the Presbyterian church where I grew up, we had a statement of faith called the Westminster Confession.</a:t>
            </a:r>
          </a:p>
          <a:p>
            <a:pPr marL="274320" indent="-274320"/>
            <a:r>
              <a:rPr lang="en-US" dirty="0"/>
              <a:t>4.  It was a question-and-answer format that enumerated our beliefs.</a:t>
            </a:r>
          </a:p>
          <a:p>
            <a:pPr marL="274320" indent="-274320"/>
            <a:r>
              <a:rPr lang="en-US" dirty="0"/>
              <a:t>5.  The first question was, “What is the chief end of man?”</a:t>
            </a:r>
          </a:p>
          <a:p>
            <a:pPr marL="274320" indent="-274320"/>
            <a:r>
              <a:rPr lang="en-US" dirty="0"/>
              <a:t>6.  That is equivalent to asking, What is the chief purpose of mankind?</a:t>
            </a:r>
          </a:p>
          <a:p>
            <a:pPr marL="274320" indent="-274320"/>
            <a:r>
              <a:rPr lang="en-US" dirty="0"/>
              <a:t>7.  Here is the answer that was given in the Westminster Confession:</a:t>
            </a:r>
          </a:p>
          <a:p>
            <a:pPr marL="274320" indent="-274320"/>
            <a:r>
              <a:rPr lang="en-US" dirty="0"/>
              <a:t>8.  “The chief end of man is to glorify God and enjoy Him forever.”</a:t>
            </a:r>
          </a:p>
          <a:p>
            <a:pPr marL="274320" indent="-274320"/>
            <a:r>
              <a:rPr lang="en-US" dirty="0"/>
              <a:t>9.  As Adventists, I think we can agree.</a:t>
            </a:r>
          </a:p>
          <a:p>
            <a:pPr marL="274320" indent="-274320"/>
            <a:r>
              <a:rPr lang="en-US" dirty="0"/>
              <a:t>10. Our chief purpose in life is to bring glory to God, and, in the end, to enjoy Him forever through resurrection and eternal life.</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11. We glorify God by living a life that pleases God:</a:t>
            </a:r>
            <a:r>
              <a:rPr lang="en-US" b="0" baseline="0" dirty="0"/>
              <a:t> trusting Jesus as our Savior, living in obedience to His commandments, confessing our sins and receiving His forgiveness, growing in love for Him each day, sharing His love with those around us, meditating on His word, communing with Him in prayer, letting our light shine in this world of darkness…</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baseline="0" dirty="0"/>
              <a:t>12. Here’s a second reason that God created us in the words of the 24 elders:</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1" baseline="0" dirty="0"/>
              <a:t>Revelation 4:11 KJV </a:t>
            </a:r>
            <a:r>
              <a:rPr lang="en-US" b="0" baseline="0" dirty="0"/>
              <a:t>- Thou art worthy, O Lord, to receive glory and honor and power: for thou hast created all things, and for thy pleasure they are and were created.</a:t>
            </a:r>
          </a:p>
          <a:p>
            <a:pPr marL="274320" indent="-274320"/>
            <a:r>
              <a:rPr lang="en-US" dirty="0"/>
              <a:t>13. Our highest pleasure will be found in bringing pleasure to our Creator by living to His glory.</a:t>
            </a:r>
          </a:p>
          <a:p>
            <a:pPr marL="274320" marR="0" lvl="0" indent="-274320" algn="l" defTabSz="914400" rtl="0" eaLnBrk="0" fontAlgn="base" latinLnBrk="0" hangingPunct="0">
              <a:lnSpc>
                <a:spcPct val="100000"/>
              </a:lnSpc>
              <a:spcBef>
                <a:spcPct val="30000"/>
              </a:spcBef>
              <a:spcAft>
                <a:spcPct val="0"/>
              </a:spcAft>
              <a:buClrTx/>
              <a:buSzTx/>
              <a:buFontTx/>
              <a:buNone/>
              <a:tabLst/>
              <a:defRPr/>
            </a:pPr>
            <a:endParaRPr lang="en-US" dirty="0"/>
          </a:p>
          <a:p>
            <a:pPr marL="274320" marR="0" lvl="0" indent="-274320" algn="l" defTabSz="914400" rtl="0" eaLnBrk="0" fontAlgn="base" latinLnBrk="0" hangingPunct="0">
              <a:lnSpc>
                <a:spcPct val="100000"/>
              </a:lnSpc>
              <a:spcBef>
                <a:spcPct val="30000"/>
              </a:spcBef>
              <a:spcAft>
                <a:spcPct val="0"/>
              </a:spcAft>
              <a:buClrTx/>
              <a:buSzTx/>
              <a:buFontTx/>
              <a:buNone/>
              <a:tabLst/>
              <a:defRPr/>
            </a:pPr>
            <a:endParaRPr lang="en-US" dirty="0"/>
          </a:p>
          <a:p>
            <a:pPr marL="274320" marR="0" lvl="0" indent="-27432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a:defRPr/>
            </a:pPr>
            <a:fld id="{8FA03DF1-0740-4641-8846-A13960E4BC68}" type="slidenum">
              <a:rPr lang="en-US" smtClean="0"/>
              <a:pPr>
                <a:defRPr/>
              </a:pPr>
              <a:t>11</a:t>
            </a:fld>
            <a:endParaRPr lang="en-US" dirty="0"/>
          </a:p>
        </p:txBody>
      </p:sp>
    </p:spTree>
    <p:extLst>
      <p:ext uri="{BB962C8B-B14F-4D97-AF65-F5344CB8AC3E}">
        <p14:creationId xmlns:p14="http://schemas.microsoft.com/office/powerpoint/2010/main" val="697218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457200"/>
            <a:r>
              <a:rPr lang="en-US" dirty="0"/>
              <a:t>1.  Here it appears that Paul is moving on to another question raised by the Corinthian church in a letter they wrote to Paul s mentioned in 1 Cor 7:1.</a:t>
            </a:r>
          </a:p>
          <a:p>
            <a:pPr marL="274320" indent="-457200"/>
            <a:r>
              <a:rPr lang="en-US" dirty="0"/>
              <a:t>2.  So now, in response to their letter, he is moving from advice on marriage to food offered to idols.</a:t>
            </a:r>
          </a:p>
          <a:p>
            <a:pPr marL="274320" indent="-457200"/>
            <a:endParaRPr lang="en-US" b="1" dirty="0"/>
          </a:p>
          <a:p>
            <a:pPr marL="274320" indent="-457200"/>
            <a:r>
              <a:rPr lang="en-US" b="1" dirty="0"/>
              <a:t>Q1:  What does Paul begin talking about to introduce the subject of food offered to idols?</a:t>
            </a:r>
          </a:p>
          <a:p>
            <a:pPr marL="274320" indent="-457200"/>
            <a:r>
              <a:rPr lang="en-US" b="0" dirty="0"/>
              <a:t>1.  He starts by talking about knowledge.</a:t>
            </a:r>
          </a:p>
          <a:p>
            <a:pPr marL="274320" indent="-457200"/>
            <a:r>
              <a:rPr lang="en-US" b="0" dirty="0"/>
              <a:t>2.  The words know and knowledge are used 7 times in these three verses.</a:t>
            </a:r>
          </a:p>
          <a:p>
            <a:pPr marL="274320" indent="-457200"/>
            <a:r>
              <a:rPr lang="en-US" b="0" dirty="0"/>
              <a:t>3.  Paul introduces the word knowledge in the first verse with the words in quotations there.</a:t>
            </a:r>
          </a:p>
          <a:p>
            <a:pPr marL="274320" indent="-457200"/>
            <a:r>
              <a:rPr lang="en-US" b="0" dirty="0"/>
              <a:t>4.  This may have been a saying in the culture of Corinth speaking of worldly knowledge as opposed to divine revelation.</a:t>
            </a:r>
          </a:p>
          <a:p>
            <a:pPr marL="274320" indent="-457200"/>
            <a:r>
              <a:rPr lang="en-US" b="0" dirty="0"/>
              <a:t>5.  And Paul draws a contrast between worldly knowledge and love.</a:t>
            </a:r>
          </a:p>
          <a:p>
            <a:pPr marL="274320" indent="-457200"/>
            <a:r>
              <a:rPr lang="en-US" b="0" dirty="0"/>
              <a:t>6.  His key statement here is “knowledge puffs up but love builds up.”</a:t>
            </a:r>
          </a:p>
          <a:p>
            <a:pPr marL="274320" indent="-457200"/>
            <a:r>
              <a:rPr lang="en-US" dirty="0"/>
              <a:t>7.  His point is not that knowledge is bad, but that knowledge without love inflates the individual rather than the church, whereas love builds up and  strengthens the body of believers.</a:t>
            </a:r>
          </a:p>
          <a:p>
            <a:pPr marL="274320" indent="-457200"/>
            <a:r>
              <a:rPr lang="en-US" b="0" dirty="0"/>
              <a:t>8.  So his point in this section is that our knowledge of truth has to be combined with agape love from God in order to be edifying in the church.</a:t>
            </a:r>
          </a:p>
          <a:p>
            <a:pPr marL="274320" indent="-457200"/>
            <a:r>
              <a:rPr lang="en-US" b="0" dirty="0"/>
              <a:t>9.  When we love God and trust in His Son, the HS will produce agape love in our hearts that will unify and build up the church.</a:t>
            </a:r>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12</a:t>
            </a:fld>
            <a:endParaRPr lang="en-US" dirty="0"/>
          </a:p>
        </p:txBody>
      </p:sp>
    </p:spTree>
    <p:extLst>
      <p:ext uri="{BB962C8B-B14F-4D97-AF65-F5344CB8AC3E}">
        <p14:creationId xmlns:p14="http://schemas.microsoft.com/office/powerpoint/2010/main" val="29503919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Q1:  If you have an idol made of marble in the image of one of the Greek or Roman gods or goddesses in a temple, what is it really?</a:t>
            </a:r>
          </a:p>
          <a:p>
            <a:pPr marL="274320" indent="-274320"/>
            <a:r>
              <a:rPr lang="en-US" dirty="0"/>
              <a:t>1.  It is really just a piece of stone that has no real being or life it itself.</a:t>
            </a:r>
          </a:p>
          <a:p>
            <a:pPr marL="274320" indent="-274320"/>
            <a:r>
              <a:rPr lang="en-US" dirty="0"/>
              <a:t>2.  It obviously cannot think or act or speak or influence anything.</a:t>
            </a:r>
          </a:p>
          <a:p>
            <a:pPr marL="274320" indent="-274320"/>
            <a:r>
              <a:rPr lang="en-US" dirty="0"/>
              <a:t>3.  As Christians, we know that there is only one true living God.</a:t>
            </a:r>
          </a:p>
          <a:p>
            <a:pPr marL="274320" indent="-274320"/>
            <a:r>
              <a:rPr lang="en-US" dirty="0"/>
              <a:t>4.  He is the only wise and powerful and true God who is omnipotent, omniscient, omnipresent, transcendent, imminent, and changeless in character. </a:t>
            </a:r>
          </a:p>
          <a:p>
            <a:pPr marL="274320" indent="-274320"/>
            <a:r>
              <a:rPr lang="en-US" dirty="0"/>
              <a:t>5.  So Paul is making the argument that, for some who are convinced of this truth, there is no harm in eating food that is offered to a stone!</a:t>
            </a:r>
          </a:p>
          <a:p>
            <a:pPr marL="274320" indent="-274320"/>
            <a:r>
              <a:rPr lang="en-US" dirty="0"/>
              <a:t>6.  It is really not a god. </a:t>
            </a:r>
          </a:p>
          <a:p>
            <a:pPr marL="274320" indent="-274320"/>
            <a:r>
              <a:rPr lang="en-US" dirty="0"/>
              <a:t>7.  It has no being.</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0035764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Q1:  How may some who are “weak” view the food offered to idols?</a:t>
            </a:r>
          </a:p>
          <a:p>
            <a:pPr marL="274320" indent="-274320"/>
            <a:r>
              <a:rPr lang="en-US" dirty="0"/>
              <a:t>1.  They may see the idol as a real god of which the stone image is only a representation.</a:t>
            </a:r>
          </a:p>
          <a:p>
            <a:pPr marL="274320" indent="-274320"/>
            <a:r>
              <a:rPr lang="en-US" dirty="0"/>
              <a:t>2.  This is exactly what you will find if you question a Roman Catholic about the worship of images in the RC church.</a:t>
            </a:r>
          </a:p>
          <a:p>
            <a:pPr marL="274320" indent="-274320"/>
            <a:r>
              <a:rPr lang="en-US" dirty="0"/>
              <a:t>3.  “Oh,” they will say, ”We are not worshipping this image of the virgin Mary.  It is just a representation to remind us of the real virgin Mary up in heaven.” </a:t>
            </a:r>
          </a:p>
          <a:p>
            <a:pPr marL="274320" indent="-274320"/>
            <a:r>
              <a:rPr lang="en-US" dirty="0"/>
              <a:t>4.  Well, the virgin Mary is not a god, and she is not up in heaven answering prayers.</a:t>
            </a:r>
          </a:p>
          <a:p>
            <a:pPr marL="274320" indent="-274320"/>
            <a:r>
              <a:rPr lang="en-US" dirty="0"/>
              <a:t>5.  So, a similar view may have been held by some who had come out of the pagan worship of the Greek and Roman pantheon of gods.</a:t>
            </a:r>
          </a:p>
          <a:p>
            <a:pPr marL="274320" indent="-274320"/>
            <a:endParaRPr lang="en-US" dirty="0"/>
          </a:p>
          <a:p>
            <a:pPr marL="274320" indent="-274320"/>
            <a:r>
              <a:rPr lang="en-US" b="1" dirty="0"/>
              <a:t>Q2: What was Paul’s concern for these “weak” believers that had recently been converted to the Christian faith?</a:t>
            </a:r>
          </a:p>
          <a:p>
            <a:pPr marL="274320" indent="-274320"/>
            <a:r>
              <a:rPr lang="en-US" dirty="0"/>
              <a:t>1.  He was concerned that the strong believers who saw no problem with eating food offered to idols would become a stumbling block to the weak.</a:t>
            </a:r>
          </a:p>
          <a:p>
            <a:pPr marL="274320" indent="-274320"/>
            <a:r>
              <a:rPr lang="en-US" dirty="0"/>
              <a:t>2.  Here is what he says in verse 10:</a:t>
            </a:r>
          </a:p>
          <a:p>
            <a:pPr marL="274320" indent="-274320"/>
            <a:r>
              <a:rPr lang="en-US" b="1" dirty="0"/>
              <a:t>1 Corinthians 8:10 ESV</a:t>
            </a:r>
            <a:r>
              <a:rPr lang="en-US" dirty="0"/>
              <a:t> - For if anyone sees you who have knowledge eating in an idol's temple, will he not be encouraged, if his conscience is weak, to eat food offered to idols?</a:t>
            </a:r>
          </a:p>
          <a:p>
            <a:pPr marL="274320" indent="-274320"/>
            <a:r>
              <a:rPr lang="en-US" dirty="0"/>
              <a:t>3.  So, Paul’s council to the strong brother is to eat what he wants in private but don’t eat if there is someone present who may be tempted to violate his conscience by what he sees you doing.</a:t>
            </a:r>
          </a:p>
          <a:p>
            <a:pPr marL="274320" indent="-274320"/>
            <a:r>
              <a:rPr lang="en-US" dirty="0"/>
              <a:t>4.  Here Paul gets back to the theme of love in the church.</a:t>
            </a:r>
          </a:p>
          <a:p>
            <a:pPr marL="274320" indent="-274320"/>
            <a:r>
              <a:rPr lang="en-US" dirty="0"/>
              <a:t>5.  Temper your knowledge and your rights and freedoms in the Lord with love for others in the church.  </a:t>
            </a:r>
          </a:p>
          <a:p>
            <a:pPr marL="274320" indent="-274320"/>
            <a:r>
              <a:rPr lang="en-US" dirty="0"/>
              <a:t>6.  Paul makes himself a personal example in the last verse here.</a:t>
            </a:r>
          </a:p>
          <a:p>
            <a:pPr marL="274320" indent="-274320"/>
            <a:r>
              <a:rPr lang="en-US" dirty="0"/>
              <a:t>7.  If there is a chance he could make his brother stumble, he will not eat meat at all.</a:t>
            </a:r>
          </a:p>
          <a:p>
            <a:pPr marL="274320" indent="-274320"/>
            <a:r>
              <a:rPr lang="en-US" dirty="0"/>
              <a:t>8.  And, as Adventists, we know that a diet without meat would be better for him anyway.</a:t>
            </a:r>
          </a:p>
          <a:p>
            <a:pPr marL="274320" indent="-274320"/>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9929342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Q1:  What is Paul’s concern in the situation he describes here?</a:t>
            </a:r>
          </a:p>
          <a:p>
            <a:pPr marL="274320" indent="-274320"/>
            <a:r>
              <a:rPr lang="en-US" dirty="0"/>
              <a:t>1.  It seems to be that the unbeliever will think the Christian is compromising his faith by eating food offered to a pagan idol.</a:t>
            </a:r>
          </a:p>
          <a:p>
            <a:pPr marL="274320" indent="-274320"/>
            <a:r>
              <a:rPr lang="en-US" dirty="0"/>
              <a:t>2.  By refusing to eat what has been offered to the idol, the Christian can witness that he has undivided loyalty to the true God and to Him alone.</a:t>
            </a:r>
          </a:p>
          <a:p>
            <a:pPr marL="274320" indent="-274320"/>
            <a:r>
              <a:rPr lang="en-US" dirty="0"/>
              <a:t>3.  This is consistent with other guidance on this issue in the early church.</a:t>
            </a:r>
          </a:p>
          <a:p>
            <a:pPr marL="274320" indent="-274320"/>
            <a:r>
              <a:rPr lang="en-US" dirty="0"/>
              <a:t>4.  The Jerusalem council in Acts 15 gave this decree:</a:t>
            </a:r>
          </a:p>
          <a:p>
            <a:pPr marL="274320" indent="-274320"/>
            <a:r>
              <a:rPr lang="en-US" b="1" dirty="0"/>
              <a:t>Acts 15:28-29 ESV </a:t>
            </a:r>
            <a:r>
              <a:rPr lang="en-US" dirty="0"/>
              <a:t>– “For it has seemed good to the Holy Spirit and to us to lay on you [Gentiles] no greater burden than these requirements: </a:t>
            </a:r>
            <a:r>
              <a:rPr lang="en-US" baseline="30000" dirty="0"/>
              <a:t>29</a:t>
            </a:r>
            <a:r>
              <a:rPr lang="en-US" dirty="0"/>
              <a:t> that you abstain from what has been sacrificed to idols, and from blood, and from what has been strangled, and from sexual immorality. If you keep yourselves from these, you will do well. Farewell.“</a:t>
            </a:r>
          </a:p>
          <a:p>
            <a:pPr marL="274320" indent="-274320"/>
            <a:r>
              <a:rPr lang="en-US" dirty="0"/>
              <a:t>5.  So Paul is saying here, for the sake of our Christian witness in the pagan world, if someone tells you this meat has been sacrificed to idols, don’t eat it.</a:t>
            </a:r>
          </a:p>
          <a:p>
            <a:pPr marL="274320" indent="-274320"/>
            <a:r>
              <a:rPr lang="en-US" dirty="0"/>
              <a:t>6.  Otherwise, assume that it has not been sacrificed to idols, you don’t have to ask.</a:t>
            </a:r>
          </a:p>
          <a:p>
            <a:pPr marL="274320" indent="-274320"/>
            <a:endParaRPr lang="en-US" dirty="0"/>
          </a:p>
          <a:p>
            <a:pPr marL="274320" indent="-274320"/>
            <a:endParaRPr lang="en-US" dirty="0"/>
          </a:p>
          <a:p>
            <a:pPr marL="274320" indent="-274320"/>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4260431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Q1:  What does Paul claim here as his rights as an apostle and minister of the gospel?</a:t>
            </a:r>
          </a:p>
          <a:p>
            <a:pPr marL="274320" indent="-274320"/>
            <a:r>
              <a:rPr lang="en-US" dirty="0"/>
              <a:t>1.  He claims the right to eat and drink, to have his daily meals provided.</a:t>
            </a:r>
          </a:p>
          <a:p>
            <a:pPr marL="274320" indent="-274320"/>
            <a:r>
              <a:rPr lang="en-US" dirty="0"/>
              <a:t>2.  He claims the right to get married and take a believing wife with him like the other apostles.</a:t>
            </a:r>
          </a:p>
          <a:p>
            <a:pPr marL="274320" indent="-274320"/>
            <a:r>
              <a:rPr lang="en-US" dirty="0"/>
              <a:t>3.  He claims the right to not have to work to support himself during his apostolic ministry.</a:t>
            </a:r>
          </a:p>
          <a:p>
            <a:pPr marL="274320" indent="-274320"/>
            <a:r>
              <a:rPr lang="en-US" dirty="0"/>
              <a:t>4.  He goes on in verse 7 to draw some analogies to other workers.</a:t>
            </a:r>
          </a:p>
          <a:p>
            <a:pPr marL="274320" indent="-274320"/>
            <a:r>
              <a:rPr lang="en-US" b="1" dirty="0"/>
              <a:t>1 Corinthians 9:7 ESV</a:t>
            </a:r>
            <a:r>
              <a:rPr lang="en-US" dirty="0"/>
              <a:t> - 7 Who serves as a soldier at his own expense? Who plants a vineyard without eating any of its fruit? Or who tends a flock without getting some of the milk?</a:t>
            </a:r>
          </a:p>
          <a:p>
            <a:pPr marL="274320" indent="-274320"/>
            <a:r>
              <a:rPr lang="en-US" dirty="0"/>
              <a:t>5.  Then he points out that Moses commanded farmers not to muzzle the ox that is treading grain.</a:t>
            </a:r>
          </a:p>
          <a:p>
            <a:pPr marL="274320" indent="-274320"/>
            <a:r>
              <a:rPr lang="en-US" dirty="0"/>
              <a:t>6.  His point is that he has a right to expect support for his ministry.</a:t>
            </a:r>
          </a:p>
          <a:p>
            <a:pPr marL="274320" indent="-274320"/>
            <a:endParaRPr lang="en-US" dirty="0"/>
          </a:p>
          <a:p>
            <a:pPr marL="274320" indent="-274320"/>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16</a:t>
            </a:fld>
            <a:endParaRPr lang="en-US" dirty="0"/>
          </a:p>
        </p:txBody>
      </p:sp>
    </p:spTree>
    <p:extLst>
      <p:ext uri="{BB962C8B-B14F-4D97-AF65-F5344CB8AC3E}">
        <p14:creationId xmlns:p14="http://schemas.microsoft.com/office/powerpoint/2010/main" val="35433984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Q1:  How did the priests  in the temple get fed?</a:t>
            </a:r>
          </a:p>
          <a:p>
            <a:pPr marL="274320" indent="-274320"/>
            <a:r>
              <a:rPr lang="en-US" dirty="0"/>
              <a:t>1.  The priests and Levites lived off of the tithe.</a:t>
            </a:r>
          </a:p>
          <a:p>
            <a:pPr marL="274320" indent="-274320"/>
            <a:r>
              <a:rPr lang="en-US" dirty="0"/>
              <a:t>2.  They shared in the sacrificial offerings presented at the temple.</a:t>
            </a:r>
          </a:p>
          <a:p>
            <a:pPr marL="274320" indent="-274320"/>
            <a:r>
              <a:rPr lang="en-US" dirty="0"/>
              <a:t>3.  Paul is saying the same should be true for those who minister in the NT gospel.</a:t>
            </a:r>
          </a:p>
          <a:p>
            <a:pPr marL="274320" indent="-274320"/>
            <a:endParaRPr lang="en-US" dirty="0"/>
          </a:p>
          <a:p>
            <a:pPr marL="274320" indent="-274320"/>
            <a:r>
              <a:rPr lang="en-US" b="1" dirty="0"/>
              <a:t>Q2:  When Jesus sent out the 70 disciples, how much food were they to take with them?</a:t>
            </a:r>
          </a:p>
          <a:p>
            <a:pPr marL="274320" indent="-274320"/>
            <a:r>
              <a:rPr lang="en-US" dirty="0"/>
              <a:t>1.  They were to take nothing to sustain them.</a:t>
            </a:r>
          </a:p>
          <a:p>
            <a:pPr marL="274320" indent="-274320"/>
            <a:r>
              <a:rPr lang="en-US" b="1" dirty="0"/>
              <a:t>Luke 10:4-5, 7 ESV </a:t>
            </a:r>
            <a:r>
              <a:rPr lang="en-US" dirty="0"/>
              <a:t>- Carry no moneybag, no knapsack, no sandals, and greet no one on the road. 5 Whatever house you enter, first say, 'Peace be to this house!' ... 7 And remain in the same house, eating and drinking what they provide, for the laborer deserves his wages. </a:t>
            </a:r>
          </a:p>
          <a:p>
            <a:pPr marL="274320" indent="-274320"/>
            <a:r>
              <a:rPr lang="en-US" dirty="0"/>
              <a:t>2.  Based on the Lord’s example, Paul is saying that he too deserves support for his gospel ministry.</a:t>
            </a:r>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17</a:t>
            </a:fld>
            <a:endParaRPr lang="en-US" dirty="0"/>
          </a:p>
        </p:txBody>
      </p:sp>
    </p:spTree>
    <p:extLst>
      <p:ext uri="{BB962C8B-B14F-4D97-AF65-F5344CB8AC3E}">
        <p14:creationId xmlns:p14="http://schemas.microsoft.com/office/powerpoint/2010/main" val="541590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Q1:  How much support did Paul take from those to whom he preached?</a:t>
            </a:r>
          </a:p>
          <a:p>
            <a:pPr marL="274320" indent="-274320"/>
            <a:r>
              <a:rPr lang="en-US" dirty="0"/>
              <a:t>1.  He took nothing.</a:t>
            </a:r>
          </a:p>
          <a:p>
            <a:pPr marL="274320" indent="-274320"/>
            <a:r>
              <a:rPr lang="en-US" dirty="0"/>
              <a:t>2.  He fully supported himself by working as a tentmaker.</a:t>
            </a:r>
          </a:p>
          <a:p>
            <a:pPr marL="274320" indent="-274320"/>
            <a:r>
              <a:rPr lang="en-US" dirty="0"/>
              <a:t>3.  His desire was to put no obstacle in the way of the gospel of Christ.</a:t>
            </a:r>
          </a:p>
          <a:p>
            <a:pPr marL="274320" indent="-274320"/>
            <a:r>
              <a:rPr lang="en-US" dirty="0"/>
              <a:t>4.  He said he would rather die than have to charge people to hear the gospel of salvation.</a:t>
            </a:r>
          </a:p>
          <a:p>
            <a:pPr marL="274320" indent="-274320"/>
            <a:r>
              <a:rPr lang="en-US" dirty="0"/>
              <a:t>5.  He would not claim his right of support so that he could present the gospel free of charge.</a:t>
            </a:r>
          </a:p>
          <a:p>
            <a:pPr marL="274320" indent="-274320"/>
            <a:r>
              <a:rPr lang="en-US" dirty="0"/>
              <a:t>6.  So here we see Paul’s selflessness as a servant of Christ.  </a:t>
            </a:r>
          </a:p>
          <a:p>
            <a:pPr marL="274320" indent="-274320"/>
            <a:r>
              <a:rPr lang="en-US" dirty="0"/>
              <a:t>7.  His love for the Lord and for the lost motivated him to support himself so others could hear the gospel for free.</a:t>
            </a:r>
          </a:p>
          <a:p>
            <a:pPr marL="274320" indent="-274320"/>
            <a:endParaRPr lang="en-US" dirty="0"/>
          </a:p>
          <a:p>
            <a:pPr marL="274320" indent="-274320"/>
            <a:endParaRPr lang="en-US" dirty="0"/>
          </a:p>
        </p:txBody>
      </p:sp>
      <p:sp>
        <p:nvSpPr>
          <p:cNvPr id="4" name="Slide Number Placeholder 3"/>
          <p:cNvSpPr>
            <a:spLocks noGrp="1"/>
          </p:cNvSpPr>
          <p:nvPr>
            <p:ph type="sldNum" sz="quarter" idx="10"/>
          </p:nvPr>
        </p:nvSpPr>
        <p:spPr/>
        <p:txBody>
          <a:bodyPr/>
          <a:lstStyle/>
          <a:p>
            <a:pPr>
              <a:defRPr/>
            </a:pPr>
            <a:fld id="{8FA03DF1-0740-4641-8846-A13960E4BC68}" type="slidenum">
              <a:rPr lang="en-US" smtClean="0"/>
              <a:pPr>
                <a:defRPr/>
              </a:pPr>
              <a:t>18</a:t>
            </a:fld>
            <a:endParaRPr lang="en-US" dirty="0"/>
          </a:p>
        </p:txBody>
      </p:sp>
    </p:spTree>
    <p:extLst>
      <p:ext uri="{BB962C8B-B14F-4D97-AF65-F5344CB8AC3E}">
        <p14:creationId xmlns:p14="http://schemas.microsoft.com/office/powerpoint/2010/main" val="6972182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eaLnBrk="1" hangingPunct="1">
              <a:lnSpc>
                <a:spcPct val="80000"/>
              </a:lnSpc>
              <a:defRPr/>
            </a:pPr>
            <a:r>
              <a:rPr lang="en-US" dirty="0"/>
              <a:t>1.  Between these two verses, Paul describes his ministry to various groups of people.</a:t>
            </a:r>
          </a:p>
          <a:p>
            <a:pPr marL="274320" indent="-274320" eaLnBrk="1" hangingPunct="1">
              <a:lnSpc>
                <a:spcPct val="80000"/>
              </a:lnSpc>
              <a:defRPr/>
            </a:pPr>
            <a:r>
              <a:rPr lang="en-US" sz="1200" b="0" i="0" kern="1200" dirty="0">
                <a:solidFill>
                  <a:schemeClr val="tx1"/>
                </a:solidFill>
                <a:effectLst/>
                <a:latin typeface="+mn-lt"/>
                <a:ea typeface="+mn-ea"/>
                <a:cs typeface="+mn-cs"/>
              </a:rPr>
              <a:t>2.  “When I was with the Jews, I lived like a Jew to bring the Jews to Christ.”</a:t>
            </a:r>
            <a:endParaRPr lang="en-US" dirty="0"/>
          </a:p>
          <a:p>
            <a:pPr marL="274320" indent="-274320" eaLnBrk="1" hangingPunct="1">
              <a:lnSpc>
                <a:spcPct val="80000"/>
              </a:lnSpc>
              <a:defRPr/>
            </a:pPr>
            <a:r>
              <a:rPr lang="en-US" dirty="0"/>
              <a:t>3.  “</a:t>
            </a:r>
            <a:r>
              <a:rPr lang="en-US" sz="1200" b="0" i="0" kern="1200" dirty="0">
                <a:solidFill>
                  <a:schemeClr val="tx1"/>
                </a:solidFill>
                <a:effectLst/>
                <a:latin typeface="+mn-lt"/>
                <a:ea typeface="+mn-ea"/>
                <a:cs typeface="+mn-cs"/>
              </a:rPr>
              <a:t>When I am with the Gentiles who do not follow the Jewish law,</a:t>
            </a:r>
            <a:r>
              <a:rPr lang="en-US" sz="1200" b="0" i="0" u="none" strike="noStrike"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 I too live apart from that law so I can bring them to Christ.</a:t>
            </a:r>
          </a:p>
          <a:p>
            <a:pPr marL="274320" indent="-274320" eaLnBrk="1" hangingPunct="1">
              <a:lnSpc>
                <a:spcPct val="80000"/>
              </a:lnSpc>
              <a:defRPr/>
            </a:pPr>
            <a:r>
              <a:rPr lang="en-US" sz="1200" b="0" i="0" kern="1200" dirty="0">
                <a:solidFill>
                  <a:schemeClr val="tx1"/>
                </a:solidFill>
                <a:effectLst/>
                <a:latin typeface="+mn-lt"/>
                <a:ea typeface="+mn-ea"/>
                <a:cs typeface="+mn-cs"/>
              </a:rPr>
              <a:t>4.  “When I am with those who are weak, I share their weakness, for I want to bring the weak to Christ.”</a:t>
            </a:r>
          </a:p>
          <a:p>
            <a:pPr marL="274320" indent="-274320" eaLnBrk="1" hangingPunct="1">
              <a:lnSpc>
                <a:spcPct val="80000"/>
              </a:lnSpc>
              <a:defRPr/>
            </a:pPr>
            <a:r>
              <a:rPr lang="en-US" sz="1200" b="0" i="0" kern="1200" dirty="0">
                <a:solidFill>
                  <a:schemeClr val="tx1"/>
                </a:solidFill>
                <a:effectLst/>
                <a:latin typeface="+mn-lt"/>
                <a:ea typeface="+mn-ea"/>
                <a:cs typeface="+mn-cs"/>
              </a:rPr>
              <a:t>5.  “I am made all things to all </a:t>
            </a:r>
            <a:r>
              <a:rPr lang="en-US" sz="1200" b="0" i="1" kern="1200" dirty="0">
                <a:solidFill>
                  <a:schemeClr val="tx1"/>
                </a:solidFill>
                <a:effectLst/>
                <a:latin typeface="+mn-lt"/>
                <a:ea typeface="+mn-ea"/>
                <a:cs typeface="+mn-cs"/>
              </a:rPr>
              <a:t>men</a:t>
            </a:r>
            <a:r>
              <a:rPr lang="en-US" sz="1200" b="0" i="0" kern="1200" dirty="0">
                <a:solidFill>
                  <a:schemeClr val="tx1"/>
                </a:solidFill>
                <a:effectLst/>
                <a:latin typeface="+mn-lt"/>
                <a:ea typeface="+mn-ea"/>
                <a:cs typeface="+mn-cs"/>
              </a:rPr>
              <a:t>, that I might by all means save some.”</a:t>
            </a:r>
            <a:endParaRPr lang="en-US" dirty="0"/>
          </a:p>
          <a:p>
            <a:pPr marL="274320" indent="-274320" eaLnBrk="1" hangingPunct="1">
              <a:lnSpc>
                <a:spcPct val="80000"/>
              </a:lnSpc>
              <a:defRPr/>
            </a:pPr>
            <a:endParaRPr lang="en-US" dirty="0"/>
          </a:p>
          <a:p>
            <a:pPr marL="274320" indent="-274320" eaLnBrk="1" hangingPunct="1">
              <a:lnSpc>
                <a:spcPct val="80000"/>
              </a:lnSpc>
              <a:defRPr/>
            </a:pPr>
            <a:r>
              <a:rPr lang="en-US" b="1" dirty="0"/>
              <a:t>Q1:  What analogy does Paul use to describe how he prepares to preach the gospel.</a:t>
            </a:r>
          </a:p>
          <a:p>
            <a:pPr marL="274320" indent="-274320" eaLnBrk="1" hangingPunct="1">
              <a:lnSpc>
                <a:spcPct val="80000"/>
              </a:lnSpc>
              <a:defRPr/>
            </a:pPr>
            <a:r>
              <a:rPr lang="en-US" dirty="0"/>
              <a:t>1.  He uses the analogy of an athlete training for competition.</a:t>
            </a:r>
          </a:p>
          <a:p>
            <a:pPr marL="274320" indent="-274320" eaLnBrk="1" hangingPunct="1">
              <a:lnSpc>
                <a:spcPct val="80000"/>
              </a:lnSpc>
              <a:defRPr/>
            </a:pPr>
            <a:r>
              <a:rPr lang="en-US" dirty="0"/>
              <a:t>2.  He is in the race to win the prize, an incorruptible prize.</a:t>
            </a:r>
          </a:p>
          <a:p>
            <a:pPr marL="274320" indent="-274320" eaLnBrk="1" hangingPunct="1">
              <a:lnSpc>
                <a:spcPct val="80000"/>
              </a:lnSpc>
              <a:defRPr/>
            </a:pPr>
            <a:r>
              <a:rPr lang="en-US" dirty="0"/>
              <a:t>3. He goes into training and is temperate in all things. </a:t>
            </a:r>
          </a:p>
          <a:p>
            <a:pPr marL="274320" indent="-274320" eaLnBrk="1" hangingPunct="1">
              <a:lnSpc>
                <a:spcPct val="80000"/>
              </a:lnSpc>
              <a:defRPr/>
            </a:pPr>
            <a:r>
              <a:rPr lang="en-US" dirty="0"/>
              <a:t>4.  He runs with purpose; he lands every punch.</a:t>
            </a:r>
          </a:p>
          <a:p>
            <a:pPr marL="274320" indent="-274320" eaLnBrk="1" hangingPunct="1">
              <a:lnSpc>
                <a:spcPct val="80000"/>
              </a:lnSpc>
              <a:defRPr/>
            </a:pPr>
            <a:r>
              <a:rPr lang="en-US" dirty="0"/>
              <a:t>5.  He disciplines his body to preach with purpose.</a:t>
            </a:r>
          </a:p>
          <a:p>
            <a:pPr marL="274320" indent="-274320" eaLnBrk="1" hangingPunct="1">
              <a:lnSpc>
                <a:spcPct val="80000"/>
              </a:lnSpc>
              <a:defRPr/>
            </a:pPr>
            <a:endParaRPr lang="en-US" dirty="0"/>
          </a:p>
          <a:p>
            <a:pPr marL="274320" indent="-274320" eaLnBrk="1" hangingPunct="1">
              <a:lnSpc>
                <a:spcPct val="80000"/>
              </a:lnSpc>
              <a:defRPr/>
            </a:pPr>
            <a:endParaRPr lang="en-US" dirty="0"/>
          </a:p>
          <a:p>
            <a:pPr marL="274320" indent="-274320" eaLnBrk="1" hangingPunct="1">
              <a:lnSpc>
                <a:spcPct val="80000"/>
              </a:lnSpc>
              <a:defRPr/>
            </a:pPr>
            <a:endParaRPr lang="en-US" dirty="0"/>
          </a:p>
          <a:p>
            <a:pPr marL="274320" indent="-274320" eaLnBrk="1" hangingPunct="1">
              <a:lnSpc>
                <a:spcPct val="80000"/>
              </a:lnSpc>
              <a:defRPr/>
            </a:pPr>
            <a:endParaRPr lang="en-US" dirty="0"/>
          </a:p>
        </p:txBody>
      </p:sp>
      <p:sp>
        <p:nvSpPr>
          <p:cNvPr id="4" name="Slide Number Placeholder 3"/>
          <p:cNvSpPr>
            <a:spLocks noGrp="1"/>
          </p:cNvSpPr>
          <p:nvPr>
            <p:ph type="sldNum" sz="quarter" idx="10"/>
          </p:nvPr>
        </p:nvSpPr>
        <p:spPr/>
        <p:txBody>
          <a:bodyPr/>
          <a:lstStyle/>
          <a:p>
            <a:pPr>
              <a:defRPr/>
            </a:pPr>
            <a:fld id="{8FA03DF1-0740-4641-8846-A13960E4BC68}" type="slidenum">
              <a:rPr lang="en-US" smtClean="0"/>
              <a:pPr>
                <a:defRPr/>
              </a:pPr>
              <a:t>19</a:t>
            </a:fld>
            <a:endParaRPr lang="en-US" dirty="0"/>
          </a:p>
        </p:txBody>
      </p:sp>
    </p:spTree>
    <p:extLst>
      <p:ext uri="{BB962C8B-B14F-4D97-AF65-F5344CB8AC3E}">
        <p14:creationId xmlns:p14="http://schemas.microsoft.com/office/powerpoint/2010/main" val="3082089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sz="1200" b="1" i="0" kern="1200" dirty="0">
                <a:solidFill>
                  <a:schemeClr val="tx1"/>
                </a:solidFill>
                <a:effectLst/>
                <a:latin typeface="Arial" charset="0"/>
                <a:ea typeface="+mn-ea"/>
                <a:cs typeface="+mn-cs"/>
              </a:rPr>
              <a:t>B2: </a:t>
            </a:r>
          </a:p>
          <a:p>
            <a:pPr marL="274320" indent="-274320"/>
            <a:r>
              <a:rPr lang="en-US" dirty="0"/>
              <a:t>1.  This is a foundational principle for Christian living.</a:t>
            </a:r>
          </a:p>
          <a:p>
            <a:pPr marL="274320" indent="-274320"/>
            <a:r>
              <a:rPr lang="en-US" dirty="0"/>
              <a:t>2.  It covers the simple things that we all must do to stay alive: eating and drinking.</a:t>
            </a:r>
          </a:p>
          <a:p>
            <a:pPr marL="274320" indent="-274320"/>
            <a:r>
              <a:rPr lang="en-US" dirty="0"/>
              <a:t>3.  And it extends to everything else we do!  </a:t>
            </a:r>
          </a:p>
          <a:p>
            <a:pPr marL="274320" indent="-274320"/>
            <a:r>
              <a:rPr lang="en-US" dirty="0"/>
              <a:t>4.  No action in the Christian life falls outside of this verse.</a:t>
            </a:r>
          </a:p>
          <a:p>
            <a:pPr marL="274320" indent="-274320"/>
            <a:r>
              <a:rPr lang="en-US" dirty="0"/>
              <a:t>5.  This is a very simple rule for living the Christian life.</a:t>
            </a:r>
          </a:p>
          <a:p>
            <a:pPr marL="274320" indent="-274320"/>
            <a:r>
              <a:rPr lang="en-US" dirty="0"/>
              <a:t>6.  Whatever you do, do it all to the glory of God.</a:t>
            </a:r>
          </a:p>
          <a:p>
            <a:pPr marL="274320" indent="-274320"/>
            <a:r>
              <a:rPr lang="en-US" dirty="0"/>
              <a:t>7.  If we can live to the glory of God, we will be living a life that pleases God and fulfills the purpose for which He created us.</a:t>
            </a:r>
          </a:p>
          <a:p>
            <a:pPr marL="274320" indent="-274320"/>
            <a:endParaRPr lang="en-US" dirty="0"/>
          </a:p>
          <a:p>
            <a:pPr marL="274320" indent="-274320"/>
            <a:r>
              <a:rPr lang="en-US" b="1" dirty="0"/>
              <a:t>B3:</a:t>
            </a:r>
          </a:p>
          <a:p>
            <a:pPr marL="274320" indent="-274320"/>
            <a:r>
              <a:rPr lang="en-US" dirty="0"/>
              <a:t>1.  Do you remember in Ex 33 where Moses asked to see God’s glory?</a:t>
            </a:r>
          </a:p>
          <a:p>
            <a:pPr marL="274320" indent="-274320"/>
            <a:r>
              <a:rPr lang="en-US" b="1" dirty="0"/>
              <a:t>Exodus 33:18-19 NIV </a:t>
            </a:r>
            <a:r>
              <a:rPr lang="en-US" dirty="0"/>
              <a:t>- 18 Then Moses said, "Now show me your glory." 19 And the LORD said, "I will cause all my goodness to pass in front of you, and I will proclaim my name, the LORD, in your presence. I will have mercy on whom I will have mercy, and I will have compassion on whom I will have compassion.</a:t>
            </a:r>
          </a:p>
          <a:p>
            <a:pPr marL="274320" indent="-274320"/>
            <a:r>
              <a:rPr lang="en-US" dirty="0"/>
              <a:t>2.  Moses wanted to see the glory of the Lord, perhaps the brilliance of His presence unveiled.</a:t>
            </a:r>
          </a:p>
          <a:p>
            <a:pPr marL="274320" indent="-274320"/>
            <a:r>
              <a:rPr lang="en-US" dirty="0"/>
              <a:t>3.  And the Lord answers by saying He will cause all His goodness to pass in front of Moses, including His  mercy and compassion.</a:t>
            </a:r>
          </a:p>
          <a:p>
            <a:pPr marL="274320" indent="-274320"/>
            <a:r>
              <a:rPr lang="en-US" dirty="0"/>
              <a:t>4.  So, in the Lord’s definition, His glory is not so much his shining presence but His character of goodness and grace.  </a:t>
            </a:r>
          </a:p>
          <a:p>
            <a:pPr marL="274320" indent="-274320"/>
            <a:r>
              <a:rPr lang="en-US" dirty="0"/>
              <a:t>5.  And in Ex 34, when the Lord hides Moses in the cleft of the rock and passes before him, this is the description the Lord gives of His character:</a:t>
            </a:r>
          </a:p>
          <a:p>
            <a:pPr marL="274320" indent="-274320"/>
            <a:r>
              <a:rPr lang="en-US" b="1" dirty="0"/>
              <a:t>Exodus 34:6-7 ESV </a:t>
            </a:r>
            <a:r>
              <a:rPr lang="en-US" dirty="0"/>
              <a:t>- The LORD passed before him and proclaimed, "The LORD, the LORD, a God merciful and gracious, slow to anger, and abounding in steadfast love and faithfulness, </a:t>
            </a:r>
            <a:r>
              <a:rPr lang="en-US" baseline="30000" dirty="0"/>
              <a:t>7</a:t>
            </a:r>
            <a:r>
              <a:rPr lang="en-US" dirty="0"/>
              <a:t> keeping steadfast love for thousands, forgiving iniquity and transgression and sin, but who will by no means clear the guilty…"</a:t>
            </a:r>
          </a:p>
          <a:p>
            <a:pPr marL="274320" indent="-274320"/>
            <a:r>
              <a:rPr lang="en-US" dirty="0"/>
              <a:t>6.  So, the glory of God is the goodness of God, His steadfast love and faithfulness, His patience, His mercy, His grace, His forgiveness for thousands of generations of those who love Him and repent of their sins, and His justice for those who do not. </a:t>
            </a:r>
          </a:p>
          <a:p>
            <a:pPr marL="274320" indent="-274320"/>
            <a:endParaRPr lang="en-US" dirty="0"/>
          </a:p>
          <a:p>
            <a:pPr marL="274320" indent="-274320"/>
            <a:r>
              <a:rPr lang="en-US" b="1" dirty="0"/>
              <a:t>B4:</a:t>
            </a:r>
          </a:p>
          <a:p>
            <a:pPr marL="274320" indent="-274320"/>
            <a:r>
              <a:rPr lang="en-US" dirty="0"/>
              <a:t>1.  If the glory of God is the character of God, then living to the glory of God must mean to live in a way that reveals His character.</a:t>
            </a:r>
          </a:p>
          <a:p>
            <a:pPr marL="274320" indent="-274320"/>
            <a:r>
              <a:rPr lang="en-US" dirty="0"/>
              <a:t>2.  To live to the glory of God means to make God look good.</a:t>
            </a:r>
          </a:p>
          <a:p>
            <a:pPr marL="274320" indent="-274320"/>
            <a:r>
              <a:rPr lang="en-US" dirty="0"/>
              <a:t>3.  It means to live in such a way that we display His character traits of love, grace, mercy, compassion, faithfulness, forgiveness, and justice.</a:t>
            </a:r>
          </a:p>
          <a:p>
            <a:pPr marL="274320" indent="-274320"/>
            <a:r>
              <a:rPr lang="en-US" dirty="0"/>
              <a:t>4.  Our objective in life should </a:t>
            </a:r>
            <a:r>
              <a:rPr lang="en-US" b="1" dirty="0"/>
              <a:t>not</a:t>
            </a:r>
            <a:r>
              <a:rPr lang="en-US" dirty="0"/>
              <a:t> be to make ourselves look good, but to give all the credit and honor for any good we do to the One who has saved us and is the source of any goodness we have.  </a:t>
            </a:r>
          </a:p>
          <a:p>
            <a:pPr marL="274320" indent="-274320"/>
            <a:r>
              <a:rPr lang="en-US" b="1" dirty="0"/>
              <a:t>Matthew 5:16 KJV</a:t>
            </a:r>
            <a:r>
              <a:rPr lang="en-US" dirty="0"/>
              <a:t> - Let your light so shine before men, that they may see your good works, and glorify your Father which is in heaven.</a:t>
            </a:r>
          </a:p>
          <a:p>
            <a:pPr marL="274320" indent="-274320"/>
            <a:r>
              <a:rPr lang="en-US" dirty="0"/>
              <a:t>5.  To live to the glory of God is to live in such a way that we make God look good.</a:t>
            </a:r>
          </a:p>
          <a:p>
            <a:pPr marL="274320" indent="-274320"/>
            <a:endParaRPr lang="en-US" dirty="0"/>
          </a:p>
          <a:p>
            <a:pPr marL="274320" indent="-274320"/>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9412190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457200"/>
            <a:r>
              <a:rPr lang="en-US" altLang="en-US" b="1" dirty="0"/>
              <a:t>Q1: What is the promise of this verse?</a:t>
            </a:r>
          </a:p>
          <a:p>
            <a:pPr marL="274320" indent="-457200"/>
            <a:r>
              <a:rPr lang="en-US" altLang="en-US" b="0" dirty="0"/>
              <a:t>1.  First, the Lord will not allow us to be tempted above our ability to resist the temptation.</a:t>
            </a:r>
          </a:p>
          <a:p>
            <a:pPr marL="274320" indent="-457200"/>
            <a:r>
              <a:rPr lang="en-US" altLang="en-US" b="0" dirty="0"/>
              <a:t>2.  Second, He will provide a way of escape that we may be able to endure it.</a:t>
            </a:r>
          </a:p>
          <a:p>
            <a:pPr marL="274320" indent="-457200"/>
            <a:endParaRPr lang="en-US" altLang="en-US" b="0" dirty="0"/>
          </a:p>
          <a:p>
            <a:pPr marL="274320" indent="-457200"/>
            <a:r>
              <a:rPr lang="en-US" altLang="en-US" b="1" dirty="0"/>
              <a:t>Q2: If this is true, why do we fall into sin so many times when we are tempted?</a:t>
            </a:r>
          </a:p>
          <a:p>
            <a:pPr marL="274320" indent="-457200"/>
            <a:r>
              <a:rPr lang="en-US" altLang="en-US" b="0" dirty="0"/>
              <a:t>1.  It must be that we don’t recognize or take the way of escape provided.</a:t>
            </a:r>
          </a:p>
          <a:p>
            <a:pPr marL="274320" indent="-457200"/>
            <a:r>
              <a:rPr lang="en-US" altLang="en-US" b="0" dirty="0"/>
              <a:t>2.  Many times, we may react to the situation without stopping to look for the way of escape.</a:t>
            </a:r>
          </a:p>
          <a:p>
            <a:pPr marL="274320" indent="-457200"/>
            <a:r>
              <a:rPr lang="en-US" dirty="0"/>
              <a:t>3.  Flashes of anger in reaction to the stimuli come very quickly.</a:t>
            </a:r>
          </a:p>
          <a:p>
            <a:pPr marL="274320" indent="-457200"/>
            <a:r>
              <a:rPr lang="en-US" dirty="0"/>
              <a:t>4.  We react without even realizing we are being tempted.</a:t>
            </a:r>
          </a:p>
          <a:p>
            <a:pPr marL="274320" indent="-457200"/>
            <a:r>
              <a:rPr lang="en-US" dirty="0"/>
              <a:t>5.  We speak without stopping to think and evaluate the situation.</a:t>
            </a:r>
          </a:p>
          <a:p>
            <a:pPr marL="274320" indent="-457200"/>
            <a:r>
              <a:rPr lang="en-US" dirty="0"/>
              <a:t>6.  Or perhaps we do recognize the temptation but don’t choose the way of escape that the Lord provides.</a:t>
            </a:r>
          </a:p>
          <a:p>
            <a:pPr marL="274320" indent="-457200"/>
            <a:r>
              <a:rPr lang="en-US" dirty="0"/>
              <a:t>7.  We would rather get revenge than stop and pray and forgive.</a:t>
            </a:r>
          </a:p>
          <a:p>
            <a:pPr marL="274320" indent="-457200"/>
            <a:r>
              <a:rPr lang="en-US" dirty="0"/>
              <a:t>8.  If we sin, it is not because God failed, but because we did not take the exit He provided.</a:t>
            </a:r>
          </a:p>
          <a:p>
            <a:pPr marL="274320" indent="-457200"/>
            <a:r>
              <a:rPr lang="en-US" altLang="en-US" b="0" dirty="0"/>
              <a:t>9.  This is particularly true of idolatry.</a:t>
            </a:r>
          </a:p>
          <a:p>
            <a:pPr marL="274320" indent="-457200"/>
            <a:r>
              <a:rPr lang="en-US" altLang="en-US" b="0" dirty="0"/>
              <a:t>10. This is a conscious decision to worship something other than the true living God of the Bible.</a:t>
            </a:r>
          </a:p>
          <a:p>
            <a:pPr marL="274320" indent="-457200"/>
            <a:r>
              <a:rPr lang="en-US" altLang="en-US" b="0" dirty="0"/>
              <a:t>11. And we can avoid it by quoting the Scriptures as Jesus did.</a:t>
            </a:r>
          </a:p>
          <a:p>
            <a:pPr marL="274320" indent="-457200"/>
            <a:r>
              <a:rPr lang="en-US" altLang="en-US" b="0" dirty="0"/>
              <a:t>12. It is written: Thou shalt have no other gods before Me.</a:t>
            </a:r>
          </a:p>
          <a:p>
            <a:pPr marL="274320" indent="-457200"/>
            <a:endParaRPr lang="en-US" altLang="en-US" b="0" dirty="0"/>
          </a:p>
          <a:p>
            <a:pPr marL="274320" indent="-457200"/>
            <a:endParaRPr lang="en-US" altLang="en-US" b="0"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20</a:t>
            </a:fld>
            <a:endParaRPr lang="en-US" dirty="0"/>
          </a:p>
        </p:txBody>
      </p:sp>
    </p:spTree>
    <p:extLst>
      <p:ext uri="{BB962C8B-B14F-4D97-AF65-F5344CB8AC3E}">
        <p14:creationId xmlns:p14="http://schemas.microsoft.com/office/powerpoint/2010/main" val="27450903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457200"/>
            <a:endParaRPr lang="en-US" dirty="0"/>
          </a:p>
          <a:p>
            <a:pPr marL="274320" indent="-274320"/>
            <a:r>
              <a:rPr lang="en-US" b="1" dirty="0"/>
              <a:t>Q1:  Who does Paul point to as the power behind idols and idolatrous religions?</a:t>
            </a:r>
          </a:p>
          <a:p>
            <a:pPr marL="274320" indent="-274320"/>
            <a:r>
              <a:rPr lang="en-US" dirty="0"/>
              <a:t>1.  He says that when Gentiles sacrifice to their idols, they sacrifice to demons.</a:t>
            </a:r>
          </a:p>
          <a:p>
            <a:pPr marL="274320" indent="-274320"/>
            <a:r>
              <a:rPr lang="en-US" dirty="0"/>
              <a:t>2.  Satan and His demonic hosts are only too willing to take the worship offered to idols as worship to themselves.</a:t>
            </a:r>
          </a:p>
          <a:p>
            <a:pPr marL="274320" indent="-274320"/>
            <a:r>
              <a:rPr lang="en-US" dirty="0"/>
              <a:t>3.  This has been Satan’s desire from time he rebelled in heaven: he wants to be worshipped.</a:t>
            </a:r>
          </a:p>
          <a:p>
            <a:pPr marL="274320" indent="-274320"/>
            <a:r>
              <a:rPr lang="en-US" dirty="0"/>
              <a:t>4.  So, idols are not just representations of some false god that has no power.</a:t>
            </a:r>
          </a:p>
          <a:p>
            <a:pPr marL="274320" indent="-274320"/>
            <a:r>
              <a:rPr lang="en-US" dirty="0"/>
              <a:t>5.  They are the habitation of demons and lead their worshippers to demonic enslavement. </a:t>
            </a:r>
          </a:p>
          <a:p>
            <a:pPr marL="274320" indent="-457200"/>
            <a:r>
              <a:rPr lang="en-US" dirty="0"/>
              <a:t>6.  People pray to their idols and the demonic powers can act to bring about changes and influences that make it seem like the idol has heard and answered their prayer.</a:t>
            </a:r>
          </a:p>
          <a:p>
            <a:pPr marL="274320" indent="-457200"/>
            <a:r>
              <a:rPr lang="en-US" dirty="0"/>
              <a:t>7.  So people can be sucked into the demonic world of spiritism.</a:t>
            </a:r>
          </a:p>
          <a:p>
            <a:pPr marL="274320" indent="-274320"/>
            <a:r>
              <a:rPr lang="en-US" dirty="0"/>
              <a:t>8.  No wonder God describes himself as a jealous God: He wants us to be faithful to Him as our loving husband, not committing spiritual adultery with demonic forces that will lead to our destruction. </a:t>
            </a:r>
          </a:p>
          <a:p>
            <a:pPr marL="274320" indent="-274320"/>
            <a:endParaRPr lang="en-US" dirty="0"/>
          </a:p>
          <a:p>
            <a:pPr marL="274320" indent="-274320"/>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21</a:t>
            </a:fld>
            <a:endParaRPr lang="en-US" dirty="0"/>
          </a:p>
        </p:txBody>
      </p:sp>
    </p:spTree>
    <p:extLst>
      <p:ext uri="{BB962C8B-B14F-4D97-AF65-F5344CB8AC3E}">
        <p14:creationId xmlns:p14="http://schemas.microsoft.com/office/powerpoint/2010/main" val="8190381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457200"/>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3</a:t>
            </a:fld>
            <a:endParaRPr lang="en-US" dirty="0"/>
          </a:p>
        </p:txBody>
      </p:sp>
    </p:spTree>
    <p:extLst>
      <p:ext uri="{BB962C8B-B14F-4D97-AF65-F5344CB8AC3E}">
        <p14:creationId xmlns:p14="http://schemas.microsoft.com/office/powerpoint/2010/main" val="39442852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B1:</a:t>
            </a:r>
          </a:p>
          <a:p>
            <a:pPr marL="274320" indent="-274320"/>
            <a:r>
              <a:rPr lang="en-US" b="0" dirty="0"/>
              <a:t>[See notes on linked slide.]</a:t>
            </a:r>
          </a:p>
          <a:p>
            <a:pPr marL="274320" indent="-274320"/>
            <a:endParaRPr lang="en-US" b="0" dirty="0"/>
          </a:p>
          <a:p>
            <a:pPr marL="274320" indent="-274320"/>
            <a:r>
              <a:rPr lang="en-US" b="1" dirty="0"/>
              <a:t>B2:</a:t>
            </a:r>
          </a:p>
          <a:p>
            <a:pPr marL="274320" indent="-274320"/>
            <a:r>
              <a:rPr lang="en-US" b="0" dirty="0"/>
              <a:t>[See notes on linked slide.]</a:t>
            </a:r>
          </a:p>
          <a:p>
            <a:pPr marL="274320" indent="-274320"/>
            <a:endParaRPr lang="en-US" b="0" dirty="0"/>
          </a:p>
          <a:p>
            <a:pPr marL="274320" indent="-274320"/>
            <a:r>
              <a:rPr lang="en-US" b="1" dirty="0"/>
              <a:t>B3:</a:t>
            </a:r>
          </a:p>
          <a:p>
            <a:pPr marL="274320" indent="-274320"/>
            <a:r>
              <a:rPr lang="en-US" b="0" dirty="0"/>
              <a:t>[See notes on linked slide.]</a:t>
            </a:r>
          </a:p>
          <a:p>
            <a:pPr marL="274320" indent="-274320"/>
            <a:endParaRPr lang="en-US" b="0" dirty="0"/>
          </a:p>
          <a:p>
            <a:pPr marL="274320" indent="-274320"/>
            <a:r>
              <a:rPr lang="en-US" b="1" dirty="0"/>
              <a:t>B4:</a:t>
            </a:r>
          </a:p>
          <a:p>
            <a:pPr marL="274320" indent="-274320"/>
            <a:r>
              <a:rPr lang="en-US" b="0" dirty="0"/>
              <a:t>[See notes on linked slide.]</a:t>
            </a:r>
          </a:p>
          <a:p>
            <a:pPr marL="274320" indent="-274320"/>
            <a:endParaRPr lang="en-US" b="0" dirty="0"/>
          </a:p>
          <a:p>
            <a:pPr marL="274320" indent="-274320"/>
            <a:r>
              <a:rPr lang="en-US" b="1" dirty="0"/>
              <a:t>B5:</a:t>
            </a:r>
          </a:p>
          <a:p>
            <a:pPr marL="274320" indent="-274320"/>
            <a:r>
              <a:rPr lang="en-US" b="0" dirty="0"/>
              <a:t>1.  None of us are going to be asked to eat food sacrificed to idols.</a:t>
            </a:r>
          </a:p>
          <a:p>
            <a:pPr marL="274320" indent="-274320"/>
            <a:r>
              <a:rPr lang="en-US" b="0" dirty="0"/>
              <a:t>2.  So how can we apply Paul’s teaching here to our Christian lives today?</a:t>
            </a:r>
          </a:p>
          <a:p>
            <a:pPr marL="274320" indent="-274320"/>
            <a:r>
              <a:rPr lang="en-US" b="0" dirty="0"/>
              <a:t>3.  Where might we cause our brother to stumble?</a:t>
            </a:r>
          </a:p>
          <a:p>
            <a:pPr marL="274320" indent="-274320"/>
            <a:r>
              <a:rPr lang="en-US" b="0" dirty="0"/>
              <a:t>4.  There are some Christians, perhaps even some Adventists who believe that the Bible does not condemn alcohol in moderation, only drunkenness.</a:t>
            </a:r>
          </a:p>
          <a:p>
            <a:pPr marL="274320" indent="-457200"/>
            <a:r>
              <a:rPr lang="en-US" baseline="0" dirty="0"/>
              <a:t>5.  But if we choose to drink in moderation, we could be a stumbling block to other Christians or to our own family and friends, particularly our children.</a:t>
            </a:r>
          </a:p>
          <a:p>
            <a:pPr marL="274320" indent="-457200"/>
            <a:r>
              <a:rPr lang="en-US" b="0" dirty="0"/>
              <a:t>6.  Paul’s teaching in Romans 14 echoes his teaching here in 1 Corinthians.</a:t>
            </a:r>
          </a:p>
          <a:p>
            <a:pPr marL="274320" indent="-457200"/>
            <a:r>
              <a:rPr lang="en-US" b="1" dirty="0"/>
              <a:t>Romans 14:21 ESV </a:t>
            </a:r>
            <a:r>
              <a:rPr lang="en-US" b="0" dirty="0"/>
              <a:t>- It is good not to eat meat or drink wine or do anything that causes your brother to stumble.</a:t>
            </a:r>
          </a:p>
          <a:p>
            <a:pPr marL="274320" indent="-457200"/>
            <a:r>
              <a:rPr lang="en-US" baseline="0" dirty="0"/>
              <a:t>7.  With alcohol, we are dealing here not just with matters of conscience but with an addiction that can ruin a life.</a:t>
            </a:r>
          </a:p>
          <a:p>
            <a:pPr marL="274320" indent="-457200"/>
            <a:r>
              <a:rPr lang="en-US" baseline="0" dirty="0"/>
              <a:t>8.  Why fluff the pillow on the devil’s bed?</a:t>
            </a:r>
          </a:p>
          <a:p>
            <a:pPr marL="274320" indent="-457200"/>
            <a:r>
              <a:rPr lang="en-US" baseline="0" dirty="0"/>
              <a:t>9.  The Bible says that drunkards will not inherit the kingdom of God.</a:t>
            </a:r>
          </a:p>
          <a:p>
            <a:pPr marL="274320" indent="-457200"/>
            <a:r>
              <a:rPr lang="en-US" baseline="0" dirty="0"/>
              <a:t>10. Stay as far away as you can from the devil’s devices.</a:t>
            </a:r>
          </a:p>
          <a:p>
            <a:pPr marL="274320" indent="-457200"/>
            <a:r>
              <a:rPr lang="en-US" b="0" dirty="0"/>
              <a:t>11. You don’t have to be a Christian to recognize the evils of alcohol.</a:t>
            </a:r>
          </a:p>
          <a:p>
            <a:pPr marL="274320" indent="-457200"/>
            <a:r>
              <a:rPr lang="en-US" b="0" dirty="0"/>
              <a:t>12. The Adventist health message s another area where we can become a stumbling block.</a:t>
            </a:r>
          </a:p>
          <a:p>
            <a:pPr marL="274320" indent="-457200"/>
            <a:r>
              <a:rPr lang="en-US" b="0" dirty="0"/>
              <a:t>13. An emphasis on healthful diet and living before people are ready can drive them away.</a:t>
            </a:r>
          </a:p>
          <a:p>
            <a:pPr marL="274320" indent="-457200"/>
            <a:r>
              <a:rPr lang="en-US" b="0" dirty="0"/>
              <a:t>14. We need to give the Holy Spirit time to work.</a:t>
            </a:r>
          </a:p>
          <a:p>
            <a:pPr marL="274320" indent="-457200"/>
            <a:r>
              <a:rPr lang="en-US" b="0" dirty="0"/>
              <a:t>15. Not everyone can become a vegan overnight.</a:t>
            </a:r>
          </a:p>
          <a:p>
            <a:pPr marL="274320" indent="-457200"/>
            <a:r>
              <a:rPr lang="en-US" b="0" dirty="0"/>
              <a:t>16. How many of us have really given up cheese and say no to pizza?</a:t>
            </a:r>
          </a:p>
          <a:p>
            <a:pPr marL="274320" indent="-457200"/>
            <a:r>
              <a:rPr lang="en-US" b="0" dirty="0"/>
              <a:t>17. On the other hand, those who eat meat should not be extoling the virtues of a high protein red meat diet to those who have chosen a simpler and healthier alternative.</a:t>
            </a:r>
          </a:p>
          <a:p>
            <a:pPr marL="274320" indent="-457200"/>
            <a:r>
              <a:rPr lang="en-US" b="0" dirty="0"/>
              <a:t>18. Another area where we might be a stumbling block is in Sabbath observance.</a:t>
            </a:r>
          </a:p>
          <a:p>
            <a:pPr marL="274320" indent="-457200"/>
            <a:r>
              <a:rPr lang="en-US" b="0" dirty="0"/>
              <a:t>19. The Bible says we should not be buying of selling on the Sabbath.</a:t>
            </a:r>
          </a:p>
          <a:p>
            <a:pPr marL="274320" indent="-457200"/>
            <a:r>
              <a:rPr lang="en-US" b="0" dirty="0"/>
              <a:t>20. Some may think it is ok to go out and purchase a meal on the Sabbath.</a:t>
            </a:r>
          </a:p>
          <a:p>
            <a:pPr marL="274320" indent="-457200"/>
            <a:r>
              <a:rPr lang="en-US" b="0" dirty="0"/>
              <a:t>21. Others would insist on purchasing food before and after the Sabbath.</a:t>
            </a:r>
          </a:p>
          <a:p>
            <a:pPr marL="274320" indent="-457200"/>
            <a:r>
              <a:rPr lang="en-US" b="0" dirty="0"/>
              <a:t>22. Some travel on the Sabbath and purchase gas. </a:t>
            </a:r>
          </a:p>
          <a:p>
            <a:pPr marL="274320" indent="-457200"/>
            <a:r>
              <a:rPr lang="en-US" b="0" dirty="0"/>
              <a:t>23. Others would be sure to fill up before the Sabbath and after.</a:t>
            </a:r>
          </a:p>
          <a:p>
            <a:pPr marL="274320" indent="-457200"/>
            <a:r>
              <a:rPr lang="en-US" b="0" dirty="0"/>
              <a:t>24. Some do the dishes on the Sabbath; others leave them in the sink.</a:t>
            </a:r>
          </a:p>
          <a:p>
            <a:pPr marL="274320" indent="-457200"/>
            <a:r>
              <a:rPr lang="en-US" b="0" dirty="0"/>
              <a:t>25. We need to be careful in our Sabbath observance not to tempt others to violate their conscience by our own choices.</a:t>
            </a:r>
          </a:p>
          <a:p>
            <a:pPr marL="274320" indent="-457200"/>
            <a:r>
              <a:rPr lang="en-US" b="0" dirty="0"/>
              <a:t>26. Other areas where we may be a stumbling block is our choice of TV programs or movies or entertainment venues.</a:t>
            </a:r>
          </a:p>
          <a:p>
            <a:pPr marL="274320" indent="-457200"/>
            <a:r>
              <a:rPr lang="en-US" b="0" dirty="0"/>
              <a:t>27. These can have an influence on our children and family members.</a:t>
            </a:r>
          </a:p>
          <a:p>
            <a:pPr marL="274320" indent="-457200"/>
            <a:r>
              <a:rPr lang="en-US" b="0" dirty="0"/>
              <a:t>28. While we may have the freedom to watch questionable content, make sure we are not causing others to stumble.</a:t>
            </a:r>
          </a:p>
          <a:p>
            <a:pPr marL="274320" indent="-457200"/>
            <a:r>
              <a:rPr lang="en-US" b="0" dirty="0"/>
              <a:t>29. Our entertainment should be positive and uplifting.</a:t>
            </a:r>
          </a:p>
          <a:p>
            <a:pPr marL="274320" indent="-457200"/>
            <a:r>
              <a:rPr lang="en-US" b="0" dirty="0"/>
              <a:t>30. Finally we night think of being a stumbling block in the way we talk about others.</a:t>
            </a:r>
          </a:p>
          <a:p>
            <a:pPr marL="274320" indent="-457200"/>
            <a:r>
              <a:rPr lang="en-US" b="0" dirty="0"/>
              <a:t>31. We don’t need any slander, gossip, bitterness, revenge, or malice in the church.</a:t>
            </a:r>
          </a:p>
          <a:p>
            <a:pPr marL="274320" indent="-457200"/>
            <a:r>
              <a:rPr lang="en-US" b="0" dirty="0"/>
              <a:t>32. We want people who are loving and uplift others and give them the benefit of the doubt.</a:t>
            </a:r>
          </a:p>
          <a:p>
            <a:pPr marL="274320" indent="-457200"/>
            <a:r>
              <a:rPr lang="en-US" b="0" dirty="0"/>
              <a:t> 33. We need to think before we speak and ask ourselves these questions based on “think” as an acronym:</a:t>
            </a:r>
          </a:p>
          <a:p>
            <a:pPr marL="274320" indent="-457200"/>
            <a:r>
              <a:rPr lang="en-US" b="0" dirty="0"/>
              <a:t>T- Is it true?</a:t>
            </a:r>
          </a:p>
          <a:p>
            <a:pPr marL="274320" indent="-457200"/>
            <a:r>
              <a:rPr lang="en-US" b="0" dirty="0"/>
              <a:t>H- is it helpful?</a:t>
            </a:r>
          </a:p>
          <a:p>
            <a:pPr marL="274320" indent="-457200"/>
            <a:r>
              <a:rPr lang="en-US" b="0" dirty="0"/>
              <a:t>I- is it Important?</a:t>
            </a:r>
          </a:p>
          <a:p>
            <a:pPr marL="274320" indent="-457200"/>
            <a:r>
              <a:rPr lang="en-US" b="0" dirty="0"/>
              <a:t>N- is it necessary?</a:t>
            </a:r>
          </a:p>
          <a:p>
            <a:pPr marL="274320" indent="-457200"/>
            <a:r>
              <a:rPr lang="en-US" b="0" dirty="0"/>
              <a:t>K- is </a:t>
            </a:r>
            <a:r>
              <a:rPr lang="en-US" b="0" dirty="0" err="1"/>
              <a:t>is</a:t>
            </a:r>
            <a:r>
              <a:rPr lang="en-US" b="0" dirty="0"/>
              <a:t> kind?</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8596433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B1:</a:t>
            </a:r>
            <a:r>
              <a:rPr lang="en-US" b="0" dirty="0"/>
              <a:t> </a:t>
            </a:r>
          </a:p>
          <a:p>
            <a:pPr marL="274320" indent="-274320"/>
            <a:r>
              <a:rPr lang="en-US" b="0" dirty="0"/>
              <a:t>[See notes on linked slide.]</a:t>
            </a:r>
          </a:p>
          <a:p>
            <a:pPr marL="274320" indent="-274320"/>
            <a:endParaRPr lang="en-US" b="0" dirty="0"/>
          </a:p>
          <a:p>
            <a:pPr marL="274320" indent="-274320"/>
            <a:r>
              <a:rPr lang="en-US" b="1" dirty="0"/>
              <a:t>B2:</a:t>
            </a:r>
          </a:p>
          <a:p>
            <a:pPr marL="274320" indent="-274320"/>
            <a:r>
              <a:rPr lang="en-US" b="0" dirty="0"/>
              <a:t>[See notes on linked slide.]</a:t>
            </a:r>
          </a:p>
          <a:p>
            <a:pPr marL="274320" indent="-274320"/>
            <a:endParaRPr lang="en-US" b="0" dirty="0"/>
          </a:p>
          <a:p>
            <a:pPr marL="274320" indent="-274320"/>
            <a:r>
              <a:rPr lang="en-US" b="1" dirty="0"/>
              <a:t>B3: </a:t>
            </a:r>
          </a:p>
          <a:p>
            <a:pPr marL="274320" indent="-274320"/>
            <a:r>
              <a:rPr lang="en-US" b="0" dirty="0"/>
              <a:t>[See notes on linked slide.]</a:t>
            </a:r>
          </a:p>
          <a:p>
            <a:pPr marL="274320" indent="-274320"/>
            <a:endParaRPr lang="en-US" b="0" dirty="0"/>
          </a:p>
          <a:p>
            <a:pPr marL="274320" indent="-274320"/>
            <a:r>
              <a:rPr lang="en-US" b="0" dirty="0"/>
              <a:t>B4:</a:t>
            </a:r>
          </a:p>
          <a:p>
            <a:pPr marL="274320" indent="-274320"/>
            <a:r>
              <a:rPr lang="en-US" b="0" dirty="0"/>
              <a:t>[See notes on linked slide.]</a:t>
            </a:r>
          </a:p>
          <a:p>
            <a:pPr marL="274320" indent="-274320"/>
            <a:endParaRPr lang="en-US" b="0" dirty="0"/>
          </a:p>
          <a:p>
            <a:pPr marL="274320" indent="-274320"/>
            <a:r>
              <a:rPr lang="en-US" b="1" dirty="0"/>
              <a:t>B5:</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1.  Paul’s message in 1 Corinthians 9 is that he has real apostolic rights (including the right to be financially supported and to “eat and drink” as other apostles do). </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2.  But he deliberately chooses to forgo those rights so that nothing will hinder the gospel or cause others to stumble. </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3.  So, Chapter 9 functions as a personal illustration of the principle he gives in chapter 8 about food offered to idols: </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4.  Christian freedom is real, but love for others and faithfulness to God may require voluntarily limiting that freedom.</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5.  In other words, 1 Corinthians 9 answers the question: “If we have freedom, why limit it?” </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6.  Paul’s answer: </a:t>
            </a:r>
            <a:r>
              <a:rPr lang="en-US" dirty="0"/>
              <a:t>because the gospel and the spiritual welfare of others matter more than my rights. </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7.  This is the same reason he tells the “strong” in Corinth to refrain from any use of food that causes a brother to stumble.</a:t>
            </a:r>
          </a:p>
          <a:p>
            <a:pPr marL="274320" indent="-274320"/>
            <a:r>
              <a:rPr lang="en-US" b="0" dirty="0"/>
              <a:t>8.  Your brother’s welfare is more important than your rights to eat as you please.</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9309608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B1:</a:t>
            </a:r>
            <a:r>
              <a:rPr lang="en-US" b="0" dirty="0"/>
              <a:t> </a:t>
            </a:r>
          </a:p>
          <a:p>
            <a:pPr marL="274320" indent="-274320"/>
            <a:r>
              <a:rPr lang="en-US" b="0" dirty="0"/>
              <a:t>[See notes on linked slide.]</a:t>
            </a:r>
          </a:p>
          <a:p>
            <a:pPr marL="274320" indent="-274320"/>
            <a:endParaRPr lang="en-US" b="0" dirty="0"/>
          </a:p>
          <a:p>
            <a:pPr marL="274320" indent="-274320"/>
            <a:r>
              <a:rPr lang="en-US" b="1" dirty="0"/>
              <a:t>B2:</a:t>
            </a:r>
          </a:p>
          <a:p>
            <a:pPr marL="274320" indent="-274320"/>
            <a:r>
              <a:rPr lang="en-US" b="0" dirty="0"/>
              <a:t>[See notes on linked slide.]</a:t>
            </a:r>
          </a:p>
          <a:p>
            <a:pPr marL="274320" indent="-274320"/>
            <a:endParaRPr lang="en-US" b="0" dirty="0"/>
          </a:p>
          <a:p>
            <a:pPr marL="274320" indent="-274320"/>
            <a:r>
              <a:rPr lang="en-US" b="1" dirty="0"/>
              <a:t>B3:</a:t>
            </a:r>
          </a:p>
          <a:p>
            <a:pPr marL="274320" indent="-274320"/>
            <a:r>
              <a:rPr lang="en-US" b="0" dirty="0"/>
              <a:t>1.  Basically he ends it with our memory text.</a:t>
            </a:r>
          </a:p>
          <a:p>
            <a:pPr marL="274320" indent="-274320"/>
            <a:r>
              <a:rPr lang="en-US" b="1" dirty="0"/>
              <a:t>1 Corinthians 10:31 KJV</a:t>
            </a:r>
            <a:r>
              <a:rPr lang="en-US" b="0" dirty="0"/>
              <a:t> - 31 Whether therefore ye eat, or drink, or whatsoever ye do, do all to the glory of God.</a:t>
            </a:r>
          </a:p>
          <a:p>
            <a:pPr marL="274320" indent="-274320"/>
            <a:r>
              <a:rPr lang="en-US" b="0" dirty="0"/>
              <a:t>2.  You can share communion in the church to the glory of God, but you can’t eat at the idol’s table in a pagan temple inhabited by demons to the glory of God.</a:t>
            </a:r>
          </a:p>
          <a:p>
            <a:pPr marL="274320" indent="-274320"/>
            <a:r>
              <a:rPr lang="en-US" b="0" dirty="0"/>
              <a:t>3.  You can eat meat from the market in your own home to the glory of God without asking if it has been sacrificed to idols.</a:t>
            </a:r>
          </a:p>
          <a:p>
            <a:pPr marL="274320" indent="-274320"/>
            <a:r>
              <a:rPr lang="en-US" b="0" dirty="0"/>
              <a:t>4.  But if it has been identified as sacrificial meat, you cannot eat it to the glory of God because it may cause a brother to stumble or be taken as evidence that your faith has been compromised.</a:t>
            </a:r>
          </a:p>
          <a:p>
            <a:pPr marL="274320" indent="-274320"/>
            <a:r>
              <a:rPr lang="en-US" b="0" dirty="0"/>
              <a:t>5.  His principle is that we should not demand our own rights but, in love, think of how our action will affect others who see us.</a:t>
            </a:r>
          </a:p>
          <a:p>
            <a:pPr marL="274320" indent="-274320"/>
            <a:r>
              <a:rPr lang="en-US" b="0" dirty="0"/>
              <a:t>6.  He ends this section by again citing his own example.</a:t>
            </a:r>
          </a:p>
          <a:p>
            <a:pPr marL="274320" indent="-274320"/>
            <a:r>
              <a:rPr lang="en-US" b="1" dirty="0"/>
              <a:t>1 Corinthians 10:33 ESV</a:t>
            </a:r>
            <a:r>
              <a:rPr lang="en-US" b="0" dirty="0"/>
              <a:t> - just as I try to please everyone in everything I do, not seeking my own advantage, but that of many, that they may be saved.</a:t>
            </a:r>
          </a:p>
          <a:p>
            <a:pPr marL="274320" indent="-274320"/>
            <a:r>
              <a:rPr lang="en-US" b="1" dirty="0"/>
              <a:t>1 Corinthians 11:1 ESV</a:t>
            </a:r>
            <a:r>
              <a:rPr lang="en-US" b="0" dirty="0"/>
              <a:t> - Be imitators of me, as I am of Christ.</a:t>
            </a:r>
          </a:p>
          <a:p>
            <a:pPr marL="274320" indent="-274320"/>
            <a:r>
              <a:rPr lang="en-US" b="0" dirty="0"/>
              <a:t>7.  And, of course, that is what Jesus did too: He came to die that many might be saved.</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40493418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E88C43-A5A7-7F50-203D-0B169EEA2D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AA0043-D596-9E8B-F863-DB532FABE6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53ECAC-82E4-6AEC-8770-FF3DF7C78E8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30752F2-7D19-7420-2F8C-78F944D00DB9}"/>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8959739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126286-5CEB-A5DC-F80B-413401387F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CFE37E-EF5A-9408-ABFE-BB7CFD4115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CA1F0C-7B57-B56A-B9A2-0544C5238C51}"/>
              </a:ext>
            </a:extLst>
          </p:cNvPr>
          <p:cNvSpPr>
            <a:spLocks noGrp="1"/>
          </p:cNvSpPr>
          <p:nvPr>
            <p:ph type="body" idx="1"/>
          </p:nvPr>
        </p:nvSpPr>
        <p:spPr/>
        <p:txBody>
          <a:bodyPr/>
          <a:lstStyle/>
          <a:p>
            <a:pPr marL="0" indent="0">
              <a:buFontTx/>
              <a:buNone/>
            </a:pPr>
            <a:endParaRPr lang="en-US" dirty="0"/>
          </a:p>
        </p:txBody>
      </p:sp>
      <p:sp>
        <p:nvSpPr>
          <p:cNvPr id="4" name="Slide Number Placeholder 3">
            <a:extLst>
              <a:ext uri="{FF2B5EF4-FFF2-40B4-BE49-F238E27FC236}">
                <a16:creationId xmlns:a16="http://schemas.microsoft.com/office/drawing/2014/main" id="{D8BD811E-F6FE-EBBF-D285-C073F4F96D24}"/>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784008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648D8-4B30-1990-030E-E528BE730F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EEE5D6-996E-52E9-60B0-EB6129AB73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71FE1F-AFCA-8014-7646-42CA574A7BA1}"/>
              </a:ext>
            </a:extLst>
          </p:cNvPr>
          <p:cNvSpPr>
            <a:spLocks noGrp="1"/>
          </p:cNvSpPr>
          <p:nvPr>
            <p:ph type="body" idx="1"/>
          </p:nvPr>
        </p:nvSpPr>
        <p:spPr/>
        <p:txBody>
          <a:bodyPr/>
          <a:lstStyle/>
          <a:p>
            <a:pPr marL="274320" indent="-274320"/>
            <a:endParaRPr lang="en-US" dirty="0"/>
          </a:p>
        </p:txBody>
      </p:sp>
      <p:sp>
        <p:nvSpPr>
          <p:cNvPr id="4" name="Slide Number Placeholder 3">
            <a:extLst>
              <a:ext uri="{FF2B5EF4-FFF2-40B4-BE49-F238E27FC236}">
                <a16:creationId xmlns:a16="http://schemas.microsoft.com/office/drawing/2014/main" id="{A287B321-1CE4-160D-084D-1291D76BA0AC}"/>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9030339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3810000" y="1143001"/>
            <a:ext cx="4953000" cy="1524000"/>
          </a:xfrm>
        </p:spPr>
        <p:txBody>
          <a:bodyPr/>
          <a:lstStyle>
            <a:lvl1pPr>
              <a:defRPr/>
            </a:lvl1pPr>
          </a:lstStyle>
          <a:p>
            <a:pPr lvl="0"/>
            <a:r>
              <a:rPr lang="en-US" noProof="0" dirty="0"/>
              <a:t>Click to edit Master title style</a:t>
            </a:r>
          </a:p>
        </p:txBody>
      </p:sp>
      <p:sp>
        <p:nvSpPr>
          <p:cNvPr id="4099" name="Rectangle 3"/>
          <p:cNvSpPr>
            <a:spLocks noGrp="1" noChangeArrowheads="1"/>
          </p:cNvSpPr>
          <p:nvPr>
            <p:ph type="subTitle" idx="1"/>
          </p:nvPr>
        </p:nvSpPr>
        <p:spPr>
          <a:xfrm>
            <a:off x="4343400" y="3581400"/>
            <a:ext cx="4495800" cy="1371600"/>
          </a:xfrm>
        </p:spPr>
        <p:txBody>
          <a:bodyPr/>
          <a:lstStyle>
            <a:lvl1pPr marL="0" indent="0" algn="ctr">
              <a:buFontTx/>
              <a:buNone/>
              <a:defRPr/>
            </a:lvl1pPr>
          </a:lstStyle>
          <a:p>
            <a:pPr lvl="0"/>
            <a:r>
              <a:rPr lang="en-US" noProof="0" dirty="0"/>
              <a:t>Click to edit Master subtitle style</a:t>
            </a:r>
          </a:p>
        </p:txBody>
      </p:sp>
    </p:spTree>
    <p:extLst>
      <p:ext uri="{BB962C8B-B14F-4D97-AF65-F5344CB8AC3E}">
        <p14:creationId xmlns:p14="http://schemas.microsoft.com/office/powerpoint/2010/main" val="2703051468"/>
      </p:ext>
    </p:extLst>
  </p:cSld>
  <p:clrMapOvr>
    <a:masterClrMapping/>
  </p:clrMapOvr>
  <p:transition spd="med">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baseline="0"/>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b="1" i="0" baseline="0"/>
            </a:lvl1pPr>
            <a:lvl2pPr>
              <a:defRPr b="1" i="0" baseline="0"/>
            </a:lvl2pPr>
            <a:lvl3pPr>
              <a:defRPr b="1" i="0" baseline="0"/>
            </a:lvl3pPr>
            <a:lvl4pPr>
              <a:defRPr b="1" i="0" baseline="0"/>
            </a:lvl4pPr>
            <a:lvl5pPr>
              <a:defRPr b="1" i="0" baseline="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20276372"/>
      </p:ext>
    </p:extLst>
  </p:cSld>
  <p:clrMapOvr>
    <a:masterClrMapping/>
  </p:clrMapOvr>
  <p:transition spd="med">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7772400" cy="1112838"/>
          </a:xfrm>
        </p:spPr>
        <p:txBody>
          <a:bodyPr/>
          <a:lstStyle>
            <a:lvl1pPr>
              <a:defRPr b="1"/>
            </a:lvl1pPr>
          </a:lstStyle>
          <a:p>
            <a:r>
              <a:rPr lang="en-US" dirty="0"/>
              <a:t>Click to edit Master title style</a:t>
            </a:r>
          </a:p>
        </p:txBody>
      </p:sp>
      <p:sp>
        <p:nvSpPr>
          <p:cNvPr id="5" name="Rectangle 3"/>
          <p:cNvSpPr>
            <a:spLocks noGrp="1" noChangeArrowheads="1"/>
          </p:cNvSpPr>
          <p:nvPr>
            <p:ph idx="1"/>
          </p:nvPr>
        </p:nvSpPr>
        <p:spPr bwMode="auto">
          <a:xfrm>
            <a:off x="533400" y="1905000"/>
            <a:ext cx="7772400" cy="444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a:bodyPr>
          <a:lstStyle>
            <a:lvl1pPr>
              <a:defRPr b="1"/>
            </a:lvl1pPr>
          </a:lstStyle>
          <a:p>
            <a:pPr lvl="0"/>
            <a:r>
              <a:rPr lang="en-US" noProof="0" dirty="0"/>
              <a:t>Click</a:t>
            </a:r>
          </a:p>
        </p:txBody>
      </p:sp>
    </p:spTree>
    <p:extLst>
      <p:ext uri="{BB962C8B-B14F-4D97-AF65-F5344CB8AC3E}">
        <p14:creationId xmlns:p14="http://schemas.microsoft.com/office/powerpoint/2010/main" val="2028086995"/>
      </p:ext>
    </p:extLst>
  </p:cSld>
  <p:clrMapOvr>
    <a:masterClrMapping/>
  </p:clrMapOvr>
  <p:transition spd="med">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7620000" cy="990600"/>
          </a:xfrm>
        </p:spPr>
        <p:txBody>
          <a:bodyPr/>
          <a:lstStyle>
            <a:lvl1pPr>
              <a:defRPr b="1"/>
            </a:lvl1pPr>
          </a:lstStyle>
          <a:p>
            <a:r>
              <a:rPr lang="en-US" dirty="0"/>
              <a:t>Click to edit Master title style</a:t>
            </a:r>
          </a:p>
        </p:txBody>
      </p:sp>
      <p:sp>
        <p:nvSpPr>
          <p:cNvPr id="4" name="Content Placeholder 3"/>
          <p:cNvSpPr>
            <a:spLocks noGrp="1"/>
          </p:cNvSpPr>
          <p:nvPr>
            <p:ph sz="quarter" idx="10"/>
          </p:nvPr>
        </p:nvSpPr>
        <p:spPr>
          <a:xfrm>
            <a:off x="609600" y="1905000"/>
            <a:ext cx="3581400" cy="4267200"/>
          </a:xfrm>
        </p:spPr>
        <p:txBody>
          <a:bodyPr>
            <a:normAutofit/>
          </a:bodyPr>
          <a:lstStyle>
            <a:lvl1pPr>
              <a:defRPr b="1"/>
            </a:lvl1pPr>
            <a:lvl2pPr>
              <a:defRPr b="1"/>
            </a:lvl2pPr>
            <a:lvl3pPr>
              <a:defRPr b="1"/>
            </a:lvl3pPr>
            <a:lvl4pPr>
              <a:defRPr b="1"/>
            </a:lvl4pPr>
            <a:lvl5pPr>
              <a:defRPr b="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11"/>
          </p:nvPr>
        </p:nvSpPr>
        <p:spPr>
          <a:xfrm>
            <a:off x="4419600" y="1905000"/>
            <a:ext cx="3810000" cy="4267200"/>
          </a:xfrm>
        </p:spPr>
        <p:txBody>
          <a:bodyPr>
            <a:normAutofit/>
          </a:bodyPr>
          <a:lstStyle>
            <a:lvl1pPr>
              <a:defRPr b="1"/>
            </a:lvl1pPr>
            <a:lvl2pPr>
              <a:defRPr b="1"/>
            </a:lvl2pPr>
            <a:lvl3pPr>
              <a:defRPr b="1"/>
            </a:lvl3pPr>
            <a:lvl4pPr>
              <a:defRPr b="1"/>
            </a:lvl4pPr>
            <a:lvl5pPr>
              <a:defRPr b="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66486915"/>
      </p:ext>
    </p:extLst>
  </p:cSld>
  <p:clrMapOvr>
    <a:masterClrMapping/>
  </p:clrMapOvr>
  <p:transition spd="med">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7772400" cy="1112838"/>
          </a:xfrm>
        </p:spPr>
        <p:txBody>
          <a:bodyPr/>
          <a:lstStyle/>
          <a:p>
            <a:r>
              <a:rPr lang="en-US" dirty="0"/>
              <a:t>Click to edit Master title style</a:t>
            </a:r>
          </a:p>
        </p:txBody>
      </p:sp>
      <p:sp>
        <p:nvSpPr>
          <p:cNvPr id="5" name="Rectangle 3"/>
          <p:cNvSpPr>
            <a:spLocks noGrp="1" noChangeArrowheads="1"/>
          </p:cNvSpPr>
          <p:nvPr>
            <p:ph idx="1"/>
          </p:nvPr>
        </p:nvSpPr>
        <p:spPr bwMode="auto">
          <a:xfrm>
            <a:off x="533400" y="1905000"/>
            <a:ext cx="7772400" cy="444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lvl1pPr>
          </a:lstStyle>
          <a:p>
            <a:pPr lvl="0"/>
            <a:endParaRPr lang="en-US" noProof="0" dirty="0"/>
          </a:p>
        </p:txBody>
      </p:sp>
    </p:spTree>
    <p:extLst>
      <p:ext uri="{BB962C8B-B14F-4D97-AF65-F5344CB8AC3E}">
        <p14:creationId xmlns:p14="http://schemas.microsoft.com/office/powerpoint/2010/main" val="1844114447"/>
      </p:ext>
    </p:extLst>
  </p:cSld>
  <p:clrMapOvr>
    <a:masterClrMapping/>
  </p:clrMapOvr>
  <p:transition spd="med">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baseline="0"/>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b="1" i="0" baseline="0"/>
            </a:lvl1pPr>
            <a:lvl2pPr>
              <a:defRPr b="1" i="0" baseline="0"/>
            </a:lvl2pPr>
            <a:lvl3pPr>
              <a:defRPr b="1" i="0" baseline="0"/>
            </a:lvl3pPr>
            <a:lvl4pPr>
              <a:defRPr b="1" i="0" baseline="0"/>
            </a:lvl4pPr>
            <a:lvl5pPr>
              <a:defRPr b="1" i="0" baseline="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93884091"/>
      </p:ext>
    </p:extLst>
  </p:cSld>
  <p:clrMapOvr>
    <a:masterClrMapping/>
  </p:clrMapOvr>
  <p:transition spd="med">
    <p:random/>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theme" Target="../theme/theme2.xml"/><Relationship Id="rId1"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7">
            <a:lum/>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810000" y="457200"/>
            <a:ext cx="50292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3505200" y="1676400"/>
            <a:ext cx="556260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85054434"/>
      </p:ext>
    </p:extLst>
  </p:cSld>
  <p:clrMap bg1="dk2" tx1="lt1" bg2="dk1" tx2="lt2" accent1="accent1" accent2="accent2" accent3="accent3" accent4="accent4" accent5="accent5" accent6="accent6" hlink="hlink" folHlink="folHlink"/>
  <p:sldLayoutIdLst>
    <p:sldLayoutId id="2147486566" r:id="rId1"/>
    <p:sldLayoutId id="2147486567" r:id="rId2"/>
    <p:sldLayoutId id="2147486568" r:id="rId3"/>
    <p:sldLayoutId id="2147486569" r:id="rId4"/>
    <p:sldLayoutId id="2147486570" r:id="rId5"/>
  </p:sldLayoutIdLst>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anim calcmode="lin" valueType="num">
                                      <p:cBhvr>
                                        <p:cTn id="7" dur="500" fill="hold"/>
                                        <p:tgtEl>
                                          <p:spTgt spid="102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027">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1027">
                                            <p:txEl>
                                              <p:pRg st="1" end="1"/>
                                            </p:txEl>
                                          </p:spTgt>
                                        </p:tgtEl>
                                        <p:attrNameLst>
                                          <p:attrName>style.visibility</p:attrName>
                                        </p:attrNameLst>
                                      </p:cBhvr>
                                      <p:to>
                                        <p:strVal val="visible"/>
                                      </p:to>
                                    </p:set>
                                    <p:anim calcmode="lin" valueType="num">
                                      <p:cBhvr>
                                        <p:cTn id="13" dur="500" fill="hold"/>
                                        <p:tgtEl>
                                          <p:spTgt spid="1027">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1027">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1027">
                                            <p:txEl>
                                              <p:pRg st="2" end="2"/>
                                            </p:txEl>
                                          </p:spTgt>
                                        </p:tgtEl>
                                        <p:attrNameLst>
                                          <p:attrName>style.visibility</p:attrName>
                                        </p:attrNameLst>
                                      </p:cBhvr>
                                      <p:to>
                                        <p:strVal val="visible"/>
                                      </p:to>
                                    </p:set>
                                    <p:anim calcmode="lin" valueType="num">
                                      <p:cBhvr>
                                        <p:cTn id="19" dur="500" fill="hold"/>
                                        <p:tgtEl>
                                          <p:spTgt spid="1027">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1027">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1027">
                                            <p:txEl>
                                              <p:pRg st="3" end="3"/>
                                            </p:txEl>
                                          </p:spTgt>
                                        </p:tgtEl>
                                        <p:attrNameLst>
                                          <p:attrName>style.visibility</p:attrName>
                                        </p:attrNameLst>
                                      </p:cBhvr>
                                      <p:to>
                                        <p:strVal val="visible"/>
                                      </p:to>
                                    </p:set>
                                    <p:anim calcmode="lin" valueType="num">
                                      <p:cBhvr>
                                        <p:cTn id="25" dur="500" fill="hold"/>
                                        <p:tgtEl>
                                          <p:spTgt spid="1027">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1027">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7" presetClass="entr" presetSubtype="10" fill="hold" grpId="0" nodeType="clickEffect">
                                  <p:stCondLst>
                                    <p:cond delay="0"/>
                                  </p:stCondLst>
                                  <p:childTnLst>
                                    <p:set>
                                      <p:cBhvr>
                                        <p:cTn id="30" dur="1" fill="hold">
                                          <p:stCondLst>
                                            <p:cond delay="0"/>
                                          </p:stCondLst>
                                        </p:cTn>
                                        <p:tgtEl>
                                          <p:spTgt spid="1027">
                                            <p:txEl>
                                              <p:pRg st="4" end="4"/>
                                            </p:txEl>
                                          </p:spTgt>
                                        </p:tgtEl>
                                        <p:attrNameLst>
                                          <p:attrName>style.visibility</p:attrName>
                                        </p:attrNameLst>
                                      </p:cBhvr>
                                      <p:to>
                                        <p:strVal val="visible"/>
                                      </p:to>
                                    </p:set>
                                    <p:anim calcmode="lin" valueType="num">
                                      <p:cBhvr>
                                        <p:cTn id="31" dur="500" fill="hold"/>
                                        <p:tgtEl>
                                          <p:spTgt spid="1027">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1027">
                                            <p:txEl>
                                              <p:pRg st="4" end="4"/>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p:tmplLst>
          <p:tmpl lvl="1">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2">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3">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4">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5">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Lst>
      </p:bldP>
    </p:bldLst>
  </p:timing>
  <p:txStyles>
    <p:titleStyle>
      <a:lvl1pPr algn="ctr" rtl="0" eaLnBrk="0" fontAlgn="base" hangingPunct="0">
        <a:spcBef>
          <a:spcPct val="0"/>
        </a:spcBef>
        <a:spcAft>
          <a:spcPct val="0"/>
        </a:spcAft>
        <a:defRPr sz="3600" b="1">
          <a:solidFill>
            <a:srgbClr val="FFCCFF"/>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2pPr>
      <a:lvl3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3pPr>
      <a:lvl4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4pPr>
      <a:lvl5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5pPr>
      <a:lvl6pPr marL="4572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6pPr>
      <a:lvl7pPr marL="9144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7pPr>
      <a:lvl8pPr marL="13716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8pPr>
      <a:lvl9pPr marL="18288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9pPr>
    </p:titleStyle>
    <p:bodyStyle>
      <a:lvl1pPr marL="342900" indent="-342900" algn="l" rtl="0" eaLnBrk="0" fontAlgn="base" hangingPunct="0">
        <a:spcBef>
          <a:spcPct val="20000"/>
        </a:spcBef>
        <a:spcAft>
          <a:spcPct val="0"/>
        </a:spcAft>
        <a:buChar char="•"/>
        <a:defRPr sz="3200" b="1">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har char="•"/>
        <a:defRPr sz="2400" b="1">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6pPr>
      <a:lvl7pPr marL="29718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7pPr>
      <a:lvl8pPr marL="34290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8pPr>
      <a:lvl9pPr marL="38862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810000" y="457200"/>
            <a:ext cx="50292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3505200" y="1676400"/>
            <a:ext cx="556260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85752229"/>
      </p:ext>
    </p:extLst>
  </p:cSld>
  <p:clrMap bg1="dk2" tx1="lt1" bg2="dk1" tx2="lt2" accent1="accent1" accent2="accent2" accent3="accent3" accent4="accent4" accent5="accent5" accent6="accent6" hlink="hlink" folHlink="folHlink"/>
  <p:sldLayoutIdLst>
    <p:sldLayoutId id="2147486579" r:id="rId1"/>
  </p:sldLayoutIdLst>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anim calcmode="lin" valueType="num">
                                      <p:cBhvr>
                                        <p:cTn id="7" dur="500" fill="hold"/>
                                        <p:tgtEl>
                                          <p:spTgt spid="102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027">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1027">
                                            <p:txEl>
                                              <p:pRg st="1" end="1"/>
                                            </p:txEl>
                                          </p:spTgt>
                                        </p:tgtEl>
                                        <p:attrNameLst>
                                          <p:attrName>style.visibility</p:attrName>
                                        </p:attrNameLst>
                                      </p:cBhvr>
                                      <p:to>
                                        <p:strVal val="visible"/>
                                      </p:to>
                                    </p:set>
                                    <p:anim calcmode="lin" valueType="num">
                                      <p:cBhvr>
                                        <p:cTn id="13" dur="500" fill="hold"/>
                                        <p:tgtEl>
                                          <p:spTgt spid="1027">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1027">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1027">
                                            <p:txEl>
                                              <p:pRg st="2" end="2"/>
                                            </p:txEl>
                                          </p:spTgt>
                                        </p:tgtEl>
                                        <p:attrNameLst>
                                          <p:attrName>style.visibility</p:attrName>
                                        </p:attrNameLst>
                                      </p:cBhvr>
                                      <p:to>
                                        <p:strVal val="visible"/>
                                      </p:to>
                                    </p:set>
                                    <p:anim calcmode="lin" valueType="num">
                                      <p:cBhvr>
                                        <p:cTn id="19" dur="500" fill="hold"/>
                                        <p:tgtEl>
                                          <p:spTgt spid="1027">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1027">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1027">
                                            <p:txEl>
                                              <p:pRg st="3" end="3"/>
                                            </p:txEl>
                                          </p:spTgt>
                                        </p:tgtEl>
                                        <p:attrNameLst>
                                          <p:attrName>style.visibility</p:attrName>
                                        </p:attrNameLst>
                                      </p:cBhvr>
                                      <p:to>
                                        <p:strVal val="visible"/>
                                      </p:to>
                                    </p:set>
                                    <p:anim calcmode="lin" valueType="num">
                                      <p:cBhvr>
                                        <p:cTn id="25" dur="500" fill="hold"/>
                                        <p:tgtEl>
                                          <p:spTgt spid="1027">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1027">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7" presetClass="entr" presetSubtype="10" fill="hold" grpId="0" nodeType="clickEffect">
                                  <p:stCondLst>
                                    <p:cond delay="0"/>
                                  </p:stCondLst>
                                  <p:childTnLst>
                                    <p:set>
                                      <p:cBhvr>
                                        <p:cTn id="30" dur="1" fill="hold">
                                          <p:stCondLst>
                                            <p:cond delay="0"/>
                                          </p:stCondLst>
                                        </p:cTn>
                                        <p:tgtEl>
                                          <p:spTgt spid="1027">
                                            <p:txEl>
                                              <p:pRg st="4" end="4"/>
                                            </p:txEl>
                                          </p:spTgt>
                                        </p:tgtEl>
                                        <p:attrNameLst>
                                          <p:attrName>style.visibility</p:attrName>
                                        </p:attrNameLst>
                                      </p:cBhvr>
                                      <p:to>
                                        <p:strVal val="visible"/>
                                      </p:to>
                                    </p:set>
                                    <p:anim calcmode="lin" valueType="num">
                                      <p:cBhvr>
                                        <p:cTn id="31" dur="500" fill="hold"/>
                                        <p:tgtEl>
                                          <p:spTgt spid="1027">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1027">
                                            <p:txEl>
                                              <p:pRg st="4" end="4"/>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p:tmplLst>
          <p:tmpl lvl="1">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2">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3">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4">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5">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Lst>
      </p:bldP>
    </p:bldLst>
  </p:timing>
  <p:txStyles>
    <p:titleStyle>
      <a:lvl1pPr algn="ctr" rtl="0" eaLnBrk="0" fontAlgn="base" hangingPunct="0">
        <a:spcBef>
          <a:spcPct val="0"/>
        </a:spcBef>
        <a:spcAft>
          <a:spcPct val="0"/>
        </a:spcAft>
        <a:defRPr sz="3600" b="1">
          <a:solidFill>
            <a:srgbClr val="FFCCFF"/>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2pPr>
      <a:lvl3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3pPr>
      <a:lvl4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4pPr>
      <a:lvl5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5pPr>
      <a:lvl6pPr marL="4572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6pPr>
      <a:lvl7pPr marL="9144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7pPr>
      <a:lvl8pPr marL="13716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8pPr>
      <a:lvl9pPr marL="18288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9pPr>
    </p:titleStyle>
    <p:bodyStyle>
      <a:lvl1pPr marL="342900" indent="-342900" algn="l" rtl="0" eaLnBrk="0" fontAlgn="base" hangingPunct="0">
        <a:spcBef>
          <a:spcPct val="20000"/>
        </a:spcBef>
        <a:spcAft>
          <a:spcPct val="0"/>
        </a:spcAft>
        <a:buChar char="•"/>
        <a:defRPr sz="3200" b="1">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har char="•"/>
        <a:defRPr sz="2400" b="1">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6pPr>
      <a:lvl7pPr marL="29718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7pPr>
      <a:lvl8pPr marL="34290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8pPr>
      <a:lvl9pPr marL="38862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slide" Target="slide11.xml"/></Relationships>
</file>

<file path=ppt/slides/_rels/slide20.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slide" Target="slide15.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slide" Target="slide14.xml"/><Relationship Id="rId5" Type="http://schemas.openxmlformats.org/officeDocument/2006/relationships/slide" Target="slide13.xml"/><Relationship Id="rId4" Type="http://schemas.openxmlformats.org/officeDocument/2006/relationships/slide" Target="slide12.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7" Type="http://schemas.openxmlformats.org/officeDocument/2006/relationships/slide" Target="slide19.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slide" Target="slide18.xml"/><Relationship Id="rId5" Type="http://schemas.openxmlformats.org/officeDocument/2006/relationships/slide" Target="slide17.xml"/><Relationship Id="rId4" Type="http://schemas.openxmlformats.org/officeDocument/2006/relationships/slide" Target="slide16.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slide" Target="slide21.xml"/><Relationship Id="rId4" Type="http://schemas.openxmlformats.org/officeDocument/2006/relationships/slide" Target="slide20.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1F6631-CE54-8039-036E-FB89CFE84FEC}"/>
              </a:ext>
            </a:extLst>
          </p:cNvPr>
          <p:cNvSpPr>
            <a:spLocks noGrp="1"/>
          </p:cNvSpPr>
          <p:nvPr>
            <p:ph type="ctrTitle"/>
          </p:nvPr>
        </p:nvSpPr>
        <p:spPr/>
        <p:txBody>
          <a:bodyPr/>
          <a:lstStyle/>
          <a:p>
            <a:r>
              <a:rPr lang="en-US" dirty="0"/>
              <a:t>First and Second Corinthians</a:t>
            </a:r>
          </a:p>
        </p:txBody>
      </p:sp>
      <p:sp>
        <p:nvSpPr>
          <p:cNvPr id="3" name="Subtitle 2">
            <a:extLst>
              <a:ext uri="{FF2B5EF4-FFF2-40B4-BE49-F238E27FC236}">
                <a16:creationId xmlns:a16="http://schemas.microsoft.com/office/drawing/2014/main" id="{95AACCD0-1677-0641-7DC5-690A14B58FA7}"/>
              </a:ext>
            </a:extLst>
          </p:cNvPr>
          <p:cNvSpPr>
            <a:spLocks noGrp="1"/>
          </p:cNvSpPr>
          <p:nvPr>
            <p:ph type="subTitle" idx="1"/>
          </p:nvPr>
        </p:nvSpPr>
        <p:spPr/>
        <p:txBody>
          <a:bodyPr/>
          <a:lstStyle/>
          <a:p>
            <a:r>
              <a:rPr lang="en-US" dirty="0"/>
              <a:t>Lesson 5</a:t>
            </a:r>
          </a:p>
          <a:p>
            <a:r>
              <a:rPr lang="en-US" dirty="0"/>
              <a:t>All to the Glory of God</a:t>
            </a:r>
          </a:p>
        </p:txBody>
      </p:sp>
    </p:spTree>
    <p:extLst>
      <p:ext uri="{BB962C8B-B14F-4D97-AF65-F5344CB8AC3E}">
        <p14:creationId xmlns:p14="http://schemas.microsoft.com/office/powerpoint/2010/main" val="4076639488"/>
      </p:ext>
    </p:extLst>
  </p:cSld>
  <p:clrMapOvr>
    <a:masterClrMapping/>
  </p:clrMapOvr>
  <p:transition spd="med">
    <p:random/>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0997D7-779E-4CAD-B924-531D746A2D9C}"/>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19C274BE-070B-425B-9BE2-C4B40B800135}"/>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1169275825"/>
      </p:ext>
    </p:extLst>
  </p:cSld>
  <p:clrMapOvr>
    <a:masterClrMapping/>
  </p:clrMapOvr>
  <p:transition spd="med">
    <p:random/>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Isaiah 43:7 ESV</a:t>
            </a:r>
            <a:endParaRPr lang="en-US" dirty="0"/>
          </a:p>
        </p:txBody>
      </p:sp>
      <p:sp>
        <p:nvSpPr>
          <p:cNvPr id="3" name="Content Placeholder 2"/>
          <p:cNvSpPr>
            <a:spLocks noGrp="1"/>
          </p:cNvSpPr>
          <p:nvPr>
            <p:ph idx="1"/>
          </p:nvPr>
        </p:nvSpPr>
        <p:spPr/>
        <p:txBody>
          <a:bodyPr>
            <a:normAutofit/>
          </a:bodyPr>
          <a:lstStyle/>
          <a:p>
            <a:r>
              <a:rPr lang="en-US" altLang="en-US" dirty="0"/>
              <a:t>“everyone who is called by my name, whom I created for my glory, whom I formed and made." </a:t>
            </a:r>
            <a:r>
              <a:rPr lang="en-US" altLang="en-US" sz="3200" dirty="0"/>
              <a:t> </a:t>
            </a:r>
            <a:r>
              <a:rPr lang="en-US" dirty="0"/>
              <a:t>[</a:t>
            </a:r>
            <a:r>
              <a:rPr lang="en-US" dirty="0">
                <a:hlinkClick r:id="rId3" action="ppaction://hlinksldjump"/>
              </a:rPr>
              <a:t>R</a:t>
            </a:r>
            <a:r>
              <a:rPr lang="en-US" dirty="0"/>
              <a:t>]</a:t>
            </a:r>
          </a:p>
        </p:txBody>
      </p:sp>
    </p:spTree>
    <p:extLst>
      <p:ext uri="{BB962C8B-B14F-4D97-AF65-F5344CB8AC3E}">
        <p14:creationId xmlns:p14="http://schemas.microsoft.com/office/powerpoint/2010/main" val="1958706996"/>
      </p:ext>
    </p:extLst>
  </p:cSld>
  <p:clrMapOvr>
    <a:masterClrMapping/>
  </p:clrMapOvr>
  <p:transition spd="med">
    <p:random/>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DBB24-A6F5-A316-343E-DB83DBB12A1B}"/>
              </a:ext>
            </a:extLst>
          </p:cNvPr>
          <p:cNvSpPr>
            <a:spLocks noGrp="1"/>
          </p:cNvSpPr>
          <p:nvPr>
            <p:ph type="title"/>
          </p:nvPr>
        </p:nvSpPr>
        <p:spPr/>
        <p:txBody>
          <a:bodyPr/>
          <a:lstStyle/>
          <a:p>
            <a:r>
              <a:rPr lang="en-US" dirty="0"/>
              <a:t>1 Corinthians 8:1-3 ESV</a:t>
            </a:r>
          </a:p>
        </p:txBody>
      </p:sp>
      <p:sp>
        <p:nvSpPr>
          <p:cNvPr id="3" name="Content Placeholder 2">
            <a:extLst>
              <a:ext uri="{FF2B5EF4-FFF2-40B4-BE49-F238E27FC236}">
                <a16:creationId xmlns:a16="http://schemas.microsoft.com/office/drawing/2014/main" id="{BDD75004-E03B-5670-8835-395A6444CC09}"/>
              </a:ext>
            </a:extLst>
          </p:cNvPr>
          <p:cNvSpPr>
            <a:spLocks noGrp="1"/>
          </p:cNvSpPr>
          <p:nvPr>
            <p:ph idx="1"/>
          </p:nvPr>
        </p:nvSpPr>
        <p:spPr>
          <a:xfrm>
            <a:off x="533400" y="1905000"/>
            <a:ext cx="7772400" cy="4800600"/>
          </a:xfrm>
        </p:spPr>
        <p:txBody>
          <a:bodyPr>
            <a:normAutofit/>
          </a:bodyPr>
          <a:lstStyle/>
          <a:p>
            <a:r>
              <a:rPr lang="en-US" dirty="0"/>
              <a:t>Now concerning food offered to idols: we know that "all of us possess knowledge." This "knowledge" puffs up, but love builds up. </a:t>
            </a:r>
            <a:r>
              <a:rPr lang="en-US" baseline="30000" dirty="0"/>
              <a:t>2</a:t>
            </a:r>
            <a:r>
              <a:rPr lang="en-US" dirty="0"/>
              <a:t> If anyone imagines that he knows something, he does not yet know as he ought to know. </a:t>
            </a:r>
            <a:r>
              <a:rPr lang="en-US" baseline="30000" dirty="0"/>
              <a:t>3</a:t>
            </a:r>
            <a:r>
              <a:rPr lang="en-US" dirty="0"/>
              <a:t> But if anyone loves God, he is known by God.  [</a:t>
            </a:r>
            <a:r>
              <a:rPr lang="en-US" dirty="0">
                <a:hlinkClick r:id="rId3" action="ppaction://hlinksldjump"/>
              </a:rPr>
              <a:t>R</a:t>
            </a:r>
            <a:r>
              <a:rPr lang="en-US" dirty="0"/>
              <a:t>]</a:t>
            </a:r>
          </a:p>
        </p:txBody>
      </p:sp>
    </p:spTree>
    <p:extLst>
      <p:ext uri="{BB962C8B-B14F-4D97-AF65-F5344CB8AC3E}">
        <p14:creationId xmlns:p14="http://schemas.microsoft.com/office/powerpoint/2010/main" val="3525479957"/>
      </p:ext>
    </p:extLst>
  </p:cSld>
  <p:clrMapOvr>
    <a:masterClrMapping/>
  </p:clrMapOvr>
  <p:transition spd="med">
    <p:random/>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222C0-62AD-5083-D738-5E1EBE22F4FE}"/>
              </a:ext>
            </a:extLst>
          </p:cNvPr>
          <p:cNvSpPr>
            <a:spLocks noGrp="1"/>
          </p:cNvSpPr>
          <p:nvPr>
            <p:ph type="title"/>
          </p:nvPr>
        </p:nvSpPr>
        <p:spPr/>
        <p:txBody>
          <a:bodyPr/>
          <a:lstStyle/>
          <a:p>
            <a:r>
              <a:rPr lang="en-US" dirty="0"/>
              <a:t>1 Corinthians 8:4 ESV</a:t>
            </a:r>
          </a:p>
        </p:txBody>
      </p:sp>
      <p:sp>
        <p:nvSpPr>
          <p:cNvPr id="3" name="Content Placeholder 2">
            <a:extLst>
              <a:ext uri="{FF2B5EF4-FFF2-40B4-BE49-F238E27FC236}">
                <a16:creationId xmlns:a16="http://schemas.microsoft.com/office/drawing/2014/main" id="{3AE0021C-9977-CFED-C56E-12D0663C5DC5}"/>
              </a:ext>
            </a:extLst>
          </p:cNvPr>
          <p:cNvSpPr>
            <a:spLocks noGrp="1"/>
          </p:cNvSpPr>
          <p:nvPr>
            <p:ph idx="1"/>
          </p:nvPr>
        </p:nvSpPr>
        <p:spPr>
          <a:xfrm>
            <a:off x="533400" y="1981201"/>
            <a:ext cx="7772400" cy="4267200"/>
          </a:xfrm>
        </p:spPr>
        <p:txBody>
          <a:bodyPr>
            <a:normAutofit/>
          </a:bodyPr>
          <a:lstStyle/>
          <a:p>
            <a:r>
              <a:rPr lang="en-US" dirty="0"/>
              <a:t>Therefore, as to the eating of food offered to idols, we know that "an idol has no real existence," and that "there is no God but one."  [</a:t>
            </a:r>
            <a:r>
              <a:rPr lang="en-US" dirty="0">
                <a:hlinkClick r:id="rId3" action="ppaction://hlinksldjump"/>
              </a:rPr>
              <a:t>R</a:t>
            </a:r>
            <a:r>
              <a:rPr lang="en-US" dirty="0"/>
              <a:t>]</a:t>
            </a:r>
          </a:p>
        </p:txBody>
      </p:sp>
    </p:spTree>
    <p:extLst>
      <p:ext uri="{BB962C8B-B14F-4D97-AF65-F5344CB8AC3E}">
        <p14:creationId xmlns:p14="http://schemas.microsoft.com/office/powerpoint/2010/main" val="3958386557"/>
      </p:ext>
    </p:extLst>
  </p:cSld>
  <p:clrMapOvr>
    <a:masterClrMapping/>
  </p:clrMapOvr>
  <p:transition spd="med">
    <p:random/>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16A55E-F7E9-45C7-B306-3B9FF6DA601D}"/>
              </a:ext>
            </a:extLst>
          </p:cNvPr>
          <p:cNvSpPr>
            <a:spLocks noGrp="1"/>
          </p:cNvSpPr>
          <p:nvPr>
            <p:ph type="title"/>
          </p:nvPr>
        </p:nvSpPr>
        <p:spPr>
          <a:xfrm>
            <a:off x="533400" y="503237"/>
            <a:ext cx="7772400" cy="1219201"/>
          </a:xfrm>
        </p:spPr>
        <p:txBody>
          <a:bodyPr/>
          <a:lstStyle/>
          <a:p>
            <a:r>
              <a:rPr lang="en-US" dirty="0"/>
              <a:t>1 Corinthians 8:7,9,13 ESV</a:t>
            </a:r>
            <a:endParaRPr lang="en-US"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6E401994-CE02-4DC1-A397-A1EDC5036E64}"/>
              </a:ext>
            </a:extLst>
          </p:cNvPr>
          <p:cNvSpPr>
            <a:spLocks noGrp="1"/>
          </p:cNvSpPr>
          <p:nvPr>
            <p:ph idx="1"/>
          </p:nvPr>
        </p:nvSpPr>
        <p:spPr>
          <a:xfrm>
            <a:off x="498764" y="1722438"/>
            <a:ext cx="7959436" cy="4724400"/>
          </a:xfrm>
        </p:spPr>
        <p:txBody>
          <a:bodyPr>
            <a:normAutofit/>
          </a:bodyPr>
          <a:lstStyle/>
          <a:p>
            <a:r>
              <a:rPr lang="en-US" dirty="0"/>
              <a:t>However, not all possess this knowledge. But some, through former association with idols, eat food as really offered to an idol, and their conscience, being weak, is defiled. ... 9 But take care that this right of yours does not somehow become a stumbling block to the weak. ... 13 Therefore, if food makes my brother stumble, I will never eat meat, lest I make my brother stumble.  [</a:t>
            </a:r>
            <a:r>
              <a:rPr lang="en-US" dirty="0">
                <a:hlinkClick r:id="rId3" action="ppaction://hlinksldjump"/>
              </a:rPr>
              <a:t>R</a:t>
            </a:r>
            <a:r>
              <a:rPr lang="en-US" dirty="0"/>
              <a:t>]</a:t>
            </a:r>
          </a:p>
        </p:txBody>
      </p:sp>
    </p:spTree>
    <p:extLst>
      <p:ext uri="{BB962C8B-B14F-4D97-AF65-F5344CB8AC3E}">
        <p14:creationId xmlns:p14="http://schemas.microsoft.com/office/powerpoint/2010/main" val="2711464536"/>
      </p:ext>
    </p:extLst>
  </p:cSld>
  <p:clrMapOvr>
    <a:masterClrMapping/>
  </p:clrMapOvr>
  <p:transition spd="med">
    <p:random/>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28806-BCAA-417B-8508-A48EF928A565}"/>
              </a:ext>
            </a:extLst>
          </p:cNvPr>
          <p:cNvSpPr>
            <a:spLocks noGrp="1"/>
          </p:cNvSpPr>
          <p:nvPr>
            <p:ph type="title"/>
          </p:nvPr>
        </p:nvSpPr>
        <p:spPr/>
        <p:txBody>
          <a:bodyPr/>
          <a:lstStyle/>
          <a:p>
            <a:r>
              <a:rPr lang="en-US" dirty="0">
                <a:effectLst>
                  <a:outerShdw blurRad="38100" dist="38100" dir="2700000" algn="tl">
                    <a:srgbClr val="000000">
                      <a:alpha val="43137"/>
                    </a:srgbClr>
                  </a:outerShdw>
                </a:effectLst>
              </a:rPr>
              <a:t>1 Corinthians 10:27-28 ESV</a:t>
            </a:r>
            <a:endParaRPr lang="en-US" dirty="0"/>
          </a:p>
        </p:txBody>
      </p:sp>
      <p:sp>
        <p:nvSpPr>
          <p:cNvPr id="3" name="Content Placeholder 2">
            <a:extLst>
              <a:ext uri="{FF2B5EF4-FFF2-40B4-BE49-F238E27FC236}">
                <a16:creationId xmlns:a16="http://schemas.microsoft.com/office/drawing/2014/main" id="{A27C7B43-C577-42DD-9825-090CCB4A11DC}"/>
              </a:ext>
            </a:extLst>
          </p:cNvPr>
          <p:cNvSpPr>
            <a:spLocks noGrp="1"/>
          </p:cNvSpPr>
          <p:nvPr>
            <p:ph idx="1"/>
          </p:nvPr>
        </p:nvSpPr>
        <p:spPr/>
        <p:txBody>
          <a:bodyPr>
            <a:normAutofit lnSpcReduction="10000"/>
          </a:bodyPr>
          <a:lstStyle/>
          <a:p>
            <a:r>
              <a:rPr lang="en-US" dirty="0">
                <a:effectLst>
                  <a:outerShdw blurRad="38100" dist="38100" dir="2700000" algn="tl">
                    <a:srgbClr val="000000">
                      <a:alpha val="43137"/>
                    </a:srgbClr>
                  </a:outerShdw>
                </a:effectLst>
              </a:rPr>
              <a:t>If one of the unbelievers invites you to dinner and you are disposed to go, eat whatever is set before you without raising any question on the ground of conscience. </a:t>
            </a:r>
            <a:r>
              <a:rPr lang="en-US" baseline="30000" dirty="0">
                <a:effectLst>
                  <a:outerShdw blurRad="38100" dist="38100" dir="2700000" algn="tl">
                    <a:srgbClr val="000000">
                      <a:alpha val="43137"/>
                    </a:srgbClr>
                  </a:outerShdw>
                </a:effectLst>
              </a:rPr>
              <a:t>28</a:t>
            </a:r>
            <a:r>
              <a:rPr lang="en-US" dirty="0">
                <a:effectLst>
                  <a:outerShdw blurRad="38100" dist="38100" dir="2700000" algn="tl">
                    <a:srgbClr val="000000">
                      <a:alpha val="43137"/>
                    </a:srgbClr>
                  </a:outerShdw>
                </a:effectLst>
              </a:rPr>
              <a:t> But if someone says to you, "This has been offered in sacrifice," then do not eat it, for the sake of the one who informed you, and for the sake of [his] conscience--  [</a:t>
            </a:r>
            <a:r>
              <a:rPr lang="en-US" dirty="0">
                <a:effectLst>
                  <a:outerShdw blurRad="38100" dist="38100" dir="2700000" algn="tl">
                    <a:srgbClr val="000000">
                      <a:alpha val="43137"/>
                    </a:srgbClr>
                  </a:outerShdw>
                </a:effectLst>
                <a:hlinkClick r:id="rId3" action="ppaction://hlinksldjump"/>
              </a:rPr>
              <a:t>R</a:t>
            </a:r>
            <a:r>
              <a:rPr lang="en-US" dirty="0">
                <a:effectLst>
                  <a:outerShdw blurRad="38100" dist="38100" dir="2700000" algn="tl">
                    <a:srgbClr val="000000">
                      <a:alpha val="43137"/>
                    </a:srgbClr>
                  </a:outerShdw>
                </a:effectLst>
              </a:rPr>
              <a:t>]</a:t>
            </a:r>
            <a:endParaRPr lang="en-US" dirty="0"/>
          </a:p>
        </p:txBody>
      </p:sp>
    </p:spTree>
    <p:extLst>
      <p:ext uri="{BB962C8B-B14F-4D97-AF65-F5344CB8AC3E}">
        <p14:creationId xmlns:p14="http://schemas.microsoft.com/office/powerpoint/2010/main" val="3065519133"/>
      </p:ext>
    </p:extLst>
  </p:cSld>
  <p:clrMapOvr>
    <a:masterClrMapping/>
  </p:clrMapOvr>
  <p:transition spd="med">
    <p:random/>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Corinthians 9:1, 4-6 ESV</a:t>
            </a:r>
          </a:p>
        </p:txBody>
      </p:sp>
      <p:sp>
        <p:nvSpPr>
          <p:cNvPr id="3" name="Content Placeholder 2"/>
          <p:cNvSpPr>
            <a:spLocks noGrp="1"/>
          </p:cNvSpPr>
          <p:nvPr>
            <p:ph idx="1"/>
          </p:nvPr>
        </p:nvSpPr>
        <p:spPr/>
        <p:txBody>
          <a:bodyPr>
            <a:normAutofit fontScale="92500"/>
          </a:bodyPr>
          <a:lstStyle/>
          <a:p>
            <a:r>
              <a:rPr lang="en-US" dirty="0"/>
              <a:t>Am I not free? Am I not an apostle? Have I not seen Jesus our Lord? Are not you my workmanship in the Lord? ... </a:t>
            </a:r>
            <a:r>
              <a:rPr lang="en-US" baseline="30000" dirty="0"/>
              <a:t>4</a:t>
            </a:r>
            <a:r>
              <a:rPr lang="en-US" dirty="0"/>
              <a:t> Do we not have the right to eat and drink? </a:t>
            </a:r>
            <a:r>
              <a:rPr lang="en-US" baseline="30000" dirty="0"/>
              <a:t>5</a:t>
            </a:r>
            <a:r>
              <a:rPr lang="en-US" dirty="0"/>
              <a:t> Do we not have the right to take along a believing wife, as do the other apostles and the brothers of the Lord and Cephas? </a:t>
            </a:r>
            <a:r>
              <a:rPr lang="en-US" baseline="30000" dirty="0"/>
              <a:t>6</a:t>
            </a:r>
            <a:r>
              <a:rPr lang="en-US" dirty="0"/>
              <a:t> Or is it only Barnabas and I who have no right to refrain from working for a living?  [</a:t>
            </a:r>
            <a:r>
              <a:rPr lang="en-US" dirty="0">
                <a:hlinkClick r:id="rId3" action="ppaction://hlinksldjump"/>
              </a:rPr>
              <a:t>R</a:t>
            </a:r>
            <a:r>
              <a:rPr lang="en-US" dirty="0"/>
              <a:t>]</a:t>
            </a:r>
          </a:p>
        </p:txBody>
      </p:sp>
    </p:spTree>
    <p:extLst>
      <p:ext uri="{BB962C8B-B14F-4D97-AF65-F5344CB8AC3E}">
        <p14:creationId xmlns:p14="http://schemas.microsoft.com/office/powerpoint/2010/main" val="3472070599"/>
      </p:ext>
    </p:extLst>
  </p:cSld>
  <p:clrMapOvr>
    <a:masterClrMapping/>
  </p:clrMapOvr>
  <p:transition spd="med">
    <p:random/>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7B94A-3D5E-1BB5-58EA-0241FEA48D2E}"/>
              </a:ext>
            </a:extLst>
          </p:cNvPr>
          <p:cNvSpPr>
            <a:spLocks noGrp="1"/>
          </p:cNvSpPr>
          <p:nvPr>
            <p:ph type="title"/>
          </p:nvPr>
        </p:nvSpPr>
        <p:spPr/>
        <p:txBody>
          <a:bodyPr/>
          <a:lstStyle/>
          <a:p>
            <a:r>
              <a:rPr lang="en-US" dirty="0"/>
              <a:t>1 Corinthians 9:13-14 ESV</a:t>
            </a:r>
          </a:p>
        </p:txBody>
      </p:sp>
      <p:sp>
        <p:nvSpPr>
          <p:cNvPr id="3" name="Content Placeholder 2">
            <a:extLst>
              <a:ext uri="{FF2B5EF4-FFF2-40B4-BE49-F238E27FC236}">
                <a16:creationId xmlns:a16="http://schemas.microsoft.com/office/drawing/2014/main" id="{2AABD6F0-82F3-DDC2-07D8-07C0313A2588}"/>
              </a:ext>
            </a:extLst>
          </p:cNvPr>
          <p:cNvSpPr>
            <a:spLocks noGrp="1"/>
          </p:cNvSpPr>
          <p:nvPr>
            <p:ph idx="1"/>
          </p:nvPr>
        </p:nvSpPr>
        <p:spPr/>
        <p:txBody>
          <a:bodyPr>
            <a:normAutofit/>
          </a:bodyPr>
          <a:lstStyle/>
          <a:p>
            <a:r>
              <a:rPr lang="en-US" dirty="0"/>
              <a:t>Do you not know that those who are employed in the temple service get their food from the temple, and those who serve at the altar share in the sacrificial offerings? </a:t>
            </a:r>
            <a:r>
              <a:rPr lang="en-US" baseline="30000" dirty="0"/>
              <a:t>14</a:t>
            </a:r>
            <a:r>
              <a:rPr lang="en-US" dirty="0"/>
              <a:t> In the same way, the Lord commanded that those who proclaim the gospel should get their living by the gospel.  [</a:t>
            </a:r>
            <a:r>
              <a:rPr lang="en-US" dirty="0">
                <a:hlinkClick r:id="rId3" action="ppaction://hlinksldjump"/>
              </a:rPr>
              <a:t>R</a:t>
            </a:r>
            <a:r>
              <a:rPr lang="en-US" dirty="0"/>
              <a:t>]</a:t>
            </a:r>
          </a:p>
        </p:txBody>
      </p:sp>
    </p:spTree>
    <p:extLst>
      <p:ext uri="{BB962C8B-B14F-4D97-AF65-F5344CB8AC3E}">
        <p14:creationId xmlns:p14="http://schemas.microsoft.com/office/powerpoint/2010/main" val="2308004797"/>
      </p:ext>
    </p:extLst>
  </p:cSld>
  <p:clrMapOvr>
    <a:masterClrMapping/>
  </p:clrMapOvr>
  <p:transition spd="med">
    <p:random/>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Corinthians 9:12, 15, 18 ESV</a:t>
            </a:r>
          </a:p>
        </p:txBody>
      </p:sp>
      <p:sp>
        <p:nvSpPr>
          <p:cNvPr id="3" name="Content Placeholder 2"/>
          <p:cNvSpPr>
            <a:spLocks noGrp="1"/>
          </p:cNvSpPr>
          <p:nvPr>
            <p:ph idx="1"/>
          </p:nvPr>
        </p:nvSpPr>
        <p:spPr/>
        <p:txBody>
          <a:bodyPr>
            <a:normAutofit fontScale="85000" lnSpcReduction="10000"/>
          </a:bodyPr>
          <a:lstStyle/>
          <a:p>
            <a:r>
              <a:rPr lang="en-US" dirty="0"/>
              <a:t>If others share this rightful claim on you, do not we even more? Nevertheless, we have not made use of this right, but we endure anything rather than put an obstacle in the way of the gospel of Christ. ... </a:t>
            </a:r>
            <a:r>
              <a:rPr lang="en-US" baseline="30000" dirty="0"/>
              <a:t>15</a:t>
            </a:r>
            <a:r>
              <a:rPr lang="en-US" dirty="0"/>
              <a:t> But I have made no use of any of these rights, nor am I writing these things to secure any such provision. For I would rather die than have anyone deprive me of my ground for boasting. ... </a:t>
            </a:r>
            <a:r>
              <a:rPr lang="en-US" baseline="30000" dirty="0"/>
              <a:t>18</a:t>
            </a:r>
            <a:r>
              <a:rPr lang="en-US" dirty="0"/>
              <a:t> What then is my reward? That in my preaching I may present the gospel free of charge, so as not to make full use of my right in the gospel.  [</a:t>
            </a:r>
            <a:r>
              <a:rPr lang="en-US" dirty="0">
                <a:hlinkClick r:id="rId3" action="ppaction://hlinksldjump"/>
              </a:rPr>
              <a:t>R</a:t>
            </a:r>
            <a:r>
              <a:rPr lang="en-US" dirty="0"/>
              <a:t>]</a:t>
            </a:r>
          </a:p>
        </p:txBody>
      </p:sp>
    </p:spTree>
    <p:extLst>
      <p:ext uri="{BB962C8B-B14F-4D97-AF65-F5344CB8AC3E}">
        <p14:creationId xmlns:p14="http://schemas.microsoft.com/office/powerpoint/2010/main" val="4066814278"/>
      </p:ext>
    </p:extLst>
  </p:cSld>
  <p:clrMapOvr>
    <a:masterClrMapping/>
  </p:clrMapOvr>
  <p:transition spd="med">
    <p:random/>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Corinthians 9:19, 23 NLT</a:t>
            </a:r>
          </a:p>
        </p:txBody>
      </p:sp>
      <p:sp>
        <p:nvSpPr>
          <p:cNvPr id="3" name="Content Placeholder 2"/>
          <p:cNvSpPr>
            <a:spLocks noGrp="1"/>
          </p:cNvSpPr>
          <p:nvPr>
            <p:ph idx="1"/>
          </p:nvPr>
        </p:nvSpPr>
        <p:spPr/>
        <p:txBody>
          <a:bodyPr>
            <a:normAutofit/>
          </a:bodyPr>
          <a:lstStyle/>
          <a:p>
            <a:r>
              <a:rPr lang="en-US" dirty="0"/>
              <a:t>Even though I am a free man with no master, I have become a slave to all people to bring many to Christ. ... </a:t>
            </a:r>
            <a:r>
              <a:rPr lang="en-US" baseline="30000" dirty="0"/>
              <a:t>23</a:t>
            </a:r>
            <a:r>
              <a:rPr lang="en-US" dirty="0"/>
              <a:t> I do everything to spread the Good News and share in its blessings.  [</a:t>
            </a:r>
            <a:r>
              <a:rPr lang="en-US" dirty="0">
                <a:hlinkClick r:id="rId3" action="ppaction://hlinksldjump"/>
              </a:rPr>
              <a:t>R</a:t>
            </a:r>
            <a:r>
              <a:rPr lang="en-US" dirty="0"/>
              <a:t>]</a:t>
            </a:r>
          </a:p>
        </p:txBody>
      </p:sp>
    </p:spTree>
    <p:extLst>
      <p:ext uri="{BB962C8B-B14F-4D97-AF65-F5344CB8AC3E}">
        <p14:creationId xmlns:p14="http://schemas.microsoft.com/office/powerpoint/2010/main" val="2433961056"/>
      </p:ext>
    </p:extLst>
  </p:cSld>
  <p:clrMapOvr>
    <a:masterClrMapping/>
  </p:clrMapOvr>
  <p:transition spd="med">
    <p:random/>
  </p:transition>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F7916-91C0-460C-B558-8DAA48680440}"/>
              </a:ext>
            </a:extLst>
          </p:cNvPr>
          <p:cNvSpPr>
            <a:spLocks noGrp="1"/>
          </p:cNvSpPr>
          <p:nvPr>
            <p:ph type="title"/>
          </p:nvPr>
        </p:nvSpPr>
        <p:spPr/>
        <p:txBody>
          <a:bodyPr/>
          <a:lstStyle/>
          <a:p>
            <a:r>
              <a:rPr lang="en-US" dirty="0"/>
              <a:t>Memory Text</a:t>
            </a:r>
            <a:br>
              <a:rPr lang="en-US" dirty="0"/>
            </a:br>
            <a:r>
              <a:rPr lang="en-US" dirty="0">
                <a:effectLst>
                  <a:outerShdw blurRad="38100" dist="38100" dir="2700000" algn="tl">
                    <a:srgbClr val="000000">
                      <a:alpha val="43137"/>
                    </a:srgbClr>
                  </a:outerShdw>
                </a:effectLst>
              </a:rPr>
              <a:t>1 Corinthians 10:31 NKJV</a:t>
            </a:r>
          </a:p>
        </p:txBody>
      </p:sp>
      <p:sp>
        <p:nvSpPr>
          <p:cNvPr id="3" name="Content Placeholder 2">
            <a:extLst>
              <a:ext uri="{FF2B5EF4-FFF2-40B4-BE49-F238E27FC236}">
                <a16:creationId xmlns:a16="http://schemas.microsoft.com/office/drawing/2014/main" id="{CB2D42D4-7BB8-4C00-A5B5-07B01AC9DAC0}"/>
              </a:ext>
            </a:extLst>
          </p:cNvPr>
          <p:cNvSpPr>
            <a:spLocks noGrp="1"/>
          </p:cNvSpPr>
          <p:nvPr>
            <p:ph idx="1"/>
          </p:nvPr>
        </p:nvSpPr>
        <p:spPr>
          <a:xfrm>
            <a:off x="3505200" y="1676400"/>
            <a:ext cx="5562600" cy="5105400"/>
          </a:xfrm>
        </p:spPr>
        <p:txBody>
          <a:bodyPr>
            <a:normAutofit fontScale="85000" lnSpcReduction="10000"/>
          </a:bodyPr>
          <a:lstStyle/>
          <a:p>
            <a:r>
              <a:rPr lang="en-US" dirty="0">
                <a:effectLst>
                  <a:outerShdw blurRad="38100" dist="38100" dir="2700000" algn="tl">
                    <a:srgbClr val="000000">
                      <a:alpha val="43137"/>
                    </a:srgbClr>
                  </a:outerShdw>
                </a:effectLst>
              </a:rPr>
              <a:t>Therefore, whether you eat or drink, or whatever you do, do all to the glory of God.</a:t>
            </a:r>
          </a:p>
          <a:p>
            <a:r>
              <a:rPr lang="en-US" dirty="0">
                <a:effectLst>
                  <a:outerShdw blurRad="38100" dist="38100" dir="2700000" algn="tl">
                    <a:srgbClr val="000000">
                      <a:alpha val="43137"/>
                    </a:srgbClr>
                  </a:outerShdw>
                </a:effectLst>
              </a:rPr>
              <a:t>How encompassing is this command from the apostle Paul?</a:t>
            </a:r>
          </a:p>
          <a:p>
            <a:r>
              <a:rPr lang="en-US" dirty="0">
                <a:effectLst>
                  <a:outerShdw blurRad="38100" dist="38100" dir="2700000" algn="tl">
                    <a:srgbClr val="000000">
                      <a:alpha val="43137"/>
                    </a:srgbClr>
                  </a:outerShdw>
                </a:effectLst>
              </a:rPr>
              <a:t>How did God describe His glory to Moses?</a:t>
            </a:r>
          </a:p>
          <a:p>
            <a:r>
              <a:rPr lang="en-US" dirty="0">
                <a:effectLst>
                  <a:outerShdw blurRad="38100" dist="38100" dir="2700000" algn="tl">
                    <a:srgbClr val="000000">
                      <a:alpha val="43137"/>
                    </a:srgbClr>
                  </a:outerShdw>
                </a:effectLst>
              </a:rPr>
              <a:t>What do you think it means to live to the glory of God?</a:t>
            </a:r>
          </a:p>
          <a:p>
            <a:r>
              <a:rPr lang="en-US" dirty="0">
                <a:effectLst>
                  <a:outerShdw blurRad="38100" dist="38100" dir="2700000" algn="tl">
                    <a:srgbClr val="000000">
                      <a:alpha val="43137"/>
                    </a:srgbClr>
                  </a:outerShdw>
                </a:effectLst>
              </a:rPr>
              <a:t>How does living to the glory of God fulfill His purpose for creating us? (</a:t>
            </a:r>
            <a:r>
              <a:rPr lang="en-US" dirty="0">
                <a:effectLst>
                  <a:outerShdw blurRad="38100" dist="38100" dir="2700000" algn="tl">
                    <a:srgbClr val="000000">
                      <a:alpha val="43137"/>
                    </a:srgbClr>
                  </a:outerShdw>
                </a:effectLst>
                <a:hlinkClick r:id="rId4" action="ppaction://hlinksldjump"/>
              </a:rPr>
              <a:t>Isa 43:7</a:t>
            </a:r>
            <a:r>
              <a:rPr lang="en-US" dirty="0">
                <a:effectLst>
                  <a:outerShdw blurRad="38100" dist="38100" dir="2700000" algn="tl">
                    <a:srgbClr val="000000">
                      <a:alpha val="43137"/>
                    </a:srgbClr>
                  </a:outerShdw>
                </a:effectLst>
              </a:rPr>
              <a:t>)</a:t>
            </a:r>
          </a:p>
        </p:txBody>
      </p:sp>
    </p:spTree>
    <p:extLst>
      <p:ext uri="{BB962C8B-B14F-4D97-AF65-F5344CB8AC3E}">
        <p14:creationId xmlns:p14="http://schemas.microsoft.com/office/powerpoint/2010/main" val="3901151622"/>
      </p:ext>
    </p:extLst>
  </p:cSld>
  <p:clrMapOvr>
    <a:masterClrMapping/>
  </p:clrMapOvr>
  <p:transition spd="med">
    <p:random/>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D6D91-EB88-46DE-A21A-7F8E8D8729B9}"/>
              </a:ext>
            </a:extLst>
          </p:cNvPr>
          <p:cNvSpPr>
            <a:spLocks noGrp="1"/>
          </p:cNvSpPr>
          <p:nvPr>
            <p:ph type="title"/>
          </p:nvPr>
        </p:nvSpPr>
        <p:spPr>
          <a:xfrm>
            <a:off x="566530" y="457200"/>
            <a:ext cx="7772400" cy="1066800"/>
          </a:xfrm>
        </p:spPr>
        <p:txBody>
          <a:bodyPr/>
          <a:lstStyle/>
          <a:p>
            <a:r>
              <a:rPr lang="en-US" dirty="0">
                <a:effectLst>
                  <a:outerShdw blurRad="38100" dist="38100" dir="2700000" algn="tl">
                    <a:srgbClr val="000000">
                      <a:alpha val="43137"/>
                    </a:srgbClr>
                  </a:outerShdw>
                </a:effectLst>
              </a:rPr>
              <a:t>1 Corinthians 10:13-14 ESV</a:t>
            </a:r>
          </a:p>
        </p:txBody>
      </p:sp>
      <p:sp>
        <p:nvSpPr>
          <p:cNvPr id="3" name="Content Placeholder 2">
            <a:extLst>
              <a:ext uri="{FF2B5EF4-FFF2-40B4-BE49-F238E27FC236}">
                <a16:creationId xmlns:a16="http://schemas.microsoft.com/office/drawing/2014/main" id="{5122354E-0018-4CA0-8B03-F4E1397EAB56}"/>
              </a:ext>
            </a:extLst>
          </p:cNvPr>
          <p:cNvSpPr>
            <a:spLocks noGrp="1"/>
          </p:cNvSpPr>
          <p:nvPr>
            <p:ph idx="1"/>
          </p:nvPr>
        </p:nvSpPr>
        <p:spPr>
          <a:xfrm>
            <a:off x="919821" y="1524000"/>
            <a:ext cx="7065818" cy="5105400"/>
          </a:xfrm>
        </p:spPr>
        <p:txBody>
          <a:bodyPr>
            <a:normAutofit/>
          </a:bodyPr>
          <a:lstStyle/>
          <a:p>
            <a:r>
              <a:rPr lang="en-US" dirty="0">
                <a:effectLst>
                  <a:outerShdw blurRad="38100" dist="38100" dir="2700000" algn="tl">
                    <a:srgbClr val="000000">
                      <a:alpha val="43137"/>
                    </a:srgbClr>
                  </a:outerShdw>
                </a:effectLst>
              </a:rPr>
              <a:t>No temptation has overtaken you that is not common to man. God is faithful, and he will not let you be tempted beyond your ability, but with the temptation he will also provide the way of escape, that you may be able to endure it. </a:t>
            </a:r>
            <a:r>
              <a:rPr lang="en-US" baseline="30000" dirty="0">
                <a:effectLst>
                  <a:outerShdw blurRad="38100" dist="38100" dir="2700000" algn="tl">
                    <a:srgbClr val="000000">
                      <a:alpha val="43137"/>
                    </a:srgbClr>
                  </a:outerShdw>
                </a:effectLst>
              </a:rPr>
              <a:t>14</a:t>
            </a:r>
            <a:r>
              <a:rPr lang="en-US" dirty="0">
                <a:effectLst>
                  <a:outerShdw blurRad="38100" dist="38100" dir="2700000" algn="tl">
                    <a:srgbClr val="000000">
                      <a:alpha val="43137"/>
                    </a:srgbClr>
                  </a:outerShdw>
                </a:effectLst>
              </a:rPr>
              <a:t> Therefore, my beloved, flee from idolatry.  [</a:t>
            </a:r>
            <a:r>
              <a:rPr lang="en-US" dirty="0">
                <a:effectLst>
                  <a:outerShdw blurRad="38100" dist="38100" dir="2700000" algn="tl">
                    <a:srgbClr val="000000">
                      <a:alpha val="43137"/>
                    </a:srgbClr>
                  </a:outerShdw>
                </a:effectLst>
                <a:hlinkClick r:id="rId3" action="ppaction://hlinksldjump"/>
              </a:rPr>
              <a:t>R</a:t>
            </a:r>
            <a:r>
              <a:rPr lang="en-US" dirty="0">
                <a:effectLst>
                  <a:outerShdw blurRad="38100" dist="38100" dir="2700000" algn="tl">
                    <a:srgbClr val="000000">
                      <a:alpha val="43137"/>
                    </a:srgbClr>
                  </a:outerShdw>
                </a:effectLst>
              </a:rPr>
              <a:t>]</a:t>
            </a:r>
          </a:p>
        </p:txBody>
      </p:sp>
    </p:spTree>
    <p:extLst>
      <p:ext uri="{BB962C8B-B14F-4D97-AF65-F5344CB8AC3E}">
        <p14:creationId xmlns:p14="http://schemas.microsoft.com/office/powerpoint/2010/main" val="3519891644"/>
      </p:ext>
    </p:extLst>
  </p:cSld>
  <p:clrMapOvr>
    <a:masterClrMapping/>
  </p:clrMapOvr>
  <p:transition spd="med">
    <p:random/>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AE06BD-E349-0A45-568F-CCB07D6DD014}"/>
              </a:ext>
            </a:extLst>
          </p:cNvPr>
          <p:cNvSpPr>
            <a:spLocks noGrp="1"/>
          </p:cNvSpPr>
          <p:nvPr>
            <p:ph type="title"/>
          </p:nvPr>
        </p:nvSpPr>
        <p:spPr/>
        <p:txBody>
          <a:bodyPr/>
          <a:lstStyle/>
          <a:p>
            <a:r>
              <a:rPr lang="en-US" dirty="0"/>
              <a:t>1 Corinthians 10:19-20 NKJV</a:t>
            </a:r>
          </a:p>
        </p:txBody>
      </p:sp>
      <p:sp>
        <p:nvSpPr>
          <p:cNvPr id="3" name="Content Placeholder 2">
            <a:extLst>
              <a:ext uri="{FF2B5EF4-FFF2-40B4-BE49-F238E27FC236}">
                <a16:creationId xmlns:a16="http://schemas.microsoft.com/office/drawing/2014/main" id="{9CF2709E-999C-820B-765C-C3196C2894FD}"/>
              </a:ext>
            </a:extLst>
          </p:cNvPr>
          <p:cNvSpPr>
            <a:spLocks noGrp="1"/>
          </p:cNvSpPr>
          <p:nvPr>
            <p:ph idx="1"/>
          </p:nvPr>
        </p:nvSpPr>
        <p:spPr/>
        <p:txBody>
          <a:bodyPr/>
          <a:lstStyle/>
          <a:p>
            <a:r>
              <a:rPr lang="en-US" dirty="0"/>
              <a:t>What am I saying then? That an idol is anything, or what is offered to idols is anything? </a:t>
            </a:r>
            <a:r>
              <a:rPr lang="en-US" baseline="30000" dirty="0"/>
              <a:t>20</a:t>
            </a:r>
            <a:r>
              <a:rPr lang="en-US" dirty="0"/>
              <a:t> Rather, that the things which the Gentiles sacrifice they sacrifice to demons and not to God, and I do not want you to have fellowship with demons.  [</a:t>
            </a:r>
            <a:r>
              <a:rPr lang="en-US" dirty="0">
                <a:hlinkClick r:id="rId3" action="ppaction://hlinksldjump"/>
              </a:rPr>
              <a:t>R</a:t>
            </a:r>
            <a:r>
              <a:rPr lang="en-US" dirty="0"/>
              <a:t>]</a:t>
            </a:r>
          </a:p>
        </p:txBody>
      </p:sp>
    </p:spTree>
    <p:extLst>
      <p:ext uri="{BB962C8B-B14F-4D97-AF65-F5344CB8AC3E}">
        <p14:creationId xmlns:p14="http://schemas.microsoft.com/office/powerpoint/2010/main" val="2482717392"/>
      </p:ext>
    </p:extLst>
  </p:cSld>
  <p:clrMapOvr>
    <a:masterClrMapping/>
  </p:clrMapOvr>
  <p:transition spd="med">
    <p:random/>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515120-DBA9-BE04-F86C-6266A707ED4E}"/>
              </a:ext>
            </a:extLst>
          </p:cNvPr>
          <p:cNvSpPr>
            <a:spLocks noGrp="1"/>
          </p:cNvSpPr>
          <p:nvPr>
            <p:ph type="title"/>
          </p:nvPr>
        </p:nvSpPr>
        <p:spPr/>
        <p:txBody>
          <a:bodyPr/>
          <a:lstStyle/>
          <a:p>
            <a:r>
              <a:rPr lang="en-US" dirty="0"/>
              <a:t>Overview</a:t>
            </a:r>
          </a:p>
        </p:txBody>
      </p:sp>
      <p:sp>
        <p:nvSpPr>
          <p:cNvPr id="3" name="Content Placeholder 2">
            <a:extLst>
              <a:ext uri="{FF2B5EF4-FFF2-40B4-BE49-F238E27FC236}">
                <a16:creationId xmlns:a16="http://schemas.microsoft.com/office/drawing/2014/main" id="{862693C9-4E33-1379-8CC2-81EEAED407DC}"/>
              </a:ext>
            </a:extLst>
          </p:cNvPr>
          <p:cNvSpPr>
            <a:spLocks noGrp="1"/>
          </p:cNvSpPr>
          <p:nvPr>
            <p:ph idx="1"/>
          </p:nvPr>
        </p:nvSpPr>
        <p:spPr>
          <a:xfrm>
            <a:off x="3505200" y="1676400"/>
            <a:ext cx="5562600" cy="5029200"/>
          </a:xfrm>
        </p:spPr>
        <p:txBody>
          <a:bodyPr>
            <a:normAutofit fontScale="92500" lnSpcReduction="20000"/>
          </a:bodyPr>
          <a:lstStyle/>
          <a:p>
            <a:r>
              <a:rPr lang="en-US" dirty="0"/>
              <a:t>In our lesson this week, Paul deals with more problems in the Corinthian church.  In eating and drinking, don’t be a stumbling block. In mission, be a help not a hindrance. In idolatry, avoid the demonic. In all things, glorify God.</a:t>
            </a:r>
          </a:p>
          <a:p>
            <a:pPr lvl="1"/>
            <a:r>
              <a:rPr lang="en-US" dirty="0"/>
              <a:t>Food Offered to Idols</a:t>
            </a:r>
          </a:p>
          <a:p>
            <a:pPr lvl="1"/>
            <a:r>
              <a:rPr lang="en-US" dirty="0"/>
              <a:t>Selfless Service</a:t>
            </a:r>
          </a:p>
          <a:p>
            <a:pPr lvl="1"/>
            <a:r>
              <a:rPr lang="en-US" dirty="0"/>
              <a:t>Fleeing Idolatry</a:t>
            </a:r>
          </a:p>
          <a:p>
            <a:pPr lvl="1"/>
            <a:r>
              <a:rPr lang="en-US" dirty="0"/>
              <a:t>Summary</a:t>
            </a:r>
          </a:p>
          <a:p>
            <a:pPr lvl="1"/>
            <a:endParaRPr lang="en-US" dirty="0"/>
          </a:p>
        </p:txBody>
      </p:sp>
    </p:spTree>
    <p:extLst>
      <p:ext uri="{BB962C8B-B14F-4D97-AF65-F5344CB8AC3E}">
        <p14:creationId xmlns:p14="http://schemas.microsoft.com/office/powerpoint/2010/main" val="1252613011"/>
      </p:ext>
    </p:extLst>
  </p:cSld>
  <p:clrMapOvr>
    <a:masterClrMapping/>
  </p:clrMapOvr>
  <p:transition spd="med">
    <p:random/>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Food Offered to Idols</a:t>
            </a:r>
          </a:p>
        </p:txBody>
      </p:sp>
      <p:sp>
        <p:nvSpPr>
          <p:cNvPr id="3" name="Content Placeholder 2"/>
          <p:cNvSpPr>
            <a:spLocks noGrp="1"/>
          </p:cNvSpPr>
          <p:nvPr>
            <p:ph idx="1"/>
          </p:nvPr>
        </p:nvSpPr>
        <p:spPr/>
        <p:txBody>
          <a:bodyPr>
            <a:normAutofit fontScale="77500" lnSpcReduction="20000"/>
          </a:bodyPr>
          <a:lstStyle/>
          <a:p>
            <a:r>
              <a:rPr lang="en-US" dirty="0"/>
              <a:t>How does Paul begin his teaching of food offered to idols? (</a:t>
            </a:r>
            <a:r>
              <a:rPr lang="en-US" dirty="0">
                <a:hlinkClick r:id="rId4" action="ppaction://hlinksldjump"/>
              </a:rPr>
              <a:t>1 Cor 8:1-3</a:t>
            </a:r>
            <a:r>
              <a:rPr lang="en-US" dirty="0"/>
              <a:t>)</a:t>
            </a:r>
          </a:p>
          <a:p>
            <a:r>
              <a:rPr lang="en-US" dirty="0"/>
              <a:t>What knowledge does Paul affirm concerning the idols worshipped in pagan temples? (</a:t>
            </a:r>
            <a:r>
              <a:rPr lang="en-US" dirty="0">
                <a:hlinkClick r:id="rId5" action="ppaction://hlinksldjump"/>
              </a:rPr>
              <a:t>1 Cor 8:4</a:t>
            </a:r>
            <a:r>
              <a:rPr lang="en-US" dirty="0"/>
              <a:t>)</a:t>
            </a:r>
          </a:p>
          <a:p>
            <a:r>
              <a:rPr lang="en-US" dirty="0"/>
              <a:t>What is Paul’s concern, then with eating food offered to idols? (</a:t>
            </a:r>
            <a:r>
              <a:rPr lang="en-US" dirty="0">
                <a:hlinkClick r:id="rId6" action="ppaction://hlinksldjump"/>
              </a:rPr>
              <a:t>1 Cor 8:7,9,13</a:t>
            </a:r>
            <a:r>
              <a:rPr lang="en-US" dirty="0"/>
              <a:t>)</a:t>
            </a:r>
          </a:p>
          <a:p>
            <a:r>
              <a:rPr lang="en-US" dirty="0"/>
              <a:t>How does Paul summarize his guidance at the end of chapter 10? (</a:t>
            </a:r>
            <a:r>
              <a:rPr lang="en-US" dirty="0">
                <a:hlinkClick r:id="rId7" action="ppaction://hlinksldjump"/>
              </a:rPr>
              <a:t>1 Cor 10:27-28</a:t>
            </a:r>
            <a:r>
              <a:rPr lang="en-US" dirty="0"/>
              <a:t>)</a:t>
            </a:r>
          </a:p>
          <a:p>
            <a:r>
              <a:rPr lang="en-US" dirty="0"/>
              <a:t>In what other areas may we be more apt to cause our brothers to stumble?</a:t>
            </a:r>
          </a:p>
          <a:p>
            <a:endParaRPr lang="en-US" dirty="0"/>
          </a:p>
        </p:txBody>
      </p:sp>
    </p:spTree>
    <p:extLst>
      <p:ext uri="{BB962C8B-B14F-4D97-AF65-F5344CB8AC3E}">
        <p14:creationId xmlns:p14="http://schemas.microsoft.com/office/powerpoint/2010/main" val="3091843596"/>
      </p:ext>
    </p:extLst>
  </p:cSld>
  <p:clrMapOvr>
    <a:masterClrMapping/>
  </p:clrMapOvr>
  <p:transition spd="med">
    <p:random/>
  </p:transition>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0" y="457200"/>
            <a:ext cx="5029200" cy="990600"/>
          </a:xfrm>
        </p:spPr>
        <p:txBody>
          <a:bodyPr/>
          <a:lstStyle/>
          <a:p>
            <a:r>
              <a:rPr lang="en-US" dirty="0"/>
              <a:t>Selfless Service</a:t>
            </a:r>
          </a:p>
        </p:txBody>
      </p:sp>
      <p:sp>
        <p:nvSpPr>
          <p:cNvPr id="3" name="Content Placeholder 2"/>
          <p:cNvSpPr>
            <a:spLocks noGrp="1"/>
          </p:cNvSpPr>
          <p:nvPr>
            <p:ph idx="1"/>
          </p:nvPr>
        </p:nvSpPr>
        <p:spPr>
          <a:xfrm>
            <a:off x="3505200" y="1676400"/>
            <a:ext cx="5638800" cy="5334000"/>
          </a:xfrm>
        </p:spPr>
        <p:txBody>
          <a:bodyPr>
            <a:normAutofit fontScale="77500" lnSpcReduction="20000"/>
          </a:bodyPr>
          <a:lstStyle/>
          <a:p>
            <a:r>
              <a:rPr lang="en-US" dirty="0">
                <a:effectLst/>
              </a:rPr>
              <a:t>What rights does Paul claim as an apostle and minister of the gospel?  (</a:t>
            </a:r>
            <a:r>
              <a:rPr lang="en-US" dirty="0">
                <a:effectLst/>
                <a:hlinkClick r:id="rId4" action="ppaction://hlinksldjump"/>
              </a:rPr>
              <a:t>1 Cor 9:4-6</a:t>
            </a:r>
            <a:r>
              <a:rPr lang="en-US" dirty="0">
                <a:effectLst/>
              </a:rPr>
              <a:t>)</a:t>
            </a:r>
          </a:p>
          <a:p>
            <a:r>
              <a:rPr lang="en-US" dirty="0">
                <a:effectLst/>
              </a:rPr>
              <a:t>How does Paul use the temple service to support his right to be supported? (</a:t>
            </a:r>
            <a:r>
              <a:rPr lang="en-US" dirty="0">
                <a:effectLst/>
                <a:hlinkClick r:id="rId5" action="ppaction://hlinksldjump"/>
              </a:rPr>
              <a:t>1 Cor 9:13-14</a:t>
            </a:r>
            <a:r>
              <a:rPr lang="en-US" dirty="0">
                <a:effectLst/>
              </a:rPr>
              <a:t>)</a:t>
            </a:r>
          </a:p>
          <a:p>
            <a:r>
              <a:rPr lang="en-US" dirty="0">
                <a:effectLst/>
              </a:rPr>
              <a:t>Though he claims the right of support, what support did Paul actually take? (</a:t>
            </a:r>
            <a:r>
              <a:rPr lang="en-US" dirty="0">
                <a:effectLst/>
                <a:hlinkClick r:id="rId6" action="ppaction://hlinksldjump"/>
              </a:rPr>
              <a:t>1 Cor 9:12,15,18</a:t>
            </a:r>
            <a:r>
              <a:rPr lang="en-US" dirty="0">
                <a:effectLst/>
              </a:rPr>
              <a:t>)</a:t>
            </a:r>
          </a:p>
          <a:p>
            <a:r>
              <a:rPr lang="en-US" dirty="0">
                <a:effectLst/>
              </a:rPr>
              <a:t>How did the apostle Paul approach different groups of people to win them to Christ? (</a:t>
            </a:r>
            <a:r>
              <a:rPr lang="en-US" dirty="0">
                <a:effectLst/>
                <a:hlinkClick r:id="rId7" action="ppaction://hlinksldjump"/>
              </a:rPr>
              <a:t>1 Cor 9:19-23</a:t>
            </a:r>
            <a:r>
              <a:rPr lang="en-US" dirty="0">
                <a:effectLst/>
              </a:rPr>
              <a:t>)</a:t>
            </a:r>
          </a:p>
          <a:p>
            <a:r>
              <a:rPr lang="en-US" dirty="0">
                <a:effectLst/>
              </a:rPr>
              <a:t>How does Paul’s description of his selfless service in chapter 9 fit together with his guidance in chapter 8 on food offered to idols?</a:t>
            </a:r>
          </a:p>
          <a:p>
            <a:endParaRPr lang="en-US" dirty="0">
              <a:effectLst/>
            </a:endParaRPr>
          </a:p>
        </p:txBody>
      </p:sp>
    </p:spTree>
    <p:extLst>
      <p:ext uri="{BB962C8B-B14F-4D97-AF65-F5344CB8AC3E}">
        <p14:creationId xmlns:p14="http://schemas.microsoft.com/office/powerpoint/2010/main" val="148846617"/>
      </p:ext>
    </p:extLst>
  </p:cSld>
  <p:clrMapOvr>
    <a:masterClrMapping/>
  </p:clrMapOvr>
  <p:transition spd="med">
    <p:random/>
  </p:transition>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Avoiding Idolatry</a:t>
            </a:r>
          </a:p>
        </p:txBody>
      </p:sp>
      <p:sp>
        <p:nvSpPr>
          <p:cNvPr id="3" name="Content Placeholder 2"/>
          <p:cNvSpPr>
            <a:spLocks noGrp="1"/>
          </p:cNvSpPr>
          <p:nvPr>
            <p:ph idx="1"/>
          </p:nvPr>
        </p:nvSpPr>
        <p:spPr/>
        <p:txBody>
          <a:bodyPr>
            <a:normAutofit fontScale="92500" lnSpcReduction="20000"/>
          </a:bodyPr>
          <a:lstStyle/>
          <a:p>
            <a:r>
              <a:rPr lang="en-US" dirty="0"/>
              <a:t>After reminding his readers of Israel’s unfaithfulness to God including their idol worship, what encouraging promise does he give them? (</a:t>
            </a:r>
            <a:r>
              <a:rPr lang="en-US" dirty="0">
                <a:hlinkClick r:id="rId4" action="ppaction://hlinksldjump"/>
              </a:rPr>
              <a:t>1 Cor 10:13-14</a:t>
            </a:r>
            <a:r>
              <a:rPr lang="en-US" dirty="0"/>
              <a:t>)</a:t>
            </a:r>
          </a:p>
          <a:p>
            <a:r>
              <a:rPr lang="en-US" dirty="0"/>
              <a:t>What does Paul point out about idolatry that makes it particularly dangerous? (</a:t>
            </a:r>
            <a:r>
              <a:rPr lang="en-US" dirty="0">
                <a:hlinkClick r:id="rId5" action="ppaction://hlinksldjump"/>
              </a:rPr>
              <a:t>1 Cor 10:19-20</a:t>
            </a:r>
            <a:r>
              <a:rPr lang="en-US" dirty="0"/>
              <a:t>)</a:t>
            </a:r>
          </a:p>
          <a:p>
            <a:r>
              <a:rPr lang="en-US" dirty="0"/>
              <a:t>How does Paul end his argument on food offered to idols? </a:t>
            </a:r>
          </a:p>
          <a:p>
            <a:endParaRPr lang="en-US" dirty="0"/>
          </a:p>
        </p:txBody>
      </p:sp>
    </p:spTree>
    <p:extLst>
      <p:ext uri="{BB962C8B-B14F-4D97-AF65-F5344CB8AC3E}">
        <p14:creationId xmlns:p14="http://schemas.microsoft.com/office/powerpoint/2010/main" val="411201200"/>
      </p:ext>
    </p:extLst>
  </p:cSld>
  <p:clrMapOvr>
    <a:masterClrMapping/>
  </p:clrMapOvr>
  <p:transition spd="med">
    <p:random/>
  </p:transition>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a:extLst>
            <a:ext uri="{FF2B5EF4-FFF2-40B4-BE49-F238E27FC236}">
              <a16:creationId xmlns:a16="http://schemas.microsoft.com/office/drawing/2014/main" id="{32FF5A9C-3BC6-76C4-D968-DF25BFB2BE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27F174-2F35-EF73-4BF0-E15398964765}"/>
              </a:ext>
            </a:extLst>
          </p:cNvPr>
          <p:cNvSpPr>
            <a:spLocks noGrp="1"/>
          </p:cNvSpPr>
          <p:nvPr>
            <p:ph type="title"/>
          </p:nvPr>
        </p:nvSpPr>
        <p:spPr>
          <a:xfrm>
            <a:off x="3810000" y="457200"/>
            <a:ext cx="5029200" cy="990600"/>
          </a:xfrm>
        </p:spPr>
        <p:txBody>
          <a:bodyPr/>
          <a:lstStyle/>
          <a:p>
            <a:r>
              <a:rPr lang="en-US" dirty="0"/>
              <a:t>Summary</a:t>
            </a:r>
          </a:p>
        </p:txBody>
      </p:sp>
      <p:sp>
        <p:nvSpPr>
          <p:cNvPr id="5" name="Content Placeholder 4">
            <a:extLst>
              <a:ext uri="{FF2B5EF4-FFF2-40B4-BE49-F238E27FC236}">
                <a16:creationId xmlns:a16="http://schemas.microsoft.com/office/drawing/2014/main" id="{30F56A72-B621-6128-3482-1E386920BE43}"/>
              </a:ext>
            </a:extLst>
          </p:cNvPr>
          <p:cNvSpPr>
            <a:spLocks noGrp="1"/>
          </p:cNvSpPr>
          <p:nvPr>
            <p:ph idx="1"/>
          </p:nvPr>
        </p:nvSpPr>
        <p:spPr>
          <a:xfrm>
            <a:off x="3429000" y="1676400"/>
            <a:ext cx="5638800" cy="5181600"/>
          </a:xfrm>
        </p:spPr>
        <p:txBody>
          <a:bodyPr>
            <a:normAutofit fontScale="70000" lnSpcReduction="20000"/>
          </a:bodyPr>
          <a:lstStyle/>
          <a:p>
            <a:r>
              <a:rPr lang="en-US" dirty="0"/>
              <a:t>In 1 Corinthians 8–10, Paul addresses a problem in Corinth: whether believers may eat food that has been sacrificed to idols.</a:t>
            </a:r>
          </a:p>
          <a:p>
            <a:r>
              <a:rPr lang="en-US" dirty="0"/>
              <a:t>Apparently, some in Corinth believed that since idols are nothing and there is only one God, eating meat offered to idols is harmless.</a:t>
            </a:r>
          </a:p>
          <a:p>
            <a:r>
              <a:rPr lang="en-US" dirty="0"/>
              <a:t>Paul agreed theologically, but set a higher practical standard: love limits liberty.</a:t>
            </a:r>
          </a:p>
          <a:p>
            <a:r>
              <a:rPr lang="en-US" dirty="0"/>
              <a:t>The danger is not the food but the effect of one’s actions on others.</a:t>
            </a:r>
          </a:p>
          <a:p>
            <a:r>
              <a:rPr lang="en-US" dirty="0"/>
              <a:t>If a “strong” believer eats in an idol’s temple, a weak brother may be emboldened to do the same against his conscience and thus be led into sin.</a:t>
            </a:r>
          </a:p>
          <a:p>
            <a:r>
              <a:rPr lang="en-US" dirty="0"/>
              <a:t>Love for our brother should prevent us from being a stumbling block to him.</a:t>
            </a:r>
          </a:p>
          <a:p>
            <a:endParaRPr lang="en-US" dirty="0"/>
          </a:p>
          <a:p>
            <a:endParaRPr lang="en-US" dirty="0"/>
          </a:p>
          <a:p>
            <a:endParaRPr lang="en-US" dirty="0"/>
          </a:p>
        </p:txBody>
      </p:sp>
    </p:spTree>
    <p:extLst>
      <p:ext uri="{BB962C8B-B14F-4D97-AF65-F5344CB8AC3E}">
        <p14:creationId xmlns:p14="http://schemas.microsoft.com/office/powerpoint/2010/main" val="1871190204"/>
      </p:ext>
    </p:extLst>
  </p:cSld>
  <p:clrMapOvr>
    <a:masterClrMapping/>
  </p:clrMapOvr>
  <p:transition spd="med">
    <p:random/>
  </p:transition>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a:extLst>
            <a:ext uri="{FF2B5EF4-FFF2-40B4-BE49-F238E27FC236}">
              <a16:creationId xmlns:a16="http://schemas.microsoft.com/office/drawing/2014/main" id="{C69B01FD-54D7-D1C9-31DB-9B4ACC16B1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BF3340-7752-73FE-44EF-2BD11FA2B4FE}"/>
              </a:ext>
            </a:extLst>
          </p:cNvPr>
          <p:cNvSpPr>
            <a:spLocks noGrp="1"/>
          </p:cNvSpPr>
          <p:nvPr>
            <p:ph type="title"/>
          </p:nvPr>
        </p:nvSpPr>
        <p:spPr>
          <a:xfrm>
            <a:off x="3810000" y="457200"/>
            <a:ext cx="5029200" cy="990600"/>
          </a:xfrm>
        </p:spPr>
        <p:txBody>
          <a:bodyPr/>
          <a:lstStyle/>
          <a:p>
            <a:r>
              <a:rPr lang="en-US" dirty="0"/>
              <a:t>Summary</a:t>
            </a:r>
          </a:p>
        </p:txBody>
      </p:sp>
      <p:sp>
        <p:nvSpPr>
          <p:cNvPr id="5" name="Content Placeholder 4">
            <a:extLst>
              <a:ext uri="{FF2B5EF4-FFF2-40B4-BE49-F238E27FC236}">
                <a16:creationId xmlns:a16="http://schemas.microsoft.com/office/drawing/2014/main" id="{E760C847-8632-7962-539D-D18EE7E1FD5E}"/>
              </a:ext>
            </a:extLst>
          </p:cNvPr>
          <p:cNvSpPr>
            <a:spLocks noGrp="1"/>
          </p:cNvSpPr>
          <p:nvPr>
            <p:ph idx="1"/>
          </p:nvPr>
        </p:nvSpPr>
        <p:spPr>
          <a:xfrm>
            <a:off x="3505200" y="1676400"/>
            <a:ext cx="5562600" cy="5181600"/>
          </a:xfrm>
        </p:spPr>
        <p:txBody>
          <a:bodyPr>
            <a:normAutofit fontScale="70000" lnSpcReduction="20000"/>
          </a:bodyPr>
          <a:lstStyle/>
          <a:p>
            <a:pPr>
              <a:defRPr/>
            </a:pPr>
            <a:r>
              <a:rPr lang="en-US" dirty="0"/>
              <a:t>This principle is applicable to many other areas of life in the church.</a:t>
            </a:r>
          </a:p>
          <a:p>
            <a:pPr>
              <a:defRPr/>
            </a:pPr>
            <a:r>
              <a:rPr lang="en-US" dirty="0"/>
              <a:t>Paul illustrates this principle with his own life. </a:t>
            </a:r>
          </a:p>
          <a:p>
            <a:pPr>
              <a:defRPr/>
            </a:pPr>
            <a:r>
              <a:rPr lang="en-US" dirty="0"/>
              <a:t>He has apostolic rights that he has  chosen to forgo, so as not to put an obstacle in the way of the gospel. </a:t>
            </a:r>
          </a:p>
          <a:p>
            <a:pPr>
              <a:defRPr/>
            </a:pPr>
            <a:r>
              <a:rPr lang="en-US" dirty="0"/>
              <a:t>He works to support himself, so he can present the gospel free of charge.</a:t>
            </a:r>
          </a:p>
          <a:p>
            <a:pPr>
              <a:defRPr/>
            </a:pPr>
            <a:r>
              <a:rPr lang="en-US" dirty="0"/>
              <a:t>He becomes “all things to all people” to win some, adapting to their ways without compromising the truth.</a:t>
            </a:r>
          </a:p>
          <a:p>
            <a:pPr>
              <a:defRPr/>
            </a:pPr>
            <a:r>
              <a:rPr lang="en-US" dirty="0"/>
              <a:t>If an apostle can forgo his rights for the gospel, surely the “strong” in Corinth can forgo certain meals for the sake of a weak brother.</a:t>
            </a:r>
          </a:p>
          <a:p>
            <a:pPr>
              <a:defRPr/>
            </a:pPr>
            <a:endParaRPr lang="en-US" dirty="0"/>
          </a:p>
        </p:txBody>
      </p:sp>
    </p:spTree>
    <p:extLst>
      <p:ext uri="{BB962C8B-B14F-4D97-AF65-F5344CB8AC3E}">
        <p14:creationId xmlns:p14="http://schemas.microsoft.com/office/powerpoint/2010/main" val="1872224627"/>
      </p:ext>
    </p:extLst>
  </p:cSld>
  <p:clrMapOvr>
    <a:masterClrMapping/>
  </p:clrMapOvr>
  <p:transition spd="med">
    <p:random/>
  </p:transition>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a:extLst>
            <a:ext uri="{FF2B5EF4-FFF2-40B4-BE49-F238E27FC236}">
              <a16:creationId xmlns:a16="http://schemas.microsoft.com/office/drawing/2014/main" id="{75364285-449E-A52D-F417-F618AE09A1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6906C5-6779-D880-195E-53AB8B4C2149}"/>
              </a:ext>
            </a:extLst>
          </p:cNvPr>
          <p:cNvSpPr>
            <a:spLocks noGrp="1"/>
          </p:cNvSpPr>
          <p:nvPr>
            <p:ph type="title"/>
          </p:nvPr>
        </p:nvSpPr>
        <p:spPr>
          <a:xfrm>
            <a:off x="3810000" y="457200"/>
            <a:ext cx="5029200" cy="990600"/>
          </a:xfrm>
        </p:spPr>
        <p:txBody>
          <a:bodyPr/>
          <a:lstStyle/>
          <a:p>
            <a:r>
              <a:rPr lang="en-US" dirty="0"/>
              <a:t>Summary</a:t>
            </a:r>
          </a:p>
        </p:txBody>
      </p:sp>
      <p:sp>
        <p:nvSpPr>
          <p:cNvPr id="5" name="Content Placeholder 4">
            <a:extLst>
              <a:ext uri="{FF2B5EF4-FFF2-40B4-BE49-F238E27FC236}">
                <a16:creationId xmlns:a16="http://schemas.microsoft.com/office/drawing/2014/main" id="{B14BD3FA-DCF5-2B39-12C6-6778AAF53CD8}"/>
              </a:ext>
            </a:extLst>
          </p:cNvPr>
          <p:cNvSpPr>
            <a:spLocks noGrp="1"/>
          </p:cNvSpPr>
          <p:nvPr>
            <p:ph idx="1"/>
          </p:nvPr>
        </p:nvSpPr>
        <p:spPr>
          <a:xfrm>
            <a:off x="3505200" y="1676400"/>
            <a:ext cx="5562600" cy="5181600"/>
          </a:xfrm>
        </p:spPr>
        <p:txBody>
          <a:bodyPr>
            <a:normAutofit fontScale="70000" lnSpcReduction="20000"/>
          </a:bodyPr>
          <a:lstStyle/>
          <a:p>
            <a:pPr eaLnBrk="1" hangingPunct="1">
              <a:defRPr/>
            </a:pPr>
            <a:r>
              <a:rPr lang="en-US" dirty="0"/>
              <a:t>Paul encourages the Corinthian church to learn from Israel’s experience.  </a:t>
            </a:r>
          </a:p>
          <a:p>
            <a:pPr eaLnBrk="1" hangingPunct="1">
              <a:defRPr/>
            </a:pPr>
            <a:r>
              <a:rPr lang="en-US" dirty="0"/>
              <a:t>He instructs them to flee idolatry. </a:t>
            </a:r>
          </a:p>
          <a:p>
            <a:pPr eaLnBrk="1" hangingPunct="1">
              <a:defRPr/>
            </a:pPr>
            <a:r>
              <a:rPr lang="en-US" dirty="0"/>
              <a:t>He informs them that there are demonic powers behind the idols to whom the Gentiles sacrifice.</a:t>
            </a:r>
          </a:p>
          <a:p>
            <a:pPr eaLnBrk="1" hangingPunct="1">
              <a:defRPr/>
            </a:pPr>
            <a:r>
              <a:rPr lang="en-US" dirty="0"/>
              <a:t>Thus, eating food in an idol’s temple as part of a cultic meal is forbidden.</a:t>
            </a:r>
          </a:p>
          <a:p>
            <a:pPr eaLnBrk="1" hangingPunct="1">
              <a:defRPr/>
            </a:pPr>
            <a:r>
              <a:rPr lang="en-US" dirty="0"/>
              <a:t>Food in the marketplace or served in a private home is to be received with thanksgiving, but If someone explicitly says, “This has been offered in sacrifice,” then do not eat.</a:t>
            </a:r>
          </a:p>
          <a:p>
            <a:pPr eaLnBrk="1" hangingPunct="1">
              <a:defRPr/>
            </a:pPr>
            <a:r>
              <a:rPr lang="en-US" dirty="0"/>
              <a:t>The principle is well summarized in our memory text.</a:t>
            </a:r>
          </a:p>
          <a:p>
            <a:pPr eaLnBrk="1" hangingPunct="1">
              <a:defRPr/>
            </a:pPr>
            <a:r>
              <a:rPr lang="en-US" dirty="0"/>
              <a:t>Will you aim your life this week, in whatever you do, at bringing glory to God?</a:t>
            </a:r>
          </a:p>
          <a:p>
            <a:pPr eaLnBrk="1" hangingPunct="1">
              <a:defRPr/>
            </a:pPr>
            <a:endParaRPr lang="en-US" dirty="0"/>
          </a:p>
          <a:p>
            <a:pPr eaLnBrk="1" hangingPunct="1">
              <a:defRPr/>
            </a:pPr>
            <a:endParaRPr lang="en-US" dirty="0"/>
          </a:p>
        </p:txBody>
      </p:sp>
    </p:spTree>
    <p:extLst>
      <p:ext uri="{BB962C8B-B14F-4D97-AF65-F5344CB8AC3E}">
        <p14:creationId xmlns:p14="http://schemas.microsoft.com/office/powerpoint/2010/main" val="2592697620"/>
      </p:ext>
    </p:extLst>
  </p:cSld>
  <p:clrMapOvr>
    <a:masterClrMapping/>
  </p:clrMapOvr>
  <p:transition spd="med">
    <p:random/>
  </p:transition>
</p:sld>
</file>

<file path=ppt/theme/theme1.xml><?xml version="1.0" encoding="utf-8"?>
<a:theme xmlns:a="http://schemas.openxmlformats.org/drawingml/2006/main" name="2_Default Design">
  <a:themeElements>
    <a:clrScheme name="Default Design 13">
      <a:dk1>
        <a:srgbClr val="000000"/>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folHlink"/>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folHlink"/>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efault Design">
  <a:themeElements>
    <a:clrScheme name="Default Design 13">
      <a:dk1>
        <a:srgbClr val="000000"/>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folHlink"/>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folHlink"/>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1412383</TotalTime>
  <Words>5904</Words>
  <Application>Microsoft Office PowerPoint</Application>
  <PresentationFormat>Apresentação na tela (4:3)</PresentationFormat>
  <Paragraphs>344</Paragraphs>
  <Slides>21</Slides>
  <Notes>21</Notes>
  <HiddenSlides>0</HiddenSlides>
  <MMClips>0</MMClips>
  <ScaleCrop>false</ScaleCrop>
  <HeadingPairs>
    <vt:vector size="6" baseType="variant">
      <vt:variant>
        <vt:lpstr>Fontes usadas</vt:lpstr>
      </vt:variant>
      <vt:variant>
        <vt:i4>3</vt:i4>
      </vt:variant>
      <vt:variant>
        <vt:lpstr>Tema</vt:lpstr>
      </vt:variant>
      <vt:variant>
        <vt:i4>2</vt:i4>
      </vt:variant>
      <vt:variant>
        <vt:lpstr>Títulos de slides</vt:lpstr>
      </vt:variant>
      <vt:variant>
        <vt:i4>21</vt:i4>
      </vt:variant>
    </vt:vector>
  </HeadingPairs>
  <TitlesOfParts>
    <vt:vector size="26" baseType="lpstr">
      <vt:lpstr>Arial</vt:lpstr>
      <vt:lpstr>Arial Rounded MT Bold</vt:lpstr>
      <vt:lpstr>Calibri</vt:lpstr>
      <vt:lpstr>2_Default Design</vt:lpstr>
      <vt:lpstr>Default Design</vt:lpstr>
      <vt:lpstr>First and Second Corinthians</vt:lpstr>
      <vt:lpstr>Memory Text 1 Corinthians 10:31 NKJV</vt:lpstr>
      <vt:lpstr>Overview</vt:lpstr>
      <vt:lpstr>Food Offered to Idols</vt:lpstr>
      <vt:lpstr>Selfless Service</vt:lpstr>
      <vt:lpstr>Avoiding Idolatry</vt:lpstr>
      <vt:lpstr>Summary</vt:lpstr>
      <vt:lpstr>Summary</vt:lpstr>
      <vt:lpstr>Summary</vt:lpstr>
      <vt:lpstr>Apresentação do PowerPoint</vt:lpstr>
      <vt:lpstr>Isaiah 43:7 ESV</vt:lpstr>
      <vt:lpstr>1 Corinthians 8:1-3 ESV</vt:lpstr>
      <vt:lpstr>1 Corinthians 8:4 ESV</vt:lpstr>
      <vt:lpstr>1 Corinthians 8:7,9,13 ESV</vt:lpstr>
      <vt:lpstr>1 Corinthians 10:27-28 ESV</vt:lpstr>
      <vt:lpstr>1 Corinthians 9:1, 4-6 ESV</vt:lpstr>
      <vt:lpstr>1 Corinthians 9:13-14 ESV</vt:lpstr>
      <vt:lpstr>1 Corinthians 9:12, 15, 18 ESV</vt:lpstr>
      <vt:lpstr>1 Corinthians 9:19, 23 NLT</vt:lpstr>
      <vt:lpstr>1 Corinthians 10:13-14 ESV</vt:lpstr>
      <vt:lpstr>1 Corinthians 10:19-20 NKJV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5: All to the Glory of God</dc:title>
  <dc:subject>First and Second Corinthians</dc:subject>
  <dc:creator>Kenneth J. McNulty</dc:creator>
  <cp:lastModifiedBy>jose ferreira Neto</cp:lastModifiedBy>
  <cp:revision>23671</cp:revision>
  <cp:lastPrinted>2016-06-03T16:02:10Z</cp:lastPrinted>
  <dcterms:created xsi:type="dcterms:W3CDTF">2005-09-30T23:50:48Z</dcterms:created>
  <dcterms:modified xsi:type="dcterms:W3CDTF">2026-07-31T10:41:13Z</dcterms:modified>
  <cp:category>Bible Books</cp:category>
</cp:coreProperties>
</file>