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81"/>
  </p:notesMasterIdLst>
  <p:sldIdLst>
    <p:sldId id="518" r:id="rId2"/>
    <p:sldId id="588" r:id="rId3"/>
    <p:sldId id="590" r:id="rId4"/>
    <p:sldId id="591" r:id="rId5"/>
    <p:sldId id="598" r:id="rId6"/>
    <p:sldId id="599" r:id="rId7"/>
    <p:sldId id="600" r:id="rId8"/>
    <p:sldId id="611" r:id="rId9"/>
    <p:sldId id="614" r:id="rId10"/>
    <p:sldId id="615" r:id="rId11"/>
    <p:sldId id="617" r:id="rId12"/>
    <p:sldId id="616" r:id="rId13"/>
    <p:sldId id="618" r:id="rId14"/>
    <p:sldId id="619" r:id="rId15"/>
    <p:sldId id="620" r:id="rId16"/>
    <p:sldId id="621" r:id="rId17"/>
    <p:sldId id="623" r:id="rId18"/>
    <p:sldId id="626" r:id="rId19"/>
    <p:sldId id="628" r:id="rId20"/>
    <p:sldId id="629" r:id="rId21"/>
    <p:sldId id="630" r:id="rId22"/>
    <p:sldId id="695" r:id="rId23"/>
    <p:sldId id="631" r:id="rId24"/>
    <p:sldId id="632" r:id="rId25"/>
    <p:sldId id="633" r:id="rId26"/>
    <p:sldId id="634" r:id="rId27"/>
    <p:sldId id="635" r:id="rId28"/>
    <p:sldId id="636" r:id="rId29"/>
    <p:sldId id="637" r:id="rId30"/>
    <p:sldId id="641" r:id="rId31"/>
    <p:sldId id="642" r:id="rId32"/>
    <p:sldId id="643" r:id="rId33"/>
    <p:sldId id="644" r:id="rId34"/>
    <p:sldId id="645" r:id="rId35"/>
    <p:sldId id="646" r:id="rId36"/>
    <p:sldId id="647" r:id="rId37"/>
    <p:sldId id="648" r:id="rId38"/>
    <p:sldId id="649" r:id="rId39"/>
    <p:sldId id="650" r:id="rId40"/>
    <p:sldId id="653" r:id="rId41"/>
    <p:sldId id="654" r:id="rId42"/>
    <p:sldId id="655" r:id="rId43"/>
    <p:sldId id="656" r:id="rId44"/>
    <p:sldId id="657" r:id="rId45"/>
    <p:sldId id="658" r:id="rId46"/>
    <p:sldId id="659" r:id="rId47"/>
    <p:sldId id="661" r:id="rId48"/>
    <p:sldId id="663" r:id="rId49"/>
    <p:sldId id="664" r:id="rId50"/>
    <p:sldId id="665" r:id="rId51"/>
    <p:sldId id="666" r:id="rId52"/>
    <p:sldId id="667" r:id="rId53"/>
    <p:sldId id="668" r:id="rId54"/>
    <p:sldId id="669" r:id="rId55"/>
    <p:sldId id="670" r:id="rId56"/>
    <p:sldId id="671" r:id="rId57"/>
    <p:sldId id="672" r:id="rId58"/>
    <p:sldId id="673" r:id="rId59"/>
    <p:sldId id="674" r:id="rId60"/>
    <p:sldId id="675" r:id="rId61"/>
    <p:sldId id="676" r:id="rId62"/>
    <p:sldId id="677" r:id="rId63"/>
    <p:sldId id="678" r:id="rId64"/>
    <p:sldId id="679" r:id="rId65"/>
    <p:sldId id="680" r:id="rId66"/>
    <p:sldId id="681" r:id="rId67"/>
    <p:sldId id="682" r:id="rId68"/>
    <p:sldId id="683" r:id="rId69"/>
    <p:sldId id="684" r:id="rId70"/>
    <p:sldId id="685" r:id="rId71"/>
    <p:sldId id="686" r:id="rId72"/>
    <p:sldId id="687" r:id="rId73"/>
    <p:sldId id="688" r:id="rId74"/>
    <p:sldId id="689" r:id="rId75"/>
    <p:sldId id="690" r:id="rId76"/>
    <p:sldId id="691" r:id="rId77"/>
    <p:sldId id="692" r:id="rId78"/>
    <p:sldId id="693" r:id="rId79"/>
    <p:sldId id="694" r:id="rId80"/>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3F4FF"/>
    <a:srgbClr val="FFFF00"/>
    <a:srgbClr val="CC66FF"/>
    <a:srgbClr val="C3E2FF"/>
    <a:srgbClr val="FFCC00"/>
    <a:srgbClr val="002060"/>
    <a:srgbClr val="CCCCFF"/>
    <a:srgbClr val="AAE600"/>
    <a:srgbClr val="0C0000"/>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9" autoAdjust="0"/>
    <p:restoredTop sz="94379" autoAdjust="0"/>
  </p:normalViewPr>
  <p:slideViewPr>
    <p:cSldViewPr>
      <p:cViewPr varScale="1">
        <p:scale>
          <a:sx n="70" d="100"/>
          <a:sy n="70" d="100"/>
        </p:scale>
        <p:origin x="1410" y="60"/>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33" d="100"/>
        <a:sy n="33"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s-ES"/>
          </a:p>
        </p:txBody>
      </p:sp>
      <p:sp>
        <p:nvSpPr>
          <p:cNvPr id="6041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s-ES"/>
          </a:p>
        </p:txBody>
      </p:sp>
      <p:sp>
        <p:nvSpPr>
          <p:cNvPr id="6042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txBody>
          <a:bodyPr/>
          <a:lstStyle/>
          <a:p>
            <a:endParaRPr lang="en-US"/>
          </a:p>
        </p:txBody>
      </p:sp>
      <p:sp>
        <p:nvSpPr>
          <p:cNvPr id="6042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a:t>Click to edit Master text styles</a:t>
            </a:r>
          </a:p>
          <a:p>
            <a:pPr lvl="1"/>
            <a:r>
              <a:rPr lang="es-ES"/>
              <a:t>Second level</a:t>
            </a:r>
          </a:p>
          <a:p>
            <a:pPr lvl="2"/>
            <a:r>
              <a:rPr lang="es-ES"/>
              <a:t>Third level</a:t>
            </a:r>
          </a:p>
          <a:p>
            <a:pPr lvl="3"/>
            <a:r>
              <a:rPr lang="es-ES"/>
              <a:t>Fourth level</a:t>
            </a:r>
          </a:p>
          <a:p>
            <a:pPr lvl="4"/>
            <a:r>
              <a:rPr lang="es-ES"/>
              <a:t>Fifth level</a:t>
            </a:r>
          </a:p>
        </p:txBody>
      </p:sp>
      <p:sp>
        <p:nvSpPr>
          <p:cNvPr id="6042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s-ES"/>
          </a:p>
        </p:txBody>
      </p:sp>
      <p:sp>
        <p:nvSpPr>
          <p:cNvPr id="6042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D3CB639B-CC03-4920-A60D-3E4C72B47D60}" type="slidenum">
              <a:rPr lang="es-ES"/>
              <a:pPr/>
              <a:t>‹nº›</a:t>
            </a:fld>
            <a:endParaRPr lang="es-E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CB639B-CC03-4920-A60D-3E4C72B47D60}" type="slidenum">
              <a:rPr lang="es-ES" smtClean="0"/>
              <a:pPr/>
              <a:t>3</a:t>
            </a:fld>
            <a:endParaRPr lang="es-ES"/>
          </a:p>
        </p:txBody>
      </p:sp>
    </p:spTree>
    <p:extLst>
      <p:ext uri="{BB962C8B-B14F-4D97-AF65-F5344CB8AC3E}">
        <p14:creationId xmlns:p14="http://schemas.microsoft.com/office/powerpoint/2010/main" val="7393268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124D4-81FF-D231-13C5-960A4832D3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F0421-EABC-2887-6EE8-6251EBE849A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EA3AEFC-E621-58B4-53D8-0538095AD8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DB876B1-A67C-D031-9BA9-22871896A80C}"/>
              </a:ext>
            </a:extLst>
          </p:cNvPr>
          <p:cNvSpPr>
            <a:spLocks noGrp="1"/>
          </p:cNvSpPr>
          <p:nvPr>
            <p:ph type="sldNum" sz="quarter" idx="5"/>
          </p:nvPr>
        </p:nvSpPr>
        <p:spPr/>
        <p:txBody>
          <a:bodyPr/>
          <a:lstStyle/>
          <a:p>
            <a:fld id="{D3CB639B-CC03-4920-A60D-3E4C72B47D60}" type="slidenum">
              <a:rPr lang="es-ES" smtClean="0"/>
              <a:pPr/>
              <a:t>12</a:t>
            </a:fld>
            <a:endParaRPr lang="es-ES"/>
          </a:p>
        </p:txBody>
      </p:sp>
    </p:spTree>
    <p:extLst>
      <p:ext uri="{BB962C8B-B14F-4D97-AF65-F5344CB8AC3E}">
        <p14:creationId xmlns:p14="http://schemas.microsoft.com/office/powerpoint/2010/main" val="31782457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A5B1EA-C7EF-C927-BACF-AA85717E5F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7B1277-3F5A-0FA2-C6DB-D28ACF86114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C91F441-92B2-CCC2-7718-1358336F866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3D49920-DEDB-90E7-A6F1-C1EF966D326B}"/>
              </a:ext>
            </a:extLst>
          </p:cNvPr>
          <p:cNvSpPr>
            <a:spLocks noGrp="1"/>
          </p:cNvSpPr>
          <p:nvPr>
            <p:ph type="sldNum" sz="quarter" idx="5"/>
          </p:nvPr>
        </p:nvSpPr>
        <p:spPr/>
        <p:txBody>
          <a:bodyPr/>
          <a:lstStyle/>
          <a:p>
            <a:fld id="{D3CB639B-CC03-4920-A60D-3E4C72B47D60}" type="slidenum">
              <a:rPr lang="es-ES" smtClean="0"/>
              <a:pPr/>
              <a:t>13</a:t>
            </a:fld>
            <a:endParaRPr lang="es-ES"/>
          </a:p>
        </p:txBody>
      </p:sp>
    </p:spTree>
    <p:extLst>
      <p:ext uri="{BB962C8B-B14F-4D97-AF65-F5344CB8AC3E}">
        <p14:creationId xmlns:p14="http://schemas.microsoft.com/office/powerpoint/2010/main" val="35717986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C4BEF3-EF23-8BF1-184E-9ED161FC9D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5B7BB6-E901-7EB9-CAE4-71CCF4BCE83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9C751B3-653B-ABF6-2B2A-2EF78B30BCB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48F1221-07ED-A157-9465-1D1BDF449BEA}"/>
              </a:ext>
            </a:extLst>
          </p:cNvPr>
          <p:cNvSpPr>
            <a:spLocks noGrp="1"/>
          </p:cNvSpPr>
          <p:nvPr>
            <p:ph type="sldNum" sz="quarter" idx="5"/>
          </p:nvPr>
        </p:nvSpPr>
        <p:spPr/>
        <p:txBody>
          <a:bodyPr/>
          <a:lstStyle/>
          <a:p>
            <a:fld id="{D3CB639B-CC03-4920-A60D-3E4C72B47D60}" type="slidenum">
              <a:rPr lang="es-ES" smtClean="0"/>
              <a:pPr/>
              <a:t>14</a:t>
            </a:fld>
            <a:endParaRPr lang="es-ES"/>
          </a:p>
        </p:txBody>
      </p:sp>
    </p:spTree>
    <p:extLst>
      <p:ext uri="{BB962C8B-B14F-4D97-AF65-F5344CB8AC3E}">
        <p14:creationId xmlns:p14="http://schemas.microsoft.com/office/powerpoint/2010/main" val="37479883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1326B-7F19-EDC1-1B04-4DB8F61FD6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20DE18-FAEE-34EC-4B44-F40A6EE115F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72CDFD2-A143-E733-58B3-87F96C2269D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2099C38-3158-18CE-6025-4E438DE7867C}"/>
              </a:ext>
            </a:extLst>
          </p:cNvPr>
          <p:cNvSpPr>
            <a:spLocks noGrp="1"/>
          </p:cNvSpPr>
          <p:nvPr>
            <p:ph type="sldNum" sz="quarter" idx="5"/>
          </p:nvPr>
        </p:nvSpPr>
        <p:spPr/>
        <p:txBody>
          <a:bodyPr/>
          <a:lstStyle/>
          <a:p>
            <a:fld id="{D3CB639B-CC03-4920-A60D-3E4C72B47D60}" type="slidenum">
              <a:rPr lang="es-ES" smtClean="0"/>
              <a:pPr/>
              <a:t>15</a:t>
            </a:fld>
            <a:endParaRPr lang="es-ES"/>
          </a:p>
        </p:txBody>
      </p:sp>
    </p:spTree>
    <p:extLst>
      <p:ext uri="{BB962C8B-B14F-4D97-AF65-F5344CB8AC3E}">
        <p14:creationId xmlns:p14="http://schemas.microsoft.com/office/powerpoint/2010/main" val="11644772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D410DF-618B-7419-560A-339CD25316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A6B8EA-42C0-A1E5-0DF2-626D4C73C6E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1A0516E-97DC-18AB-CF1E-DADFFA946AC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1FC03BF-9CAB-DA6F-D4DF-20CE18FB4071}"/>
              </a:ext>
            </a:extLst>
          </p:cNvPr>
          <p:cNvSpPr>
            <a:spLocks noGrp="1"/>
          </p:cNvSpPr>
          <p:nvPr>
            <p:ph type="sldNum" sz="quarter" idx="5"/>
          </p:nvPr>
        </p:nvSpPr>
        <p:spPr/>
        <p:txBody>
          <a:bodyPr/>
          <a:lstStyle/>
          <a:p>
            <a:fld id="{D3CB639B-CC03-4920-A60D-3E4C72B47D60}" type="slidenum">
              <a:rPr lang="es-ES" smtClean="0"/>
              <a:pPr/>
              <a:t>16</a:t>
            </a:fld>
            <a:endParaRPr lang="es-ES"/>
          </a:p>
        </p:txBody>
      </p:sp>
    </p:spTree>
    <p:extLst>
      <p:ext uri="{BB962C8B-B14F-4D97-AF65-F5344CB8AC3E}">
        <p14:creationId xmlns:p14="http://schemas.microsoft.com/office/powerpoint/2010/main" val="29973838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A1E608-92C1-FB54-0778-F6E61C3932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63E53D-FDCE-2421-5DB9-C05655864EF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7EC8B93-E6C6-880D-E303-9B3A0D10CE4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76EF3B0-8EB9-26C3-CBAD-4A8D28E833FC}"/>
              </a:ext>
            </a:extLst>
          </p:cNvPr>
          <p:cNvSpPr>
            <a:spLocks noGrp="1"/>
          </p:cNvSpPr>
          <p:nvPr>
            <p:ph type="sldNum" sz="quarter" idx="5"/>
          </p:nvPr>
        </p:nvSpPr>
        <p:spPr/>
        <p:txBody>
          <a:bodyPr/>
          <a:lstStyle/>
          <a:p>
            <a:fld id="{D3CB639B-CC03-4920-A60D-3E4C72B47D60}" type="slidenum">
              <a:rPr lang="es-ES" smtClean="0"/>
              <a:pPr/>
              <a:t>17</a:t>
            </a:fld>
            <a:endParaRPr lang="es-ES"/>
          </a:p>
        </p:txBody>
      </p:sp>
    </p:spTree>
    <p:extLst>
      <p:ext uri="{BB962C8B-B14F-4D97-AF65-F5344CB8AC3E}">
        <p14:creationId xmlns:p14="http://schemas.microsoft.com/office/powerpoint/2010/main" val="17695199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7961E-DD38-3956-9EA3-74CA09166E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5972EF-8F22-95B0-B36F-C782DF9CF65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E5AE094-7113-347B-E401-7DCEB733BBF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EE6B08D-78BD-039C-C69D-78C7C0B19784}"/>
              </a:ext>
            </a:extLst>
          </p:cNvPr>
          <p:cNvSpPr>
            <a:spLocks noGrp="1"/>
          </p:cNvSpPr>
          <p:nvPr>
            <p:ph type="sldNum" sz="quarter" idx="5"/>
          </p:nvPr>
        </p:nvSpPr>
        <p:spPr/>
        <p:txBody>
          <a:bodyPr/>
          <a:lstStyle/>
          <a:p>
            <a:fld id="{D3CB639B-CC03-4920-A60D-3E4C72B47D60}" type="slidenum">
              <a:rPr lang="es-ES" smtClean="0"/>
              <a:pPr/>
              <a:t>18</a:t>
            </a:fld>
            <a:endParaRPr lang="es-ES"/>
          </a:p>
        </p:txBody>
      </p:sp>
    </p:spTree>
    <p:extLst>
      <p:ext uri="{BB962C8B-B14F-4D97-AF65-F5344CB8AC3E}">
        <p14:creationId xmlns:p14="http://schemas.microsoft.com/office/powerpoint/2010/main" val="38501496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CC4C6D-3381-DE8D-361A-3A24B6B291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574707-2A75-C969-CFB5-4F0013B7536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8DD88A5-D54E-54E9-903E-A5219441A08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4B8327F-3C60-50A4-234D-88CA01C2DEF8}"/>
              </a:ext>
            </a:extLst>
          </p:cNvPr>
          <p:cNvSpPr>
            <a:spLocks noGrp="1"/>
          </p:cNvSpPr>
          <p:nvPr>
            <p:ph type="sldNum" sz="quarter" idx="5"/>
          </p:nvPr>
        </p:nvSpPr>
        <p:spPr/>
        <p:txBody>
          <a:bodyPr/>
          <a:lstStyle/>
          <a:p>
            <a:fld id="{D3CB639B-CC03-4920-A60D-3E4C72B47D60}" type="slidenum">
              <a:rPr lang="es-ES" smtClean="0"/>
              <a:pPr/>
              <a:t>19</a:t>
            </a:fld>
            <a:endParaRPr lang="es-ES"/>
          </a:p>
        </p:txBody>
      </p:sp>
    </p:spTree>
    <p:extLst>
      <p:ext uri="{BB962C8B-B14F-4D97-AF65-F5344CB8AC3E}">
        <p14:creationId xmlns:p14="http://schemas.microsoft.com/office/powerpoint/2010/main" val="30955754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3AD47-5BC6-64D2-60C3-1EE0410293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7887C1-6FB3-5BA0-4156-F33C91CACCA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1806751-5BF6-FA0B-E85D-BDB5AACF795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8C4D7B-4F51-9728-B8E2-B0F97DB9EACF}"/>
              </a:ext>
            </a:extLst>
          </p:cNvPr>
          <p:cNvSpPr>
            <a:spLocks noGrp="1"/>
          </p:cNvSpPr>
          <p:nvPr>
            <p:ph type="sldNum" sz="quarter" idx="5"/>
          </p:nvPr>
        </p:nvSpPr>
        <p:spPr/>
        <p:txBody>
          <a:bodyPr/>
          <a:lstStyle/>
          <a:p>
            <a:fld id="{D3CB639B-CC03-4920-A60D-3E4C72B47D60}" type="slidenum">
              <a:rPr lang="es-ES" smtClean="0"/>
              <a:pPr/>
              <a:t>20</a:t>
            </a:fld>
            <a:endParaRPr lang="es-ES"/>
          </a:p>
        </p:txBody>
      </p:sp>
    </p:spTree>
    <p:extLst>
      <p:ext uri="{BB962C8B-B14F-4D97-AF65-F5344CB8AC3E}">
        <p14:creationId xmlns:p14="http://schemas.microsoft.com/office/powerpoint/2010/main" val="37598411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FB931-F8A9-4AEE-41D6-EA9EA1A6E2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6B6DBF-E741-4CED-4DF5-4FE30D599F6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FEAB1E4-028A-837E-3B12-8376A13CD69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BEA77FB-E8CE-D806-67FF-2E9DA4207991}"/>
              </a:ext>
            </a:extLst>
          </p:cNvPr>
          <p:cNvSpPr>
            <a:spLocks noGrp="1"/>
          </p:cNvSpPr>
          <p:nvPr>
            <p:ph type="sldNum" sz="quarter" idx="5"/>
          </p:nvPr>
        </p:nvSpPr>
        <p:spPr/>
        <p:txBody>
          <a:bodyPr/>
          <a:lstStyle/>
          <a:p>
            <a:fld id="{D3CB639B-CC03-4920-A60D-3E4C72B47D60}" type="slidenum">
              <a:rPr lang="es-ES" smtClean="0"/>
              <a:pPr/>
              <a:t>21</a:t>
            </a:fld>
            <a:endParaRPr lang="es-ES"/>
          </a:p>
        </p:txBody>
      </p:sp>
    </p:spTree>
    <p:extLst>
      <p:ext uri="{BB962C8B-B14F-4D97-AF65-F5344CB8AC3E}">
        <p14:creationId xmlns:p14="http://schemas.microsoft.com/office/powerpoint/2010/main" val="305925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7193B-409A-5660-3BBA-37E2FE8D1E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50EE59-9D80-C5AA-9CCE-B02F4153255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2A0DB95-7BFE-2B70-53F9-28B030B9233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99ACE71-DE56-3C57-A4F9-B10D237A64F9}"/>
              </a:ext>
            </a:extLst>
          </p:cNvPr>
          <p:cNvSpPr>
            <a:spLocks noGrp="1"/>
          </p:cNvSpPr>
          <p:nvPr>
            <p:ph type="sldNum" sz="quarter" idx="5"/>
          </p:nvPr>
        </p:nvSpPr>
        <p:spPr/>
        <p:txBody>
          <a:bodyPr/>
          <a:lstStyle/>
          <a:p>
            <a:fld id="{D3CB639B-CC03-4920-A60D-3E4C72B47D60}" type="slidenum">
              <a:rPr lang="es-ES" smtClean="0"/>
              <a:pPr/>
              <a:t>4</a:t>
            </a:fld>
            <a:endParaRPr lang="es-ES"/>
          </a:p>
        </p:txBody>
      </p:sp>
    </p:spTree>
    <p:extLst>
      <p:ext uri="{BB962C8B-B14F-4D97-AF65-F5344CB8AC3E}">
        <p14:creationId xmlns:p14="http://schemas.microsoft.com/office/powerpoint/2010/main" val="31266732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06D61-018B-0897-5067-AD850E99CE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00B630-CF00-E0AB-C01A-164D9FA26F7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641DFDE-8E36-6719-EC5D-90DF60CB381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FFE012D-BC25-92EC-4D2C-4275D2635040}"/>
              </a:ext>
            </a:extLst>
          </p:cNvPr>
          <p:cNvSpPr>
            <a:spLocks noGrp="1"/>
          </p:cNvSpPr>
          <p:nvPr>
            <p:ph type="sldNum" sz="quarter" idx="5"/>
          </p:nvPr>
        </p:nvSpPr>
        <p:spPr/>
        <p:txBody>
          <a:bodyPr/>
          <a:lstStyle/>
          <a:p>
            <a:fld id="{D3CB639B-CC03-4920-A60D-3E4C72B47D60}" type="slidenum">
              <a:rPr lang="es-ES" smtClean="0"/>
              <a:pPr/>
              <a:t>22</a:t>
            </a:fld>
            <a:endParaRPr lang="es-ES"/>
          </a:p>
        </p:txBody>
      </p:sp>
    </p:spTree>
    <p:extLst>
      <p:ext uri="{BB962C8B-B14F-4D97-AF65-F5344CB8AC3E}">
        <p14:creationId xmlns:p14="http://schemas.microsoft.com/office/powerpoint/2010/main" val="93234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4D6507-282F-0A57-D0DF-49DAA691B3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0390B4-7054-2BC2-AECC-B49B414D5C4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FCCF543-3794-B55E-3A33-F20BC46ACB5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50711-9AD2-F313-1590-257B0E12EC02}"/>
              </a:ext>
            </a:extLst>
          </p:cNvPr>
          <p:cNvSpPr>
            <a:spLocks noGrp="1"/>
          </p:cNvSpPr>
          <p:nvPr>
            <p:ph type="sldNum" sz="quarter" idx="5"/>
          </p:nvPr>
        </p:nvSpPr>
        <p:spPr/>
        <p:txBody>
          <a:bodyPr/>
          <a:lstStyle/>
          <a:p>
            <a:fld id="{D3CB639B-CC03-4920-A60D-3E4C72B47D60}" type="slidenum">
              <a:rPr lang="es-ES" smtClean="0"/>
              <a:pPr/>
              <a:t>23</a:t>
            </a:fld>
            <a:endParaRPr lang="es-ES"/>
          </a:p>
        </p:txBody>
      </p:sp>
    </p:spTree>
    <p:extLst>
      <p:ext uri="{BB962C8B-B14F-4D97-AF65-F5344CB8AC3E}">
        <p14:creationId xmlns:p14="http://schemas.microsoft.com/office/powerpoint/2010/main" val="27930387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9EA45-2B94-C1D3-B757-DFDB5F12A5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3C3B98-74F3-3136-923A-61B1FB32027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59A5646-2FC2-A6AD-6BB2-8B52D9643DA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46AA58D-4CB1-CB39-5A0E-6AE5E9DA00CB}"/>
              </a:ext>
            </a:extLst>
          </p:cNvPr>
          <p:cNvSpPr>
            <a:spLocks noGrp="1"/>
          </p:cNvSpPr>
          <p:nvPr>
            <p:ph type="sldNum" sz="quarter" idx="5"/>
          </p:nvPr>
        </p:nvSpPr>
        <p:spPr/>
        <p:txBody>
          <a:bodyPr/>
          <a:lstStyle/>
          <a:p>
            <a:fld id="{D3CB639B-CC03-4920-A60D-3E4C72B47D60}" type="slidenum">
              <a:rPr lang="es-ES" smtClean="0"/>
              <a:pPr/>
              <a:t>24</a:t>
            </a:fld>
            <a:endParaRPr lang="es-ES"/>
          </a:p>
        </p:txBody>
      </p:sp>
    </p:spTree>
    <p:extLst>
      <p:ext uri="{BB962C8B-B14F-4D97-AF65-F5344CB8AC3E}">
        <p14:creationId xmlns:p14="http://schemas.microsoft.com/office/powerpoint/2010/main" val="40041603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422C6-6081-A558-E0DD-2A2A5B17FB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D2AF1F-D14D-CF92-58BD-CEC49CC5D7E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1C870C7-D3E5-048C-3730-DB5A2E3D11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EAEAFD9-ECEA-2809-1EB2-BB153C86DBFA}"/>
              </a:ext>
            </a:extLst>
          </p:cNvPr>
          <p:cNvSpPr>
            <a:spLocks noGrp="1"/>
          </p:cNvSpPr>
          <p:nvPr>
            <p:ph type="sldNum" sz="quarter" idx="5"/>
          </p:nvPr>
        </p:nvSpPr>
        <p:spPr/>
        <p:txBody>
          <a:bodyPr/>
          <a:lstStyle/>
          <a:p>
            <a:fld id="{D3CB639B-CC03-4920-A60D-3E4C72B47D60}" type="slidenum">
              <a:rPr lang="es-ES" smtClean="0"/>
              <a:pPr/>
              <a:t>25</a:t>
            </a:fld>
            <a:endParaRPr lang="es-ES"/>
          </a:p>
        </p:txBody>
      </p:sp>
    </p:spTree>
    <p:extLst>
      <p:ext uri="{BB962C8B-B14F-4D97-AF65-F5344CB8AC3E}">
        <p14:creationId xmlns:p14="http://schemas.microsoft.com/office/powerpoint/2010/main" val="31962964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08161A-6053-A3BF-8301-A782B42AB4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53CE27-DF13-1770-5219-F52D933966D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1BC578E-E769-302D-1AA5-1589BAA30FC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E43F02F-2531-A1D8-FEE0-D8B2C06C2D7C}"/>
              </a:ext>
            </a:extLst>
          </p:cNvPr>
          <p:cNvSpPr>
            <a:spLocks noGrp="1"/>
          </p:cNvSpPr>
          <p:nvPr>
            <p:ph type="sldNum" sz="quarter" idx="5"/>
          </p:nvPr>
        </p:nvSpPr>
        <p:spPr/>
        <p:txBody>
          <a:bodyPr/>
          <a:lstStyle/>
          <a:p>
            <a:fld id="{D3CB639B-CC03-4920-A60D-3E4C72B47D60}" type="slidenum">
              <a:rPr lang="es-ES" smtClean="0"/>
              <a:pPr/>
              <a:t>26</a:t>
            </a:fld>
            <a:endParaRPr lang="es-ES"/>
          </a:p>
        </p:txBody>
      </p:sp>
    </p:spTree>
    <p:extLst>
      <p:ext uri="{BB962C8B-B14F-4D97-AF65-F5344CB8AC3E}">
        <p14:creationId xmlns:p14="http://schemas.microsoft.com/office/powerpoint/2010/main" val="7414632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23C2E-EE2D-96F1-F936-D8D9338055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C0F52D-8B3D-3352-6DEB-F37F82D961F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2DBED5E-45FD-569F-83AD-06E3EE78EBC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CA3209D-1A7C-209F-0964-87ACF134990E}"/>
              </a:ext>
            </a:extLst>
          </p:cNvPr>
          <p:cNvSpPr>
            <a:spLocks noGrp="1"/>
          </p:cNvSpPr>
          <p:nvPr>
            <p:ph type="sldNum" sz="quarter" idx="5"/>
          </p:nvPr>
        </p:nvSpPr>
        <p:spPr/>
        <p:txBody>
          <a:bodyPr/>
          <a:lstStyle/>
          <a:p>
            <a:fld id="{D3CB639B-CC03-4920-A60D-3E4C72B47D60}" type="slidenum">
              <a:rPr lang="es-ES" smtClean="0"/>
              <a:pPr/>
              <a:t>27</a:t>
            </a:fld>
            <a:endParaRPr lang="es-ES"/>
          </a:p>
        </p:txBody>
      </p:sp>
    </p:spTree>
    <p:extLst>
      <p:ext uri="{BB962C8B-B14F-4D97-AF65-F5344CB8AC3E}">
        <p14:creationId xmlns:p14="http://schemas.microsoft.com/office/powerpoint/2010/main" val="16951729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50490-87B1-A105-3547-62E913C71D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D200D0-29C1-9836-1E59-D353A6442DD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AAE1EE6-AD66-73D9-0D87-91AB41E5800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F1466E0-F3EC-6340-B378-5F76DE35EBF6}"/>
              </a:ext>
            </a:extLst>
          </p:cNvPr>
          <p:cNvSpPr>
            <a:spLocks noGrp="1"/>
          </p:cNvSpPr>
          <p:nvPr>
            <p:ph type="sldNum" sz="quarter" idx="5"/>
          </p:nvPr>
        </p:nvSpPr>
        <p:spPr/>
        <p:txBody>
          <a:bodyPr/>
          <a:lstStyle/>
          <a:p>
            <a:fld id="{D3CB639B-CC03-4920-A60D-3E4C72B47D60}" type="slidenum">
              <a:rPr lang="es-ES" smtClean="0"/>
              <a:pPr/>
              <a:t>28</a:t>
            </a:fld>
            <a:endParaRPr lang="es-ES"/>
          </a:p>
        </p:txBody>
      </p:sp>
    </p:spTree>
    <p:extLst>
      <p:ext uri="{BB962C8B-B14F-4D97-AF65-F5344CB8AC3E}">
        <p14:creationId xmlns:p14="http://schemas.microsoft.com/office/powerpoint/2010/main" val="22887027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B924ED-E2F5-3593-A467-B6DCA8AC94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967BA7-088E-D665-CF75-C2438041331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797FE5B-4B30-DB8F-DCFD-D1DE5E5FDA1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99A1FB3-1940-0A8C-2B58-4794C328599F}"/>
              </a:ext>
            </a:extLst>
          </p:cNvPr>
          <p:cNvSpPr>
            <a:spLocks noGrp="1"/>
          </p:cNvSpPr>
          <p:nvPr>
            <p:ph type="sldNum" sz="quarter" idx="5"/>
          </p:nvPr>
        </p:nvSpPr>
        <p:spPr/>
        <p:txBody>
          <a:bodyPr/>
          <a:lstStyle/>
          <a:p>
            <a:fld id="{D3CB639B-CC03-4920-A60D-3E4C72B47D60}" type="slidenum">
              <a:rPr lang="es-ES" smtClean="0"/>
              <a:pPr/>
              <a:t>29</a:t>
            </a:fld>
            <a:endParaRPr lang="es-ES"/>
          </a:p>
        </p:txBody>
      </p:sp>
    </p:spTree>
    <p:extLst>
      <p:ext uri="{BB962C8B-B14F-4D97-AF65-F5344CB8AC3E}">
        <p14:creationId xmlns:p14="http://schemas.microsoft.com/office/powerpoint/2010/main" val="1901422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3878A-A022-32DA-1C26-C99AD917BE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90B55A-A206-6F9F-8057-55E1C1E4F45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2734AF5-1B7F-3ED2-260E-EFB1A3EF8F2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49DD3C9-8487-93AA-93D4-9C452DC4CA9D}"/>
              </a:ext>
            </a:extLst>
          </p:cNvPr>
          <p:cNvSpPr>
            <a:spLocks noGrp="1"/>
          </p:cNvSpPr>
          <p:nvPr>
            <p:ph type="sldNum" sz="quarter" idx="5"/>
          </p:nvPr>
        </p:nvSpPr>
        <p:spPr/>
        <p:txBody>
          <a:bodyPr/>
          <a:lstStyle/>
          <a:p>
            <a:fld id="{D3CB639B-CC03-4920-A60D-3E4C72B47D60}" type="slidenum">
              <a:rPr lang="es-ES" smtClean="0"/>
              <a:pPr/>
              <a:t>30</a:t>
            </a:fld>
            <a:endParaRPr lang="es-ES"/>
          </a:p>
        </p:txBody>
      </p:sp>
    </p:spTree>
    <p:extLst>
      <p:ext uri="{BB962C8B-B14F-4D97-AF65-F5344CB8AC3E}">
        <p14:creationId xmlns:p14="http://schemas.microsoft.com/office/powerpoint/2010/main" val="34813616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2A16E-C43D-8194-08E5-0A462F08D1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929598-D09E-FDBA-6FCA-6B2645610D6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10140E6-8EFE-5A56-2DDC-F05947E3E4E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A6E582-84F4-3BC3-673F-05F320E1FED5}"/>
              </a:ext>
            </a:extLst>
          </p:cNvPr>
          <p:cNvSpPr>
            <a:spLocks noGrp="1"/>
          </p:cNvSpPr>
          <p:nvPr>
            <p:ph type="sldNum" sz="quarter" idx="5"/>
          </p:nvPr>
        </p:nvSpPr>
        <p:spPr/>
        <p:txBody>
          <a:bodyPr/>
          <a:lstStyle/>
          <a:p>
            <a:fld id="{D3CB639B-CC03-4920-A60D-3E4C72B47D60}" type="slidenum">
              <a:rPr lang="es-ES" smtClean="0"/>
              <a:pPr/>
              <a:t>31</a:t>
            </a:fld>
            <a:endParaRPr lang="es-ES"/>
          </a:p>
        </p:txBody>
      </p:sp>
    </p:spTree>
    <p:extLst>
      <p:ext uri="{BB962C8B-B14F-4D97-AF65-F5344CB8AC3E}">
        <p14:creationId xmlns:p14="http://schemas.microsoft.com/office/powerpoint/2010/main" val="13776236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972DD-8774-27D6-F877-E0A42358C8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960162-072B-B1FB-EC82-A7150F49F32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3AE8C52-67E1-3257-F445-0B33F9CFDDD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F1A35C8-6D04-5A3A-0516-BF0412BED6B7}"/>
              </a:ext>
            </a:extLst>
          </p:cNvPr>
          <p:cNvSpPr>
            <a:spLocks noGrp="1"/>
          </p:cNvSpPr>
          <p:nvPr>
            <p:ph type="sldNum" sz="quarter" idx="5"/>
          </p:nvPr>
        </p:nvSpPr>
        <p:spPr/>
        <p:txBody>
          <a:bodyPr/>
          <a:lstStyle/>
          <a:p>
            <a:fld id="{D3CB639B-CC03-4920-A60D-3E4C72B47D60}" type="slidenum">
              <a:rPr lang="es-ES" smtClean="0"/>
              <a:pPr/>
              <a:t>5</a:t>
            </a:fld>
            <a:endParaRPr lang="es-ES"/>
          </a:p>
        </p:txBody>
      </p:sp>
    </p:spTree>
    <p:extLst>
      <p:ext uri="{BB962C8B-B14F-4D97-AF65-F5344CB8AC3E}">
        <p14:creationId xmlns:p14="http://schemas.microsoft.com/office/powerpoint/2010/main" val="28942322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4A7BB-8BD9-2440-34D5-6495CD8C84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0DA9D0-2DA6-32BC-9C70-315851D34C8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D228AF5-B2C3-A64C-E885-31C185AD383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A83EEF-FA85-1B58-3897-26B221AA37A1}"/>
              </a:ext>
            </a:extLst>
          </p:cNvPr>
          <p:cNvSpPr>
            <a:spLocks noGrp="1"/>
          </p:cNvSpPr>
          <p:nvPr>
            <p:ph type="sldNum" sz="quarter" idx="5"/>
          </p:nvPr>
        </p:nvSpPr>
        <p:spPr/>
        <p:txBody>
          <a:bodyPr/>
          <a:lstStyle/>
          <a:p>
            <a:fld id="{D3CB639B-CC03-4920-A60D-3E4C72B47D60}" type="slidenum">
              <a:rPr lang="es-ES" smtClean="0"/>
              <a:pPr/>
              <a:t>32</a:t>
            </a:fld>
            <a:endParaRPr lang="es-ES"/>
          </a:p>
        </p:txBody>
      </p:sp>
    </p:spTree>
    <p:extLst>
      <p:ext uri="{BB962C8B-B14F-4D97-AF65-F5344CB8AC3E}">
        <p14:creationId xmlns:p14="http://schemas.microsoft.com/office/powerpoint/2010/main" val="30507229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C8423-D543-5ED7-5F81-4531901773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D20B26-FC4A-E602-E53A-49D306CE426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F5C5FF2-9E0A-A633-086E-2F4CF90C9BB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1CC20DF-D172-9434-E9CE-AB2191851852}"/>
              </a:ext>
            </a:extLst>
          </p:cNvPr>
          <p:cNvSpPr>
            <a:spLocks noGrp="1"/>
          </p:cNvSpPr>
          <p:nvPr>
            <p:ph type="sldNum" sz="quarter" idx="5"/>
          </p:nvPr>
        </p:nvSpPr>
        <p:spPr/>
        <p:txBody>
          <a:bodyPr/>
          <a:lstStyle/>
          <a:p>
            <a:fld id="{D3CB639B-CC03-4920-A60D-3E4C72B47D60}" type="slidenum">
              <a:rPr lang="es-ES" smtClean="0"/>
              <a:pPr/>
              <a:t>33</a:t>
            </a:fld>
            <a:endParaRPr lang="es-ES"/>
          </a:p>
        </p:txBody>
      </p:sp>
    </p:spTree>
    <p:extLst>
      <p:ext uri="{BB962C8B-B14F-4D97-AF65-F5344CB8AC3E}">
        <p14:creationId xmlns:p14="http://schemas.microsoft.com/office/powerpoint/2010/main" val="8881930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7119C-F3A8-7483-950C-85C8B332FD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67D09C-CB58-2A1D-8F34-8FAE95ACECA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B0CDFF4-E7D0-A8A6-FC7F-C74B7CFCD2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C69773D-3386-CB6A-51C3-1A44330598F7}"/>
              </a:ext>
            </a:extLst>
          </p:cNvPr>
          <p:cNvSpPr>
            <a:spLocks noGrp="1"/>
          </p:cNvSpPr>
          <p:nvPr>
            <p:ph type="sldNum" sz="quarter" idx="5"/>
          </p:nvPr>
        </p:nvSpPr>
        <p:spPr/>
        <p:txBody>
          <a:bodyPr/>
          <a:lstStyle/>
          <a:p>
            <a:fld id="{D3CB639B-CC03-4920-A60D-3E4C72B47D60}" type="slidenum">
              <a:rPr lang="es-ES" smtClean="0"/>
              <a:pPr/>
              <a:t>34</a:t>
            </a:fld>
            <a:endParaRPr lang="es-ES"/>
          </a:p>
        </p:txBody>
      </p:sp>
    </p:spTree>
    <p:extLst>
      <p:ext uri="{BB962C8B-B14F-4D97-AF65-F5344CB8AC3E}">
        <p14:creationId xmlns:p14="http://schemas.microsoft.com/office/powerpoint/2010/main" val="24209214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03DBE-93FB-078E-479E-7D6D47F3D2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036191-5569-78FD-E9C3-9B409EA1FDB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0CE7E33-E2A5-2D2D-5FE2-22E80B85F8E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93F1854-E4F8-C0CF-96EA-2C4057E4B858}"/>
              </a:ext>
            </a:extLst>
          </p:cNvPr>
          <p:cNvSpPr>
            <a:spLocks noGrp="1"/>
          </p:cNvSpPr>
          <p:nvPr>
            <p:ph type="sldNum" sz="quarter" idx="5"/>
          </p:nvPr>
        </p:nvSpPr>
        <p:spPr/>
        <p:txBody>
          <a:bodyPr/>
          <a:lstStyle/>
          <a:p>
            <a:fld id="{D3CB639B-CC03-4920-A60D-3E4C72B47D60}" type="slidenum">
              <a:rPr lang="es-ES" smtClean="0"/>
              <a:pPr/>
              <a:t>35</a:t>
            </a:fld>
            <a:endParaRPr lang="es-ES"/>
          </a:p>
        </p:txBody>
      </p:sp>
    </p:spTree>
    <p:extLst>
      <p:ext uri="{BB962C8B-B14F-4D97-AF65-F5344CB8AC3E}">
        <p14:creationId xmlns:p14="http://schemas.microsoft.com/office/powerpoint/2010/main" val="28295874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0B9E8-686C-813F-98FA-D1A939B199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4FA3BE-B08D-BE7C-DBFF-CC011ED39B9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2FBDFE9-8724-352A-CD06-FB108AA49D4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887E914-82FF-E5E9-DD45-32368CEE23FA}"/>
              </a:ext>
            </a:extLst>
          </p:cNvPr>
          <p:cNvSpPr>
            <a:spLocks noGrp="1"/>
          </p:cNvSpPr>
          <p:nvPr>
            <p:ph type="sldNum" sz="quarter" idx="5"/>
          </p:nvPr>
        </p:nvSpPr>
        <p:spPr/>
        <p:txBody>
          <a:bodyPr/>
          <a:lstStyle/>
          <a:p>
            <a:fld id="{D3CB639B-CC03-4920-A60D-3E4C72B47D60}" type="slidenum">
              <a:rPr lang="es-ES" smtClean="0"/>
              <a:pPr/>
              <a:t>36</a:t>
            </a:fld>
            <a:endParaRPr lang="es-ES"/>
          </a:p>
        </p:txBody>
      </p:sp>
    </p:spTree>
    <p:extLst>
      <p:ext uri="{BB962C8B-B14F-4D97-AF65-F5344CB8AC3E}">
        <p14:creationId xmlns:p14="http://schemas.microsoft.com/office/powerpoint/2010/main" val="37772601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F88818-66A2-8AD2-88D4-CF3D807DC2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6852D4-2D75-D13C-ED1E-881FD0E9E7D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8D274B9-B034-DBA1-EF42-D5528C31F32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45AB6F9-FEE6-D2B4-E654-9C0FF4A57E38}"/>
              </a:ext>
            </a:extLst>
          </p:cNvPr>
          <p:cNvSpPr>
            <a:spLocks noGrp="1"/>
          </p:cNvSpPr>
          <p:nvPr>
            <p:ph type="sldNum" sz="quarter" idx="5"/>
          </p:nvPr>
        </p:nvSpPr>
        <p:spPr/>
        <p:txBody>
          <a:bodyPr/>
          <a:lstStyle/>
          <a:p>
            <a:fld id="{D3CB639B-CC03-4920-A60D-3E4C72B47D60}" type="slidenum">
              <a:rPr lang="es-ES" smtClean="0"/>
              <a:pPr/>
              <a:t>37</a:t>
            </a:fld>
            <a:endParaRPr lang="es-ES"/>
          </a:p>
        </p:txBody>
      </p:sp>
    </p:spTree>
    <p:extLst>
      <p:ext uri="{BB962C8B-B14F-4D97-AF65-F5344CB8AC3E}">
        <p14:creationId xmlns:p14="http://schemas.microsoft.com/office/powerpoint/2010/main" val="1919938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F2E0C-BA21-9198-6583-B299AEA232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0FBA52-E162-D8BD-6C2F-CAD25225850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E50760C-8879-1236-D5C8-E4B09093206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1153180-0D49-50EA-7461-5CB1F195BD5F}"/>
              </a:ext>
            </a:extLst>
          </p:cNvPr>
          <p:cNvSpPr>
            <a:spLocks noGrp="1"/>
          </p:cNvSpPr>
          <p:nvPr>
            <p:ph type="sldNum" sz="quarter" idx="5"/>
          </p:nvPr>
        </p:nvSpPr>
        <p:spPr/>
        <p:txBody>
          <a:bodyPr/>
          <a:lstStyle/>
          <a:p>
            <a:fld id="{D3CB639B-CC03-4920-A60D-3E4C72B47D60}" type="slidenum">
              <a:rPr lang="es-ES" smtClean="0"/>
              <a:pPr/>
              <a:t>38</a:t>
            </a:fld>
            <a:endParaRPr lang="es-ES"/>
          </a:p>
        </p:txBody>
      </p:sp>
    </p:spTree>
    <p:extLst>
      <p:ext uri="{BB962C8B-B14F-4D97-AF65-F5344CB8AC3E}">
        <p14:creationId xmlns:p14="http://schemas.microsoft.com/office/powerpoint/2010/main" val="2245473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5A669-FA95-6B0F-6993-BB00D12BFE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85AAF1-1075-672E-7261-A1DA59B0B42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EC67C7F-2860-9641-20F9-97137B8C7B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F6543A9-BCC3-BDF6-2B44-14AD7D0A17D7}"/>
              </a:ext>
            </a:extLst>
          </p:cNvPr>
          <p:cNvSpPr>
            <a:spLocks noGrp="1"/>
          </p:cNvSpPr>
          <p:nvPr>
            <p:ph type="sldNum" sz="quarter" idx="5"/>
          </p:nvPr>
        </p:nvSpPr>
        <p:spPr/>
        <p:txBody>
          <a:bodyPr/>
          <a:lstStyle/>
          <a:p>
            <a:fld id="{D3CB639B-CC03-4920-A60D-3E4C72B47D60}" type="slidenum">
              <a:rPr lang="es-ES" smtClean="0"/>
              <a:pPr/>
              <a:t>39</a:t>
            </a:fld>
            <a:endParaRPr lang="es-ES"/>
          </a:p>
        </p:txBody>
      </p:sp>
    </p:spTree>
    <p:extLst>
      <p:ext uri="{BB962C8B-B14F-4D97-AF65-F5344CB8AC3E}">
        <p14:creationId xmlns:p14="http://schemas.microsoft.com/office/powerpoint/2010/main" val="156391937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ACBA85-36E9-23F3-4DCC-BC6090C9CC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D43010-48E4-BF26-BF57-21612D39182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267F634-71D8-209C-4AF4-925FBDBE2A6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8EE417F-C8C3-D754-BE70-31E5D3BF7597}"/>
              </a:ext>
            </a:extLst>
          </p:cNvPr>
          <p:cNvSpPr>
            <a:spLocks noGrp="1"/>
          </p:cNvSpPr>
          <p:nvPr>
            <p:ph type="sldNum" sz="quarter" idx="5"/>
          </p:nvPr>
        </p:nvSpPr>
        <p:spPr/>
        <p:txBody>
          <a:bodyPr/>
          <a:lstStyle/>
          <a:p>
            <a:fld id="{D3CB639B-CC03-4920-A60D-3E4C72B47D60}" type="slidenum">
              <a:rPr lang="es-ES" smtClean="0"/>
              <a:pPr/>
              <a:t>40</a:t>
            </a:fld>
            <a:endParaRPr lang="es-ES"/>
          </a:p>
        </p:txBody>
      </p:sp>
    </p:spTree>
    <p:extLst>
      <p:ext uri="{BB962C8B-B14F-4D97-AF65-F5344CB8AC3E}">
        <p14:creationId xmlns:p14="http://schemas.microsoft.com/office/powerpoint/2010/main" val="15532363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8AC35-4EDE-1410-B0FA-4F9B29D2AE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AA72BF-BAAA-2999-D24F-9A8CC575298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7319C82-5AC8-1312-3506-B1322DB4646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9ECC7AE-FBEF-9059-7771-F70A5F798ACE}"/>
              </a:ext>
            </a:extLst>
          </p:cNvPr>
          <p:cNvSpPr>
            <a:spLocks noGrp="1"/>
          </p:cNvSpPr>
          <p:nvPr>
            <p:ph type="sldNum" sz="quarter" idx="5"/>
          </p:nvPr>
        </p:nvSpPr>
        <p:spPr/>
        <p:txBody>
          <a:bodyPr/>
          <a:lstStyle/>
          <a:p>
            <a:fld id="{D3CB639B-CC03-4920-A60D-3E4C72B47D60}" type="slidenum">
              <a:rPr lang="es-ES" smtClean="0"/>
              <a:pPr/>
              <a:t>41</a:t>
            </a:fld>
            <a:endParaRPr lang="es-ES"/>
          </a:p>
        </p:txBody>
      </p:sp>
    </p:spTree>
    <p:extLst>
      <p:ext uri="{BB962C8B-B14F-4D97-AF65-F5344CB8AC3E}">
        <p14:creationId xmlns:p14="http://schemas.microsoft.com/office/powerpoint/2010/main" val="1154157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3CC85-F43F-9663-2309-82A02D1946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CF80DF-60E5-6FA4-9067-949141A25B6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3D9B5B0-A27C-7323-F299-10BE9F8CDF6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2357B57-933B-FA3A-4711-FC3C8CC832C8}"/>
              </a:ext>
            </a:extLst>
          </p:cNvPr>
          <p:cNvSpPr>
            <a:spLocks noGrp="1"/>
          </p:cNvSpPr>
          <p:nvPr>
            <p:ph type="sldNum" sz="quarter" idx="5"/>
          </p:nvPr>
        </p:nvSpPr>
        <p:spPr/>
        <p:txBody>
          <a:bodyPr/>
          <a:lstStyle/>
          <a:p>
            <a:fld id="{D3CB639B-CC03-4920-A60D-3E4C72B47D60}" type="slidenum">
              <a:rPr lang="es-ES" smtClean="0"/>
              <a:pPr/>
              <a:t>6</a:t>
            </a:fld>
            <a:endParaRPr lang="es-ES"/>
          </a:p>
        </p:txBody>
      </p:sp>
    </p:spTree>
    <p:extLst>
      <p:ext uri="{BB962C8B-B14F-4D97-AF65-F5344CB8AC3E}">
        <p14:creationId xmlns:p14="http://schemas.microsoft.com/office/powerpoint/2010/main" val="1214978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D5845-D0B6-A7FB-0255-4D0D6CE884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65C4C1-9AB3-E2E9-D068-9831C7D792D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784A40D-325E-CBB5-7459-C004BB00989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5CD8A7A-4617-F40E-2565-383FB9E01A6A}"/>
              </a:ext>
            </a:extLst>
          </p:cNvPr>
          <p:cNvSpPr>
            <a:spLocks noGrp="1"/>
          </p:cNvSpPr>
          <p:nvPr>
            <p:ph type="sldNum" sz="quarter" idx="5"/>
          </p:nvPr>
        </p:nvSpPr>
        <p:spPr/>
        <p:txBody>
          <a:bodyPr/>
          <a:lstStyle/>
          <a:p>
            <a:fld id="{D3CB639B-CC03-4920-A60D-3E4C72B47D60}" type="slidenum">
              <a:rPr lang="es-ES" smtClean="0"/>
              <a:pPr/>
              <a:t>42</a:t>
            </a:fld>
            <a:endParaRPr lang="es-ES"/>
          </a:p>
        </p:txBody>
      </p:sp>
    </p:spTree>
    <p:extLst>
      <p:ext uri="{BB962C8B-B14F-4D97-AF65-F5344CB8AC3E}">
        <p14:creationId xmlns:p14="http://schemas.microsoft.com/office/powerpoint/2010/main" val="365105249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982C50-8278-031E-3BF2-E8FD93BFD8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3E833D-1445-087C-EBB9-957AE502B03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DDDC3AA-4C2E-44A7-588C-DF47697121B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4CEDA36-5894-0B92-8E45-EFC348FB5A9E}"/>
              </a:ext>
            </a:extLst>
          </p:cNvPr>
          <p:cNvSpPr>
            <a:spLocks noGrp="1"/>
          </p:cNvSpPr>
          <p:nvPr>
            <p:ph type="sldNum" sz="quarter" idx="5"/>
          </p:nvPr>
        </p:nvSpPr>
        <p:spPr/>
        <p:txBody>
          <a:bodyPr/>
          <a:lstStyle/>
          <a:p>
            <a:fld id="{D3CB639B-CC03-4920-A60D-3E4C72B47D60}" type="slidenum">
              <a:rPr lang="es-ES" smtClean="0"/>
              <a:pPr/>
              <a:t>43</a:t>
            </a:fld>
            <a:endParaRPr lang="es-ES"/>
          </a:p>
        </p:txBody>
      </p:sp>
    </p:spTree>
    <p:extLst>
      <p:ext uri="{BB962C8B-B14F-4D97-AF65-F5344CB8AC3E}">
        <p14:creationId xmlns:p14="http://schemas.microsoft.com/office/powerpoint/2010/main" val="97901269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A0261-69DC-1E53-DA66-8D7D940749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35AF74-8ACD-AE80-408F-684AB3F34DB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030DD8B-0B14-70E3-8E73-EC7BB0E14B6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6A175B6-3ED5-AF03-E497-984E64DAFB40}"/>
              </a:ext>
            </a:extLst>
          </p:cNvPr>
          <p:cNvSpPr>
            <a:spLocks noGrp="1"/>
          </p:cNvSpPr>
          <p:nvPr>
            <p:ph type="sldNum" sz="quarter" idx="5"/>
          </p:nvPr>
        </p:nvSpPr>
        <p:spPr/>
        <p:txBody>
          <a:bodyPr/>
          <a:lstStyle/>
          <a:p>
            <a:fld id="{D3CB639B-CC03-4920-A60D-3E4C72B47D60}" type="slidenum">
              <a:rPr lang="es-ES" smtClean="0"/>
              <a:pPr/>
              <a:t>44</a:t>
            </a:fld>
            <a:endParaRPr lang="es-ES"/>
          </a:p>
        </p:txBody>
      </p:sp>
    </p:spTree>
    <p:extLst>
      <p:ext uri="{BB962C8B-B14F-4D97-AF65-F5344CB8AC3E}">
        <p14:creationId xmlns:p14="http://schemas.microsoft.com/office/powerpoint/2010/main" val="185645312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FE9CD0-0FBE-9A32-0D17-D5BD0A82F4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685C54-3755-D119-3C17-D41A0FE570C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0263B22-20C5-EF2E-FE2C-D37EE5247FB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0B94E8-91AF-D3E8-3FFC-8012D0F0B82B}"/>
              </a:ext>
            </a:extLst>
          </p:cNvPr>
          <p:cNvSpPr>
            <a:spLocks noGrp="1"/>
          </p:cNvSpPr>
          <p:nvPr>
            <p:ph type="sldNum" sz="quarter" idx="5"/>
          </p:nvPr>
        </p:nvSpPr>
        <p:spPr/>
        <p:txBody>
          <a:bodyPr/>
          <a:lstStyle/>
          <a:p>
            <a:fld id="{D3CB639B-CC03-4920-A60D-3E4C72B47D60}" type="slidenum">
              <a:rPr lang="es-ES" smtClean="0"/>
              <a:pPr/>
              <a:t>45</a:t>
            </a:fld>
            <a:endParaRPr lang="es-ES"/>
          </a:p>
        </p:txBody>
      </p:sp>
    </p:spTree>
    <p:extLst>
      <p:ext uri="{BB962C8B-B14F-4D97-AF65-F5344CB8AC3E}">
        <p14:creationId xmlns:p14="http://schemas.microsoft.com/office/powerpoint/2010/main" val="140782067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481D3-88FE-FA94-8A39-5A97BD77CA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D57AC2-7D24-1201-C0F7-8BBDC51FF31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6CEF1DF-950E-C36C-A312-2F33C7248F5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7D4DF92-8959-CE4E-2A66-3C922D922F01}"/>
              </a:ext>
            </a:extLst>
          </p:cNvPr>
          <p:cNvSpPr>
            <a:spLocks noGrp="1"/>
          </p:cNvSpPr>
          <p:nvPr>
            <p:ph type="sldNum" sz="quarter" idx="5"/>
          </p:nvPr>
        </p:nvSpPr>
        <p:spPr/>
        <p:txBody>
          <a:bodyPr/>
          <a:lstStyle/>
          <a:p>
            <a:fld id="{D3CB639B-CC03-4920-A60D-3E4C72B47D60}" type="slidenum">
              <a:rPr lang="es-ES" smtClean="0"/>
              <a:pPr/>
              <a:t>46</a:t>
            </a:fld>
            <a:endParaRPr lang="es-ES"/>
          </a:p>
        </p:txBody>
      </p:sp>
    </p:spTree>
    <p:extLst>
      <p:ext uri="{BB962C8B-B14F-4D97-AF65-F5344CB8AC3E}">
        <p14:creationId xmlns:p14="http://schemas.microsoft.com/office/powerpoint/2010/main" val="226034825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412FDC-F695-25EB-80E7-935D60AB17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3C5791-2AEA-3FD1-B104-7F11F3A009C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2B88F60-817E-236C-6EEC-68CFAB099A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5D2BDC5-8D19-8A5A-3B76-E67E4097843D}"/>
              </a:ext>
            </a:extLst>
          </p:cNvPr>
          <p:cNvSpPr>
            <a:spLocks noGrp="1"/>
          </p:cNvSpPr>
          <p:nvPr>
            <p:ph type="sldNum" sz="quarter" idx="5"/>
          </p:nvPr>
        </p:nvSpPr>
        <p:spPr/>
        <p:txBody>
          <a:bodyPr/>
          <a:lstStyle/>
          <a:p>
            <a:fld id="{D3CB639B-CC03-4920-A60D-3E4C72B47D60}" type="slidenum">
              <a:rPr lang="es-ES" smtClean="0"/>
              <a:pPr/>
              <a:t>47</a:t>
            </a:fld>
            <a:endParaRPr lang="es-ES"/>
          </a:p>
        </p:txBody>
      </p:sp>
    </p:spTree>
    <p:extLst>
      <p:ext uri="{BB962C8B-B14F-4D97-AF65-F5344CB8AC3E}">
        <p14:creationId xmlns:p14="http://schemas.microsoft.com/office/powerpoint/2010/main" val="278178357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E7E3F-E4C0-9DC7-1F76-C43814C640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99DCE0-108C-562A-30EE-EB8EABFC7EC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57B69F9-638D-98E6-BBA2-13AD2072098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F827EE0-9915-34D4-7A3F-BDFD7C78DF7E}"/>
              </a:ext>
            </a:extLst>
          </p:cNvPr>
          <p:cNvSpPr>
            <a:spLocks noGrp="1"/>
          </p:cNvSpPr>
          <p:nvPr>
            <p:ph type="sldNum" sz="quarter" idx="5"/>
          </p:nvPr>
        </p:nvSpPr>
        <p:spPr/>
        <p:txBody>
          <a:bodyPr/>
          <a:lstStyle/>
          <a:p>
            <a:fld id="{D3CB639B-CC03-4920-A60D-3E4C72B47D60}" type="slidenum">
              <a:rPr lang="es-ES" smtClean="0"/>
              <a:pPr/>
              <a:t>48</a:t>
            </a:fld>
            <a:endParaRPr lang="es-ES"/>
          </a:p>
        </p:txBody>
      </p:sp>
    </p:spTree>
    <p:extLst>
      <p:ext uri="{BB962C8B-B14F-4D97-AF65-F5344CB8AC3E}">
        <p14:creationId xmlns:p14="http://schemas.microsoft.com/office/powerpoint/2010/main" val="420691138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05595-B096-CEDC-34FA-2FC098FE20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F179A7-966F-0054-D91C-C5135F5C318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719A248-CD63-F409-B5C6-1C55548EFBE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EC8E079-C9D0-081D-7CE8-CFA30ACE8A3A}"/>
              </a:ext>
            </a:extLst>
          </p:cNvPr>
          <p:cNvSpPr>
            <a:spLocks noGrp="1"/>
          </p:cNvSpPr>
          <p:nvPr>
            <p:ph type="sldNum" sz="quarter" idx="5"/>
          </p:nvPr>
        </p:nvSpPr>
        <p:spPr/>
        <p:txBody>
          <a:bodyPr/>
          <a:lstStyle/>
          <a:p>
            <a:fld id="{D3CB639B-CC03-4920-A60D-3E4C72B47D60}" type="slidenum">
              <a:rPr lang="es-ES" smtClean="0"/>
              <a:pPr/>
              <a:t>49</a:t>
            </a:fld>
            <a:endParaRPr lang="es-ES"/>
          </a:p>
        </p:txBody>
      </p:sp>
    </p:spTree>
    <p:extLst>
      <p:ext uri="{BB962C8B-B14F-4D97-AF65-F5344CB8AC3E}">
        <p14:creationId xmlns:p14="http://schemas.microsoft.com/office/powerpoint/2010/main" val="255367024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88788-E119-CAE2-39D8-C733BDD06C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B72418-C0F3-9C35-FA28-10F19BBA49D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5E93AC6-85F9-8EE7-EC97-52861E5C3F3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8324DD8-6D35-63BC-FF87-0C92FA2350CA}"/>
              </a:ext>
            </a:extLst>
          </p:cNvPr>
          <p:cNvSpPr>
            <a:spLocks noGrp="1"/>
          </p:cNvSpPr>
          <p:nvPr>
            <p:ph type="sldNum" sz="quarter" idx="5"/>
          </p:nvPr>
        </p:nvSpPr>
        <p:spPr/>
        <p:txBody>
          <a:bodyPr/>
          <a:lstStyle/>
          <a:p>
            <a:fld id="{D3CB639B-CC03-4920-A60D-3E4C72B47D60}" type="slidenum">
              <a:rPr lang="es-ES" smtClean="0"/>
              <a:pPr/>
              <a:t>50</a:t>
            </a:fld>
            <a:endParaRPr lang="es-ES"/>
          </a:p>
        </p:txBody>
      </p:sp>
    </p:spTree>
    <p:extLst>
      <p:ext uri="{BB962C8B-B14F-4D97-AF65-F5344CB8AC3E}">
        <p14:creationId xmlns:p14="http://schemas.microsoft.com/office/powerpoint/2010/main" val="363765627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6CA209-85A8-90D7-8F42-A25A87FF19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29AF3F-E8CD-845C-25E4-1B2B9BD1389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000E8CF-3047-E177-A90E-FBEC361F058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158F22-27D2-3E3B-F1E3-8205B2971288}"/>
              </a:ext>
            </a:extLst>
          </p:cNvPr>
          <p:cNvSpPr>
            <a:spLocks noGrp="1"/>
          </p:cNvSpPr>
          <p:nvPr>
            <p:ph type="sldNum" sz="quarter" idx="5"/>
          </p:nvPr>
        </p:nvSpPr>
        <p:spPr/>
        <p:txBody>
          <a:bodyPr/>
          <a:lstStyle/>
          <a:p>
            <a:fld id="{D3CB639B-CC03-4920-A60D-3E4C72B47D60}" type="slidenum">
              <a:rPr lang="es-ES" smtClean="0"/>
              <a:pPr/>
              <a:t>51</a:t>
            </a:fld>
            <a:endParaRPr lang="es-ES"/>
          </a:p>
        </p:txBody>
      </p:sp>
    </p:spTree>
    <p:extLst>
      <p:ext uri="{BB962C8B-B14F-4D97-AF65-F5344CB8AC3E}">
        <p14:creationId xmlns:p14="http://schemas.microsoft.com/office/powerpoint/2010/main" val="36546548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0FDA8-3297-557F-F57A-7F38DC913F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A2A4A2-343C-9EC8-C882-A27B4C50106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90DC9AC-29E2-61BE-15BF-5FF858348B2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F5FDA39-7C31-AF03-9113-3A3AC79458B9}"/>
              </a:ext>
            </a:extLst>
          </p:cNvPr>
          <p:cNvSpPr>
            <a:spLocks noGrp="1"/>
          </p:cNvSpPr>
          <p:nvPr>
            <p:ph type="sldNum" sz="quarter" idx="5"/>
          </p:nvPr>
        </p:nvSpPr>
        <p:spPr/>
        <p:txBody>
          <a:bodyPr/>
          <a:lstStyle/>
          <a:p>
            <a:fld id="{D3CB639B-CC03-4920-A60D-3E4C72B47D60}" type="slidenum">
              <a:rPr lang="es-ES" smtClean="0"/>
              <a:pPr/>
              <a:t>7</a:t>
            </a:fld>
            <a:endParaRPr lang="es-ES"/>
          </a:p>
        </p:txBody>
      </p:sp>
    </p:spTree>
    <p:extLst>
      <p:ext uri="{BB962C8B-B14F-4D97-AF65-F5344CB8AC3E}">
        <p14:creationId xmlns:p14="http://schemas.microsoft.com/office/powerpoint/2010/main" val="274511890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6E916-A3F9-3199-C6D7-D07C030CBE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BA5A81-9847-2DB0-3F4B-1D1FD5CDB56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74DB25B-6AD8-DF46-0732-643E94A79A3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0DC63BF-4E38-2E92-82ED-1C57865FBBBF}"/>
              </a:ext>
            </a:extLst>
          </p:cNvPr>
          <p:cNvSpPr>
            <a:spLocks noGrp="1"/>
          </p:cNvSpPr>
          <p:nvPr>
            <p:ph type="sldNum" sz="quarter" idx="5"/>
          </p:nvPr>
        </p:nvSpPr>
        <p:spPr/>
        <p:txBody>
          <a:bodyPr/>
          <a:lstStyle/>
          <a:p>
            <a:fld id="{D3CB639B-CC03-4920-A60D-3E4C72B47D60}" type="slidenum">
              <a:rPr lang="es-ES" smtClean="0"/>
              <a:pPr/>
              <a:t>52</a:t>
            </a:fld>
            <a:endParaRPr lang="es-ES"/>
          </a:p>
        </p:txBody>
      </p:sp>
    </p:spTree>
    <p:extLst>
      <p:ext uri="{BB962C8B-B14F-4D97-AF65-F5344CB8AC3E}">
        <p14:creationId xmlns:p14="http://schemas.microsoft.com/office/powerpoint/2010/main" val="315181482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F08647-D697-1836-9C64-9ACF941AD3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0AAB50-C57B-23AB-B7BD-5F50F9A41F0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BC9B0B6-9B51-3B9F-AD9D-328749E178B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373D0F1-D413-F820-0567-D5EC87C21158}"/>
              </a:ext>
            </a:extLst>
          </p:cNvPr>
          <p:cNvSpPr>
            <a:spLocks noGrp="1"/>
          </p:cNvSpPr>
          <p:nvPr>
            <p:ph type="sldNum" sz="quarter" idx="5"/>
          </p:nvPr>
        </p:nvSpPr>
        <p:spPr/>
        <p:txBody>
          <a:bodyPr/>
          <a:lstStyle/>
          <a:p>
            <a:fld id="{D3CB639B-CC03-4920-A60D-3E4C72B47D60}" type="slidenum">
              <a:rPr lang="es-ES" smtClean="0"/>
              <a:pPr/>
              <a:t>53</a:t>
            </a:fld>
            <a:endParaRPr lang="es-ES"/>
          </a:p>
        </p:txBody>
      </p:sp>
    </p:spTree>
    <p:extLst>
      <p:ext uri="{BB962C8B-B14F-4D97-AF65-F5344CB8AC3E}">
        <p14:creationId xmlns:p14="http://schemas.microsoft.com/office/powerpoint/2010/main" val="158827365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02C6E-DC07-DA6D-29C2-6C822F5A10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09B74C-E4E1-8934-08E9-F24E21F3CCB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704E6E2-9399-4032-53D3-606981A5B69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5C4376-FC6F-602B-66A1-617E1D5CE98E}"/>
              </a:ext>
            </a:extLst>
          </p:cNvPr>
          <p:cNvSpPr>
            <a:spLocks noGrp="1"/>
          </p:cNvSpPr>
          <p:nvPr>
            <p:ph type="sldNum" sz="quarter" idx="5"/>
          </p:nvPr>
        </p:nvSpPr>
        <p:spPr/>
        <p:txBody>
          <a:bodyPr/>
          <a:lstStyle/>
          <a:p>
            <a:fld id="{D3CB639B-CC03-4920-A60D-3E4C72B47D60}" type="slidenum">
              <a:rPr lang="es-ES" smtClean="0"/>
              <a:pPr/>
              <a:t>54</a:t>
            </a:fld>
            <a:endParaRPr lang="es-ES"/>
          </a:p>
        </p:txBody>
      </p:sp>
    </p:spTree>
    <p:extLst>
      <p:ext uri="{BB962C8B-B14F-4D97-AF65-F5344CB8AC3E}">
        <p14:creationId xmlns:p14="http://schemas.microsoft.com/office/powerpoint/2010/main" val="314599507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1F9BB-C924-7C46-93DB-8A8A92009B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88CEB2-0257-972F-35EB-1B61E89835F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A25800F-084C-5C41-7DE0-09D3D5895B7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123D870-0417-BC31-578D-D006DFA5D550}"/>
              </a:ext>
            </a:extLst>
          </p:cNvPr>
          <p:cNvSpPr>
            <a:spLocks noGrp="1"/>
          </p:cNvSpPr>
          <p:nvPr>
            <p:ph type="sldNum" sz="quarter" idx="5"/>
          </p:nvPr>
        </p:nvSpPr>
        <p:spPr/>
        <p:txBody>
          <a:bodyPr/>
          <a:lstStyle/>
          <a:p>
            <a:fld id="{D3CB639B-CC03-4920-A60D-3E4C72B47D60}" type="slidenum">
              <a:rPr lang="es-ES" smtClean="0"/>
              <a:pPr/>
              <a:t>55</a:t>
            </a:fld>
            <a:endParaRPr lang="es-ES"/>
          </a:p>
        </p:txBody>
      </p:sp>
    </p:spTree>
    <p:extLst>
      <p:ext uri="{BB962C8B-B14F-4D97-AF65-F5344CB8AC3E}">
        <p14:creationId xmlns:p14="http://schemas.microsoft.com/office/powerpoint/2010/main" val="236871341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F21AED-8149-D563-2373-7D1834DCDC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14FA01-38B3-4709-3124-6C64C7F684C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98666A7-E4E7-13E6-03C7-6771969184B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635CF19-F478-8E44-6873-6EB1C280BC8C}"/>
              </a:ext>
            </a:extLst>
          </p:cNvPr>
          <p:cNvSpPr>
            <a:spLocks noGrp="1"/>
          </p:cNvSpPr>
          <p:nvPr>
            <p:ph type="sldNum" sz="quarter" idx="5"/>
          </p:nvPr>
        </p:nvSpPr>
        <p:spPr/>
        <p:txBody>
          <a:bodyPr/>
          <a:lstStyle/>
          <a:p>
            <a:fld id="{D3CB639B-CC03-4920-A60D-3E4C72B47D60}" type="slidenum">
              <a:rPr lang="es-ES" smtClean="0"/>
              <a:pPr/>
              <a:t>56</a:t>
            </a:fld>
            <a:endParaRPr lang="es-ES"/>
          </a:p>
        </p:txBody>
      </p:sp>
    </p:spTree>
    <p:extLst>
      <p:ext uri="{BB962C8B-B14F-4D97-AF65-F5344CB8AC3E}">
        <p14:creationId xmlns:p14="http://schemas.microsoft.com/office/powerpoint/2010/main" val="281243501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6EC9DF-7401-B158-F80C-D40A8668A5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96510F-52A1-1690-67E5-3E20A9E6385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5080008-3FC4-4EF1-F65B-2DF9A3C1485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B8F71F4-4752-D7A7-96FC-F805B9DB8ED9}"/>
              </a:ext>
            </a:extLst>
          </p:cNvPr>
          <p:cNvSpPr>
            <a:spLocks noGrp="1"/>
          </p:cNvSpPr>
          <p:nvPr>
            <p:ph type="sldNum" sz="quarter" idx="5"/>
          </p:nvPr>
        </p:nvSpPr>
        <p:spPr/>
        <p:txBody>
          <a:bodyPr/>
          <a:lstStyle/>
          <a:p>
            <a:fld id="{D3CB639B-CC03-4920-A60D-3E4C72B47D60}" type="slidenum">
              <a:rPr lang="es-ES" smtClean="0"/>
              <a:pPr/>
              <a:t>57</a:t>
            </a:fld>
            <a:endParaRPr lang="es-ES"/>
          </a:p>
        </p:txBody>
      </p:sp>
    </p:spTree>
    <p:extLst>
      <p:ext uri="{BB962C8B-B14F-4D97-AF65-F5344CB8AC3E}">
        <p14:creationId xmlns:p14="http://schemas.microsoft.com/office/powerpoint/2010/main" val="331534661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76CD42-C5C6-E1C6-CA80-92496BB87F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624D8E-23D1-CEC6-E0F8-A3DBCA840BA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918EF79-0546-4B9E-45D2-EF9D0361D7C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6900BC7-343D-DDBE-A4AB-C01B2533CAC5}"/>
              </a:ext>
            </a:extLst>
          </p:cNvPr>
          <p:cNvSpPr>
            <a:spLocks noGrp="1"/>
          </p:cNvSpPr>
          <p:nvPr>
            <p:ph type="sldNum" sz="quarter" idx="5"/>
          </p:nvPr>
        </p:nvSpPr>
        <p:spPr/>
        <p:txBody>
          <a:bodyPr/>
          <a:lstStyle/>
          <a:p>
            <a:fld id="{D3CB639B-CC03-4920-A60D-3E4C72B47D60}" type="slidenum">
              <a:rPr lang="es-ES" smtClean="0"/>
              <a:pPr/>
              <a:t>58</a:t>
            </a:fld>
            <a:endParaRPr lang="es-ES"/>
          </a:p>
        </p:txBody>
      </p:sp>
    </p:spTree>
    <p:extLst>
      <p:ext uri="{BB962C8B-B14F-4D97-AF65-F5344CB8AC3E}">
        <p14:creationId xmlns:p14="http://schemas.microsoft.com/office/powerpoint/2010/main" val="331244973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39B7C2-0D52-A22B-B28D-6C1746B974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4E554A-4145-DF2B-5629-6DCDA8AB55A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DE44476-3FB9-F581-9B7D-CD1144A9585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F3D7CD3-D61C-9270-79D9-0659CD1262E3}"/>
              </a:ext>
            </a:extLst>
          </p:cNvPr>
          <p:cNvSpPr>
            <a:spLocks noGrp="1"/>
          </p:cNvSpPr>
          <p:nvPr>
            <p:ph type="sldNum" sz="quarter" idx="5"/>
          </p:nvPr>
        </p:nvSpPr>
        <p:spPr/>
        <p:txBody>
          <a:bodyPr/>
          <a:lstStyle/>
          <a:p>
            <a:fld id="{D3CB639B-CC03-4920-A60D-3E4C72B47D60}" type="slidenum">
              <a:rPr lang="es-ES" smtClean="0"/>
              <a:pPr/>
              <a:t>59</a:t>
            </a:fld>
            <a:endParaRPr lang="es-ES"/>
          </a:p>
        </p:txBody>
      </p:sp>
    </p:spTree>
    <p:extLst>
      <p:ext uri="{BB962C8B-B14F-4D97-AF65-F5344CB8AC3E}">
        <p14:creationId xmlns:p14="http://schemas.microsoft.com/office/powerpoint/2010/main" val="91985924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59DBF-CFDA-CC2D-EE14-214C1FA32C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D2AF8A-95D1-105E-9803-623369319A1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AED2EC3-3B2B-28A2-487A-9A810B0E74E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40731E3-24A7-D737-81B1-F5458696BC44}"/>
              </a:ext>
            </a:extLst>
          </p:cNvPr>
          <p:cNvSpPr>
            <a:spLocks noGrp="1"/>
          </p:cNvSpPr>
          <p:nvPr>
            <p:ph type="sldNum" sz="quarter" idx="5"/>
          </p:nvPr>
        </p:nvSpPr>
        <p:spPr/>
        <p:txBody>
          <a:bodyPr/>
          <a:lstStyle/>
          <a:p>
            <a:fld id="{D3CB639B-CC03-4920-A60D-3E4C72B47D60}" type="slidenum">
              <a:rPr lang="es-ES" smtClean="0"/>
              <a:pPr/>
              <a:t>60</a:t>
            </a:fld>
            <a:endParaRPr lang="es-ES"/>
          </a:p>
        </p:txBody>
      </p:sp>
    </p:spTree>
    <p:extLst>
      <p:ext uri="{BB962C8B-B14F-4D97-AF65-F5344CB8AC3E}">
        <p14:creationId xmlns:p14="http://schemas.microsoft.com/office/powerpoint/2010/main" val="289930149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E1473-DC79-289E-4DCF-FB70713758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237B8F-CFCE-CC86-7B58-BB57859DBDB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0077055-1759-2EE7-7C46-294BEB7FE7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A4C5D70-7350-D2A4-B7F0-ECB6B47A110D}"/>
              </a:ext>
            </a:extLst>
          </p:cNvPr>
          <p:cNvSpPr>
            <a:spLocks noGrp="1"/>
          </p:cNvSpPr>
          <p:nvPr>
            <p:ph type="sldNum" sz="quarter" idx="5"/>
          </p:nvPr>
        </p:nvSpPr>
        <p:spPr/>
        <p:txBody>
          <a:bodyPr/>
          <a:lstStyle/>
          <a:p>
            <a:fld id="{D3CB639B-CC03-4920-A60D-3E4C72B47D60}" type="slidenum">
              <a:rPr lang="es-ES" smtClean="0"/>
              <a:pPr/>
              <a:t>61</a:t>
            </a:fld>
            <a:endParaRPr lang="es-ES"/>
          </a:p>
        </p:txBody>
      </p:sp>
    </p:spTree>
    <p:extLst>
      <p:ext uri="{BB962C8B-B14F-4D97-AF65-F5344CB8AC3E}">
        <p14:creationId xmlns:p14="http://schemas.microsoft.com/office/powerpoint/2010/main" val="19567009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6A58A-483C-DD4C-DAE2-2A954DE3E8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D2710F-7915-76A3-5096-7493A0DA205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ED8EB10-AFE5-7D77-BDAA-9CC82FD15B7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5810CB7-0CA3-5EAA-62BE-69F58E8484BE}"/>
              </a:ext>
            </a:extLst>
          </p:cNvPr>
          <p:cNvSpPr>
            <a:spLocks noGrp="1"/>
          </p:cNvSpPr>
          <p:nvPr>
            <p:ph type="sldNum" sz="quarter" idx="5"/>
          </p:nvPr>
        </p:nvSpPr>
        <p:spPr/>
        <p:txBody>
          <a:bodyPr/>
          <a:lstStyle/>
          <a:p>
            <a:fld id="{D3CB639B-CC03-4920-A60D-3E4C72B47D60}" type="slidenum">
              <a:rPr lang="es-ES" smtClean="0"/>
              <a:pPr/>
              <a:t>8</a:t>
            </a:fld>
            <a:endParaRPr lang="es-ES"/>
          </a:p>
        </p:txBody>
      </p:sp>
    </p:spTree>
    <p:extLst>
      <p:ext uri="{BB962C8B-B14F-4D97-AF65-F5344CB8AC3E}">
        <p14:creationId xmlns:p14="http://schemas.microsoft.com/office/powerpoint/2010/main" val="127500956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12A3B-00AF-23C0-2717-592C82F49B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01DC02-72FC-02FC-FDE5-1B6957C3F51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1582461-B846-DB83-940C-1BA1B8331AF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97DE618-D733-9F25-8139-54235163129A}"/>
              </a:ext>
            </a:extLst>
          </p:cNvPr>
          <p:cNvSpPr>
            <a:spLocks noGrp="1"/>
          </p:cNvSpPr>
          <p:nvPr>
            <p:ph type="sldNum" sz="quarter" idx="5"/>
          </p:nvPr>
        </p:nvSpPr>
        <p:spPr/>
        <p:txBody>
          <a:bodyPr/>
          <a:lstStyle/>
          <a:p>
            <a:fld id="{D3CB639B-CC03-4920-A60D-3E4C72B47D60}" type="slidenum">
              <a:rPr lang="es-ES" smtClean="0"/>
              <a:pPr/>
              <a:t>62</a:t>
            </a:fld>
            <a:endParaRPr lang="es-ES"/>
          </a:p>
        </p:txBody>
      </p:sp>
    </p:spTree>
    <p:extLst>
      <p:ext uri="{BB962C8B-B14F-4D97-AF65-F5344CB8AC3E}">
        <p14:creationId xmlns:p14="http://schemas.microsoft.com/office/powerpoint/2010/main" val="171835185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E0F01-CDBF-31D3-0AC7-FEB1B68876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42B87-6179-B2C3-26B7-68FB42CDD6D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9F6E753-6B8A-1278-0312-1A460A51FB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C5B81E4-9354-65DB-7781-86FC876532FE}"/>
              </a:ext>
            </a:extLst>
          </p:cNvPr>
          <p:cNvSpPr>
            <a:spLocks noGrp="1"/>
          </p:cNvSpPr>
          <p:nvPr>
            <p:ph type="sldNum" sz="quarter" idx="5"/>
          </p:nvPr>
        </p:nvSpPr>
        <p:spPr/>
        <p:txBody>
          <a:bodyPr/>
          <a:lstStyle/>
          <a:p>
            <a:fld id="{D3CB639B-CC03-4920-A60D-3E4C72B47D60}" type="slidenum">
              <a:rPr lang="es-ES" smtClean="0"/>
              <a:pPr/>
              <a:t>63</a:t>
            </a:fld>
            <a:endParaRPr lang="es-ES"/>
          </a:p>
        </p:txBody>
      </p:sp>
    </p:spTree>
    <p:extLst>
      <p:ext uri="{BB962C8B-B14F-4D97-AF65-F5344CB8AC3E}">
        <p14:creationId xmlns:p14="http://schemas.microsoft.com/office/powerpoint/2010/main" val="167258778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C1519-7798-A0E9-F843-0CB78747AC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101E58-F5D5-B917-C7F6-65EC6717955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6070681-7DAF-9FBE-AC4F-7E24D7D805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A591263-05C5-9689-4EBB-1D792572F1F3}"/>
              </a:ext>
            </a:extLst>
          </p:cNvPr>
          <p:cNvSpPr>
            <a:spLocks noGrp="1"/>
          </p:cNvSpPr>
          <p:nvPr>
            <p:ph type="sldNum" sz="quarter" idx="5"/>
          </p:nvPr>
        </p:nvSpPr>
        <p:spPr/>
        <p:txBody>
          <a:bodyPr/>
          <a:lstStyle/>
          <a:p>
            <a:fld id="{D3CB639B-CC03-4920-A60D-3E4C72B47D60}" type="slidenum">
              <a:rPr lang="es-ES" smtClean="0"/>
              <a:pPr/>
              <a:t>64</a:t>
            </a:fld>
            <a:endParaRPr lang="es-ES"/>
          </a:p>
        </p:txBody>
      </p:sp>
    </p:spTree>
    <p:extLst>
      <p:ext uri="{BB962C8B-B14F-4D97-AF65-F5344CB8AC3E}">
        <p14:creationId xmlns:p14="http://schemas.microsoft.com/office/powerpoint/2010/main" val="12608139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C498C-1216-8032-7724-D0D86099C2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531375-140E-8526-ABF3-B075948CA6A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9D84330-86B9-28DF-6A3D-9E443E2A1DB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F3F34A-3367-7E1C-A9FC-4C5E6FB1B9C0}"/>
              </a:ext>
            </a:extLst>
          </p:cNvPr>
          <p:cNvSpPr>
            <a:spLocks noGrp="1"/>
          </p:cNvSpPr>
          <p:nvPr>
            <p:ph type="sldNum" sz="quarter" idx="5"/>
          </p:nvPr>
        </p:nvSpPr>
        <p:spPr/>
        <p:txBody>
          <a:bodyPr/>
          <a:lstStyle/>
          <a:p>
            <a:fld id="{D3CB639B-CC03-4920-A60D-3E4C72B47D60}" type="slidenum">
              <a:rPr lang="es-ES" smtClean="0"/>
              <a:pPr/>
              <a:t>65</a:t>
            </a:fld>
            <a:endParaRPr lang="es-ES"/>
          </a:p>
        </p:txBody>
      </p:sp>
    </p:spTree>
    <p:extLst>
      <p:ext uri="{BB962C8B-B14F-4D97-AF65-F5344CB8AC3E}">
        <p14:creationId xmlns:p14="http://schemas.microsoft.com/office/powerpoint/2010/main" val="385685743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AA049-CD95-A320-3974-0E316AC729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F87A58-9F4E-7F1A-29E3-DD95C9A6100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ABBE3CA-12AE-F682-9E19-100648D526A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B89A47F-0CDF-13FA-8DD7-21CE48230831}"/>
              </a:ext>
            </a:extLst>
          </p:cNvPr>
          <p:cNvSpPr>
            <a:spLocks noGrp="1"/>
          </p:cNvSpPr>
          <p:nvPr>
            <p:ph type="sldNum" sz="quarter" idx="5"/>
          </p:nvPr>
        </p:nvSpPr>
        <p:spPr/>
        <p:txBody>
          <a:bodyPr/>
          <a:lstStyle/>
          <a:p>
            <a:fld id="{D3CB639B-CC03-4920-A60D-3E4C72B47D60}" type="slidenum">
              <a:rPr lang="es-ES" smtClean="0"/>
              <a:pPr/>
              <a:t>66</a:t>
            </a:fld>
            <a:endParaRPr lang="es-ES"/>
          </a:p>
        </p:txBody>
      </p:sp>
    </p:spTree>
    <p:extLst>
      <p:ext uri="{BB962C8B-B14F-4D97-AF65-F5344CB8AC3E}">
        <p14:creationId xmlns:p14="http://schemas.microsoft.com/office/powerpoint/2010/main" val="39598382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E08354-5199-3B86-B7FE-74BDCCFB3A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F2B956-5A1C-8E85-8FA3-0E5A1DCBC56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0DDA617-76CA-225C-BF9B-F385930FC21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7FB3A8F-55FF-90A9-AD6D-8CBB93E922D1}"/>
              </a:ext>
            </a:extLst>
          </p:cNvPr>
          <p:cNvSpPr>
            <a:spLocks noGrp="1"/>
          </p:cNvSpPr>
          <p:nvPr>
            <p:ph type="sldNum" sz="quarter" idx="5"/>
          </p:nvPr>
        </p:nvSpPr>
        <p:spPr/>
        <p:txBody>
          <a:bodyPr/>
          <a:lstStyle/>
          <a:p>
            <a:fld id="{D3CB639B-CC03-4920-A60D-3E4C72B47D60}" type="slidenum">
              <a:rPr lang="es-ES" smtClean="0"/>
              <a:pPr/>
              <a:t>67</a:t>
            </a:fld>
            <a:endParaRPr lang="es-ES"/>
          </a:p>
        </p:txBody>
      </p:sp>
    </p:spTree>
    <p:extLst>
      <p:ext uri="{BB962C8B-B14F-4D97-AF65-F5344CB8AC3E}">
        <p14:creationId xmlns:p14="http://schemas.microsoft.com/office/powerpoint/2010/main" val="13333721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5D8AF7-9F72-BAFD-3F53-C6071099BF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C10690-F9FE-5911-526D-709E94AFB0E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5912995-1DEB-9AC4-0A47-7DE1E95362E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FD09D73-7497-2438-B33B-9B519DE5DF9A}"/>
              </a:ext>
            </a:extLst>
          </p:cNvPr>
          <p:cNvSpPr>
            <a:spLocks noGrp="1"/>
          </p:cNvSpPr>
          <p:nvPr>
            <p:ph type="sldNum" sz="quarter" idx="5"/>
          </p:nvPr>
        </p:nvSpPr>
        <p:spPr/>
        <p:txBody>
          <a:bodyPr/>
          <a:lstStyle/>
          <a:p>
            <a:fld id="{D3CB639B-CC03-4920-A60D-3E4C72B47D60}" type="slidenum">
              <a:rPr lang="es-ES" smtClean="0"/>
              <a:pPr/>
              <a:t>68</a:t>
            </a:fld>
            <a:endParaRPr lang="es-ES"/>
          </a:p>
        </p:txBody>
      </p:sp>
    </p:spTree>
    <p:extLst>
      <p:ext uri="{BB962C8B-B14F-4D97-AF65-F5344CB8AC3E}">
        <p14:creationId xmlns:p14="http://schemas.microsoft.com/office/powerpoint/2010/main" val="398207384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5780BB-2B22-FFD2-8138-2AEC4021F1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EBB4B-BF5E-520A-9840-9C8E1990F43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C1D24CD-F1CB-DC1F-F420-09CF8A58898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38DF7BB-F24B-B46C-4D0F-17046124F4D1}"/>
              </a:ext>
            </a:extLst>
          </p:cNvPr>
          <p:cNvSpPr>
            <a:spLocks noGrp="1"/>
          </p:cNvSpPr>
          <p:nvPr>
            <p:ph type="sldNum" sz="quarter" idx="5"/>
          </p:nvPr>
        </p:nvSpPr>
        <p:spPr/>
        <p:txBody>
          <a:bodyPr/>
          <a:lstStyle/>
          <a:p>
            <a:fld id="{D3CB639B-CC03-4920-A60D-3E4C72B47D60}" type="slidenum">
              <a:rPr lang="es-ES" smtClean="0"/>
              <a:pPr/>
              <a:t>69</a:t>
            </a:fld>
            <a:endParaRPr lang="es-ES"/>
          </a:p>
        </p:txBody>
      </p:sp>
    </p:spTree>
    <p:extLst>
      <p:ext uri="{BB962C8B-B14F-4D97-AF65-F5344CB8AC3E}">
        <p14:creationId xmlns:p14="http://schemas.microsoft.com/office/powerpoint/2010/main" val="298192224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C306FB-6E81-E553-BAEA-6C951B46E5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CC9356-F4A5-EE80-B647-0461C4E3FD2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1AE5AFD-A354-ED04-33A1-8B59DD03D1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AB98157-7BA5-70AB-8971-5EA872E9AED8}"/>
              </a:ext>
            </a:extLst>
          </p:cNvPr>
          <p:cNvSpPr>
            <a:spLocks noGrp="1"/>
          </p:cNvSpPr>
          <p:nvPr>
            <p:ph type="sldNum" sz="quarter" idx="5"/>
          </p:nvPr>
        </p:nvSpPr>
        <p:spPr/>
        <p:txBody>
          <a:bodyPr/>
          <a:lstStyle/>
          <a:p>
            <a:fld id="{D3CB639B-CC03-4920-A60D-3E4C72B47D60}" type="slidenum">
              <a:rPr lang="es-ES" smtClean="0"/>
              <a:pPr/>
              <a:t>70</a:t>
            </a:fld>
            <a:endParaRPr lang="es-ES"/>
          </a:p>
        </p:txBody>
      </p:sp>
    </p:spTree>
    <p:extLst>
      <p:ext uri="{BB962C8B-B14F-4D97-AF65-F5344CB8AC3E}">
        <p14:creationId xmlns:p14="http://schemas.microsoft.com/office/powerpoint/2010/main" val="63558017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C39F5-82C0-9CDC-1E8B-F985138D14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BF27CD-94BB-8987-DFD6-696094D6914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8B0532D-9F97-8566-5077-27A0C18AF93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B81F47E-7797-3052-D265-A6C00ED720F9}"/>
              </a:ext>
            </a:extLst>
          </p:cNvPr>
          <p:cNvSpPr>
            <a:spLocks noGrp="1"/>
          </p:cNvSpPr>
          <p:nvPr>
            <p:ph type="sldNum" sz="quarter" idx="5"/>
          </p:nvPr>
        </p:nvSpPr>
        <p:spPr/>
        <p:txBody>
          <a:bodyPr/>
          <a:lstStyle/>
          <a:p>
            <a:fld id="{D3CB639B-CC03-4920-A60D-3E4C72B47D60}" type="slidenum">
              <a:rPr lang="es-ES" smtClean="0"/>
              <a:pPr/>
              <a:t>71</a:t>
            </a:fld>
            <a:endParaRPr lang="es-ES"/>
          </a:p>
        </p:txBody>
      </p:sp>
    </p:spTree>
    <p:extLst>
      <p:ext uri="{BB962C8B-B14F-4D97-AF65-F5344CB8AC3E}">
        <p14:creationId xmlns:p14="http://schemas.microsoft.com/office/powerpoint/2010/main" val="20239615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C1106-235D-922A-06F0-1292FCA85C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D28990-5B47-E6BC-4EE1-1A40892EE8E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3122A7F-1326-E72A-55AF-00CDEC0D9C8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AAB0437-7894-D8BA-13E0-769ACDD6E915}"/>
              </a:ext>
            </a:extLst>
          </p:cNvPr>
          <p:cNvSpPr>
            <a:spLocks noGrp="1"/>
          </p:cNvSpPr>
          <p:nvPr>
            <p:ph type="sldNum" sz="quarter" idx="5"/>
          </p:nvPr>
        </p:nvSpPr>
        <p:spPr/>
        <p:txBody>
          <a:bodyPr/>
          <a:lstStyle/>
          <a:p>
            <a:fld id="{D3CB639B-CC03-4920-A60D-3E4C72B47D60}" type="slidenum">
              <a:rPr lang="es-ES" smtClean="0"/>
              <a:pPr/>
              <a:t>9</a:t>
            </a:fld>
            <a:endParaRPr lang="es-ES"/>
          </a:p>
        </p:txBody>
      </p:sp>
    </p:spTree>
    <p:extLst>
      <p:ext uri="{BB962C8B-B14F-4D97-AF65-F5344CB8AC3E}">
        <p14:creationId xmlns:p14="http://schemas.microsoft.com/office/powerpoint/2010/main" val="13376297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5E8796-8CDE-7911-89AC-44FAFC8B51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B8906E-C9DA-40D8-8844-245217A1A8C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8F5C006-6480-D20A-D11A-1369E47E232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27BC189-47FB-5DF8-EC08-10B662E2E2BC}"/>
              </a:ext>
            </a:extLst>
          </p:cNvPr>
          <p:cNvSpPr>
            <a:spLocks noGrp="1"/>
          </p:cNvSpPr>
          <p:nvPr>
            <p:ph type="sldNum" sz="quarter" idx="5"/>
          </p:nvPr>
        </p:nvSpPr>
        <p:spPr/>
        <p:txBody>
          <a:bodyPr/>
          <a:lstStyle/>
          <a:p>
            <a:fld id="{D3CB639B-CC03-4920-A60D-3E4C72B47D60}" type="slidenum">
              <a:rPr lang="es-ES" smtClean="0"/>
              <a:pPr/>
              <a:t>72</a:t>
            </a:fld>
            <a:endParaRPr lang="es-ES"/>
          </a:p>
        </p:txBody>
      </p:sp>
    </p:spTree>
    <p:extLst>
      <p:ext uri="{BB962C8B-B14F-4D97-AF65-F5344CB8AC3E}">
        <p14:creationId xmlns:p14="http://schemas.microsoft.com/office/powerpoint/2010/main" val="290381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02550-83B0-1375-66A4-66052B986E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7591FD-724D-AF31-5313-28C0DDF5314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800E564-4B1C-90BA-B227-613832990A5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84FB3A6-1C14-ED3A-C4D4-EDEBFE6A0AB2}"/>
              </a:ext>
            </a:extLst>
          </p:cNvPr>
          <p:cNvSpPr>
            <a:spLocks noGrp="1"/>
          </p:cNvSpPr>
          <p:nvPr>
            <p:ph type="sldNum" sz="quarter" idx="5"/>
          </p:nvPr>
        </p:nvSpPr>
        <p:spPr/>
        <p:txBody>
          <a:bodyPr/>
          <a:lstStyle/>
          <a:p>
            <a:fld id="{D3CB639B-CC03-4920-A60D-3E4C72B47D60}" type="slidenum">
              <a:rPr lang="es-ES" smtClean="0"/>
              <a:pPr/>
              <a:t>73</a:t>
            </a:fld>
            <a:endParaRPr lang="es-ES"/>
          </a:p>
        </p:txBody>
      </p:sp>
    </p:spTree>
    <p:extLst>
      <p:ext uri="{BB962C8B-B14F-4D97-AF65-F5344CB8AC3E}">
        <p14:creationId xmlns:p14="http://schemas.microsoft.com/office/powerpoint/2010/main" val="44624844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A3589-3432-3908-13BA-851AACDD31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D370BA-A7CD-9206-105D-55686749421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3281A55-F3F3-4B73-F7B5-1F5F5E0C7B7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D5330F7-D53F-45AD-60B0-7EB574EC8F23}"/>
              </a:ext>
            </a:extLst>
          </p:cNvPr>
          <p:cNvSpPr>
            <a:spLocks noGrp="1"/>
          </p:cNvSpPr>
          <p:nvPr>
            <p:ph type="sldNum" sz="quarter" idx="5"/>
          </p:nvPr>
        </p:nvSpPr>
        <p:spPr/>
        <p:txBody>
          <a:bodyPr/>
          <a:lstStyle/>
          <a:p>
            <a:fld id="{D3CB639B-CC03-4920-A60D-3E4C72B47D60}" type="slidenum">
              <a:rPr lang="es-ES" smtClean="0"/>
              <a:pPr/>
              <a:t>74</a:t>
            </a:fld>
            <a:endParaRPr lang="es-ES"/>
          </a:p>
        </p:txBody>
      </p:sp>
    </p:spTree>
    <p:extLst>
      <p:ext uri="{BB962C8B-B14F-4D97-AF65-F5344CB8AC3E}">
        <p14:creationId xmlns:p14="http://schemas.microsoft.com/office/powerpoint/2010/main" val="183668799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B0D26-3C5A-FE66-2F0D-7C93FBAAC2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FF4A03-8D39-4955-D361-0AF6BA1A892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A332B71-BC62-DB60-D2B5-28CA25E9B30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88BF247-6344-01A3-4C60-C7A8599D8A11}"/>
              </a:ext>
            </a:extLst>
          </p:cNvPr>
          <p:cNvSpPr>
            <a:spLocks noGrp="1"/>
          </p:cNvSpPr>
          <p:nvPr>
            <p:ph type="sldNum" sz="quarter" idx="5"/>
          </p:nvPr>
        </p:nvSpPr>
        <p:spPr/>
        <p:txBody>
          <a:bodyPr/>
          <a:lstStyle/>
          <a:p>
            <a:fld id="{D3CB639B-CC03-4920-A60D-3E4C72B47D60}" type="slidenum">
              <a:rPr lang="es-ES" smtClean="0"/>
              <a:pPr/>
              <a:t>75</a:t>
            </a:fld>
            <a:endParaRPr lang="es-ES"/>
          </a:p>
        </p:txBody>
      </p:sp>
    </p:spTree>
    <p:extLst>
      <p:ext uri="{BB962C8B-B14F-4D97-AF65-F5344CB8AC3E}">
        <p14:creationId xmlns:p14="http://schemas.microsoft.com/office/powerpoint/2010/main" val="37838639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C5DA5-CB33-946A-D5FF-A5CD14F753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D8080F-0366-F9FA-2156-7B64C05E194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E6C604B-02D0-822A-5583-48B261D4D1A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10CA8C3-504F-229E-120E-63DE984EBAB1}"/>
              </a:ext>
            </a:extLst>
          </p:cNvPr>
          <p:cNvSpPr>
            <a:spLocks noGrp="1"/>
          </p:cNvSpPr>
          <p:nvPr>
            <p:ph type="sldNum" sz="quarter" idx="5"/>
          </p:nvPr>
        </p:nvSpPr>
        <p:spPr/>
        <p:txBody>
          <a:bodyPr/>
          <a:lstStyle/>
          <a:p>
            <a:fld id="{D3CB639B-CC03-4920-A60D-3E4C72B47D60}" type="slidenum">
              <a:rPr lang="es-ES" smtClean="0"/>
              <a:pPr/>
              <a:t>76</a:t>
            </a:fld>
            <a:endParaRPr lang="es-ES"/>
          </a:p>
        </p:txBody>
      </p:sp>
    </p:spTree>
    <p:extLst>
      <p:ext uri="{BB962C8B-B14F-4D97-AF65-F5344CB8AC3E}">
        <p14:creationId xmlns:p14="http://schemas.microsoft.com/office/powerpoint/2010/main" val="47485224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15ADA-EF55-2693-CE82-3779C286A4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4E5822-AF23-E267-ABCD-870781B85D5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2C9BE7D-74D3-E6D2-7D22-25375A18703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7B4B86D-DD5F-6BB9-7587-4B238D4850F1}"/>
              </a:ext>
            </a:extLst>
          </p:cNvPr>
          <p:cNvSpPr>
            <a:spLocks noGrp="1"/>
          </p:cNvSpPr>
          <p:nvPr>
            <p:ph type="sldNum" sz="quarter" idx="5"/>
          </p:nvPr>
        </p:nvSpPr>
        <p:spPr/>
        <p:txBody>
          <a:bodyPr/>
          <a:lstStyle/>
          <a:p>
            <a:fld id="{D3CB639B-CC03-4920-A60D-3E4C72B47D60}" type="slidenum">
              <a:rPr lang="es-ES" smtClean="0"/>
              <a:pPr/>
              <a:t>77</a:t>
            </a:fld>
            <a:endParaRPr lang="es-ES"/>
          </a:p>
        </p:txBody>
      </p:sp>
    </p:spTree>
    <p:extLst>
      <p:ext uri="{BB962C8B-B14F-4D97-AF65-F5344CB8AC3E}">
        <p14:creationId xmlns:p14="http://schemas.microsoft.com/office/powerpoint/2010/main" val="256375818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10770-8458-03F2-D419-66D386976F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3A8BF9-5CC8-D454-A036-7E1CD0B6367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047BD05-50A0-99E9-0D48-B35F1ACFFA7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0B6F3B-0DE8-2927-BD25-532CC3FFDC4F}"/>
              </a:ext>
            </a:extLst>
          </p:cNvPr>
          <p:cNvSpPr>
            <a:spLocks noGrp="1"/>
          </p:cNvSpPr>
          <p:nvPr>
            <p:ph type="sldNum" sz="quarter" idx="5"/>
          </p:nvPr>
        </p:nvSpPr>
        <p:spPr/>
        <p:txBody>
          <a:bodyPr/>
          <a:lstStyle/>
          <a:p>
            <a:fld id="{D3CB639B-CC03-4920-A60D-3E4C72B47D60}" type="slidenum">
              <a:rPr lang="es-ES" smtClean="0"/>
              <a:pPr/>
              <a:t>78</a:t>
            </a:fld>
            <a:endParaRPr lang="es-ES"/>
          </a:p>
        </p:txBody>
      </p:sp>
    </p:spTree>
    <p:extLst>
      <p:ext uri="{BB962C8B-B14F-4D97-AF65-F5344CB8AC3E}">
        <p14:creationId xmlns:p14="http://schemas.microsoft.com/office/powerpoint/2010/main" val="349308522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44075A-22D5-01DE-2B3B-B6CF9987C0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B72AF7-1B46-3B5D-B537-4E93FF0D196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0EF22D2-0573-EFDE-6545-0E700A08455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711BEC7-8AFA-9AB1-3B74-21C929382389}"/>
              </a:ext>
            </a:extLst>
          </p:cNvPr>
          <p:cNvSpPr>
            <a:spLocks noGrp="1"/>
          </p:cNvSpPr>
          <p:nvPr>
            <p:ph type="sldNum" sz="quarter" idx="5"/>
          </p:nvPr>
        </p:nvSpPr>
        <p:spPr/>
        <p:txBody>
          <a:bodyPr/>
          <a:lstStyle/>
          <a:p>
            <a:fld id="{D3CB639B-CC03-4920-A60D-3E4C72B47D60}" type="slidenum">
              <a:rPr lang="es-ES" smtClean="0"/>
              <a:pPr/>
              <a:t>79</a:t>
            </a:fld>
            <a:endParaRPr lang="es-ES"/>
          </a:p>
        </p:txBody>
      </p:sp>
    </p:spTree>
    <p:extLst>
      <p:ext uri="{BB962C8B-B14F-4D97-AF65-F5344CB8AC3E}">
        <p14:creationId xmlns:p14="http://schemas.microsoft.com/office/powerpoint/2010/main" val="30652971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AC001-DA86-989A-12A6-C2D878202F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5B6DCB-FFBD-7320-0CE2-31E7AC06FA2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1AECC03-695A-FABF-081B-E77C8FE7720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7915CCF-D859-6B2B-D6B1-10FCEC19A9DC}"/>
              </a:ext>
            </a:extLst>
          </p:cNvPr>
          <p:cNvSpPr>
            <a:spLocks noGrp="1"/>
          </p:cNvSpPr>
          <p:nvPr>
            <p:ph type="sldNum" sz="quarter" idx="5"/>
          </p:nvPr>
        </p:nvSpPr>
        <p:spPr/>
        <p:txBody>
          <a:bodyPr/>
          <a:lstStyle/>
          <a:p>
            <a:fld id="{D3CB639B-CC03-4920-A60D-3E4C72B47D60}" type="slidenum">
              <a:rPr lang="es-ES" smtClean="0"/>
              <a:pPr/>
              <a:t>10</a:t>
            </a:fld>
            <a:endParaRPr lang="es-ES"/>
          </a:p>
        </p:txBody>
      </p:sp>
    </p:spTree>
    <p:extLst>
      <p:ext uri="{BB962C8B-B14F-4D97-AF65-F5344CB8AC3E}">
        <p14:creationId xmlns:p14="http://schemas.microsoft.com/office/powerpoint/2010/main" val="13433153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F05359-DF33-AF3A-7D25-2EA80E2140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C6D34D-FC85-4521-3272-1C3FABEAFA6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EDC2D60-5366-7102-DEF8-4B5B1B6044C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682292C-9692-F9C2-DC45-37681D6129BD}"/>
              </a:ext>
            </a:extLst>
          </p:cNvPr>
          <p:cNvSpPr>
            <a:spLocks noGrp="1"/>
          </p:cNvSpPr>
          <p:nvPr>
            <p:ph type="sldNum" sz="quarter" idx="5"/>
          </p:nvPr>
        </p:nvSpPr>
        <p:spPr/>
        <p:txBody>
          <a:bodyPr/>
          <a:lstStyle/>
          <a:p>
            <a:fld id="{D3CB639B-CC03-4920-A60D-3E4C72B47D60}" type="slidenum">
              <a:rPr lang="es-ES" smtClean="0"/>
              <a:pPr/>
              <a:t>11</a:t>
            </a:fld>
            <a:endParaRPr lang="es-ES"/>
          </a:p>
        </p:txBody>
      </p:sp>
    </p:spTree>
    <p:extLst>
      <p:ext uri="{BB962C8B-B14F-4D97-AF65-F5344CB8AC3E}">
        <p14:creationId xmlns:p14="http://schemas.microsoft.com/office/powerpoint/2010/main" val="21109831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ctr" rtl="0" fontAlgn="base">
        <a:spcBef>
          <a:spcPct val="0"/>
        </a:spcBef>
        <a:spcAft>
          <a:spcPct val="0"/>
        </a:spcAft>
        <a:defRPr sz="4400">
          <a:solidFill>
            <a:schemeClr val="tx2"/>
          </a:solidFill>
          <a:effectLst>
            <a:outerShdw blurRad="38100" dist="38100" dir="2700000" algn="tl">
              <a:srgbClr val="FFFFFF"/>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FFFFFF"/>
            </a:outerShdw>
          </a:effectLst>
          <a:latin typeface="Tahoma" pitchFamily="34" charset="0"/>
        </a:defRPr>
      </a:lvl2pPr>
      <a:lvl3pPr algn="ctr" rtl="0" fontAlgn="base">
        <a:spcBef>
          <a:spcPct val="0"/>
        </a:spcBef>
        <a:spcAft>
          <a:spcPct val="0"/>
        </a:spcAft>
        <a:defRPr sz="4400">
          <a:solidFill>
            <a:schemeClr val="tx2"/>
          </a:solidFill>
          <a:effectLst>
            <a:outerShdw blurRad="38100" dist="38100" dir="2700000" algn="tl">
              <a:srgbClr val="FFFFFF"/>
            </a:outerShdw>
          </a:effectLst>
          <a:latin typeface="Tahoma" pitchFamily="34" charset="0"/>
        </a:defRPr>
      </a:lvl3pPr>
      <a:lvl4pPr algn="ctr" rtl="0" fontAlgn="base">
        <a:spcBef>
          <a:spcPct val="0"/>
        </a:spcBef>
        <a:spcAft>
          <a:spcPct val="0"/>
        </a:spcAft>
        <a:defRPr sz="4400">
          <a:solidFill>
            <a:schemeClr val="tx2"/>
          </a:solidFill>
          <a:effectLst>
            <a:outerShdw blurRad="38100" dist="38100" dir="2700000" algn="tl">
              <a:srgbClr val="FFFFFF"/>
            </a:outerShdw>
          </a:effectLst>
          <a:latin typeface="Tahoma" pitchFamily="34" charset="0"/>
        </a:defRPr>
      </a:lvl4pPr>
      <a:lvl5pPr algn="ctr" rtl="0" fontAlgn="base">
        <a:spcBef>
          <a:spcPct val="0"/>
        </a:spcBef>
        <a:spcAft>
          <a:spcPct val="0"/>
        </a:spcAft>
        <a:defRPr sz="4400">
          <a:solidFill>
            <a:schemeClr val="tx2"/>
          </a:solidFill>
          <a:effectLst>
            <a:outerShdw blurRad="38100" dist="38100" dir="2700000" algn="tl">
              <a:srgbClr val="FFFFFF"/>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FFFFFF"/>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FFFFFF"/>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FFFFFF"/>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FFFFFF"/>
            </a:outerShdw>
          </a:effectLst>
          <a:latin typeface="Tahoma" pitchFamily="34" charset="0"/>
        </a:defRPr>
      </a:lvl9pPr>
    </p:titleStyle>
    <p:bodyStyle>
      <a:lvl1pPr marL="342900" indent="-342900" algn="l" rtl="0" fontAlgn="base">
        <a:spcBef>
          <a:spcPct val="20000"/>
        </a:spcBef>
        <a:spcAft>
          <a:spcPct val="0"/>
        </a:spcAft>
        <a:buClr>
          <a:schemeClr val="hlink"/>
        </a:buClr>
        <a:buSzPct val="80000"/>
        <a:buFont typeface="Wingdings" pitchFamily="2" charset="2"/>
        <a:buChar char="n"/>
        <a:defRPr sz="3200">
          <a:solidFill>
            <a:schemeClr val="tx1"/>
          </a:solidFill>
          <a:effectLst>
            <a:outerShdw blurRad="38100" dist="38100" dir="2700000" algn="tl">
              <a:srgbClr val="8C0000"/>
            </a:outerShdw>
          </a:effectLst>
          <a:latin typeface="+mn-lt"/>
          <a:ea typeface="+mn-ea"/>
          <a:cs typeface="+mn-cs"/>
        </a:defRPr>
      </a:lvl1pPr>
      <a:lvl2pPr marL="742950" indent="-285750" algn="l" rtl="0" fontAlgn="base">
        <a:spcBef>
          <a:spcPct val="20000"/>
        </a:spcBef>
        <a:spcAft>
          <a:spcPct val="0"/>
        </a:spcAft>
        <a:buClr>
          <a:schemeClr val="tx1"/>
        </a:buClr>
        <a:buChar char="–"/>
        <a:defRPr sz="2800">
          <a:solidFill>
            <a:schemeClr val="tx1"/>
          </a:solidFill>
          <a:effectLst>
            <a:outerShdw blurRad="38100" dist="38100" dir="2700000" algn="tl">
              <a:srgbClr val="8C0000"/>
            </a:outerShdw>
          </a:effectLst>
          <a:latin typeface="+mn-lt"/>
        </a:defRPr>
      </a:lvl2pPr>
      <a:lvl3pPr marL="1143000" indent="-228600" algn="l" rtl="0" fontAlgn="base">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8C0000"/>
            </a:outerShdw>
          </a:effectLst>
          <a:latin typeface="+mn-lt"/>
        </a:defRPr>
      </a:lvl3pPr>
      <a:lvl4pPr marL="1600200" indent="-228600" algn="l" rtl="0" fontAlgn="base">
        <a:spcBef>
          <a:spcPct val="20000"/>
        </a:spcBef>
        <a:spcAft>
          <a:spcPct val="0"/>
        </a:spcAft>
        <a:buChar char="–"/>
        <a:defRPr sz="2000">
          <a:solidFill>
            <a:schemeClr val="tx1"/>
          </a:solidFill>
          <a:effectLst>
            <a:outerShdw blurRad="38100" dist="38100" dir="2700000" algn="tl">
              <a:srgbClr val="8C0000"/>
            </a:outerShdw>
          </a:effectLst>
          <a:latin typeface="+mn-lt"/>
        </a:defRPr>
      </a:lvl4pPr>
      <a:lvl5pPr marL="20574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8C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8C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8C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8C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8C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83739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568C2-6B8A-3DEE-D0D0-FDFA04FB3613}"/>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5C0B3082-2B2D-69A9-3EB9-C797CFF000C4}"/>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8:1</a:t>
            </a:r>
          </a:p>
        </p:txBody>
      </p:sp>
      <p:sp>
        <p:nvSpPr>
          <p:cNvPr id="5" name="2 CuadroTexto">
            <a:extLst>
              <a:ext uri="{FF2B5EF4-FFF2-40B4-BE49-F238E27FC236}">
                <a16:creationId xmlns:a16="http://schemas.microsoft.com/office/drawing/2014/main" id="{085AC8E8-0F98-89AE-FBD3-3659C4F4B8CE}"/>
              </a:ext>
            </a:extLst>
          </p:cNvPr>
          <p:cNvSpPr txBox="1"/>
          <p:nvPr/>
        </p:nvSpPr>
        <p:spPr>
          <a:xfrm>
            <a:off x="195202" y="477599"/>
            <a:ext cx="8769286"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En cuanto </a:t>
            </a:r>
            <a:r>
              <a:rPr lang="es-ES" sz="2400" u="sng" dirty="0">
                <a:solidFill>
                  <a:srgbClr val="FFFF00"/>
                </a:solidFill>
                <a:latin typeface="Calibri"/>
              </a:rPr>
              <a:t>a lo sacrificado a los ídolos</a:t>
            </a:r>
            <a:r>
              <a:rPr lang="es-ES" sz="2400" dirty="0">
                <a:solidFill>
                  <a:srgbClr val="FFFF00"/>
                </a:solidFill>
                <a:latin typeface="Calibri"/>
              </a:rPr>
              <a:t>, sabemos que todos tenemos conocimiento. </a:t>
            </a:r>
            <a:r>
              <a:rPr lang="es-ES" sz="2400" dirty="0">
                <a:latin typeface="Calibri"/>
              </a:rPr>
              <a:t>El conocimiento envanece, pero el amor edifica. </a:t>
            </a:r>
          </a:p>
        </p:txBody>
      </p:sp>
      <p:sp>
        <p:nvSpPr>
          <p:cNvPr id="10" name="TextBox 9">
            <a:extLst>
              <a:ext uri="{FF2B5EF4-FFF2-40B4-BE49-F238E27FC236}">
                <a16:creationId xmlns:a16="http://schemas.microsoft.com/office/drawing/2014/main" id="{FF3B142A-F24F-E9B4-449E-44D5FF2C8D05}"/>
              </a:ext>
            </a:extLst>
          </p:cNvPr>
          <p:cNvSpPr txBox="1"/>
          <p:nvPr/>
        </p:nvSpPr>
        <p:spPr>
          <a:xfrm>
            <a:off x="4620171" y="155679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5BF43B49-C4AB-5556-6E0D-A26480E03705}"/>
              </a:ext>
            </a:extLst>
          </p:cNvPr>
          <p:cNvSpPr txBox="1"/>
          <p:nvPr/>
        </p:nvSpPr>
        <p:spPr>
          <a:xfrm>
            <a:off x="4613292" y="189624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2" name="2 CuadroTexto">
            <a:extLst>
              <a:ext uri="{FF2B5EF4-FFF2-40B4-BE49-F238E27FC236}">
                <a16:creationId xmlns:a16="http://schemas.microsoft.com/office/drawing/2014/main" id="{EBFFF85D-75AB-387B-C3D5-64EE14F59C1D}"/>
              </a:ext>
            </a:extLst>
          </p:cNvPr>
          <p:cNvSpPr txBox="1"/>
          <p:nvPr/>
        </p:nvSpPr>
        <p:spPr>
          <a:xfrm>
            <a:off x="4695611" y="5105856"/>
            <a:ext cx="4412893" cy="1635512"/>
          </a:xfrm>
          <a:prstGeom prst="rect">
            <a:avLst/>
          </a:prstGeom>
          <a:solidFill>
            <a:schemeClr val="bg1">
              <a:lumMod val="50000"/>
            </a:schemeClr>
          </a:solidFill>
          <a:ln>
            <a:solidFill>
              <a:schemeClr val="tx1"/>
            </a:solidFill>
          </a:ln>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En cuanto a lo sacrificado a los ídolos, es cierto que todos tenemos conocimiento. </a:t>
            </a:r>
            <a:r>
              <a:rPr lang="es-ES" sz="2400" dirty="0">
                <a:latin typeface="Calibri"/>
              </a:rPr>
              <a:t>El conocimiento trae orgullo, mientras que el amor edifica </a:t>
            </a:r>
            <a:r>
              <a:rPr lang="es-ES" sz="1600" dirty="0">
                <a:latin typeface="Calibri"/>
              </a:rPr>
              <a:t>(NVI).</a:t>
            </a:r>
          </a:p>
        </p:txBody>
      </p:sp>
      <p:sp>
        <p:nvSpPr>
          <p:cNvPr id="6" name="1 CuadroTexto">
            <a:extLst>
              <a:ext uri="{FF2B5EF4-FFF2-40B4-BE49-F238E27FC236}">
                <a16:creationId xmlns:a16="http://schemas.microsoft.com/office/drawing/2014/main" id="{553E432E-23A4-3446-6DF7-B997BFEFC1CB}"/>
              </a:ext>
            </a:extLst>
          </p:cNvPr>
          <p:cNvSpPr txBox="1"/>
          <p:nvPr/>
        </p:nvSpPr>
        <p:spPr>
          <a:xfrm>
            <a:off x="163822" y="1159098"/>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8:4</a:t>
            </a:r>
          </a:p>
        </p:txBody>
      </p:sp>
      <p:sp>
        <p:nvSpPr>
          <p:cNvPr id="7" name="2 CuadroTexto">
            <a:extLst>
              <a:ext uri="{FF2B5EF4-FFF2-40B4-BE49-F238E27FC236}">
                <a16:creationId xmlns:a16="http://schemas.microsoft.com/office/drawing/2014/main" id="{6EB4CD1F-8FE6-3757-D2F6-D4773B08102E}"/>
              </a:ext>
            </a:extLst>
          </p:cNvPr>
          <p:cNvSpPr txBox="1"/>
          <p:nvPr/>
        </p:nvSpPr>
        <p:spPr>
          <a:xfrm>
            <a:off x="0" y="1636697"/>
            <a:ext cx="4620171"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Acerca, pues, de las viandas que se sacrifican a los ídolos, </a:t>
            </a:r>
            <a:r>
              <a:rPr lang="es-ES" sz="2400" dirty="0">
                <a:solidFill>
                  <a:srgbClr val="00B0F0"/>
                </a:solidFill>
                <a:latin typeface="Calibri"/>
              </a:rPr>
              <a:t>sabemos que un ídolo nada es en el mundo,</a:t>
            </a:r>
            <a:r>
              <a:rPr lang="es-ES" sz="2400" dirty="0">
                <a:latin typeface="Calibri"/>
              </a:rPr>
              <a:t> </a:t>
            </a:r>
            <a:r>
              <a:rPr lang="es-ES" sz="2400" dirty="0">
                <a:solidFill>
                  <a:srgbClr val="FFFF00"/>
                </a:solidFill>
                <a:latin typeface="Calibri"/>
              </a:rPr>
              <a:t>y que no hay más que un Dios. </a:t>
            </a:r>
          </a:p>
        </p:txBody>
      </p:sp>
      <p:sp>
        <p:nvSpPr>
          <p:cNvPr id="14" name="TextBox 13">
            <a:extLst>
              <a:ext uri="{FF2B5EF4-FFF2-40B4-BE49-F238E27FC236}">
                <a16:creationId xmlns:a16="http://schemas.microsoft.com/office/drawing/2014/main" id="{FC09F211-08CE-88FB-2BF8-12673E86EB4C}"/>
              </a:ext>
            </a:extLst>
          </p:cNvPr>
          <p:cNvSpPr txBox="1"/>
          <p:nvPr/>
        </p:nvSpPr>
        <p:spPr>
          <a:xfrm>
            <a:off x="4620171" y="2557860"/>
            <a:ext cx="2400101"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Sabemos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un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ídolo nada es en el mundo </a:t>
            </a:r>
          </a:p>
        </p:txBody>
      </p:sp>
      <p:sp>
        <p:nvSpPr>
          <p:cNvPr id="15" name="TextBox 14">
            <a:extLst>
              <a:ext uri="{FF2B5EF4-FFF2-40B4-BE49-F238E27FC236}">
                <a16:creationId xmlns:a16="http://schemas.microsoft.com/office/drawing/2014/main" id="{0D7D31E7-66FD-D858-819E-759084A06A4D}"/>
              </a:ext>
            </a:extLst>
          </p:cNvPr>
          <p:cNvSpPr txBox="1"/>
          <p:nvPr/>
        </p:nvSpPr>
        <p:spPr>
          <a:xfrm>
            <a:off x="6948264" y="2557859"/>
            <a:ext cx="2208411"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Conocemos que solo hay un Dios  </a:t>
            </a:r>
          </a:p>
        </p:txBody>
      </p:sp>
      <p:sp>
        <p:nvSpPr>
          <p:cNvPr id="18" name="TextBox 17">
            <a:extLst>
              <a:ext uri="{FF2B5EF4-FFF2-40B4-BE49-F238E27FC236}">
                <a16:creationId xmlns:a16="http://schemas.microsoft.com/office/drawing/2014/main" id="{A45B9BC0-CD25-E781-D76A-6FAAE002E269}"/>
              </a:ext>
            </a:extLst>
          </p:cNvPr>
          <p:cNvSpPr txBox="1"/>
          <p:nvPr/>
        </p:nvSpPr>
        <p:spPr>
          <a:xfrm>
            <a:off x="4606413" y="2204117"/>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tema: La comida sacrificada a los ídolos </a:t>
            </a:r>
          </a:p>
        </p:txBody>
      </p:sp>
      <p:sp>
        <p:nvSpPr>
          <p:cNvPr id="20" name="1 CuadroTexto">
            <a:extLst>
              <a:ext uri="{FF2B5EF4-FFF2-40B4-BE49-F238E27FC236}">
                <a16:creationId xmlns:a16="http://schemas.microsoft.com/office/drawing/2014/main" id="{740A19F0-B42A-2821-0A4C-58F5F2FE28E4}"/>
              </a:ext>
            </a:extLst>
          </p:cNvPr>
          <p:cNvSpPr txBox="1"/>
          <p:nvPr/>
        </p:nvSpPr>
        <p:spPr>
          <a:xfrm>
            <a:off x="187659" y="285293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8:2</a:t>
            </a:r>
          </a:p>
        </p:txBody>
      </p:sp>
      <p:sp>
        <p:nvSpPr>
          <p:cNvPr id="22" name="2 CuadroTexto">
            <a:extLst>
              <a:ext uri="{FF2B5EF4-FFF2-40B4-BE49-F238E27FC236}">
                <a16:creationId xmlns:a16="http://schemas.microsoft.com/office/drawing/2014/main" id="{9E20E9AD-12F8-8210-E085-2EE1AC4961E8}"/>
              </a:ext>
            </a:extLst>
          </p:cNvPr>
          <p:cNvSpPr txBox="1"/>
          <p:nvPr/>
        </p:nvSpPr>
        <p:spPr>
          <a:xfrm>
            <a:off x="302008" y="3356992"/>
            <a:ext cx="3972099"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si alguno se imagina que sabe algo, </a:t>
            </a:r>
            <a:r>
              <a:rPr lang="es-ES" sz="2400" dirty="0">
                <a:solidFill>
                  <a:srgbClr val="00B0F0"/>
                </a:solidFill>
                <a:latin typeface="Calibri"/>
              </a:rPr>
              <a:t>aún no sabe nada como debe saberlo. </a:t>
            </a:r>
          </a:p>
        </p:txBody>
      </p:sp>
      <p:sp>
        <p:nvSpPr>
          <p:cNvPr id="11" name="TextBox 10">
            <a:extLst>
              <a:ext uri="{FF2B5EF4-FFF2-40B4-BE49-F238E27FC236}">
                <a16:creationId xmlns:a16="http://schemas.microsoft.com/office/drawing/2014/main" id="{94B82340-F82E-339F-29DE-AC459BF028A7}"/>
              </a:ext>
            </a:extLst>
          </p:cNvPr>
          <p:cNvSpPr txBox="1"/>
          <p:nvPr/>
        </p:nvSpPr>
        <p:spPr>
          <a:xfrm>
            <a:off x="4620171" y="3140968"/>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realidad: El conocimiento humano es limitado</a:t>
            </a:r>
          </a:p>
        </p:txBody>
      </p:sp>
    </p:spTree>
    <p:extLst>
      <p:ext uri="{BB962C8B-B14F-4D97-AF65-F5344CB8AC3E}">
        <p14:creationId xmlns:p14="http://schemas.microsoft.com/office/powerpoint/2010/main" val="1926629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CCD83F-D8D3-A104-263F-CA3BE33BFECE}"/>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AAB731EB-27D5-E38D-FC3D-58F223B342C9}"/>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8:1</a:t>
            </a:r>
          </a:p>
        </p:txBody>
      </p:sp>
      <p:sp>
        <p:nvSpPr>
          <p:cNvPr id="5" name="2 CuadroTexto">
            <a:extLst>
              <a:ext uri="{FF2B5EF4-FFF2-40B4-BE49-F238E27FC236}">
                <a16:creationId xmlns:a16="http://schemas.microsoft.com/office/drawing/2014/main" id="{DB546FFF-218C-F454-EEEC-6EEAF8729E23}"/>
              </a:ext>
            </a:extLst>
          </p:cNvPr>
          <p:cNvSpPr txBox="1"/>
          <p:nvPr/>
        </p:nvSpPr>
        <p:spPr>
          <a:xfrm>
            <a:off x="195202" y="477599"/>
            <a:ext cx="8769286"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En cuanto </a:t>
            </a:r>
            <a:r>
              <a:rPr lang="es-ES" sz="2400" u="sng" dirty="0">
                <a:solidFill>
                  <a:srgbClr val="FFFF00"/>
                </a:solidFill>
                <a:latin typeface="Calibri"/>
              </a:rPr>
              <a:t>a lo sacrificado a los ídolos</a:t>
            </a:r>
            <a:r>
              <a:rPr lang="es-ES" sz="2400" dirty="0">
                <a:solidFill>
                  <a:srgbClr val="FFFF00"/>
                </a:solidFill>
                <a:latin typeface="Calibri"/>
              </a:rPr>
              <a:t>, sabemos que todos tenemos conocimiento. </a:t>
            </a:r>
            <a:r>
              <a:rPr lang="es-ES" sz="2400" dirty="0">
                <a:solidFill>
                  <a:srgbClr val="00B0F0"/>
                </a:solidFill>
                <a:latin typeface="Calibri"/>
              </a:rPr>
              <a:t>El conocimiento envanece, </a:t>
            </a:r>
            <a:r>
              <a:rPr lang="es-ES" sz="2400" dirty="0">
                <a:latin typeface="Calibri"/>
              </a:rPr>
              <a:t>pero el amor edifica. </a:t>
            </a:r>
          </a:p>
        </p:txBody>
      </p:sp>
      <p:sp>
        <p:nvSpPr>
          <p:cNvPr id="10" name="TextBox 9">
            <a:extLst>
              <a:ext uri="{FF2B5EF4-FFF2-40B4-BE49-F238E27FC236}">
                <a16:creationId xmlns:a16="http://schemas.microsoft.com/office/drawing/2014/main" id="{3019C74A-CE6E-6172-AE47-4BEAC77D994E}"/>
              </a:ext>
            </a:extLst>
          </p:cNvPr>
          <p:cNvSpPr txBox="1"/>
          <p:nvPr/>
        </p:nvSpPr>
        <p:spPr>
          <a:xfrm>
            <a:off x="4620171" y="155679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E3221C5A-DB23-3467-9BD5-3DADDF678E69}"/>
              </a:ext>
            </a:extLst>
          </p:cNvPr>
          <p:cNvSpPr txBox="1"/>
          <p:nvPr/>
        </p:nvSpPr>
        <p:spPr>
          <a:xfrm>
            <a:off x="4613292" y="189624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2" name="2 CuadroTexto">
            <a:extLst>
              <a:ext uri="{FF2B5EF4-FFF2-40B4-BE49-F238E27FC236}">
                <a16:creationId xmlns:a16="http://schemas.microsoft.com/office/drawing/2014/main" id="{E63224FA-D443-14C1-BD6D-743008B48538}"/>
              </a:ext>
            </a:extLst>
          </p:cNvPr>
          <p:cNvSpPr txBox="1"/>
          <p:nvPr/>
        </p:nvSpPr>
        <p:spPr>
          <a:xfrm>
            <a:off x="4695611" y="5105856"/>
            <a:ext cx="4412893" cy="1635512"/>
          </a:xfrm>
          <a:prstGeom prst="rect">
            <a:avLst/>
          </a:prstGeom>
          <a:solidFill>
            <a:schemeClr val="bg1">
              <a:lumMod val="50000"/>
            </a:schemeClr>
          </a:solidFill>
          <a:ln>
            <a:solidFill>
              <a:schemeClr val="tx1"/>
            </a:solidFill>
          </a:ln>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En cuanto a lo sacrificado a los ídolos, es cierto que todos tenemos conocimiento. </a:t>
            </a:r>
            <a:r>
              <a:rPr lang="es-ES" sz="2400" dirty="0">
                <a:solidFill>
                  <a:srgbClr val="00B0F0"/>
                </a:solidFill>
                <a:latin typeface="Calibri"/>
              </a:rPr>
              <a:t>El conocimiento trae orgullo, </a:t>
            </a:r>
            <a:r>
              <a:rPr lang="es-ES" sz="2400" dirty="0">
                <a:latin typeface="Calibri"/>
              </a:rPr>
              <a:t>mientras que el amor edifica </a:t>
            </a:r>
            <a:r>
              <a:rPr lang="es-ES" sz="1600" dirty="0">
                <a:latin typeface="Calibri"/>
              </a:rPr>
              <a:t>(NVI).</a:t>
            </a:r>
          </a:p>
        </p:txBody>
      </p:sp>
      <p:sp>
        <p:nvSpPr>
          <p:cNvPr id="6" name="1 CuadroTexto">
            <a:extLst>
              <a:ext uri="{FF2B5EF4-FFF2-40B4-BE49-F238E27FC236}">
                <a16:creationId xmlns:a16="http://schemas.microsoft.com/office/drawing/2014/main" id="{BF9290C2-6FDC-F139-B11E-950DDBBD1523}"/>
              </a:ext>
            </a:extLst>
          </p:cNvPr>
          <p:cNvSpPr txBox="1"/>
          <p:nvPr/>
        </p:nvSpPr>
        <p:spPr>
          <a:xfrm>
            <a:off x="163822" y="1159098"/>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8:4</a:t>
            </a:r>
          </a:p>
        </p:txBody>
      </p:sp>
      <p:sp>
        <p:nvSpPr>
          <p:cNvPr id="7" name="2 CuadroTexto">
            <a:extLst>
              <a:ext uri="{FF2B5EF4-FFF2-40B4-BE49-F238E27FC236}">
                <a16:creationId xmlns:a16="http://schemas.microsoft.com/office/drawing/2014/main" id="{84A81EEF-48C2-A173-ACAF-911AA8A90CD9}"/>
              </a:ext>
            </a:extLst>
          </p:cNvPr>
          <p:cNvSpPr txBox="1"/>
          <p:nvPr/>
        </p:nvSpPr>
        <p:spPr>
          <a:xfrm>
            <a:off x="0" y="1636697"/>
            <a:ext cx="4620171"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Acerca, pues, de las viandas que se sacrifican a los ídolos, </a:t>
            </a:r>
            <a:r>
              <a:rPr lang="es-ES" sz="2400" dirty="0">
                <a:solidFill>
                  <a:srgbClr val="00B0F0"/>
                </a:solidFill>
                <a:latin typeface="Calibri"/>
              </a:rPr>
              <a:t>sabemos que un ídolo nada es en el mundo,</a:t>
            </a:r>
            <a:r>
              <a:rPr lang="es-ES" sz="2400" dirty="0">
                <a:latin typeface="Calibri"/>
              </a:rPr>
              <a:t> </a:t>
            </a:r>
            <a:r>
              <a:rPr lang="es-ES" sz="2400" dirty="0">
                <a:solidFill>
                  <a:srgbClr val="FFFF00"/>
                </a:solidFill>
                <a:latin typeface="Calibri"/>
              </a:rPr>
              <a:t>y que no hay más que un Dios. </a:t>
            </a:r>
          </a:p>
        </p:txBody>
      </p:sp>
      <p:sp>
        <p:nvSpPr>
          <p:cNvPr id="14" name="TextBox 13">
            <a:extLst>
              <a:ext uri="{FF2B5EF4-FFF2-40B4-BE49-F238E27FC236}">
                <a16:creationId xmlns:a16="http://schemas.microsoft.com/office/drawing/2014/main" id="{AE53A299-944F-2687-3325-0233FD432B09}"/>
              </a:ext>
            </a:extLst>
          </p:cNvPr>
          <p:cNvSpPr txBox="1"/>
          <p:nvPr/>
        </p:nvSpPr>
        <p:spPr>
          <a:xfrm>
            <a:off x="4620171" y="2557860"/>
            <a:ext cx="2400101"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Sabemos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un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ídolo nada es en el mundo </a:t>
            </a:r>
          </a:p>
        </p:txBody>
      </p:sp>
      <p:sp>
        <p:nvSpPr>
          <p:cNvPr id="15" name="TextBox 14">
            <a:extLst>
              <a:ext uri="{FF2B5EF4-FFF2-40B4-BE49-F238E27FC236}">
                <a16:creationId xmlns:a16="http://schemas.microsoft.com/office/drawing/2014/main" id="{85A91EC2-BC4E-498A-8781-3D17C2DC864F}"/>
              </a:ext>
            </a:extLst>
          </p:cNvPr>
          <p:cNvSpPr txBox="1"/>
          <p:nvPr/>
        </p:nvSpPr>
        <p:spPr>
          <a:xfrm>
            <a:off x="6948264" y="2557859"/>
            <a:ext cx="2208411"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Conocemos que solo hay un Dios  </a:t>
            </a:r>
          </a:p>
        </p:txBody>
      </p:sp>
      <p:sp>
        <p:nvSpPr>
          <p:cNvPr id="18" name="TextBox 17">
            <a:extLst>
              <a:ext uri="{FF2B5EF4-FFF2-40B4-BE49-F238E27FC236}">
                <a16:creationId xmlns:a16="http://schemas.microsoft.com/office/drawing/2014/main" id="{7759970C-F5E2-8A56-ADAC-D5DA498A2F62}"/>
              </a:ext>
            </a:extLst>
          </p:cNvPr>
          <p:cNvSpPr txBox="1"/>
          <p:nvPr/>
        </p:nvSpPr>
        <p:spPr>
          <a:xfrm>
            <a:off x="4606413" y="2204117"/>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tema: La comida sacrificada a los ídolos </a:t>
            </a:r>
          </a:p>
        </p:txBody>
      </p:sp>
      <p:sp>
        <p:nvSpPr>
          <p:cNvPr id="20" name="1 CuadroTexto">
            <a:extLst>
              <a:ext uri="{FF2B5EF4-FFF2-40B4-BE49-F238E27FC236}">
                <a16:creationId xmlns:a16="http://schemas.microsoft.com/office/drawing/2014/main" id="{1066A52E-6703-A298-80EC-43D82D7F2FDB}"/>
              </a:ext>
            </a:extLst>
          </p:cNvPr>
          <p:cNvSpPr txBox="1"/>
          <p:nvPr/>
        </p:nvSpPr>
        <p:spPr>
          <a:xfrm>
            <a:off x="187659" y="285293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8:2</a:t>
            </a:r>
          </a:p>
        </p:txBody>
      </p:sp>
      <p:sp>
        <p:nvSpPr>
          <p:cNvPr id="22" name="2 CuadroTexto">
            <a:extLst>
              <a:ext uri="{FF2B5EF4-FFF2-40B4-BE49-F238E27FC236}">
                <a16:creationId xmlns:a16="http://schemas.microsoft.com/office/drawing/2014/main" id="{3FC1CC69-4EC9-351C-ACE0-7BEA914BF0A9}"/>
              </a:ext>
            </a:extLst>
          </p:cNvPr>
          <p:cNvSpPr txBox="1"/>
          <p:nvPr/>
        </p:nvSpPr>
        <p:spPr>
          <a:xfrm>
            <a:off x="302008" y="3356992"/>
            <a:ext cx="3972099"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si alguno se imagina que sabe algo, </a:t>
            </a:r>
            <a:r>
              <a:rPr lang="es-ES" sz="2400" dirty="0">
                <a:solidFill>
                  <a:srgbClr val="00B0F0"/>
                </a:solidFill>
                <a:latin typeface="Calibri"/>
              </a:rPr>
              <a:t>aún no sabe nada como debe saberlo. </a:t>
            </a:r>
          </a:p>
        </p:txBody>
      </p:sp>
      <p:sp>
        <p:nvSpPr>
          <p:cNvPr id="11" name="TextBox 10">
            <a:extLst>
              <a:ext uri="{FF2B5EF4-FFF2-40B4-BE49-F238E27FC236}">
                <a16:creationId xmlns:a16="http://schemas.microsoft.com/office/drawing/2014/main" id="{7756FCAC-6E8C-379D-BCA9-74E057EA6AA2}"/>
              </a:ext>
            </a:extLst>
          </p:cNvPr>
          <p:cNvSpPr txBox="1"/>
          <p:nvPr/>
        </p:nvSpPr>
        <p:spPr>
          <a:xfrm>
            <a:off x="4620171" y="3140968"/>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realidad: El conocimiento humano es limitado</a:t>
            </a:r>
          </a:p>
        </p:txBody>
      </p:sp>
      <p:sp>
        <p:nvSpPr>
          <p:cNvPr id="8" name="TextBox 7">
            <a:extLst>
              <a:ext uri="{FF2B5EF4-FFF2-40B4-BE49-F238E27FC236}">
                <a16:creationId xmlns:a16="http://schemas.microsoft.com/office/drawing/2014/main" id="{A4694CD3-274E-BC7C-5C78-E1D0B554FFCD}"/>
              </a:ext>
            </a:extLst>
          </p:cNvPr>
          <p:cNvSpPr txBox="1"/>
          <p:nvPr/>
        </p:nvSpPr>
        <p:spPr>
          <a:xfrm>
            <a:off x="4620171" y="3724076"/>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problema: El conocimiento puede producir arrogancia</a:t>
            </a:r>
          </a:p>
        </p:txBody>
      </p:sp>
    </p:spTree>
    <p:extLst>
      <p:ext uri="{BB962C8B-B14F-4D97-AF65-F5344CB8AC3E}">
        <p14:creationId xmlns:p14="http://schemas.microsoft.com/office/powerpoint/2010/main" val="1168825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931C3-433B-04A3-4838-D7FA82157BBF}"/>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BB7E2DA6-A5C9-E6A1-6187-203CAB3496AD}"/>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8:1</a:t>
            </a:r>
          </a:p>
        </p:txBody>
      </p:sp>
      <p:sp>
        <p:nvSpPr>
          <p:cNvPr id="5" name="2 CuadroTexto">
            <a:extLst>
              <a:ext uri="{FF2B5EF4-FFF2-40B4-BE49-F238E27FC236}">
                <a16:creationId xmlns:a16="http://schemas.microsoft.com/office/drawing/2014/main" id="{96547FF7-BC13-E629-E66B-F7B477EF9D9B}"/>
              </a:ext>
            </a:extLst>
          </p:cNvPr>
          <p:cNvSpPr txBox="1"/>
          <p:nvPr/>
        </p:nvSpPr>
        <p:spPr>
          <a:xfrm>
            <a:off x="195202" y="477599"/>
            <a:ext cx="8769286"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En cuanto </a:t>
            </a:r>
            <a:r>
              <a:rPr lang="es-ES" sz="2400" u="sng" dirty="0">
                <a:solidFill>
                  <a:srgbClr val="FFFF00"/>
                </a:solidFill>
                <a:latin typeface="Calibri"/>
              </a:rPr>
              <a:t>a lo sacrificado a los ídolos</a:t>
            </a:r>
            <a:r>
              <a:rPr lang="es-ES" sz="2400" dirty="0">
                <a:solidFill>
                  <a:srgbClr val="FFFF00"/>
                </a:solidFill>
                <a:latin typeface="Calibri"/>
              </a:rPr>
              <a:t>, sabemos que todos tenemos conocimiento. </a:t>
            </a:r>
            <a:r>
              <a:rPr lang="es-ES" sz="2400" dirty="0">
                <a:solidFill>
                  <a:srgbClr val="00B0F0"/>
                </a:solidFill>
                <a:latin typeface="Calibri"/>
              </a:rPr>
              <a:t>El conocimiento envanece, </a:t>
            </a:r>
            <a:r>
              <a:rPr lang="es-ES" sz="2400" dirty="0">
                <a:latin typeface="Calibri"/>
              </a:rPr>
              <a:t>pero el amor edifica. </a:t>
            </a:r>
          </a:p>
        </p:txBody>
      </p:sp>
      <p:sp>
        <p:nvSpPr>
          <p:cNvPr id="10" name="TextBox 9">
            <a:extLst>
              <a:ext uri="{FF2B5EF4-FFF2-40B4-BE49-F238E27FC236}">
                <a16:creationId xmlns:a16="http://schemas.microsoft.com/office/drawing/2014/main" id="{54559C98-5DCC-B5A9-806B-56BC41E9C68B}"/>
              </a:ext>
            </a:extLst>
          </p:cNvPr>
          <p:cNvSpPr txBox="1"/>
          <p:nvPr/>
        </p:nvSpPr>
        <p:spPr>
          <a:xfrm>
            <a:off x="4620171" y="155679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232B3B5B-E1EE-F6D9-586B-1568EC2E36BA}"/>
              </a:ext>
            </a:extLst>
          </p:cNvPr>
          <p:cNvSpPr txBox="1"/>
          <p:nvPr/>
        </p:nvSpPr>
        <p:spPr>
          <a:xfrm>
            <a:off x="4613292" y="189624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2" name="2 CuadroTexto">
            <a:extLst>
              <a:ext uri="{FF2B5EF4-FFF2-40B4-BE49-F238E27FC236}">
                <a16:creationId xmlns:a16="http://schemas.microsoft.com/office/drawing/2014/main" id="{A36CDBFC-9FF9-298F-FE5D-36F86CFCBFC7}"/>
              </a:ext>
            </a:extLst>
          </p:cNvPr>
          <p:cNvSpPr txBox="1"/>
          <p:nvPr/>
        </p:nvSpPr>
        <p:spPr>
          <a:xfrm>
            <a:off x="4695611" y="5105856"/>
            <a:ext cx="4412893" cy="1635512"/>
          </a:xfrm>
          <a:prstGeom prst="rect">
            <a:avLst/>
          </a:prstGeom>
          <a:solidFill>
            <a:schemeClr val="bg1">
              <a:lumMod val="50000"/>
            </a:schemeClr>
          </a:solidFill>
          <a:ln>
            <a:solidFill>
              <a:schemeClr val="tx1"/>
            </a:solidFill>
          </a:ln>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En cuanto a lo sacrificado a los ídolos, es cierto que todos tenemos conocimiento. </a:t>
            </a:r>
            <a:r>
              <a:rPr lang="es-ES" sz="2400" dirty="0">
                <a:solidFill>
                  <a:srgbClr val="00B0F0"/>
                </a:solidFill>
                <a:latin typeface="Calibri"/>
              </a:rPr>
              <a:t>El conocimiento trae orgullo, </a:t>
            </a:r>
            <a:r>
              <a:rPr lang="es-ES" sz="2400" dirty="0">
                <a:latin typeface="Calibri"/>
              </a:rPr>
              <a:t>mientras que el amor edifica </a:t>
            </a:r>
            <a:r>
              <a:rPr lang="es-ES" sz="1600" dirty="0">
                <a:latin typeface="Calibri"/>
              </a:rPr>
              <a:t>(NVI).</a:t>
            </a:r>
          </a:p>
        </p:txBody>
      </p:sp>
      <p:sp>
        <p:nvSpPr>
          <p:cNvPr id="6" name="1 CuadroTexto">
            <a:extLst>
              <a:ext uri="{FF2B5EF4-FFF2-40B4-BE49-F238E27FC236}">
                <a16:creationId xmlns:a16="http://schemas.microsoft.com/office/drawing/2014/main" id="{2BD952E6-B1D8-EF45-5C6A-0A9A85983547}"/>
              </a:ext>
            </a:extLst>
          </p:cNvPr>
          <p:cNvSpPr txBox="1"/>
          <p:nvPr/>
        </p:nvSpPr>
        <p:spPr>
          <a:xfrm>
            <a:off x="163822" y="1159098"/>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8:4</a:t>
            </a:r>
          </a:p>
        </p:txBody>
      </p:sp>
      <p:sp>
        <p:nvSpPr>
          <p:cNvPr id="7" name="2 CuadroTexto">
            <a:extLst>
              <a:ext uri="{FF2B5EF4-FFF2-40B4-BE49-F238E27FC236}">
                <a16:creationId xmlns:a16="http://schemas.microsoft.com/office/drawing/2014/main" id="{CC745DF7-AA3B-2FFE-CD83-B7B691079ADA}"/>
              </a:ext>
            </a:extLst>
          </p:cNvPr>
          <p:cNvSpPr txBox="1"/>
          <p:nvPr/>
        </p:nvSpPr>
        <p:spPr>
          <a:xfrm>
            <a:off x="0" y="1636697"/>
            <a:ext cx="4620171"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Acerca, pues, de las viandas que se sacrifican a los ídolos, </a:t>
            </a:r>
            <a:r>
              <a:rPr lang="es-ES" sz="2400" dirty="0">
                <a:solidFill>
                  <a:srgbClr val="00B0F0"/>
                </a:solidFill>
                <a:latin typeface="Calibri"/>
              </a:rPr>
              <a:t>sabemos que un ídolo nada es en el mundo,</a:t>
            </a:r>
            <a:r>
              <a:rPr lang="es-ES" sz="2400" dirty="0">
                <a:latin typeface="Calibri"/>
              </a:rPr>
              <a:t> </a:t>
            </a:r>
            <a:r>
              <a:rPr lang="es-ES" sz="2400" dirty="0">
                <a:solidFill>
                  <a:srgbClr val="FFFF00"/>
                </a:solidFill>
                <a:latin typeface="Calibri"/>
              </a:rPr>
              <a:t>y que no hay más que un Dios. </a:t>
            </a:r>
          </a:p>
        </p:txBody>
      </p:sp>
      <p:sp>
        <p:nvSpPr>
          <p:cNvPr id="14" name="TextBox 13">
            <a:extLst>
              <a:ext uri="{FF2B5EF4-FFF2-40B4-BE49-F238E27FC236}">
                <a16:creationId xmlns:a16="http://schemas.microsoft.com/office/drawing/2014/main" id="{DD5B693B-557E-D23C-9C6A-5D4E24ACF454}"/>
              </a:ext>
            </a:extLst>
          </p:cNvPr>
          <p:cNvSpPr txBox="1"/>
          <p:nvPr/>
        </p:nvSpPr>
        <p:spPr>
          <a:xfrm>
            <a:off x="4620171" y="2557860"/>
            <a:ext cx="2400101"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Sabemos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un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ídolo nada es en el mundo </a:t>
            </a:r>
          </a:p>
        </p:txBody>
      </p:sp>
      <p:sp>
        <p:nvSpPr>
          <p:cNvPr id="15" name="TextBox 14">
            <a:extLst>
              <a:ext uri="{FF2B5EF4-FFF2-40B4-BE49-F238E27FC236}">
                <a16:creationId xmlns:a16="http://schemas.microsoft.com/office/drawing/2014/main" id="{D71A4ECD-8636-CD8E-77A2-50C186CB5834}"/>
              </a:ext>
            </a:extLst>
          </p:cNvPr>
          <p:cNvSpPr txBox="1"/>
          <p:nvPr/>
        </p:nvSpPr>
        <p:spPr>
          <a:xfrm>
            <a:off x="6948264" y="2557859"/>
            <a:ext cx="2208411"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Conocemos que solo hay un Dios  </a:t>
            </a:r>
          </a:p>
        </p:txBody>
      </p:sp>
      <p:sp>
        <p:nvSpPr>
          <p:cNvPr id="18" name="TextBox 17">
            <a:extLst>
              <a:ext uri="{FF2B5EF4-FFF2-40B4-BE49-F238E27FC236}">
                <a16:creationId xmlns:a16="http://schemas.microsoft.com/office/drawing/2014/main" id="{F9DE1ED2-746E-FAF3-2301-178095B4141F}"/>
              </a:ext>
            </a:extLst>
          </p:cNvPr>
          <p:cNvSpPr txBox="1"/>
          <p:nvPr/>
        </p:nvSpPr>
        <p:spPr>
          <a:xfrm>
            <a:off x="4606413" y="2204117"/>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tema: La comida sacrificada a los ídolos </a:t>
            </a:r>
          </a:p>
        </p:txBody>
      </p:sp>
      <p:sp>
        <p:nvSpPr>
          <p:cNvPr id="20" name="1 CuadroTexto">
            <a:extLst>
              <a:ext uri="{FF2B5EF4-FFF2-40B4-BE49-F238E27FC236}">
                <a16:creationId xmlns:a16="http://schemas.microsoft.com/office/drawing/2014/main" id="{A90BC46C-8539-AEC9-4185-77BB1B58E826}"/>
              </a:ext>
            </a:extLst>
          </p:cNvPr>
          <p:cNvSpPr txBox="1"/>
          <p:nvPr/>
        </p:nvSpPr>
        <p:spPr>
          <a:xfrm>
            <a:off x="187659" y="285293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8:8-9</a:t>
            </a:r>
          </a:p>
        </p:txBody>
      </p:sp>
      <p:sp>
        <p:nvSpPr>
          <p:cNvPr id="22" name="2 CuadroTexto">
            <a:extLst>
              <a:ext uri="{FF2B5EF4-FFF2-40B4-BE49-F238E27FC236}">
                <a16:creationId xmlns:a16="http://schemas.microsoft.com/office/drawing/2014/main" id="{CF6EDF66-1E94-C7BA-C70A-D054B5351893}"/>
              </a:ext>
            </a:extLst>
          </p:cNvPr>
          <p:cNvSpPr txBox="1"/>
          <p:nvPr/>
        </p:nvSpPr>
        <p:spPr>
          <a:xfrm>
            <a:off x="0" y="3356992"/>
            <a:ext cx="4572000" cy="2251065"/>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Si bien la vianda no nos hace más aceptos ante Dios; pues ni porque comamos, seremos más, ni porque no comamos, seremos menos. Pero mirad que esta libertad vuestra no venga a ser tropezadero para los débiles. </a:t>
            </a:r>
          </a:p>
        </p:txBody>
      </p:sp>
      <p:sp>
        <p:nvSpPr>
          <p:cNvPr id="9" name="TextBox 8">
            <a:extLst>
              <a:ext uri="{FF2B5EF4-FFF2-40B4-BE49-F238E27FC236}">
                <a16:creationId xmlns:a16="http://schemas.microsoft.com/office/drawing/2014/main" id="{450A5420-C7BC-AD7C-EC2D-5102D693B1C8}"/>
              </a:ext>
            </a:extLst>
          </p:cNvPr>
          <p:cNvSpPr txBox="1"/>
          <p:nvPr/>
        </p:nvSpPr>
        <p:spPr>
          <a:xfrm>
            <a:off x="4620171" y="3140968"/>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realidad: El conocimiento humano es limitado</a:t>
            </a:r>
          </a:p>
        </p:txBody>
      </p:sp>
      <p:sp>
        <p:nvSpPr>
          <p:cNvPr id="12" name="TextBox 11">
            <a:extLst>
              <a:ext uri="{FF2B5EF4-FFF2-40B4-BE49-F238E27FC236}">
                <a16:creationId xmlns:a16="http://schemas.microsoft.com/office/drawing/2014/main" id="{1CF27C1F-4403-9B33-81C8-567E471A22F3}"/>
              </a:ext>
            </a:extLst>
          </p:cNvPr>
          <p:cNvSpPr txBox="1"/>
          <p:nvPr/>
        </p:nvSpPr>
        <p:spPr>
          <a:xfrm>
            <a:off x="4620171" y="3724076"/>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problema: El conocimiento puede producir arrogancia</a:t>
            </a:r>
          </a:p>
        </p:txBody>
      </p:sp>
    </p:spTree>
    <p:extLst>
      <p:ext uri="{BB962C8B-B14F-4D97-AF65-F5344CB8AC3E}">
        <p14:creationId xmlns:p14="http://schemas.microsoft.com/office/powerpoint/2010/main" val="220786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203312-DD73-3262-7289-5777268D1FBE}"/>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1C9ED49D-575B-DD95-93FB-0222624E3817}"/>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8:1</a:t>
            </a:r>
          </a:p>
        </p:txBody>
      </p:sp>
      <p:sp>
        <p:nvSpPr>
          <p:cNvPr id="5" name="2 CuadroTexto">
            <a:extLst>
              <a:ext uri="{FF2B5EF4-FFF2-40B4-BE49-F238E27FC236}">
                <a16:creationId xmlns:a16="http://schemas.microsoft.com/office/drawing/2014/main" id="{AABEAC24-AF47-9D44-ABC1-88178568CBBE}"/>
              </a:ext>
            </a:extLst>
          </p:cNvPr>
          <p:cNvSpPr txBox="1"/>
          <p:nvPr/>
        </p:nvSpPr>
        <p:spPr>
          <a:xfrm>
            <a:off x="195202" y="477599"/>
            <a:ext cx="8769286"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En cuanto </a:t>
            </a:r>
            <a:r>
              <a:rPr lang="es-ES" sz="2400" u="sng" dirty="0">
                <a:solidFill>
                  <a:srgbClr val="FFFF00"/>
                </a:solidFill>
                <a:latin typeface="Calibri"/>
              </a:rPr>
              <a:t>a lo sacrificado a los ídolos</a:t>
            </a:r>
            <a:r>
              <a:rPr lang="es-ES" sz="2400" dirty="0">
                <a:solidFill>
                  <a:srgbClr val="FFFF00"/>
                </a:solidFill>
                <a:latin typeface="Calibri"/>
              </a:rPr>
              <a:t>, sabemos que todos tenemos conocimiento. </a:t>
            </a:r>
            <a:r>
              <a:rPr lang="es-ES" sz="2400" dirty="0">
                <a:solidFill>
                  <a:srgbClr val="00B0F0"/>
                </a:solidFill>
                <a:latin typeface="Calibri"/>
              </a:rPr>
              <a:t>El conocimiento envanece, </a:t>
            </a:r>
            <a:r>
              <a:rPr lang="es-ES" sz="2400" dirty="0">
                <a:latin typeface="Calibri"/>
              </a:rPr>
              <a:t>pero el amor edifica. </a:t>
            </a:r>
          </a:p>
        </p:txBody>
      </p:sp>
      <p:sp>
        <p:nvSpPr>
          <p:cNvPr id="10" name="TextBox 9">
            <a:extLst>
              <a:ext uri="{FF2B5EF4-FFF2-40B4-BE49-F238E27FC236}">
                <a16:creationId xmlns:a16="http://schemas.microsoft.com/office/drawing/2014/main" id="{B75F09AB-4B79-6249-DC77-572B79FB2E5B}"/>
              </a:ext>
            </a:extLst>
          </p:cNvPr>
          <p:cNvSpPr txBox="1"/>
          <p:nvPr/>
        </p:nvSpPr>
        <p:spPr>
          <a:xfrm>
            <a:off x="4620171" y="155679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0A9BD6FB-9626-6541-3A14-20334C6F3417}"/>
              </a:ext>
            </a:extLst>
          </p:cNvPr>
          <p:cNvSpPr txBox="1"/>
          <p:nvPr/>
        </p:nvSpPr>
        <p:spPr>
          <a:xfrm>
            <a:off x="4613292" y="189624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2" name="2 CuadroTexto">
            <a:extLst>
              <a:ext uri="{FF2B5EF4-FFF2-40B4-BE49-F238E27FC236}">
                <a16:creationId xmlns:a16="http://schemas.microsoft.com/office/drawing/2014/main" id="{33D9BA17-1413-4CF6-9EB9-ABC652763E7F}"/>
              </a:ext>
            </a:extLst>
          </p:cNvPr>
          <p:cNvSpPr txBox="1"/>
          <p:nvPr/>
        </p:nvSpPr>
        <p:spPr>
          <a:xfrm>
            <a:off x="4695611" y="5105856"/>
            <a:ext cx="4412893" cy="1635512"/>
          </a:xfrm>
          <a:prstGeom prst="rect">
            <a:avLst/>
          </a:prstGeom>
          <a:solidFill>
            <a:schemeClr val="bg1">
              <a:lumMod val="50000"/>
            </a:schemeClr>
          </a:solidFill>
          <a:ln>
            <a:solidFill>
              <a:schemeClr val="tx1"/>
            </a:solidFill>
          </a:ln>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En cuanto a lo sacrificado a los ídolos, es cierto que todos tenemos conocimiento. </a:t>
            </a:r>
            <a:r>
              <a:rPr lang="es-ES" sz="2400" dirty="0">
                <a:solidFill>
                  <a:srgbClr val="00B0F0"/>
                </a:solidFill>
                <a:latin typeface="Calibri"/>
              </a:rPr>
              <a:t>El conocimiento trae orgullo, </a:t>
            </a:r>
            <a:r>
              <a:rPr lang="es-ES" sz="2400" dirty="0">
                <a:latin typeface="Calibri"/>
              </a:rPr>
              <a:t>mientras que el amor edifica </a:t>
            </a:r>
            <a:r>
              <a:rPr lang="es-ES" sz="1600" dirty="0">
                <a:latin typeface="Calibri"/>
              </a:rPr>
              <a:t>(NVI).</a:t>
            </a:r>
          </a:p>
        </p:txBody>
      </p:sp>
      <p:sp>
        <p:nvSpPr>
          <p:cNvPr id="6" name="1 CuadroTexto">
            <a:extLst>
              <a:ext uri="{FF2B5EF4-FFF2-40B4-BE49-F238E27FC236}">
                <a16:creationId xmlns:a16="http://schemas.microsoft.com/office/drawing/2014/main" id="{445E6BAC-141E-F5E8-73C7-4B20487EEB48}"/>
              </a:ext>
            </a:extLst>
          </p:cNvPr>
          <p:cNvSpPr txBox="1"/>
          <p:nvPr/>
        </p:nvSpPr>
        <p:spPr>
          <a:xfrm>
            <a:off x="163822" y="1159098"/>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8:4</a:t>
            </a:r>
          </a:p>
        </p:txBody>
      </p:sp>
      <p:sp>
        <p:nvSpPr>
          <p:cNvPr id="7" name="2 CuadroTexto">
            <a:extLst>
              <a:ext uri="{FF2B5EF4-FFF2-40B4-BE49-F238E27FC236}">
                <a16:creationId xmlns:a16="http://schemas.microsoft.com/office/drawing/2014/main" id="{45FDFB85-707F-9CA9-C41E-0999C0853CF8}"/>
              </a:ext>
            </a:extLst>
          </p:cNvPr>
          <p:cNvSpPr txBox="1"/>
          <p:nvPr/>
        </p:nvSpPr>
        <p:spPr>
          <a:xfrm>
            <a:off x="0" y="1636697"/>
            <a:ext cx="4620171"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Acerca, pues, de las viandas que se sacrifican a los ídolos, </a:t>
            </a:r>
            <a:r>
              <a:rPr lang="es-ES" sz="2400" dirty="0">
                <a:solidFill>
                  <a:srgbClr val="00B0F0"/>
                </a:solidFill>
                <a:latin typeface="Calibri"/>
              </a:rPr>
              <a:t>sabemos que un ídolo nada es en el mundo,</a:t>
            </a:r>
            <a:r>
              <a:rPr lang="es-ES" sz="2400" dirty="0">
                <a:latin typeface="Calibri"/>
              </a:rPr>
              <a:t> </a:t>
            </a:r>
            <a:r>
              <a:rPr lang="es-ES" sz="2400" dirty="0">
                <a:solidFill>
                  <a:srgbClr val="FFFF00"/>
                </a:solidFill>
                <a:latin typeface="Calibri"/>
              </a:rPr>
              <a:t>y que no hay más que un Dios. </a:t>
            </a:r>
          </a:p>
        </p:txBody>
      </p:sp>
      <p:sp>
        <p:nvSpPr>
          <p:cNvPr id="14" name="TextBox 13">
            <a:extLst>
              <a:ext uri="{FF2B5EF4-FFF2-40B4-BE49-F238E27FC236}">
                <a16:creationId xmlns:a16="http://schemas.microsoft.com/office/drawing/2014/main" id="{41D793B0-CB8D-59C9-80B9-8BCFB7A65821}"/>
              </a:ext>
            </a:extLst>
          </p:cNvPr>
          <p:cNvSpPr txBox="1"/>
          <p:nvPr/>
        </p:nvSpPr>
        <p:spPr>
          <a:xfrm>
            <a:off x="4620171" y="2557860"/>
            <a:ext cx="2400101"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Sabemos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un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ídolo nada es en el mundo </a:t>
            </a:r>
          </a:p>
        </p:txBody>
      </p:sp>
      <p:sp>
        <p:nvSpPr>
          <p:cNvPr id="15" name="TextBox 14">
            <a:extLst>
              <a:ext uri="{FF2B5EF4-FFF2-40B4-BE49-F238E27FC236}">
                <a16:creationId xmlns:a16="http://schemas.microsoft.com/office/drawing/2014/main" id="{2B921F5B-256C-E42C-69B0-0D2CBD9D74CA}"/>
              </a:ext>
            </a:extLst>
          </p:cNvPr>
          <p:cNvSpPr txBox="1"/>
          <p:nvPr/>
        </p:nvSpPr>
        <p:spPr>
          <a:xfrm>
            <a:off x="6948264" y="2557859"/>
            <a:ext cx="2208411"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Conocemos que solo hay un Dios  </a:t>
            </a:r>
          </a:p>
        </p:txBody>
      </p:sp>
      <p:sp>
        <p:nvSpPr>
          <p:cNvPr id="18" name="TextBox 17">
            <a:extLst>
              <a:ext uri="{FF2B5EF4-FFF2-40B4-BE49-F238E27FC236}">
                <a16:creationId xmlns:a16="http://schemas.microsoft.com/office/drawing/2014/main" id="{6FCE7A60-E419-F011-B3BA-0AFD43A1455A}"/>
              </a:ext>
            </a:extLst>
          </p:cNvPr>
          <p:cNvSpPr txBox="1"/>
          <p:nvPr/>
        </p:nvSpPr>
        <p:spPr>
          <a:xfrm>
            <a:off x="4606413" y="2204117"/>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tema: La comida sacrificada a los ídolos </a:t>
            </a:r>
          </a:p>
        </p:txBody>
      </p:sp>
      <p:sp>
        <p:nvSpPr>
          <p:cNvPr id="20" name="1 CuadroTexto">
            <a:extLst>
              <a:ext uri="{FF2B5EF4-FFF2-40B4-BE49-F238E27FC236}">
                <a16:creationId xmlns:a16="http://schemas.microsoft.com/office/drawing/2014/main" id="{98D88948-2001-6CDC-A0A7-BA45AE6676DC}"/>
              </a:ext>
            </a:extLst>
          </p:cNvPr>
          <p:cNvSpPr txBox="1"/>
          <p:nvPr/>
        </p:nvSpPr>
        <p:spPr>
          <a:xfrm>
            <a:off x="187659" y="285293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8:8-9</a:t>
            </a:r>
          </a:p>
        </p:txBody>
      </p:sp>
      <p:sp>
        <p:nvSpPr>
          <p:cNvPr id="22" name="2 CuadroTexto">
            <a:extLst>
              <a:ext uri="{FF2B5EF4-FFF2-40B4-BE49-F238E27FC236}">
                <a16:creationId xmlns:a16="http://schemas.microsoft.com/office/drawing/2014/main" id="{3620F755-1EC6-66BA-E8FC-4C2DC25E06C8}"/>
              </a:ext>
            </a:extLst>
          </p:cNvPr>
          <p:cNvSpPr txBox="1"/>
          <p:nvPr/>
        </p:nvSpPr>
        <p:spPr>
          <a:xfrm>
            <a:off x="0" y="3356992"/>
            <a:ext cx="4572000" cy="225106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Si bien la vianda no nos hace más aceptos ante Dios;</a:t>
            </a:r>
            <a:r>
              <a:rPr lang="es-ES" sz="2400" dirty="0">
                <a:latin typeface="Calibri"/>
              </a:rPr>
              <a:t> </a:t>
            </a:r>
            <a:r>
              <a:rPr lang="es-ES" sz="2400" dirty="0">
                <a:solidFill>
                  <a:srgbClr val="FFFF00"/>
                </a:solidFill>
                <a:latin typeface="Calibri"/>
              </a:rPr>
              <a:t>pues ni porque comamos, seremos más, ni porque no comamos, seremos menos. </a:t>
            </a:r>
            <a:r>
              <a:rPr lang="es-ES" sz="2400" dirty="0">
                <a:latin typeface="Calibri"/>
              </a:rPr>
              <a:t>Pero mirad que esta libertad vuestra no venga a ser tropezadero para los débiles. </a:t>
            </a:r>
          </a:p>
        </p:txBody>
      </p:sp>
      <p:sp>
        <p:nvSpPr>
          <p:cNvPr id="9" name="TextBox 8">
            <a:extLst>
              <a:ext uri="{FF2B5EF4-FFF2-40B4-BE49-F238E27FC236}">
                <a16:creationId xmlns:a16="http://schemas.microsoft.com/office/drawing/2014/main" id="{726D49C5-11A5-B61C-82AC-B50C24B97EAE}"/>
              </a:ext>
            </a:extLst>
          </p:cNvPr>
          <p:cNvSpPr txBox="1"/>
          <p:nvPr/>
        </p:nvSpPr>
        <p:spPr>
          <a:xfrm>
            <a:off x="4620171" y="3140968"/>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realidad: El conocimiento humano es limitado</a:t>
            </a:r>
          </a:p>
        </p:txBody>
      </p:sp>
      <p:sp>
        <p:nvSpPr>
          <p:cNvPr id="12" name="TextBox 11">
            <a:extLst>
              <a:ext uri="{FF2B5EF4-FFF2-40B4-BE49-F238E27FC236}">
                <a16:creationId xmlns:a16="http://schemas.microsoft.com/office/drawing/2014/main" id="{94D2A4EE-2DF4-B918-B882-215E13880A6F}"/>
              </a:ext>
            </a:extLst>
          </p:cNvPr>
          <p:cNvSpPr txBox="1"/>
          <p:nvPr/>
        </p:nvSpPr>
        <p:spPr>
          <a:xfrm>
            <a:off x="4620171" y="3724076"/>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problema: El conocimiento puede producir arrogancia</a:t>
            </a:r>
          </a:p>
        </p:txBody>
      </p:sp>
      <p:cxnSp>
        <p:nvCxnSpPr>
          <p:cNvPr id="11" name="Straight Arrow Connector 10">
            <a:extLst>
              <a:ext uri="{FF2B5EF4-FFF2-40B4-BE49-F238E27FC236}">
                <a16:creationId xmlns:a16="http://schemas.microsoft.com/office/drawing/2014/main" id="{2FA4D7A4-1DB8-448A-2835-38AD8FF1299D}"/>
              </a:ext>
            </a:extLst>
          </p:cNvPr>
          <p:cNvCxnSpPr>
            <a:cxnSpLocks/>
          </p:cNvCxnSpPr>
          <p:nvPr/>
        </p:nvCxnSpPr>
        <p:spPr>
          <a:xfrm flipV="1">
            <a:off x="2344932" y="2929335"/>
            <a:ext cx="2411108" cy="779438"/>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6454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47C05-E11B-3E02-DB77-8B09E8B9046E}"/>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480E620A-3AF3-CEFE-54A5-01B471C8EC31}"/>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8:1</a:t>
            </a:r>
          </a:p>
        </p:txBody>
      </p:sp>
      <p:sp>
        <p:nvSpPr>
          <p:cNvPr id="5" name="2 CuadroTexto">
            <a:extLst>
              <a:ext uri="{FF2B5EF4-FFF2-40B4-BE49-F238E27FC236}">
                <a16:creationId xmlns:a16="http://schemas.microsoft.com/office/drawing/2014/main" id="{AA0650F0-5A7F-4D8E-66DF-F1F35C5C335B}"/>
              </a:ext>
            </a:extLst>
          </p:cNvPr>
          <p:cNvSpPr txBox="1"/>
          <p:nvPr/>
        </p:nvSpPr>
        <p:spPr>
          <a:xfrm>
            <a:off x="195202" y="477599"/>
            <a:ext cx="8769286"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En cuanto </a:t>
            </a:r>
            <a:r>
              <a:rPr lang="es-ES" sz="2400" u="sng" dirty="0">
                <a:solidFill>
                  <a:srgbClr val="FFFF00"/>
                </a:solidFill>
                <a:latin typeface="Calibri"/>
              </a:rPr>
              <a:t>a lo sacrificado a los ídolos</a:t>
            </a:r>
            <a:r>
              <a:rPr lang="es-ES" sz="2400" dirty="0">
                <a:solidFill>
                  <a:srgbClr val="FFFF00"/>
                </a:solidFill>
                <a:latin typeface="Calibri"/>
              </a:rPr>
              <a:t>, sabemos que todos tenemos conocimiento. </a:t>
            </a:r>
            <a:r>
              <a:rPr lang="es-ES" sz="2400" dirty="0">
                <a:solidFill>
                  <a:srgbClr val="00B0F0"/>
                </a:solidFill>
                <a:latin typeface="Calibri"/>
              </a:rPr>
              <a:t>El conocimiento envanece, </a:t>
            </a:r>
            <a:r>
              <a:rPr lang="es-ES" sz="2400" dirty="0">
                <a:latin typeface="Calibri"/>
              </a:rPr>
              <a:t>pero el amor edifica. </a:t>
            </a:r>
          </a:p>
        </p:txBody>
      </p:sp>
      <p:sp>
        <p:nvSpPr>
          <p:cNvPr id="10" name="TextBox 9">
            <a:extLst>
              <a:ext uri="{FF2B5EF4-FFF2-40B4-BE49-F238E27FC236}">
                <a16:creationId xmlns:a16="http://schemas.microsoft.com/office/drawing/2014/main" id="{A9DF8930-F1E0-FD5F-8AFA-797D3AB4C61C}"/>
              </a:ext>
            </a:extLst>
          </p:cNvPr>
          <p:cNvSpPr txBox="1"/>
          <p:nvPr/>
        </p:nvSpPr>
        <p:spPr>
          <a:xfrm>
            <a:off x="4620171" y="155679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C932E2BF-6CEC-8E97-E98A-4E2C3586B50B}"/>
              </a:ext>
            </a:extLst>
          </p:cNvPr>
          <p:cNvSpPr txBox="1"/>
          <p:nvPr/>
        </p:nvSpPr>
        <p:spPr>
          <a:xfrm>
            <a:off x="4613292" y="189624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6" name="1 CuadroTexto">
            <a:extLst>
              <a:ext uri="{FF2B5EF4-FFF2-40B4-BE49-F238E27FC236}">
                <a16:creationId xmlns:a16="http://schemas.microsoft.com/office/drawing/2014/main" id="{0F79F624-4844-F0C8-5A1B-047C64A0ACE8}"/>
              </a:ext>
            </a:extLst>
          </p:cNvPr>
          <p:cNvSpPr txBox="1"/>
          <p:nvPr/>
        </p:nvSpPr>
        <p:spPr>
          <a:xfrm>
            <a:off x="163822" y="1159098"/>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8:4</a:t>
            </a:r>
          </a:p>
        </p:txBody>
      </p:sp>
      <p:sp>
        <p:nvSpPr>
          <p:cNvPr id="7" name="2 CuadroTexto">
            <a:extLst>
              <a:ext uri="{FF2B5EF4-FFF2-40B4-BE49-F238E27FC236}">
                <a16:creationId xmlns:a16="http://schemas.microsoft.com/office/drawing/2014/main" id="{47702C1E-F610-AB82-5F65-A7D13DC41D2A}"/>
              </a:ext>
            </a:extLst>
          </p:cNvPr>
          <p:cNvSpPr txBox="1"/>
          <p:nvPr/>
        </p:nvSpPr>
        <p:spPr>
          <a:xfrm>
            <a:off x="0" y="1636697"/>
            <a:ext cx="4620171"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Acerca, pues, de las viandas que se sacrifican a los ídolos, </a:t>
            </a:r>
            <a:r>
              <a:rPr lang="es-ES" sz="2400" dirty="0">
                <a:solidFill>
                  <a:srgbClr val="00B0F0"/>
                </a:solidFill>
                <a:latin typeface="Calibri"/>
              </a:rPr>
              <a:t>sabemos que un ídolo nada es en el mundo,</a:t>
            </a:r>
            <a:r>
              <a:rPr lang="es-ES" sz="2400" dirty="0">
                <a:latin typeface="Calibri"/>
              </a:rPr>
              <a:t> </a:t>
            </a:r>
            <a:r>
              <a:rPr lang="es-ES" sz="2400" dirty="0">
                <a:solidFill>
                  <a:srgbClr val="FFFF00"/>
                </a:solidFill>
                <a:latin typeface="Calibri"/>
              </a:rPr>
              <a:t>y que no hay más que un Dios. </a:t>
            </a:r>
          </a:p>
        </p:txBody>
      </p:sp>
      <p:sp>
        <p:nvSpPr>
          <p:cNvPr id="14" name="TextBox 13">
            <a:extLst>
              <a:ext uri="{FF2B5EF4-FFF2-40B4-BE49-F238E27FC236}">
                <a16:creationId xmlns:a16="http://schemas.microsoft.com/office/drawing/2014/main" id="{6050F2A4-D9E4-5606-8931-C6C770F23211}"/>
              </a:ext>
            </a:extLst>
          </p:cNvPr>
          <p:cNvSpPr txBox="1"/>
          <p:nvPr/>
        </p:nvSpPr>
        <p:spPr>
          <a:xfrm>
            <a:off x="4620171" y="2557860"/>
            <a:ext cx="2400101"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Sabemos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un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ídolo nada es en el mundo </a:t>
            </a:r>
          </a:p>
        </p:txBody>
      </p:sp>
      <p:sp>
        <p:nvSpPr>
          <p:cNvPr id="15" name="TextBox 14">
            <a:extLst>
              <a:ext uri="{FF2B5EF4-FFF2-40B4-BE49-F238E27FC236}">
                <a16:creationId xmlns:a16="http://schemas.microsoft.com/office/drawing/2014/main" id="{84E8C784-1C7D-CC30-A2DC-62B962DF24FA}"/>
              </a:ext>
            </a:extLst>
          </p:cNvPr>
          <p:cNvSpPr txBox="1"/>
          <p:nvPr/>
        </p:nvSpPr>
        <p:spPr>
          <a:xfrm>
            <a:off x="6948264" y="2557859"/>
            <a:ext cx="2208411"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Conocemos que solo hay un Dios  </a:t>
            </a:r>
          </a:p>
        </p:txBody>
      </p:sp>
      <p:sp>
        <p:nvSpPr>
          <p:cNvPr id="18" name="TextBox 17">
            <a:extLst>
              <a:ext uri="{FF2B5EF4-FFF2-40B4-BE49-F238E27FC236}">
                <a16:creationId xmlns:a16="http://schemas.microsoft.com/office/drawing/2014/main" id="{6A05D0FE-1967-8A5D-F1E5-C7EBD5B9185B}"/>
              </a:ext>
            </a:extLst>
          </p:cNvPr>
          <p:cNvSpPr txBox="1"/>
          <p:nvPr/>
        </p:nvSpPr>
        <p:spPr>
          <a:xfrm>
            <a:off x="4606413" y="2204117"/>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tema: La comida sacrificada a los ídolos </a:t>
            </a:r>
          </a:p>
        </p:txBody>
      </p:sp>
      <p:sp>
        <p:nvSpPr>
          <p:cNvPr id="20" name="1 CuadroTexto">
            <a:extLst>
              <a:ext uri="{FF2B5EF4-FFF2-40B4-BE49-F238E27FC236}">
                <a16:creationId xmlns:a16="http://schemas.microsoft.com/office/drawing/2014/main" id="{0166263B-6FF0-659E-71C9-5302063D4485}"/>
              </a:ext>
            </a:extLst>
          </p:cNvPr>
          <p:cNvSpPr txBox="1"/>
          <p:nvPr/>
        </p:nvSpPr>
        <p:spPr>
          <a:xfrm>
            <a:off x="187659" y="285293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8:8-9</a:t>
            </a:r>
          </a:p>
        </p:txBody>
      </p:sp>
      <p:sp>
        <p:nvSpPr>
          <p:cNvPr id="22" name="2 CuadroTexto">
            <a:extLst>
              <a:ext uri="{FF2B5EF4-FFF2-40B4-BE49-F238E27FC236}">
                <a16:creationId xmlns:a16="http://schemas.microsoft.com/office/drawing/2014/main" id="{6BC92499-3AF7-F622-6FED-F3BA4CE35282}"/>
              </a:ext>
            </a:extLst>
          </p:cNvPr>
          <p:cNvSpPr txBox="1"/>
          <p:nvPr/>
        </p:nvSpPr>
        <p:spPr>
          <a:xfrm>
            <a:off x="0" y="3356992"/>
            <a:ext cx="4572000" cy="225106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Si bien la vianda no nos hace más aceptos ante Dios;</a:t>
            </a:r>
            <a:r>
              <a:rPr lang="es-ES" sz="2400" dirty="0">
                <a:latin typeface="Calibri"/>
              </a:rPr>
              <a:t> </a:t>
            </a:r>
            <a:r>
              <a:rPr lang="es-ES" sz="2400" dirty="0">
                <a:solidFill>
                  <a:srgbClr val="FFFF00"/>
                </a:solidFill>
                <a:latin typeface="Calibri"/>
              </a:rPr>
              <a:t>pues ni porque comamos, seremos más, ni porque no comamos, seremos menos. </a:t>
            </a:r>
            <a:r>
              <a:rPr lang="es-ES" sz="2400" dirty="0">
                <a:solidFill>
                  <a:srgbClr val="00B0F0"/>
                </a:solidFill>
                <a:latin typeface="Calibri"/>
              </a:rPr>
              <a:t>Pero mirad que esta libertad vuestra no venga a ser tropezadero para los débiles. </a:t>
            </a:r>
          </a:p>
        </p:txBody>
      </p:sp>
      <p:sp>
        <p:nvSpPr>
          <p:cNvPr id="9" name="TextBox 8">
            <a:extLst>
              <a:ext uri="{FF2B5EF4-FFF2-40B4-BE49-F238E27FC236}">
                <a16:creationId xmlns:a16="http://schemas.microsoft.com/office/drawing/2014/main" id="{FA2E8DFF-3F5F-83AF-D35E-8915DFC9BFB5}"/>
              </a:ext>
            </a:extLst>
          </p:cNvPr>
          <p:cNvSpPr txBox="1"/>
          <p:nvPr/>
        </p:nvSpPr>
        <p:spPr>
          <a:xfrm>
            <a:off x="4620171" y="3140968"/>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realidad: El conocimiento humano es limitado</a:t>
            </a:r>
          </a:p>
        </p:txBody>
      </p:sp>
      <p:sp>
        <p:nvSpPr>
          <p:cNvPr id="12" name="TextBox 11">
            <a:extLst>
              <a:ext uri="{FF2B5EF4-FFF2-40B4-BE49-F238E27FC236}">
                <a16:creationId xmlns:a16="http://schemas.microsoft.com/office/drawing/2014/main" id="{1AD1CB44-6553-2E0C-BBC8-38E4E1DE57F5}"/>
              </a:ext>
            </a:extLst>
          </p:cNvPr>
          <p:cNvSpPr txBox="1"/>
          <p:nvPr/>
        </p:nvSpPr>
        <p:spPr>
          <a:xfrm>
            <a:off x="4620171" y="3724076"/>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problema: El conocimiento puede producir arrogancia</a:t>
            </a:r>
          </a:p>
        </p:txBody>
      </p:sp>
      <p:cxnSp>
        <p:nvCxnSpPr>
          <p:cNvPr id="11" name="Straight Arrow Connector 10">
            <a:extLst>
              <a:ext uri="{FF2B5EF4-FFF2-40B4-BE49-F238E27FC236}">
                <a16:creationId xmlns:a16="http://schemas.microsoft.com/office/drawing/2014/main" id="{18F9C57E-B53C-F50F-9ABA-96EAF6295D05}"/>
              </a:ext>
            </a:extLst>
          </p:cNvPr>
          <p:cNvCxnSpPr>
            <a:cxnSpLocks/>
          </p:cNvCxnSpPr>
          <p:nvPr/>
        </p:nvCxnSpPr>
        <p:spPr>
          <a:xfrm flipV="1">
            <a:off x="2344932" y="2929335"/>
            <a:ext cx="2411108" cy="779438"/>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79D37B57-4E1D-9856-7BD0-48F34D881A48}"/>
              </a:ext>
            </a:extLst>
          </p:cNvPr>
          <p:cNvSpPr txBox="1"/>
          <p:nvPr/>
        </p:nvSpPr>
        <p:spPr>
          <a:xfrm>
            <a:off x="4631298" y="4317623"/>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consejo: Cuidado que el conocimiento que te da libertad sea tropiezo para otros</a:t>
            </a:r>
          </a:p>
        </p:txBody>
      </p:sp>
      <p:cxnSp>
        <p:nvCxnSpPr>
          <p:cNvPr id="8" name="Straight Arrow Connector 7">
            <a:extLst>
              <a:ext uri="{FF2B5EF4-FFF2-40B4-BE49-F238E27FC236}">
                <a16:creationId xmlns:a16="http://schemas.microsoft.com/office/drawing/2014/main" id="{2984F62A-1442-BBC0-EB8D-94BAA41E6E56}"/>
              </a:ext>
            </a:extLst>
          </p:cNvPr>
          <p:cNvCxnSpPr>
            <a:cxnSpLocks/>
          </p:cNvCxnSpPr>
          <p:nvPr/>
        </p:nvCxnSpPr>
        <p:spPr>
          <a:xfrm flipV="1">
            <a:off x="3275856" y="4034956"/>
            <a:ext cx="2271305" cy="598495"/>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3739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arn(inVertical)">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6C920-9FF8-2A2F-2AA8-A67E51190D3C}"/>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FC21AE90-D767-5A29-ABD3-B147602BFD12}"/>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8:1</a:t>
            </a:r>
          </a:p>
        </p:txBody>
      </p:sp>
      <p:sp>
        <p:nvSpPr>
          <p:cNvPr id="5" name="2 CuadroTexto">
            <a:extLst>
              <a:ext uri="{FF2B5EF4-FFF2-40B4-BE49-F238E27FC236}">
                <a16:creationId xmlns:a16="http://schemas.microsoft.com/office/drawing/2014/main" id="{F3D9B63B-3C65-7F46-A961-FAB06299F463}"/>
              </a:ext>
            </a:extLst>
          </p:cNvPr>
          <p:cNvSpPr txBox="1"/>
          <p:nvPr/>
        </p:nvSpPr>
        <p:spPr>
          <a:xfrm>
            <a:off x="195202" y="477599"/>
            <a:ext cx="8769286"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En cuanto </a:t>
            </a:r>
            <a:r>
              <a:rPr lang="es-ES" sz="2400" u="sng" dirty="0">
                <a:solidFill>
                  <a:srgbClr val="FFFF00"/>
                </a:solidFill>
                <a:latin typeface="Calibri"/>
              </a:rPr>
              <a:t>a lo sacrificado a los ídolos</a:t>
            </a:r>
            <a:r>
              <a:rPr lang="es-ES" sz="2400" dirty="0">
                <a:solidFill>
                  <a:srgbClr val="FFFF00"/>
                </a:solidFill>
                <a:latin typeface="Calibri"/>
              </a:rPr>
              <a:t>, sabemos que todos tenemos conocimiento. </a:t>
            </a:r>
            <a:r>
              <a:rPr lang="es-ES" sz="2400" dirty="0">
                <a:solidFill>
                  <a:srgbClr val="00B0F0"/>
                </a:solidFill>
                <a:latin typeface="Calibri"/>
              </a:rPr>
              <a:t>El conocimiento envanece, </a:t>
            </a:r>
            <a:r>
              <a:rPr lang="es-ES" sz="2400" dirty="0">
                <a:latin typeface="Calibri"/>
              </a:rPr>
              <a:t>pero el amor edifica. </a:t>
            </a:r>
          </a:p>
        </p:txBody>
      </p:sp>
      <p:sp>
        <p:nvSpPr>
          <p:cNvPr id="10" name="TextBox 9">
            <a:extLst>
              <a:ext uri="{FF2B5EF4-FFF2-40B4-BE49-F238E27FC236}">
                <a16:creationId xmlns:a16="http://schemas.microsoft.com/office/drawing/2014/main" id="{9F32728A-533E-CD1B-7AB0-2C2ADA9433B1}"/>
              </a:ext>
            </a:extLst>
          </p:cNvPr>
          <p:cNvSpPr txBox="1"/>
          <p:nvPr/>
        </p:nvSpPr>
        <p:spPr>
          <a:xfrm>
            <a:off x="4620171" y="155679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C58C41BE-AC62-8134-6362-5843B416199D}"/>
              </a:ext>
            </a:extLst>
          </p:cNvPr>
          <p:cNvSpPr txBox="1"/>
          <p:nvPr/>
        </p:nvSpPr>
        <p:spPr>
          <a:xfrm>
            <a:off x="4613292" y="189624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6" name="1 CuadroTexto">
            <a:extLst>
              <a:ext uri="{FF2B5EF4-FFF2-40B4-BE49-F238E27FC236}">
                <a16:creationId xmlns:a16="http://schemas.microsoft.com/office/drawing/2014/main" id="{0AC8E34D-BF5F-3717-182E-58E1E4802035}"/>
              </a:ext>
            </a:extLst>
          </p:cNvPr>
          <p:cNvSpPr txBox="1"/>
          <p:nvPr/>
        </p:nvSpPr>
        <p:spPr>
          <a:xfrm>
            <a:off x="163822" y="112474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8:11-13</a:t>
            </a:r>
          </a:p>
        </p:txBody>
      </p:sp>
      <p:sp>
        <p:nvSpPr>
          <p:cNvPr id="7" name="2 CuadroTexto">
            <a:extLst>
              <a:ext uri="{FF2B5EF4-FFF2-40B4-BE49-F238E27FC236}">
                <a16:creationId xmlns:a16="http://schemas.microsoft.com/office/drawing/2014/main" id="{9ED64BD0-4620-C053-B982-A9DD4937D1DD}"/>
              </a:ext>
            </a:extLst>
          </p:cNvPr>
          <p:cNvSpPr txBox="1"/>
          <p:nvPr/>
        </p:nvSpPr>
        <p:spPr>
          <a:xfrm>
            <a:off x="107504" y="1622757"/>
            <a:ext cx="4412294"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Y por el conocimiento tuyo, se perderá el hermano débil por quien Cristo murió. De esta manera, pues, pecando contra los hermanos e hiriendo su débil conciencia, contra Cristo pecáis. Por lo cual, si la comida le es a mi hermano ocasión de caer, no comeré carne jamás, para no poner tropiezo a mi hermano.</a:t>
            </a:r>
          </a:p>
        </p:txBody>
      </p:sp>
      <p:sp>
        <p:nvSpPr>
          <p:cNvPr id="14" name="TextBox 13">
            <a:extLst>
              <a:ext uri="{FF2B5EF4-FFF2-40B4-BE49-F238E27FC236}">
                <a16:creationId xmlns:a16="http://schemas.microsoft.com/office/drawing/2014/main" id="{9CB07965-BCD4-5361-98EA-F3C599E12CEE}"/>
              </a:ext>
            </a:extLst>
          </p:cNvPr>
          <p:cNvSpPr txBox="1"/>
          <p:nvPr/>
        </p:nvSpPr>
        <p:spPr>
          <a:xfrm>
            <a:off x="4620171" y="2557860"/>
            <a:ext cx="2400101"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Sabemos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un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ídolo nada es en el mundo </a:t>
            </a:r>
          </a:p>
        </p:txBody>
      </p:sp>
      <p:sp>
        <p:nvSpPr>
          <p:cNvPr id="15" name="TextBox 14">
            <a:extLst>
              <a:ext uri="{FF2B5EF4-FFF2-40B4-BE49-F238E27FC236}">
                <a16:creationId xmlns:a16="http://schemas.microsoft.com/office/drawing/2014/main" id="{EE4CF9F7-3987-6928-35CA-601F183A2D57}"/>
              </a:ext>
            </a:extLst>
          </p:cNvPr>
          <p:cNvSpPr txBox="1"/>
          <p:nvPr/>
        </p:nvSpPr>
        <p:spPr>
          <a:xfrm>
            <a:off x="6948264" y="2557859"/>
            <a:ext cx="2208411"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Conocemos que solo hay un Dios  </a:t>
            </a:r>
          </a:p>
        </p:txBody>
      </p:sp>
      <p:sp>
        <p:nvSpPr>
          <p:cNvPr id="18" name="TextBox 17">
            <a:extLst>
              <a:ext uri="{FF2B5EF4-FFF2-40B4-BE49-F238E27FC236}">
                <a16:creationId xmlns:a16="http://schemas.microsoft.com/office/drawing/2014/main" id="{F29EA282-14E0-785C-3C85-CC65DDA200AC}"/>
              </a:ext>
            </a:extLst>
          </p:cNvPr>
          <p:cNvSpPr txBox="1"/>
          <p:nvPr/>
        </p:nvSpPr>
        <p:spPr>
          <a:xfrm>
            <a:off x="4606413" y="2204117"/>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tema: La comida sacrificada a los ídolos </a:t>
            </a:r>
          </a:p>
        </p:txBody>
      </p:sp>
      <p:sp>
        <p:nvSpPr>
          <p:cNvPr id="9" name="TextBox 8">
            <a:extLst>
              <a:ext uri="{FF2B5EF4-FFF2-40B4-BE49-F238E27FC236}">
                <a16:creationId xmlns:a16="http://schemas.microsoft.com/office/drawing/2014/main" id="{E92F21EE-3BA1-7E2B-00E8-AE5DCBE9003B}"/>
              </a:ext>
            </a:extLst>
          </p:cNvPr>
          <p:cNvSpPr txBox="1"/>
          <p:nvPr/>
        </p:nvSpPr>
        <p:spPr>
          <a:xfrm>
            <a:off x="4620171" y="3140968"/>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realidad: El conocimiento humano es limitado</a:t>
            </a:r>
          </a:p>
        </p:txBody>
      </p:sp>
      <p:sp>
        <p:nvSpPr>
          <p:cNvPr id="12" name="TextBox 11">
            <a:extLst>
              <a:ext uri="{FF2B5EF4-FFF2-40B4-BE49-F238E27FC236}">
                <a16:creationId xmlns:a16="http://schemas.microsoft.com/office/drawing/2014/main" id="{9977137B-6028-6C53-74B7-3979423E25FA}"/>
              </a:ext>
            </a:extLst>
          </p:cNvPr>
          <p:cNvSpPr txBox="1"/>
          <p:nvPr/>
        </p:nvSpPr>
        <p:spPr>
          <a:xfrm>
            <a:off x="4620171" y="3724076"/>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problema: El conocimiento puede producir arrogancia</a:t>
            </a:r>
          </a:p>
        </p:txBody>
      </p:sp>
      <p:sp>
        <p:nvSpPr>
          <p:cNvPr id="19" name="TextBox 18">
            <a:extLst>
              <a:ext uri="{FF2B5EF4-FFF2-40B4-BE49-F238E27FC236}">
                <a16:creationId xmlns:a16="http://schemas.microsoft.com/office/drawing/2014/main" id="{14B566DC-41EF-C575-107C-075DEE8D7988}"/>
              </a:ext>
            </a:extLst>
          </p:cNvPr>
          <p:cNvSpPr txBox="1"/>
          <p:nvPr/>
        </p:nvSpPr>
        <p:spPr>
          <a:xfrm>
            <a:off x="4631298" y="4317623"/>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consejo: Cuidado que el conocimiento que te da libertad sea tropiezo para otros</a:t>
            </a:r>
          </a:p>
        </p:txBody>
      </p:sp>
    </p:spTree>
    <p:extLst>
      <p:ext uri="{BB962C8B-B14F-4D97-AF65-F5344CB8AC3E}">
        <p14:creationId xmlns:p14="http://schemas.microsoft.com/office/powerpoint/2010/main" val="16528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CD7CB-574B-D098-D8A4-13DBCD888FAB}"/>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C4E2F4C8-82B5-A1DB-9F48-F3D5A9363C34}"/>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8:1</a:t>
            </a:r>
          </a:p>
        </p:txBody>
      </p:sp>
      <p:sp>
        <p:nvSpPr>
          <p:cNvPr id="5" name="2 CuadroTexto">
            <a:extLst>
              <a:ext uri="{FF2B5EF4-FFF2-40B4-BE49-F238E27FC236}">
                <a16:creationId xmlns:a16="http://schemas.microsoft.com/office/drawing/2014/main" id="{093BFEC9-FEE3-F13A-9CB0-6F98BA327A5F}"/>
              </a:ext>
            </a:extLst>
          </p:cNvPr>
          <p:cNvSpPr txBox="1"/>
          <p:nvPr/>
        </p:nvSpPr>
        <p:spPr>
          <a:xfrm>
            <a:off x="195202" y="477599"/>
            <a:ext cx="8769286"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En cuanto </a:t>
            </a:r>
            <a:r>
              <a:rPr lang="es-ES" sz="2400" u="sng" dirty="0">
                <a:solidFill>
                  <a:srgbClr val="FFFF00"/>
                </a:solidFill>
                <a:latin typeface="Calibri"/>
              </a:rPr>
              <a:t>a lo sacrificado a los ídolos</a:t>
            </a:r>
            <a:r>
              <a:rPr lang="es-ES" sz="2400" dirty="0">
                <a:solidFill>
                  <a:srgbClr val="FFFF00"/>
                </a:solidFill>
                <a:latin typeface="Calibri"/>
              </a:rPr>
              <a:t>, sabemos que todos tenemos conocimiento. </a:t>
            </a:r>
            <a:r>
              <a:rPr lang="es-ES" sz="2400" dirty="0">
                <a:solidFill>
                  <a:srgbClr val="00B0F0"/>
                </a:solidFill>
                <a:latin typeface="Calibri"/>
              </a:rPr>
              <a:t>El conocimiento envanece, </a:t>
            </a:r>
            <a:r>
              <a:rPr lang="es-ES" sz="2400" dirty="0">
                <a:latin typeface="Calibri"/>
              </a:rPr>
              <a:t>pero el amor edifica. </a:t>
            </a:r>
          </a:p>
        </p:txBody>
      </p:sp>
      <p:sp>
        <p:nvSpPr>
          <p:cNvPr id="10" name="TextBox 9">
            <a:extLst>
              <a:ext uri="{FF2B5EF4-FFF2-40B4-BE49-F238E27FC236}">
                <a16:creationId xmlns:a16="http://schemas.microsoft.com/office/drawing/2014/main" id="{C5C21F4E-AE61-2895-53FC-353D194ACB25}"/>
              </a:ext>
            </a:extLst>
          </p:cNvPr>
          <p:cNvSpPr txBox="1"/>
          <p:nvPr/>
        </p:nvSpPr>
        <p:spPr>
          <a:xfrm>
            <a:off x="4620171" y="155679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C7867F88-8353-1AC2-CBB0-5FA8E55F8EA4}"/>
              </a:ext>
            </a:extLst>
          </p:cNvPr>
          <p:cNvSpPr txBox="1"/>
          <p:nvPr/>
        </p:nvSpPr>
        <p:spPr>
          <a:xfrm>
            <a:off x="4613292" y="189624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6" name="1 CuadroTexto">
            <a:extLst>
              <a:ext uri="{FF2B5EF4-FFF2-40B4-BE49-F238E27FC236}">
                <a16:creationId xmlns:a16="http://schemas.microsoft.com/office/drawing/2014/main" id="{7F8CE8B1-3810-3D89-A061-25435E389F70}"/>
              </a:ext>
            </a:extLst>
          </p:cNvPr>
          <p:cNvSpPr txBox="1"/>
          <p:nvPr/>
        </p:nvSpPr>
        <p:spPr>
          <a:xfrm>
            <a:off x="163822" y="112474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8:11-13</a:t>
            </a:r>
          </a:p>
        </p:txBody>
      </p:sp>
      <p:sp>
        <p:nvSpPr>
          <p:cNvPr id="7" name="2 CuadroTexto">
            <a:extLst>
              <a:ext uri="{FF2B5EF4-FFF2-40B4-BE49-F238E27FC236}">
                <a16:creationId xmlns:a16="http://schemas.microsoft.com/office/drawing/2014/main" id="{E7004E94-68E7-EDDE-EFF6-FBFE60FBFCEB}"/>
              </a:ext>
            </a:extLst>
          </p:cNvPr>
          <p:cNvSpPr txBox="1"/>
          <p:nvPr/>
        </p:nvSpPr>
        <p:spPr>
          <a:xfrm>
            <a:off x="107504" y="1622757"/>
            <a:ext cx="4412294"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por el conocimiento tuyo, se perderá el hermano débil por quien Cristo murió. </a:t>
            </a:r>
            <a:r>
              <a:rPr lang="es-ES" sz="2400" dirty="0">
                <a:latin typeface="Calibri"/>
              </a:rPr>
              <a:t>De esta manera, pues, pecando contra los hermanos e hiriendo su débil conciencia, contra Cristo pecáis. Por lo cual, si la comida le es a mi hermano ocasión de caer, no comeré carne jamás, para no poner tropiezo a mi hermano.</a:t>
            </a:r>
          </a:p>
        </p:txBody>
      </p:sp>
      <p:sp>
        <p:nvSpPr>
          <p:cNvPr id="14" name="TextBox 13">
            <a:extLst>
              <a:ext uri="{FF2B5EF4-FFF2-40B4-BE49-F238E27FC236}">
                <a16:creationId xmlns:a16="http://schemas.microsoft.com/office/drawing/2014/main" id="{3A5C9FCD-8A35-29A9-4371-7B426A7EF824}"/>
              </a:ext>
            </a:extLst>
          </p:cNvPr>
          <p:cNvSpPr txBox="1"/>
          <p:nvPr/>
        </p:nvSpPr>
        <p:spPr>
          <a:xfrm>
            <a:off x="4620171" y="2557860"/>
            <a:ext cx="2400101"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Sabemos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un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ídolo nada es en el mundo </a:t>
            </a:r>
          </a:p>
        </p:txBody>
      </p:sp>
      <p:sp>
        <p:nvSpPr>
          <p:cNvPr id="15" name="TextBox 14">
            <a:extLst>
              <a:ext uri="{FF2B5EF4-FFF2-40B4-BE49-F238E27FC236}">
                <a16:creationId xmlns:a16="http://schemas.microsoft.com/office/drawing/2014/main" id="{D729E780-5723-D868-D2BC-04849F68BC14}"/>
              </a:ext>
            </a:extLst>
          </p:cNvPr>
          <p:cNvSpPr txBox="1"/>
          <p:nvPr/>
        </p:nvSpPr>
        <p:spPr>
          <a:xfrm>
            <a:off x="6948264" y="2557859"/>
            <a:ext cx="2208411"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Conocemos que solo hay un Dios  </a:t>
            </a:r>
          </a:p>
        </p:txBody>
      </p:sp>
      <p:sp>
        <p:nvSpPr>
          <p:cNvPr id="18" name="TextBox 17">
            <a:extLst>
              <a:ext uri="{FF2B5EF4-FFF2-40B4-BE49-F238E27FC236}">
                <a16:creationId xmlns:a16="http://schemas.microsoft.com/office/drawing/2014/main" id="{BCCAC119-19F9-4624-5E24-9E909D8D7585}"/>
              </a:ext>
            </a:extLst>
          </p:cNvPr>
          <p:cNvSpPr txBox="1"/>
          <p:nvPr/>
        </p:nvSpPr>
        <p:spPr>
          <a:xfrm>
            <a:off x="4606413" y="2204117"/>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tema: La comida sacrificada a los ídolos </a:t>
            </a:r>
          </a:p>
        </p:txBody>
      </p:sp>
      <p:sp>
        <p:nvSpPr>
          <p:cNvPr id="9" name="TextBox 8">
            <a:extLst>
              <a:ext uri="{FF2B5EF4-FFF2-40B4-BE49-F238E27FC236}">
                <a16:creationId xmlns:a16="http://schemas.microsoft.com/office/drawing/2014/main" id="{B3E73A6E-70FB-4725-1A2B-91B7DFB06A0F}"/>
              </a:ext>
            </a:extLst>
          </p:cNvPr>
          <p:cNvSpPr txBox="1"/>
          <p:nvPr/>
        </p:nvSpPr>
        <p:spPr>
          <a:xfrm>
            <a:off x="4620171" y="3140968"/>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realidad: El conocimiento humano es limitado</a:t>
            </a:r>
          </a:p>
        </p:txBody>
      </p:sp>
      <p:sp>
        <p:nvSpPr>
          <p:cNvPr id="12" name="TextBox 11">
            <a:extLst>
              <a:ext uri="{FF2B5EF4-FFF2-40B4-BE49-F238E27FC236}">
                <a16:creationId xmlns:a16="http://schemas.microsoft.com/office/drawing/2014/main" id="{C25E7722-57CF-DA52-7B14-DEEBFC116550}"/>
              </a:ext>
            </a:extLst>
          </p:cNvPr>
          <p:cNvSpPr txBox="1"/>
          <p:nvPr/>
        </p:nvSpPr>
        <p:spPr>
          <a:xfrm>
            <a:off x="4620171" y="3724076"/>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problema: El conocimiento puede producir arrogancia</a:t>
            </a:r>
          </a:p>
        </p:txBody>
      </p:sp>
      <p:sp>
        <p:nvSpPr>
          <p:cNvPr id="19" name="TextBox 18">
            <a:extLst>
              <a:ext uri="{FF2B5EF4-FFF2-40B4-BE49-F238E27FC236}">
                <a16:creationId xmlns:a16="http://schemas.microsoft.com/office/drawing/2014/main" id="{A896C889-01A5-0D2C-3F1F-A1346D7B9FC5}"/>
              </a:ext>
            </a:extLst>
          </p:cNvPr>
          <p:cNvSpPr txBox="1"/>
          <p:nvPr/>
        </p:nvSpPr>
        <p:spPr>
          <a:xfrm>
            <a:off x="4631298" y="4317623"/>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consejo: Cuidado que el conocimiento que te da libertad sea tropiezo para otros</a:t>
            </a:r>
          </a:p>
        </p:txBody>
      </p:sp>
      <p:cxnSp>
        <p:nvCxnSpPr>
          <p:cNvPr id="2" name="Straight Arrow Connector 1">
            <a:extLst>
              <a:ext uri="{FF2B5EF4-FFF2-40B4-BE49-F238E27FC236}">
                <a16:creationId xmlns:a16="http://schemas.microsoft.com/office/drawing/2014/main" id="{F6C04C64-4456-1CC8-758E-22BA1E373B79}"/>
              </a:ext>
            </a:extLst>
          </p:cNvPr>
          <p:cNvCxnSpPr>
            <a:cxnSpLocks/>
          </p:cNvCxnSpPr>
          <p:nvPr/>
        </p:nvCxnSpPr>
        <p:spPr>
          <a:xfrm>
            <a:off x="3923928" y="2235696"/>
            <a:ext cx="1368152" cy="473224"/>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8911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1B003A-77AE-A580-2293-405BEABB0B54}"/>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A37C9549-B989-8B98-F947-9BB0EE1EE674}"/>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8:1</a:t>
            </a:r>
          </a:p>
        </p:txBody>
      </p:sp>
      <p:sp>
        <p:nvSpPr>
          <p:cNvPr id="5" name="2 CuadroTexto">
            <a:extLst>
              <a:ext uri="{FF2B5EF4-FFF2-40B4-BE49-F238E27FC236}">
                <a16:creationId xmlns:a16="http://schemas.microsoft.com/office/drawing/2014/main" id="{78AC5E6B-E315-87B3-4BD7-96C1207F3A6F}"/>
              </a:ext>
            </a:extLst>
          </p:cNvPr>
          <p:cNvSpPr txBox="1"/>
          <p:nvPr/>
        </p:nvSpPr>
        <p:spPr>
          <a:xfrm>
            <a:off x="195202" y="477599"/>
            <a:ext cx="8769286"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En cuanto </a:t>
            </a:r>
            <a:r>
              <a:rPr lang="es-ES" sz="2400" u="sng" dirty="0">
                <a:solidFill>
                  <a:srgbClr val="FFFF00"/>
                </a:solidFill>
                <a:latin typeface="Calibri"/>
              </a:rPr>
              <a:t>a lo sacrificado a los ídolos</a:t>
            </a:r>
            <a:r>
              <a:rPr lang="es-ES" sz="2400" dirty="0">
                <a:solidFill>
                  <a:srgbClr val="FFFF00"/>
                </a:solidFill>
                <a:latin typeface="Calibri"/>
              </a:rPr>
              <a:t>, sabemos que todos tenemos conocimiento. </a:t>
            </a:r>
            <a:r>
              <a:rPr lang="es-ES" sz="2400" dirty="0">
                <a:solidFill>
                  <a:srgbClr val="00B0F0"/>
                </a:solidFill>
                <a:latin typeface="Calibri"/>
              </a:rPr>
              <a:t>El conocimiento envanece, </a:t>
            </a:r>
            <a:r>
              <a:rPr lang="es-ES" sz="2400" dirty="0">
                <a:latin typeface="Calibri"/>
              </a:rPr>
              <a:t>pero el amor edifica. </a:t>
            </a:r>
          </a:p>
        </p:txBody>
      </p:sp>
      <p:sp>
        <p:nvSpPr>
          <p:cNvPr id="10" name="TextBox 9">
            <a:extLst>
              <a:ext uri="{FF2B5EF4-FFF2-40B4-BE49-F238E27FC236}">
                <a16:creationId xmlns:a16="http://schemas.microsoft.com/office/drawing/2014/main" id="{1AC2D9E1-836E-BC94-4E3F-24965FCF7A44}"/>
              </a:ext>
            </a:extLst>
          </p:cNvPr>
          <p:cNvSpPr txBox="1"/>
          <p:nvPr/>
        </p:nvSpPr>
        <p:spPr>
          <a:xfrm>
            <a:off x="4620171" y="155679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8F47016F-943E-711C-2989-3E1AD7883474}"/>
              </a:ext>
            </a:extLst>
          </p:cNvPr>
          <p:cNvSpPr txBox="1"/>
          <p:nvPr/>
        </p:nvSpPr>
        <p:spPr>
          <a:xfrm>
            <a:off x="4613292" y="189624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6" name="1 CuadroTexto">
            <a:extLst>
              <a:ext uri="{FF2B5EF4-FFF2-40B4-BE49-F238E27FC236}">
                <a16:creationId xmlns:a16="http://schemas.microsoft.com/office/drawing/2014/main" id="{42AEA305-4E80-274B-ED3E-4573A34FE47F}"/>
              </a:ext>
            </a:extLst>
          </p:cNvPr>
          <p:cNvSpPr txBox="1"/>
          <p:nvPr/>
        </p:nvSpPr>
        <p:spPr>
          <a:xfrm>
            <a:off x="163822" y="112474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8:11-13</a:t>
            </a:r>
          </a:p>
        </p:txBody>
      </p:sp>
      <p:sp>
        <p:nvSpPr>
          <p:cNvPr id="7" name="2 CuadroTexto">
            <a:extLst>
              <a:ext uri="{FF2B5EF4-FFF2-40B4-BE49-F238E27FC236}">
                <a16:creationId xmlns:a16="http://schemas.microsoft.com/office/drawing/2014/main" id="{023D14F9-06EB-9BCE-1592-FC81736E5E6D}"/>
              </a:ext>
            </a:extLst>
          </p:cNvPr>
          <p:cNvSpPr txBox="1"/>
          <p:nvPr/>
        </p:nvSpPr>
        <p:spPr>
          <a:xfrm>
            <a:off x="107504" y="1622757"/>
            <a:ext cx="4412294"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por el conocimiento tuyo, se perderá el hermano débil por quien Cristo murió. </a:t>
            </a:r>
            <a:r>
              <a:rPr lang="es-ES" sz="2400" dirty="0">
                <a:solidFill>
                  <a:srgbClr val="00B0F0"/>
                </a:solidFill>
                <a:latin typeface="Calibri"/>
              </a:rPr>
              <a:t>De esta manera, pues, pecando contra los hermanos e hiriendo su débil conciencia, contra Cristo pecáis. </a:t>
            </a:r>
            <a:r>
              <a:rPr lang="es-ES" sz="2400" dirty="0">
                <a:latin typeface="Calibri"/>
              </a:rPr>
              <a:t>Por lo cual, si la comida le es a mi hermano ocasión de caer, no comeré carne jamás, para no poner tropiezo a mi hermano.</a:t>
            </a:r>
          </a:p>
        </p:txBody>
      </p:sp>
      <p:sp>
        <p:nvSpPr>
          <p:cNvPr id="14" name="TextBox 13">
            <a:extLst>
              <a:ext uri="{FF2B5EF4-FFF2-40B4-BE49-F238E27FC236}">
                <a16:creationId xmlns:a16="http://schemas.microsoft.com/office/drawing/2014/main" id="{4C6C9C54-A3EF-A75E-8CE9-6276477D00DF}"/>
              </a:ext>
            </a:extLst>
          </p:cNvPr>
          <p:cNvSpPr txBox="1"/>
          <p:nvPr/>
        </p:nvSpPr>
        <p:spPr>
          <a:xfrm>
            <a:off x="4620171" y="2557860"/>
            <a:ext cx="2400101"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Sabemos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un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ídolo nada es en el mundo </a:t>
            </a:r>
          </a:p>
        </p:txBody>
      </p:sp>
      <p:sp>
        <p:nvSpPr>
          <p:cNvPr id="15" name="TextBox 14">
            <a:extLst>
              <a:ext uri="{FF2B5EF4-FFF2-40B4-BE49-F238E27FC236}">
                <a16:creationId xmlns:a16="http://schemas.microsoft.com/office/drawing/2014/main" id="{EF631119-1DD2-6153-5EC0-F834E87C6105}"/>
              </a:ext>
            </a:extLst>
          </p:cNvPr>
          <p:cNvSpPr txBox="1"/>
          <p:nvPr/>
        </p:nvSpPr>
        <p:spPr>
          <a:xfrm>
            <a:off x="6948264" y="2557859"/>
            <a:ext cx="2208411"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Conocemos que solo hay un Dios  </a:t>
            </a:r>
          </a:p>
        </p:txBody>
      </p:sp>
      <p:sp>
        <p:nvSpPr>
          <p:cNvPr id="18" name="TextBox 17">
            <a:extLst>
              <a:ext uri="{FF2B5EF4-FFF2-40B4-BE49-F238E27FC236}">
                <a16:creationId xmlns:a16="http://schemas.microsoft.com/office/drawing/2014/main" id="{048705EF-9ED9-EDAF-9CC0-AAF92E4379BA}"/>
              </a:ext>
            </a:extLst>
          </p:cNvPr>
          <p:cNvSpPr txBox="1"/>
          <p:nvPr/>
        </p:nvSpPr>
        <p:spPr>
          <a:xfrm>
            <a:off x="4606413" y="2204117"/>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tema: La comida sacrificada a los ídolos </a:t>
            </a:r>
          </a:p>
        </p:txBody>
      </p:sp>
      <p:sp>
        <p:nvSpPr>
          <p:cNvPr id="9" name="TextBox 8">
            <a:extLst>
              <a:ext uri="{FF2B5EF4-FFF2-40B4-BE49-F238E27FC236}">
                <a16:creationId xmlns:a16="http://schemas.microsoft.com/office/drawing/2014/main" id="{D7D0C748-6843-F9A1-78D3-949D4AEC6585}"/>
              </a:ext>
            </a:extLst>
          </p:cNvPr>
          <p:cNvSpPr txBox="1"/>
          <p:nvPr/>
        </p:nvSpPr>
        <p:spPr>
          <a:xfrm>
            <a:off x="4620171" y="3140968"/>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realidad: El conocimiento humano es limitado</a:t>
            </a:r>
          </a:p>
        </p:txBody>
      </p:sp>
      <p:sp>
        <p:nvSpPr>
          <p:cNvPr id="12" name="TextBox 11">
            <a:extLst>
              <a:ext uri="{FF2B5EF4-FFF2-40B4-BE49-F238E27FC236}">
                <a16:creationId xmlns:a16="http://schemas.microsoft.com/office/drawing/2014/main" id="{DBECD534-E3F6-64B4-8BCB-CA96F00E6660}"/>
              </a:ext>
            </a:extLst>
          </p:cNvPr>
          <p:cNvSpPr txBox="1"/>
          <p:nvPr/>
        </p:nvSpPr>
        <p:spPr>
          <a:xfrm>
            <a:off x="4620171" y="3724076"/>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problema: El conocimiento puede producir arrogancia</a:t>
            </a:r>
          </a:p>
        </p:txBody>
      </p:sp>
      <p:sp>
        <p:nvSpPr>
          <p:cNvPr id="19" name="TextBox 18">
            <a:extLst>
              <a:ext uri="{FF2B5EF4-FFF2-40B4-BE49-F238E27FC236}">
                <a16:creationId xmlns:a16="http://schemas.microsoft.com/office/drawing/2014/main" id="{FFB1D75F-78B3-FEEB-689A-7BE6DC8F6C34}"/>
              </a:ext>
            </a:extLst>
          </p:cNvPr>
          <p:cNvSpPr txBox="1"/>
          <p:nvPr/>
        </p:nvSpPr>
        <p:spPr>
          <a:xfrm>
            <a:off x="4631298" y="4317623"/>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consejo: Cuidado que el conocimiento que te da libertad sea tropiezo para otros</a:t>
            </a:r>
          </a:p>
        </p:txBody>
      </p:sp>
      <p:cxnSp>
        <p:nvCxnSpPr>
          <p:cNvPr id="2" name="Straight Arrow Connector 1">
            <a:extLst>
              <a:ext uri="{FF2B5EF4-FFF2-40B4-BE49-F238E27FC236}">
                <a16:creationId xmlns:a16="http://schemas.microsoft.com/office/drawing/2014/main" id="{BEA98B29-7083-9AEB-FA76-8B8733703E14}"/>
              </a:ext>
            </a:extLst>
          </p:cNvPr>
          <p:cNvCxnSpPr>
            <a:cxnSpLocks/>
          </p:cNvCxnSpPr>
          <p:nvPr/>
        </p:nvCxnSpPr>
        <p:spPr>
          <a:xfrm>
            <a:off x="3923928" y="2235696"/>
            <a:ext cx="1368152" cy="473224"/>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6506F238-0AA0-1038-B53D-2840BAF9A29F}"/>
              </a:ext>
            </a:extLst>
          </p:cNvPr>
          <p:cNvCxnSpPr>
            <a:cxnSpLocks/>
          </p:cNvCxnSpPr>
          <p:nvPr/>
        </p:nvCxnSpPr>
        <p:spPr>
          <a:xfrm>
            <a:off x="4283968" y="3281610"/>
            <a:ext cx="2088232" cy="550395"/>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2239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1A540-67A5-F083-25A6-BAA002C87F71}"/>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098C41DB-DC4E-FE68-734F-30A230595112}"/>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8:1</a:t>
            </a:r>
          </a:p>
        </p:txBody>
      </p:sp>
      <p:sp>
        <p:nvSpPr>
          <p:cNvPr id="5" name="2 CuadroTexto">
            <a:extLst>
              <a:ext uri="{FF2B5EF4-FFF2-40B4-BE49-F238E27FC236}">
                <a16:creationId xmlns:a16="http://schemas.microsoft.com/office/drawing/2014/main" id="{9ADBD1E2-33D1-844E-8183-ACB0FF50A9C1}"/>
              </a:ext>
            </a:extLst>
          </p:cNvPr>
          <p:cNvSpPr txBox="1"/>
          <p:nvPr/>
        </p:nvSpPr>
        <p:spPr>
          <a:xfrm>
            <a:off x="195202" y="477599"/>
            <a:ext cx="8769286"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En cuanto </a:t>
            </a:r>
            <a:r>
              <a:rPr lang="es-ES" sz="2400" u="sng" dirty="0">
                <a:solidFill>
                  <a:srgbClr val="FFFF00"/>
                </a:solidFill>
                <a:latin typeface="Calibri"/>
              </a:rPr>
              <a:t>a lo sacrificado a los ídolos</a:t>
            </a:r>
            <a:r>
              <a:rPr lang="es-ES" sz="2400" dirty="0">
                <a:solidFill>
                  <a:srgbClr val="FFFF00"/>
                </a:solidFill>
                <a:latin typeface="Calibri"/>
              </a:rPr>
              <a:t>, sabemos que todos tenemos conocimiento. </a:t>
            </a:r>
            <a:r>
              <a:rPr lang="es-ES" sz="2400" dirty="0">
                <a:solidFill>
                  <a:srgbClr val="00B0F0"/>
                </a:solidFill>
                <a:latin typeface="Calibri"/>
              </a:rPr>
              <a:t>El conocimiento envanece, </a:t>
            </a:r>
            <a:r>
              <a:rPr lang="es-ES" sz="2400" dirty="0">
                <a:solidFill>
                  <a:srgbClr val="FFFF00"/>
                </a:solidFill>
                <a:latin typeface="Calibri"/>
              </a:rPr>
              <a:t>pero el amor edifica. </a:t>
            </a:r>
          </a:p>
        </p:txBody>
      </p:sp>
      <p:sp>
        <p:nvSpPr>
          <p:cNvPr id="10" name="TextBox 9">
            <a:extLst>
              <a:ext uri="{FF2B5EF4-FFF2-40B4-BE49-F238E27FC236}">
                <a16:creationId xmlns:a16="http://schemas.microsoft.com/office/drawing/2014/main" id="{0AED28FA-303A-FF4A-ACA1-DD6DBA3F47C1}"/>
              </a:ext>
            </a:extLst>
          </p:cNvPr>
          <p:cNvSpPr txBox="1"/>
          <p:nvPr/>
        </p:nvSpPr>
        <p:spPr>
          <a:xfrm>
            <a:off x="4620171" y="155679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1B3BA947-8667-9A82-F6DF-99EDF939DE21}"/>
              </a:ext>
            </a:extLst>
          </p:cNvPr>
          <p:cNvSpPr txBox="1"/>
          <p:nvPr/>
        </p:nvSpPr>
        <p:spPr>
          <a:xfrm>
            <a:off x="4613292" y="189624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6" name="1 CuadroTexto">
            <a:extLst>
              <a:ext uri="{FF2B5EF4-FFF2-40B4-BE49-F238E27FC236}">
                <a16:creationId xmlns:a16="http://schemas.microsoft.com/office/drawing/2014/main" id="{73544A81-CF83-9F23-3D26-10573DFC2176}"/>
              </a:ext>
            </a:extLst>
          </p:cNvPr>
          <p:cNvSpPr txBox="1"/>
          <p:nvPr/>
        </p:nvSpPr>
        <p:spPr>
          <a:xfrm>
            <a:off x="163822" y="112474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8:11-13</a:t>
            </a:r>
          </a:p>
        </p:txBody>
      </p:sp>
      <p:sp>
        <p:nvSpPr>
          <p:cNvPr id="7" name="2 CuadroTexto">
            <a:extLst>
              <a:ext uri="{FF2B5EF4-FFF2-40B4-BE49-F238E27FC236}">
                <a16:creationId xmlns:a16="http://schemas.microsoft.com/office/drawing/2014/main" id="{199812AF-49D4-745E-A2EA-4DC45933E65B}"/>
              </a:ext>
            </a:extLst>
          </p:cNvPr>
          <p:cNvSpPr txBox="1"/>
          <p:nvPr/>
        </p:nvSpPr>
        <p:spPr>
          <a:xfrm>
            <a:off x="107504" y="1622757"/>
            <a:ext cx="4412294"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por el conocimiento tuyo, se perderá el hermano débil por quien Cristo murió. </a:t>
            </a:r>
            <a:r>
              <a:rPr lang="es-ES" sz="2400" dirty="0">
                <a:solidFill>
                  <a:srgbClr val="00B0F0"/>
                </a:solidFill>
                <a:latin typeface="Calibri"/>
              </a:rPr>
              <a:t>De esta manera, pues, pecando contra los hermanos e hiriendo su débil conciencia, contra Cristo pecáis. </a:t>
            </a:r>
            <a:r>
              <a:rPr lang="es-ES" sz="2400" dirty="0">
                <a:latin typeface="Calibri"/>
              </a:rPr>
              <a:t>Por lo cual, si la comida le es a mi hermano ocasión de caer, no comeré carne jamás, para no poner tropiezo a mi hermano.</a:t>
            </a:r>
          </a:p>
        </p:txBody>
      </p:sp>
      <p:sp>
        <p:nvSpPr>
          <p:cNvPr id="14" name="TextBox 13">
            <a:extLst>
              <a:ext uri="{FF2B5EF4-FFF2-40B4-BE49-F238E27FC236}">
                <a16:creationId xmlns:a16="http://schemas.microsoft.com/office/drawing/2014/main" id="{640DBA29-AB35-8A10-3EC6-7F9EE0C82FF4}"/>
              </a:ext>
            </a:extLst>
          </p:cNvPr>
          <p:cNvSpPr txBox="1"/>
          <p:nvPr/>
        </p:nvSpPr>
        <p:spPr>
          <a:xfrm>
            <a:off x="4620171" y="2557860"/>
            <a:ext cx="2400101"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Sabemos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un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ídolo nada es en el mundo </a:t>
            </a:r>
          </a:p>
        </p:txBody>
      </p:sp>
      <p:sp>
        <p:nvSpPr>
          <p:cNvPr id="15" name="TextBox 14">
            <a:extLst>
              <a:ext uri="{FF2B5EF4-FFF2-40B4-BE49-F238E27FC236}">
                <a16:creationId xmlns:a16="http://schemas.microsoft.com/office/drawing/2014/main" id="{38AB2F1E-263C-7C7A-3F6C-F8C6EE87E1F1}"/>
              </a:ext>
            </a:extLst>
          </p:cNvPr>
          <p:cNvSpPr txBox="1"/>
          <p:nvPr/>
        </p:nvSpPr>
        <p:spPr>
          <a:xfrm>
            <a:off x="6948264" y="2557859"/>
            <a:ext cx="2208411"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Conocemos que solo hay un Dios  </a:t>
            </a:r>
          </a:p>
        </p:txBody>
      </p:sp>
      <p:sp>
        <p:nvSpPr>
          <p:cNvPr id="18" name="TextBox 17">
            <a:extLst>
              <a:ext uri="{FF2B5EF4-FFF2-40B4-BE49-F238E27FC236}">
                <a16:creationId xmlns:a16="http://schemas.microsoft.com/office/drawing/2014/main" id="{C405FF8F-8823-70DF-FE4A-2282CA3472B1}"/>
              </a:ext>
            </a:extLst>
          </p:cNvPr>
          <p:cNvSpPr txBox="1"/>
          <p:nvPr/>
        </p:nvSpPr>
        <p:spPr>
          <a:xfrm>
            <a:off x="4606413" y="2204117"/>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tema: La comida sacrificada a los ídolos </a:t>
            </a:r>
          </a:p>
        </p:txBody>
      </p:sp>
      <p:sp>
        <p:nvSpPr>
          <p:cNvPr id="9" name="TextBox 8">
            <a:extLst>
              <a:ext uri="{FF2B5EF4-FFF2-40B4-BE49-F238E27FC236}">
                <a16:creationId xmlns:a16="http://schemas.microsoft.com/office/drawing/2014/main" id="{5A5F088C-22FC-33CA-AE76-DB4F535A31A1}"/>
              </a:ext>
            </a:extLst>
          </p:cNvPr>
          <p:cNvSpPr txBox="1"/>
          <p:nvPr/>
        </p:nvSpPr>
        <p:spPr>
          <a:xfrm>
            <a:off x="4620171" y="3140968"/>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realidad: El conocimiento humano es limitado</a:t>
            </a:r>
          </a:p>
        </p:txBody>
      </p:sp>
      <p:sp>
        <p:nvSpPr>
          <p:cNvPr id="12" name="TextBox 11">
            <a:extLst>
              <a:ext uri="{FF2B5EF4-FFF2-40B4-BE49-F238E27FC236}">
                <a16:creationId xmlns:a16="http://schemas.microsoft.com/office/drawing/2014/main" id="{2B409E44-CD45-12F9-4AC0-06A379F0057F}"/>
              </a:ext>
            </a:extLst>
          </p:cNvPr>
          <p:cNvSpPr txBox="1"/>
          <p:nvPr/>
        </p:nvSpPr>
        <p:spPr>
          <a:xfrm>
            <a:off x="4620171" y="3724076"/>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problema: El conocimiento puede producir arrogancia</a:t>
            </a:r>
          </a:p>
        </p:txBody>
      </p:sp>
      <p:sp>
        <p:nvSpPr>
          <p:cNvPr id="19" name="TextBox 18">
            <a:extLst>
              <a:ext uri="{FF2B5EF4-FFF2-40B4-BE49-F238E27FC236}">
                <a16:creationId xmlns:a16="http://schemas.microsoft.com/office/drawing/2014/main" id="{0D38B671-1AF2-8D9F-D096-15CF9EC0DEBB}"/>
              </a:ext>
            </a:extLst>
          </p:cNvPr>
          <p:cNvSpPr txBox="1"/>
          <p:nvPr/>
        </p:nvSpPr>
        <p:spPr>
          <a:xfrm>
            <a:off x="4631298" y="4317623"/>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consejo: Cuidado que el conocimiento que te da libertad sea tropiezo para otros</a:t>
            </a:r>
          </a:p>
        </p:txBody>
      </p:sp>
      <p:cxnSp>
        <p:nvCxnSpPr>
          <p:cNvPr id="2" name="Straight Arrow Connector 1">
            <a:extLst>
              <a:ext uri="{FF2B5EF4-FFF2-40B4-BE49-F238E27FC236}">
                <a16:creationId xmlns:a16="http://schemas.microsoft.com/office/drawing/2014/main" id="{8E28E0BF-9A46-D5F6-4F92-83FE03CC5383}"/>
              </a:ext>
            </a:extLst>
          </p:cNvPr>
          <p:cNvCxnSpPr>
            <a:cxnSpLocks/>
          </p:cNvCxnSpPr>
          <p:nvPr/>
        </p:nvCxnSpPr>
        <p:spPr>
          <a:xfrm>
            <a:off x="3923928" y="2235696"/>
            <a:ext cx="1368152" cy="473224"/>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03225FD5-8042-69B5-05CE-0D04A1C836AF}"/>
              </a:ext>
            </a:extLst>
          </p:cNvPr>
          <p:cNvCxnSpPr>
            <a:cxnSpLocks/>
          </p:cNvCxnSpPr>
          <p:nvPr/>
        </p:nvCxnSpPr>
        <p:spPr>
          <a:xfrm>
            <a:off x="4283968" y="3281610"/>
            <a:ext cx="2088232" cy="550395"/>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3" name="1 CuadroTexto">
            <a:extLst>
              <a:ext uri="{FF2B5EF4-FFF2-40B4-BE49-F238E27FC236}">
                <a16:creationId xmlns:a16="http://schemas.microsoft.com/office/drawing/2014/main" id="{D6031D4E-6F20-8425-7F65-342C7891DBE8}"/>
              </a:ext>
            </a:extLst>
          </p:cNvPr>
          <p:cNvSpPr txBox="1"/>
          <p:nvPr/>
        </p:nvSpPr>
        <p:spPr>
          <a:xfrm>
            <a:off x="179512" y="465313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8:3</a:t>
            </a:r>
          </a:p>
        </p:txBody>
      </p:sp>
      <p:sp>
        <p:nvSpPr>
          <p:cNvPr id="17" name="2 CuadroTexto">
            <a:extLst>
              <a:ext uri="{FF2B5EF4-FFF2-40B4-BE49-F238E27FC236}">
                <a16:creationId xmlns:a16="http://schemas.microsoft.com/office/drawing/2014/main" id="{01F7C0D2-BC05-EA81-6FE7-842DB439CE0E}"/>
              </a:ext>
            </a:extLst>
          </p:cNvPr>
          <p:cNvSpPr txBox="1"/>
          <p:nvPr/>
        </p:nvSpPr>
        <p:spPr>
          <a:xfrm>
            <a:off x="0" y="5130735"/>
            <a:ext cx="4631298"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Pero si alguno ama a Dios, es conocido por él. </a:t>
            </a:r>
          </a:p>
        </p:txBody>
      </p:sp>
    </p:spTree>
    <p:extLst>
      <p:ext uri="{BB962C8B-B14F-4D97-AF65-F5344CB8AC3E}">
        <p14:creationId xmlns:p14="http://schemas.microsoft.com/office/powerpoint/2010/main" val="1353725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7D992-07E9-40FB-5812-282F509940EC}"/>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8B02B6B9-949A-DEC8-503E-EFB411F5D628}"/>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8:1</a:t>
            </a:r>
          </a:p>
        </p:txBody>
      </p:sp>
      <p:sp>
        <p:nvSpPr>
          <p:cNvPr id="5" name="2 CuadroTexto">
            <a:extLst>
              <a:ext uri="{FF2B5EF4-FFF2-40B4-BE49-F238E27FC236}">
                <a16:creationId xmlns:a16="http://schemas.microsoft.com/office/drawing/2014/main" id="{A2E91CE6-061A-97E3-1944-08DBD9C5001E}"/>
              </a:ext>
            </a:extLst>
          </p:cNvPr>
          <p:cNvSpPr txBox="1"/>
          <p:nvPr/>
        </p:nvSpPr>
        <p:spPr>
          <a:xfrm>
            <a:off x="195202" y="477599"/>
            <a:ext cx="8769286"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En cuanto </a:t>
            </a:r>
            <a:r>
              <a:rPr lang="es-ES" sz="2400" u="sng" dirty="0">
                <a:solidFill>
                  <a:srgbClr val="FFFF00"/>
                </a:solidFill>
                <a:latin typeface="Calibri"/>
              </a:rPr>
              <a:t>a lo sacrificado a los ídolos</a:t>
            </a:r>
            <a:r>
              <a:rPr lang="es-ES" sz="2400" dirty="0">
                <a:solidFill>
                  <a:srgbClr val="FFFF00"/>
                </a:solidFill>
                <a:latin typeface="Calibri"/>
              </a:rPr>
              <a:t>, sabemos que todos tenemos conocimiento. </a:t>
            </a:r>
            <a:r>
              <a:rPr lang="es-ES" sz="2400" dirty="0">
                <a:solidFill>
                  <a:srgbClr val="00B0F0"/>
                </a:solidFill>
                <a:latin typeface="Calibri"/>
              </a:rPr>
              <a:t>El conocimiento envanece, </a:t>
            </a:r>
            <a:r>
              <a:rPr lang="es-ES" sz="2400" dirty="0">
                <a:solidFill>
                  <a:srgbClr val="FFFF00"/>
                </a:solidFill>
                <a:latin typeface="Calibri"/>
              </a:rPr>
              <a:t>pero el amor edifica. </a:t>
            </a:r>
          </a:p>
        </p:txBody>
      </p:sp>
      <p:sp>
        <p:nvSpPr>
          <p:cNvPr id="10" name="TextBox 9">
            <a:extLst>
              <a:ext uri="{FF2B5EF4-FFF2-40B4-BE49-F238E27FC236}">
                <a16:creationId xmlns:a16="http://schemas.microsoft.com/office/drawing/2014/main" id="{1D72ED7B-E36C-46C2-A9D2-F1C516203888}"/>
              </a:ext>
            </a:extLst>
          </p:cNvPr>
          <p:cNvSpPr txBox="1"/>
          <p:nvPr/>
        </p:nvSpPr>
        <p:spPr>
          <a:xfrm>
            <a:off x="4620171" y="155679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89F78417-60AE-E444-3E14-9D96766AD1C9}"/>
              </a:ext>
            </a:extLst>
          </p:cNvPr>
          <p:cNvSpPr txBox="1"/>
          <p:nvPr/>
        </p:nvSpPr>
        <p:spPr>
          <a:xfrm>
            <a:off x="4613292" y="189624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6" name="1 CuadroTexto">
            <a:extLst>
              <a:ext uri="{FF2B5EF4-FFF2-40B4-BE49-F238E27FC236}">
                <a16:creationId xmlns:a16="http://schemas.microsoft.com/office/drawing/2014/main" id="{E96313B0-D49D-1502-0124-E1B2FF4DC5B5}"/>
              </a:ext>
            </a:extLst>
          </p:cNvPr>
          <p:cNvSpPr txBox="1"/>
          <p:nvPr/>
        </p:nvSpPr>
        <p:spPr>
          <a:xfrm>
            <a:off x="163822" y="112474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8:11-13</a:t>
            </a:r>
          </a:p>
        </p:txBody>
      </p:sp>
      <p:sp>
        <p:nvSpPr>
          <p:cNvPr id="7" name="2 CuadroTexto">
            <a:extLst>
              <a:ext uri="{FF2B5EF4-FFF2-40B4-BE49-F238E27FC236}">
                <a16:creationId xmlns:a16="http://schemas.microsoft.com/office/drawing/2014/main" id="{75F7A9C0-B869-DA3E-3973-7D5F159A2DE4}"/>
              </a:ext>
            </a:extLst>
          </p:cNvPr>
          <p:cNvSpPr txBox="1"/>
          <p:nvPr/>
        </p:nvSpPr>
        <p:spPr>
          <a:xfrm>
            <a:off x="107504" y="1622757"/>
            <a:ext cx="4412294"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por el conocimiento tuyo, se perderá el hermano débil por quien Cristo murió. </a:t>
            </a:r>
            <a:r>
              <a:rPr lang="es-ES" sz="2400" dirty="0">
                <a:solidFill>
                  <a:srgbClr val="00B0F0"/>
                </a:solidFill>
                <a:latin typeface="Calibri"/>
              </a:rPr>
              <a:t>De esta manera, pues, pecando contra los hermanos e hiriendo su débil conciencia, contra Cristo pecáis. </a:t>
            </a:r>
            <a:r>
              <a:rPr lang="es-ES" sz="2400" dirty="0">
                <a:latin typeface="Calibri"/>
              </a:rPr>
              <a:t>Por lo cual, si la comida le es a mi hermano ocasión de caer, no comeré carne jamás, para no poner tropiezo a mi hermano.</a:t>
            </a:r>
          </a:p>
        </p:txBody>
      </p:sp>
      <p:sp>
        <p:nvSpPr>
          <p:cNvPr id="14" name="TextBox 13">
            <a:extLst>
              <a:ext uri="{FF2B5EF4-FFF2-40B4-BE49-F238E27FC236}">
                <a16:creationId xmlns:a16="http://schemas.microsoft.com/office/drawing/2014/main" id="{2B516CF0-260A-C331-8099-C649C11711AD}"/>
              </a:ext>
            </a:extLst>
          </p:cNvPr>
          <p:cNvSpPr txBox="1"/>
          <p:nvPr/>
        </p:nvSpPr>
        <p:spPr>
          <a:xfrm>
            <a:off x="4620171" y="2557860"/>
            <a:ext cx="2400101"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Sabemos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un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ídolo nada es en el mundo </a:t>
            </a:r>
          </a:p>
        </p:txBody>
      </p:sp>
      <p:sp>
        <p:nvSpPr>
          <p:cNvPr id="15" name="TextBox 14">
            <a:extLst>
              <a:ext uri="{FF2B5EF4-FFF2-40B4-BE49-F238E27FC236}">
                <a16:creationId xmlns:a16="http://schemas.microsoft.com/office/drawing/2014/main" id="{53EEDA69-B522-F37D-74E1-D0208BAC3CF8}"/>
              </a:ext>
            </a:extLst>
          </p:cNvPr>
          <p:cNvSpPr txBox="1"/>
          <p:nvPr/>
        </p:nvSpPr>
        <p:spPr>
          <a:xfrm>
            <a:off x="6948264" y="2557859"/>
            <a:ext cx="2208411"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Conocemos que solo hay un Dios  </a:t>
            </a:r>
          </a:p>
        </p:txBody>
      </p:sp>
      <p:sp>
        <p:nvSpPr>
          <p:cNvPr id="18" name="TextBox 17">
            <a:extLst>
              <a:ext uri="{FF2B5EF4-FFF2-40B4-BE49-F238E27FC236}">
                <a16:creationId xmlns:a16="http://schemas.microsoft.com/office/drawing/2014/main" id="{604C244E-1787-9811-B1F7-A70A18B1659C}"/>
              </a:ext>
            </a:extLst>
          </p:cNvPr>
          <p:cNvSpPr txBox="1"/>
          <p:nvPr/>
        </p:nvSpPr>
        <p:spPr>
          <a:xfrm>
            <a:off x="4606413" y="2204117"/>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tema: La comida sacrificada a los ídolos </a:t>
            </a:r>
          </a:p>
        </p:txBody>
      </p:sp>
      <p:sp>
        <p:nvSpPr>
          <p:cNvPr id="9" name="TextBox 8">
            <a:extLst>
              <a:ext uri="{FF2B5EF4-FFF2-40B4-BE49-F238E27FC236}">
                <a16:creationId xmlns:a16="http://schemas.microsoft.com/office/drawing/2014/main" id="{3E3029A7-5148-AA2D-D7A9-356334E2B989}"/>
              </a:ext>
            </a:extLst>
          </p:cNvPr>
          <p:cNvSpPr txBox="1"/>
          <p:nvPr/>
        </p:nvSpPr>
        <p:spPr>
          <a:xfrm>
            <a:off x="4620171" y="3140968"/>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realidad: El conocimiento humano es limitado</a:t>
            </a:r>
          </a:p>
        </p:txBody>
      </p:sp>
      <p:sp>
        <p:nvSpPr>
          <p:cNvPr id="12" name="TextBox 11">
            <a:extLst>
              <a:ext uri="{FF2B5EF4-FFF2-40B4-BE49-F238E27FC236}">
                <a16:creationId xmlns:a16="http://schemas.microsoft.com/office/drawing/2014/main" id="{E325A9D5-A79E-A721-171C-683BD8A16CE0}"/>
              </a:ext>
            </a:extLst>
          </p:cNvPr>
          <p:cNvSpPr txBox="1"/>
          <p:nvPr/>
        </p:nvSpPr>
        <p:spPr>
          <a:xfrm>
            <a:off x="4620171" y="3724076"/>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problema: El conocimiento puede producir arrogancia</a:t>
            </a:r>
          </a:p>
        </p:txBody>
      </p:sp>
      <p:sp>
        <p:nvSpPr>
          <p:cNvPr id="19" name="TextBox 18">
            <a:extLst>
              <a:ext uri="{FF2B5EF4-FFF2-40B4-BE49-F238E27FC236}">
                <a16:creationId xmlns:a16="http://schemas.microsoft.com/office/drawing/2014/main" id="{C8081EBB-A849-7984-F0F8-67ABC70F45DC}"/>
              </a:ext>
            </a:extLst>
          </p:cNvPr>
          <p:cNvSpPr txBox="1"/>
          <p:nvPr/>
        </p:nvSpPr>
        <p:spPr>
          <a:xfrm>
            <a:off x="4631298" y="4317623"/>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consejo: Cuidado que el conocimiento que te da libertad sea tropiezo para otros</a:t>
            </a:r>
          </a:p>
        </p:txBody>
      </p:sp>
      <p:cxnSp>
        <p:nvCxnSpPr>
          <p:cNvPr id="2" name="Straight Arrow Connector 1">
            <a:extLst>
              <a:ext uri="{FF2B5EF4-FFF2-40B4-BE49-F238E27FC236}">
                <a16:creationId xmlns:a16="http://schemas.microsoft.com/office/drawing/2014/main" id="{D2668C00-B2DD-F437-476B-1F8915D0229F}"/>
              </a:ext>
            </a:extLst>
          </p:cNvPr>
          <p:cNvCxnSpPr>
            <a:cxnSpLocks/>
          </p:cNvCxnSpPr>
          <p:nvPr/>
        </p:nvCxnSpPr>
        <p:spPr>
          <a:xfrm>
            <a:off x="3923928" y="2235696"/>
            <a:ext cx="1368152" cy="473224"/>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94EE5472-005D-3975-C365-119F53585496}"/>
              </a:ext>
            </a:extLst>
          </p:cNvPr>
          <p:cNvCxnSpPr>
            <a:cxnSpLocks/>
          </p:cNvCxnSpPr>
          <p:nvPr/>
        </p:nvCxnSpPr>
        <p:spPr>
          <a:xfrm>
            <a:off x="4283968" y="3281610"/>
            <a:ext cx="2088232" cy="550395"/>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3" name="1 CuadroTexto">
            <a:extLst>
              <a:ext uri="{FF2B5EF4-FFF2-40B4-BE49-F238E27FC236}">
                <a16:creationId xmlns:a16="http://schemas.microsoft.com/office/drawing/2014/main" id="{68CA7FC7-A8E7-16DC-8335-769BB26D92F0}"/>
              </a:ext>
            </a:extLst>
          </p:cNvPr>
          <p:cNvSpPr txBox="1"/>
          <p:nvPr/>
        </p:nvSpPr>
        <p:spPr>
          <a:xfrm>
            <a:off x="179512" y="465313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8:3</a:t>
            </a:r>
          </a:p>
        </p:txBody>
      </p:sp>
      <p:sp>
        <p:nvSpPr>
          <p:cNvPr id="17" name="2 CuadroTexto">
            <a:extLst>
              <a:ext uri="{FF2B5EF4-FFF2-40B4-BE49-F238E27FC236}">
                <a16:creationId xmlns:a16="http://schemas.microsoft.com/office/drawing/2014/main" id="{F3E2FC56-E33D-DDB8-8E32-943FB5D32CFD}"/>
              </a:ext>
            </a:extLst>
          </p:cNvPr>
          <p:cNvSpPr txBox="1"/>
          <p:nvPr/>
        </p:nvSpPr>
        <p:spPr>
          <a:xfrm>
            <a:off x="0" y="5130735"/>
            <a:ext cx="4631298"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Pero si alguno ama a Dios, </a:t>
            </a:r>
            <a:r>
              <a:rPr lang="es-ES" sz="2400" dirty="0">
                <a:latin typeface="Calibri"/>
              </a:rPr>
              <a:t>es conocido por él. </a:t>
            </a:r>
          </a:p>
        </p:txBody>
      </p:sp>
    </p:spTree>
    <p:extLst>
      <p:ext uri="{BB962C8B-B14F-4D97-AF65-F5344CB8AC3E}">
        <p14:creationId xmlns:p14="http://schemas.microsoft.com/office/powerpoint/2010/main" val="37479113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34A5B8E-3F42-7C4E-CFD8-47D5FEE77748}"/>
              </a:ext>
            </a:extLst>
          </p:cNvPr>
          <p:cNvSpPr/>
          <p:nvPr/>
        </p:nvSpPr>
        <p:spPr>
          <a:xfrm>
            <a:off x="793070" y="116632"/>
            <a:ext cx="7557857" cy="1477328"/>
          </a:xfrm>
          <a:prstGeom prst="rect">
            <a:avLst/>
          </a:prstGeom>
          <a:noFill/>
        </p:spPr>
        <p:txBody>
          <a:bodyPr wrap="square" lIns="91440" tIns="45720" rIns="91440" bIns="45720">
            <a:spAutoFit/>
          </a:bodyPr>
          <a:lstStyle/>
          <a:p>
            <a:pPr algn="ctr"/>
            <a:r>
              <a:rPr lang="es-ES" sz="45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PRIMERA Y SEGUNDA</a:t>
            </a:r>
          </a:p>
          <a:p>
            <a:pPr algn="ctr"/>
            <a:r>
              <a:rPr lang="es-ES" sz="45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A LOS CORINTIOS</a:t>
            </a:r>
          </a:p>
        </p:txBody>
      </p:sp>
      <p:sp>
        <p:nvSpPr>
          <p:cNvPr id="6" name="Rectangle 5">
            <a:extLst>
              <a:ext uri="{FF2B5EF4-FFF2-40B4-BE49-F238E27FC236}">
                <a16:creationId xmlns:a16="http://schemas.microsoft.com/office/drawing/2014/main" id="{E00FAA2B-730E-F927-B3DF-3AB458AEEC2E}"/>
              </a:ext>
            </a:extLst>
          </p:cNvPr>
          <p:cNvSpPr/>
          <p:nvPr/>
        </p:nvSpPr>
        <p:spPr>
          <a:xfrm>
            <a:off x="840398" y="5157192"/>
            <a:ext cx="7463198" cy="1384995"/>
          </a:xfrm>
          <a:prstGeom prst="rect">
            <a:avLst/>
          </a:prstGeom>
          <a:noFill/>
        </p:spPr>
        <p:txBody>
          <a:bodyPr wrap="none" lIns="91440" tIns="45720" rIns="91440" bIns="45720">
            <a:spAutoFit/>
          </a:bodyPr>
          <a:lstStyle/>
          <a:p>
            <a:pPr algn="ctr"/>
            <a:r>
              <a:rPr lang="es-ES" sz="42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TODO PARA LA GLORIA DE </a:t>
            </a:r>
          </a:p>
          <a:p>
            <a:pPr algn="ctr"/>
            <a:r>
              <a:rPr lang="es-ES" sz="42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DIOS</a:t>
            </a:r>
            <a:endParaRPr lang="en-US" sz="4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pic>
        <p:nvPicPr>
          <p:cNvPr id="4" name="Picture 3">
            <a:extLst>
              <a:ext uri="{FF2B5EF4-FFF2-40B4-BE49-F238E27FC236}">
                <a16:creationId xmlns:a16="http://schemas.microsoft.com/office/drawing/2014/main" id="{81F5465B-312E-32CF-392D-7012935678CD}"/>
              </a:ext>
            </a:extLst>
          </p:cNvPr>
          <p:cNvPicPr>
            <a:picLocks noChangeAspect="1"/>
          </p:cNvPicPr>
          <p:nvPr/>
        </p:nvPicPr>
        <p:blipFill>
          <a:blip r:embed="rId2"/>
          <a:srcRect l="3125" t="5541" r="5591"/>
          <a:stretch>
            <a:fillRect/>
          </a:stretch>
        </p:blipFill>
        <p:spPr>
          <a:xfrm>
            <a:off x="3059832" y="2492896"/>
            <a:ext cx="2664296" cy="2591434"/>
          </a:xfrm>
          <a:prstGeom prst="rect">
            <a:avLst/>
          </a:prstGeom>
        </p:spPr>
      </p:pic>
      <p:sp>
        <p:nvSpPr>
          <p:cNvPr id="8" name="Rectangle 7">
            <a:extLst>
              <a:ext uri="{FF2B5EF4-FFF2-40B4-BE49-F238E27FC236}">
                <a16:creationId xmlns:a16="http://schemas.microsoft.com/office/drawing/2014/main" id="{0E1409A2-F917-406B-7BE4-123321EE4AF7}"/>
              </a:ext>
            </a:extLst>
          </p:cNvPr>
          <p:cNvSpPr/>
          <p:nvPr/>
        </p:nvSpPr>
        <p:spPr>
          <a:xfrm>
            <a:off x="178743" y="1598329"/>
            <a:ext cx="8786508" cy="461665"/>
          </a:xfrm>
          <a:prstGeom prst="rect">
            <a:avLst/>
          </a:prstGeom>
          <a:noFill/>
        </p:spPr>
        <p:txBody>
          <a:bodyPr wrap="none" lIns="91440" tIns="45720" rIns="91440" bIns="45720">
            <a:spAutoFit/>
          </a:bodyPr>
          <a:lstStyle/>
          <a:p>
            <a:pPr algn="ctr"/>
            <a:r>
              <a:rPr lang="es-ES" sz="2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LA ESENCIA DE LA VIDA Y DEL TESTIMONIO CRISTIANOS</a:t>
            </a:r>
            <a:endParaRPr lang="en-US" sz="2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1406022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D9A4B9-7253-DE45-5B49-3ABE76F75DFF}"/>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BFCFE993-D12D-2163-5159-68FCF15C6BA2}"/>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8:1</a:t>
            </a:r>
          </a:p>
        </p:txBody>
      </p:sp>
      <p:sp>
        <p:nvSpPr>
          <p:cNvPr id="5" name="2 CuadroTexto">
            <a:extLst>
              <a:ext uri="{FF2B5EF4-FFF2-40B4-BE49-F238E27FC236}">
                <a16:creationId xmlns:a16="http://schemas.microsoft.com/office/drawing/2014/main" id="{363F2923-0805-085F-DAE6-20E74122AC08}"/>
              </a:ext>
            </a:extLst>
          </p:cNvPr>
          <p:cNvSpPr txBox="1"/>
          <p:nvPr/>
        </p:nvSpPr>
        <p:spPr>
          <a:xfrm>
            <a:off x="195202" y="477599"/>
            <a:ext cx="8769286"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En cuanto </a:t>
            </a:r>
            <a:r>
              <a:rPr lang="es-ES" sz="2400" u="sng" dirty="0">
                <a:solidFill>
                  <a:srgbClr val="FFFF00"/>
                </a:solidFill>
                <a:latin typeface="Calibri"/>
              </a:rPr>
              <a:t>a lo sacrificado a los ídolos</a:t>
            </a:r>
            <a:r>
              <a:rPr lang="es-ES" sz="2400" dirty="0">
                <a:solidFill>
                  <a:srgbClr val="FFFF00"/>
                </a:solidFill>
                <a:latin typeface="Calibri"/>
              </a:rPr>
              <a:t>, sabemos que todos tenemos conocimiento. </a:t>
            </a:r>
            <a:r>
              <a:rPr lang="es-ES" sz="2400" dirty="0">
                <a:solidFill>
                  <a:srgbClr val="00B0F0"/>
                </a:solidFill>
                <a:latin typeface="Calibri"/>
              </a:rPr>
              <a:t>El conocimiento envanece, </a:t>
            </a:r>
            <a:r>
              <a:rPr lang="es-ES" sz="2400" dirty="0">
                <a:solidFill>
                  <a:srgbClr val="FFFF00"/>
                </a:solidFill>
                <a:latin typeface="Calibri"/>
              </a:rPr>
              <a:t>pero el amor edifica. </a:t>
            </a:r>
          </a:p>
        </p:txBody>
      </p:sp>
      <p:sp>
        <p:nvSpPr>
          <p:cNvPr id="10" name="TextBox 9">
            <a:extLst>
              <a:ext uri="{FF2B5EF4-FFF2-40B4-BE49-F238E27FC236}">
                <a16:creationId xmlns:a16="http://schemas.microsoft.com/office/drawing/2014/main" id="{04CBFF57-8FDE-3EFE-14BD-A3E2CC4A6796}"/>
              </a:ext>
            </a:extLst>
          </p:cNvPr>
          <p:cNvSpPr txBox="1"/>
          <p:nvPr/>
        </p:nvSpPr>
        <p:spPr>
          <a:xfrm>
            <a:off x="4620171" y="155679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89955B7B-C75B-C826-5E4A-178066284C72}"/>
              </a:ext>
            </a:extLst>
          </p:cNvPr>
          <p:cNvSpPr txBox="1"/>
          <p:nvPr/>
        </p:nvSpPr>
        <p:spPr>
          <a:xfrm>
            <a:off x="4613292" y="189624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6" name="1 CuadroTexto">
            <a:extLst>
              <a:ext uri="{FF2B5EF4-FFF2-40B4-BE49-F238E27FC236}">
                <a16:creationId xmlns:a16="http://schemas.microsoft.com/office/drawing/2014/main" id="{8A794FFE-5202-183A-F9CF-FDE9F33AE4CA}"/>
              </a:ext>
            </a:extLst>
          </p:cNvPr>
          <p:cNvSpPr txBox="1"/>
          <p:nvPr/>
        </p:nvSpPr>
        <p:spPr>
          <a:xfrm>
            <a:off x="163822" y="112474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8:11-13</a:t>
            </a:r>
          </a:p>
        </p:txBody>
      </p:sp>
      <p:sp>
        <p:nvSpPr>
          <p:cNvPr id="7" name="2 CuadroTexto">
            <a:extLst>
              <a:ext uri="{FF2B5EF4-FFF2-40B4-BE49-F238E27FC236}">
                <a16:creationId xmlns:a16="http://schemas.microsoft.com/office/drawing/2014/main" id="{8B9F0AED-D457-9CCA-D0FD-D392D90823DD}"/>
              </a:ext>
            </a:extLst>
          </p:cNvPr>
          <p:cNvSpPr txBox="1"/>
          <p:nvPr/>
        </p:nvSpPr>
        <p:spPr>
          <a:xfrm>
            <a:off x="107504" y="1622757"/>
            <a:ext cx="4412294"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por el conocimiento tuyo, se perderá el hermano débil por quien Cristo murió. </a:t>
            </a:r>
            <a:r>
              <a:rPr lang="es-ES" sz="2400" dirty="0">
                <a:solidFill>
                  <a:srgbClr val="00B0F0"/>
                </a:solidFill>
                <a:latin typeface="Calibri"/>
              </a:rPr>
              <a:t>De esta manera, pues, pecando contra los hermanos e hiriendo su débil conciencia, contra Cristo pecáis. </a:t>
            </a:r>
            <a:r>
              <a:rPr lang="es-ES" sz="2400" dirty="0">
                <a:latin typeface="Calibri"/>
              </a:rPr>
              <a:t>Por lo cual, si la comida le es a mi hermano ocasión de caer, no comeré carne jamás, para no poner tropiezo a mi hermano.</a:t>
            </a:r>
          </a:p>
        </p:txBody>
      </p:sp>
      <p:sp>
        <p:nvSpPr>
          <p:cNvPr id="14" name="TextBox 13">
            <a:extLst>
              <a:ext uri="{FF2B5EF4-FFF2-40B4-BE49-F238E27FC236}">
                <a16:creationId xmlns:a16="http://schemas.microsoft.com/office/drawing/2014/main" id="{ABDCDB2E-03B0-DF46-2CB7-F3EB29910079}"/>
              </a:ext>
            </a:extLst>
          </p:cNvPr>
          <p:cNvSpPr txBox="1"/>
          <p:nvPr/>
        </p:nvSpPr>
        <p:spPr>
          <a:xfrm>
            <a:off x="4620171" y="2557860"/>
            <a:ext cx="2400101"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Sabemos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un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ídolo nada es en el mundo </a:t>
            </a:r>
          </a:p>
        </p:txBody>
      </p:sp>
      <p:sp>
        <p:nvSpPr>
          <p:cNvPr id="15" name="TextBox 14">
            <a:extLst>
              <a:ext uri="{FF2B5EF4-FFF2-40B4-BE49-F238E27FC236}">
                <a16:creationId xmlns:a16="http://schemas.microsoft.com/office/drawing/2014/main" id="{460BD58B-AAAD-FE27-28D8-4A8C1658C021}"/>
              </a:ext>
            </a:extLst>
          </p:cNvPr>
          <p:cNvSpPr txBox="1"/>
          <p:nvPr/>
        </p:nvSpPr>
        <p:spPr>
          <a:xfrm>
            <a:off x="6948264" y="2557859"/>
            <a:ext cx="2208411"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Conocemos que solo hay un Dios  </a:t>
            </a:r>
          </a:p>
        </p:txBody>
      </p:sp>
      <p:sp>
        <p:nvSpPr>
          <p:cNvPr id="18" name="TextBox 17">
            <a:extLst>
              <a:ext uri="{FF2B5EF4-FFF2-40B4-BE49-F238E27FC236}">
                <a16:creationId xmlns:a16="http://schemas.microsoft.com/office/drawing/2014/main" id="{2E0EC10B-5B72-3CA5-945E-311DE87E5173}"/>
              </a:ext>
            </a:extLst>
          </p:cNvPr>
          <p:cNvSpPr txBox="1"/>
          <p:nvPr/>
        </p:nvSpPr>
        <p:spPr>
          <a:xfrm>
            <a:off x="4606413" y="2204117"/>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tema: La comida sacrificada a los ídolos </a:t>
            </a:r>
          </a:p>
        </p:txBody>
      </p:sp>
      <p:sp>
        <p:nvSpPr>
          <p:cNvPr id="9" name="TextBox 8">
            <a:extLst>
              <a:ext uri="{FF2B5EF4-FFF2-40B4-BE49-F238E27FC236}">
                <a16:creationId xmlns:a16="http://schemas.microsoft.com/office/drawing/2014/main" id="{1B6BA80E-8105-C64D-8DA7-9E6A4F153615}"/>
              </a:ext>
            </a:extLst>
          </p:cNvPr>
          <p:cNvSpPr txBox="1"/>
          <p:nvPr/>
        </p:nvSpPr>
        <p:spPr>
          <a:xfrm>
            <a:off x="4620171" y="3140968"/>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realidad: El conocimiento humano es limitado</a:t>
            </a:r>
          </a:p>
        </p:txBody>
      </p:sp>
      <p:sp>
        <p:nvSpPr>
          <p:cNvPr id="12" name="TextBox 11">
            <a:extLst>
              <a:ext uri="{FF2B5EF4-FFF2-40B4-BE49-F238E27FC236}">
                <a16:creationId xmlns:a16="http://schemas.microsoft.com/office/drawing/2014/main" id="{A0A8F186-AF43-34CF-AEB9-42B704E8743B}"/>
              </a:ext>
            </a:extLst>
          </p:cNvPr>
          <p:cNvSpPr txBox="1"/>
          <p:nvPr/>
        </p:nvSpPr>
        <p:spPr>
          <a:xfrm>
            <a:off x="4620171" y="3724076"/>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problema: El conocimiento puede producir arrogancia</a:t>
            </a:r>
          </a:p>
        </p:txBody>
      </p:sp>
      <p:sp>
        <p:nvSpPr>
          <p:cNvPr id="19" name="TextBox 18">
            <a:extLst>
              <a:ext uri="{FF2B5EF4-FFF2-40B4-BE49-F238E27FC236}">
                <a16:creationId xmlns:a16="http://schemas.microsoft.com/office/drawing/2014/main" id="{8CB1F182-CB39-D4A9-4F85-8DAAD292A432}"/>
              </a:ext>
            </a:extLst>
          </p:cNvPr>
          <p:cNvSpPr txBox="1"/>
          <p:nvPr/>
        </p:nvSpPr>
        <p:spPr>
          <a:xfrm>
            <a:off x="4631298" y="4317623"/>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consejo: Cuidado que el conocimiento que te da libertad sea tropiezo para otros</a:t>
            </a:r>
          </a:p>
        </p:txBody>
      </p:sp>
      <p:cxnSp>
        <p:nvCxnSpPr>
          <p:cNvPr id="2" name="Straight Arrow Connector 1">
            <a:extLst>
              <a:ext uri="{FF2B5EF4-FFF2-40B4-BE49-F238E27FC236}">
                <a16:creationId xmlns:a16="http://schemas.microsoft.com/office/drawing/2014/main" id="{9CF8FD70-D3BE-958E-C94F-260BA79FD969}"/>
              </a:ext>
            </a:extLst>
          </p:cNvPr>
          <p:cNvCxnSpPr>
            <a:cxnSpLocks/>
          </p:cNvCxnSpPr>
          <p:nvPr/>
        </p:nvCxnSpPr>
        <p:spPr>
          <a:xfrm>
            <a:off x="3923928" y="2235696"/>
            <a:ext cx="1368152" cy="473224"/>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BC0F3B57-F1E1-9788-A743-C4D052FBCF39}"/>
              </a:ext>
            </a:extLst>
          </p:cNvPr>
          <p:cNvCxnSpPr>
            <a:cxnSpLocks/>
          </p:cNvCxnSpPr>
          <p:nvPr/>
        </p:nvCxnSpPr>
        <p:spPr>
          <a:xfrm>
            <a:off x="4283968" y="3281610"/>
            <a:ext cx="2088232" cy="550395"/>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3" name="1 CuadroTexto">
            <a:extLst>
              <a:ext uri="{FF2B5EF4-FFF2-40B4-BE49-F238E27FC236}">
                <a16:creationId xmlns:a16="http://schemas.microsoft.com/office/drawing/2014/main" id="{D3F4A223-20D4-B3D3-9887-8C98BCC35345}"/>
              </a:ext>
            </a:extLst>
          </p:cNvPr>
          <p:cNvSpPr txBox="1"/>
          <p:nvPr/>
        </p:nvSpPr>
        <p:spPr>
          <a:xfrm>
            <a:off x="179512" y="465313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8:3</a:t>
            </a:r>
          </a:p>
        </p:txBody>
      </p:sp>
      <p:sp>
        <p:nvSpPr>
          <p:cNvPr id="17" name="2 CuadroTexto">
            <a:extLst>
              <a:ext uri="{FF2B5EF4-FFF2-40B4-BE49-F238E27FC236}">
                <a16:creationId xmlns:a16="http://schemas.microsoft.com/office/drawing/2014/main" id="{BD9E8308-4D0B-0CD1-F780-A13C148056A9}"/>
              </a:ext>
            </a:extLst>
          </p:cNvPr>
          <p:cNvSpPr txBox="1"/>
          <p:nvPr/>
        </p:nvSpPr>
        <p:spPr>
          <a:xfrm>
            <a:off x="0" y="5130735"/>
            <a:ext cx="4631298"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Pero si alguno ama a Dios, </a:t>
            </a:r>
            <a:r>
              <a:rPr lang="es-ES" sz="2400" dirty="0">
                <a:solidFill>
                  <a:srgbClr val="00B0F0"/>
                </a:solidFill>
                <a:latin typeface="Calibri"/>
              </a:rPr>
              <a:t>es conocido por él. </a:t>
            </a:r>
          </a:p>
        </p:txBody>
      </p:sp>
      <p:sp>
        <p:nvSpPr>
          <p:cNvPr id="16" name="TextBox 15">
            <a:extLst>
              <a:ext uri="{FF2B5EF4-FFF2-40B4-BE49-F238E27FC236}">
                <a16:creationId xmlns:a16="http://schemas.microsoft.com/office/drawing/2014/main" id="{BD53D1CF-CACF-1A0D-2A79-7CC770898A0C}"/>
              </a:ext>
            </a:extLst>
          </p:cNvPr>
          <p:cNvSpPr txBox="1"/>
          <p:nvPr/>
        </p:nvSpPr>
        <p:spPr>
          <a:xfrm>
            <a:off x="4638177" y="4890292"/>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indiscutible: El conocimiento motivado por el amor edifica</a:t>
            </a:r>
          </a:p>
        </p:txBody>
      </p:sp>
    </p:spTree>
    <p:extLst>
      <p:ext uri="{BB962C8B-B14F-4D97-AF65-F5344CB8AC3E}">
        <p14:creationId xmlns:p14="http://schemas.microsoft.com/office/powerpoint/2010/main" val="1344069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0FD3B-0A78-BE53-1422-6B546932E471}"/>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204B5F30-BEAD-D4EB-08A3-5513E96AA7DC}"/>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8:1</a:t>
            </a:r>
          </a:p>
        </p:txBody>
      </p:sp>
      <p:sp>
        <p:nvSpPr>
          <p:cNvPr id="5" name="2 CuadroTexto">
            <a:extLst>
              <a:ext uri="{FF2B5EF4-FFF2-40B4-BE49-F238E27FC236}">
                <a16:creationId xmlns:a16="http://schemas.microsoft.com/office/drawing/2014/main" id="{0DC4B2D8-A39D-9CAE-C853-90D87F54C2CF}"/>
              </a:ext>
            </a:extLst>
          </p:cNvPr>
          <p:cNvSpPr txBox="1"/>
          <p:nvPr/>
        </p:nvSpPr>
        <p:spPr>
          <a:xfrm>
            <a:off x="195202" y="477599"/>
            <a:ext cx="8769286"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En cuanto </a:t>
            </a:r>
            <a:r>
              <a:rPr lang="es-ES" sz="2400" u="sng" dirty="0">
                <a:solidFill>
                  <a:srgbClr val="FFFF00"/>
                </a:solidFill>
                <a:latin typeface="Calibri"/>
              </a:rPr>
              <a:t>a lo sacrificado a los ídolos</a:t>
            </a:r>
            <a:r>
              <a:rPr lang="es-ES" sz="2400" dirty="0">
                <a:solidFill>
                  <a:srgbClr val="FFFF00"/>
                </a:solidFill>
                <a:latin typeface="Calibri"/>
              </a:rPr>
              <a:t>, sabemos que todos tenemos conocimiento. </a:t>
            </a:r>
            <a:r>
              <a:rPr lang="es-ES" sz="2400" dirty="0">
                <a:solidFill>
                  <a:srgbClr val="00B0F0"/>
                </a:solidFill>
                <a:latin typeface="Calibri"/>
              </a:rPr>
              <a:t>El conocimiento envanece, </a:t>
            </a:r>
            <a:r>
              <a:rPr lang="es-ES" sz="2400" dirty="0">
                <a:solidFill>
                  <a:srgbClr val="FFFF00"/>
                </a:solidFill>
                <a:latin typeface="Calibri"/>
              </a:rPr>
              <a:t>pero el amor edifica. </a:t>
            </a:r>
          </a:p>
        </p:txBody>
      </p:sp>
      <p:sp>
        <p:nvSpPr>
          <p:cNvPr id="10" name="TextBox 9">
            <a:extLst>
              <a:ext uri="{FF2B5EF4-FFF2-40B4-BE49-F238E27FC236}">
                <a16:creationId xmlns:a16="http://schemas.microsoft.com/office/drawing/2014/main" id="{1A56428C-D5EB-5BE2-8675-6DB94D225870}"/>
              </a:ext>
            </a:extLst>
          </p:cNvPr>
          <p:cNvSpPr txBox="1"/>
          <p:nvPr/>
        </p:nvSpPr>
        <p:spPr>
          <a:xfrm>
            <a:off x="4620171" y="155679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1A30DA02-D9EE-EC39-F48F-92CDAF83DF2F}"/>
              </a:ext>
            </a:extLst>
          </p:cNvPr>
          <p:cNvSpPr txBox="1"/>
          <p:nvPr/>
        </p:nvSpPr>
        <p:spPr>
          <a:xfrm>
            <a:off x="4613292" y="189624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6" name="1 CuadroTexto">
            <a:extLst>
              <a:ext uri="{FF2B5EF4-FFF2-40B4-BE49-F238E27FC236}">
                <a16:creationId xmlns:a16="http://schemas.microsoft.com/office/drawing/2014/main" id="{7D8C5C97-730C-115E-110B-271E5BBD9EE5}"/>
              </a:ext>
            </a:extLst>
          </p:cNvPr>
          <p:cNvSpPr txBox="1"/>
          <p:nvPr/>
        </p:nvSpPr>
        <p:spPr>
          <a:xfrm>
            <a:off x="163822" y="112474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8:11-13</a:t>
            </a:r>
          </a:p>
        </p:txBody>
      </p:sp>
      <p:sp>
        <p:nvSpPr>
          <p:cNvPr id="7" name="2 CuadroTexto">
            <a:extLst>
              <a:ext uri="{FF2B5EF4-FFF2-40B4-BE49-F238E27FC236}">
                <a16:creationId xmlns:a16="http://schemas.microsoft.com/office/drawing/2014/main" id="{0DD19DFC-5DAF-840E-8874-634FFEA839A9}"/>
              </a:ext>
            </a:extLst>
          </p:cNvPr>
          <p:cNvSpPr txBox="1"/>
          <p:nvPr/>
        </p:nvSpPr>
        <p:spPr>
          <a:xfrm>
            <a:off x="107504" y="1622757"/>
            <a:ext cx="4412294"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por el conocimiento tuyo, se perderá el hermano débil por quien Cristo murió. </a:t>
            </a:r>
            <a:r>
              <a:rPr lang="es-ES" sz="2400" dirty="0">
                <a:solidFill>
                  <a:srgbClr val="00B0F0"/>
                </a:solidFill>
                <a:latin typeface="Calibri"/>
              </a:rPr>
              <a:t>De esta manera, pues, pecando contra los hermanos e hiriendo su débil conciencia, contra Cristo pecáis. </a:t>
            </a:r>
            <a:r>
              <a:rPr lang="es-ES" sz="2400" dirty="0">
                <a:solidFill>
                  <a:srgbClr val="FFFF00"/>
                </a:solidFill>
                <a:latin typeface="Calibri"/>
              </a:rPr>
              <a:t>Por lo cual, si la comida le es a mi hermano ocasión de caer, no comeré carne jamás, </a:t>
            </a:r>
            <a:r>
              <a:rPr lang="es-ES" sz="2400" dirty="0">
                <a:latin typeface="Calibri"/>
              </a:rPr>
              <a:t>para no poner tropiezo a mi hermano.</a:t>
            </a:r>
          </a:p>
        </p:txBody>
      </p:sp>
      <p:sp>
        <p:nvSpPr>
          <p:cNvPr id="14" name="TextBox 13">
            <a:extLst>
              <a:ext uri="{FF2B5EF4-FFF2-40B4-BE49-F238E27FC236}">
                <a16:creationId xmlns:a16="http://schemas.microsoft.com/office/drawing/2014/main" id="{A1F3B0EF-EE28-50F8-3F6E-52F97AA407AD}"/>
              </a:ext>
            </a:extLst>
          </p:cNvPr>
          <p:cNvSpPr txBox="1"/>
          <p:nvPr/>
        </p:nvSpPr>
        <p:spPr>
          <a:xfrm>
            <a:off x="4620171" y="2557860"/>
            <a:ext cx="2400101"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Sabemos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un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ídolo nada es en el mundo </a:t>
            </a:r>
          </a:p>
        </p:txBody>
      </p:sp>
      <p:sp>
        <p:nvSpPr>
          <p:cNvPr id="15" name="TextBox 14">
            <a:extLst>
              <a:ext uri="{FF2B5EF4-FFF2-40B4-BE49-F238E27FC236}">
                <a16:creationId xmlns:a16="http://schemas.microsoft.com/office/drawing/2014/main" id="{4E3DD8EC-790F-E11A-1B0A-B755C568623C}"/>
              </a:ext>
            </a:extLst>
          </p:cNvPr>
          <p:cNvSpPr txBox="1"/>
          <p:nvPr/>
        </p:nvSpPr>
        <p:spPr>
          <a:xfrm>
            <a:off x="6948264" y="2557859"/>
            <a:ext cx="2208411"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Conocemos que solo hay un Dios  </a:t>
            </a:r>
          </a:p>
        </p:txBody>
      </p:sp>
      <p:sp>
        <p:nvSpPr>
          <p:cNvPr id="18" name="TextBox 17">
            <a:extLst>
              <a:ext uri="{FF2B5EF4-FFF2-40B4-BE49-F238E27FC236}">
                <a16:creationId xmlns:a16="http://schemas.microsoft.com/office/drawing/2014/main" id="{948D9674-7E7A-C9FD-4EA9-E3E5E403DD68}"/>
              </a:ext>
            </a:extLst>
          </p:cNvPr>
          <p:cNvSpPr txBox="1"/>
          <p:nvPr/>
        </p:nvSpPr>
        <p:spPr>
          <a:xfrm>
            <a:off x="4606413" y="2204117"/>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tema: La comida sacrificada a los ídolos </a:t>
            </a:r>
          </a:p>
        </p:txBody>
      </p:sp>
      <p:sp>
        <p:nvSpPr>
          <p:cNvPr id="9" name="TextBox 8">
            <a:extLst>
              <a:ext uri="{FF2B5EF4-FFF2-40B4-BE49-F238E27FC236}">
                <a16:creationId xmlns:a16="http://schemas.microsoft.com/office/drawing/2014/main" id="{B2FFEA62-DB62-5588-7F58-205FECFC2708}"/>
              </a:ext>
            </a:extLst>
          </p:cNvPr>
          <p:cNvSpPr txBox="1"/>
          <p:nvPr/>
        </p:nvSpPr>
        <p:spPr>
          <a:xfrm>
            <a:off x="4620171" y="3140968"/>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realidad: El conocimiento humano es limitado</a:t>
            </a:r>
          </a:p>
        </p:txBody>
      </p:sp>
      <p:sp>
        <p:nvSpPr>
          <p:cNvPr id="12" name="TextBox 11">
            <a:extLst>
              <a:ext uri="{FF2B5EF4-FFF2-40B4-BE49-F238E27FC236}">
                <a16:creationId xmlns:a16="http://schemas.microsoft.com/office/drawing/2014/main" id="{462BE8D3-9704-FF0F-149F-EC0F76637888}"/>
              </a:ext>
            </a:extLst>
          </p:cNvPr>
          <p:cNvSpPr txBox="1"/>
          <p:nvPr/>
        </p:nvSpPr>
        <p:spPr>
          <a:xfrm>
            <a:off x="4620171" y="3724076"/>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problema: El conocimiento puede producir arrogancia</a:t>
            </a:r>
          </a:p>
        </p:txBody>
      </p:sp>
      <p:sp>
        <p:nvSpPr>
          <p:cNvPr id="19" name="TextBox 18">
            <a:extLst>
              <a:ext uri="{FF2B5EF4-FFF2-40B4-BE49-F238E27FC236}">
                <a16:creationId xmlns:a16="http://schemas.microsoft.com/office/drawing/2014/main" id="{D3E1CFC4-7249-0EDA-B8BF-D83AA7047C04}"/>
              </a:ext>
            </a:extLst>
          </p:cNvPr>
          <p:cNvSpPr txBox="1"/>
          <p:nvPr/>
        </p:nvSpPr>
        <p:spPr>
          <a:xfrm>
            <a:off x="4631298" y="4317623"/>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consejo: Cuidado que el conocimiento que te da libertad sea tropiezo para otros</a:t>
            </a:r>
          </a:p>
        </p:txBody>
      </p:sp>
      <p:cxnSp>
        <p:nvCxnSpPr>
          <p:cNvPr id="2" name="Straight Arrow Connector 1">
            <a:extLst>
              <a:ext uri="{FF2B5EF4-FFF2-40B4-BE49-F238E27FC236}">
                <a16:creationId xmlns:a16="http://schemas.microsoft.com/office/drawing/2014/main" id="{DFB0C19E-3628-A4B0-8F73-5EC78892B5FD}"/>
              </a:ext>
            </a:extLst>
          </p:cNvPr>
          <p:cNvCxnSpPr>
            <a:cxnSpLocks/>
          </p:cNvCxnSpPr>
          <p:nvPr/>
        </p:nvCxnSpPr>
        <p:spPr>
          <a:xfrm>
            <a:off x="3923928" y="2235696"/>
            <a:ext cx="1368152" cy="473224"/>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E136C534-EEC8-BBE6-4FBE-CDB422FE65D3}"/>
              </a:ext>
            </a:extLst>
          </p:cNvPr>
          <p:cNvCxnSpPr>
            <a:cxnSpLocks/>
          </p:cNvCxnSpPr>
          <p:nvPr/>
        </p:nvCxnSpPr>
        <p:spPr>
          <a:xfrm>
            <a:off x="4283968" y="3281610"/>
            <a:ext cx="2088232" cy="550395"/>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0E12409-9F49-A63D-F5BF-98ADF0504D26}"/>
              </a:ext>
            </a:extLst>
          </p:cNvPr>
          <p:cNvSpPr txBox="1"/>
          <p:nvPr/>
        </p:nvSpPr>
        <p:spPr>
          <a:xfrm>
            <a:off x="4638177" y="4890292"/>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indiscutible: El conocimiento motivado por el amor edifica</a:t>
            </a:r>
          </a:p>
        </p:txBody>
      </p:sp>
    </p:spTree>
    <p:extLst>
      <p:ext uri="{BB962C8B-B14F-4D97-AF65-F5344CB8AC3E}">
        <p14:creationId xmlns:p14="http://schemas.microsoft.com/office/powerpoint/2010/main" val="25538032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945E9-A972-D50C-39B1-5DC0EB9F2885}"/>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691C5775-2310-04B3-859C-3EEEB916E6CF}"/>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8:1</a:t>
            </a:r>
          </a:p>
        </p:txBody>
      </p:sp>
      <p:sp>
        <p:nvSpPr>
          <p:cNvPr id="5" name="2 CuadroTexto">
            <a:extLst>
              <a:ext uri="{FF2B5EF4-FFF2-40B4-BE49-F238E27FC236}">
                <a16:creationId xmlns:a16="http://schemas.microsoft.com/office/drawing/2014/main" id="{099E6A61-EC76-2B7A-2E55-951B9DF0F0ED}"/>
              </a:ext>
            </a:extLst>
          </p:cNvPr>
          <p:cNvSpPr txBox="1"/>
          <p:nvPr/>
        </p:nvSpPr>
        <p:spPr>
          <a:xfrm>
            <a:off x="195202" y="477599"/>
            <a:ext cx="8769286"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En cuanto </a:t>
            </a:r>
            <a:r>
              <a:rPr lang="es-ES" sz="2400" u="sng" dirty="0">
                <a:solidFill>
                  <a:srgbClr val="FFFF00"/>
                </a:solidFill>
                <a:latin typeface="Calibri"/>
              </a:rPr>
              <a:t>a lo sacrificado a los ídolos</a:t>
            </a:r>
            <a:r>
              <a:rPr lang="es-ES" sz="2400" dirty="0">
                <a:solidFill>
                  <a:srgbClr val="FFFF00"/>
                </a:solidFill>
                <a:latin typeface="Calibri"/>
              </a:rPr>
              <a:t>, sabemos que todos tenemos conocimiento. </a:t>
            </a:r>
            <a:r>
              <a:rPr lang="es-ES" sz="2400" dirty="0">
                <a:solidFill>
                  <a:srgbClr val="00B0F0"/>
                </a:solidFill>
                <a:latin typeface="Calibri"/>
              </a:rPr>
              <a:t>El conocimiento envanece, </a:t>
            </a:r>
            <a:r>
              <a:rPr lang="es-ES" sz="2400" dirty="0">
                <a:solidFill>
                  <a:srgbClr val="FFFF00"/>
                </a:solidFill>
                <a:latin typeface="Calibri"/>
              </a:rPr>
              <a:t>pero el amor edifica. </a:t>
            </a:r>
          </a:p>
        </p:txBody>
      </p:sp>
      <p:sp>
        <p:nvSpPr>
          <p:cNvPr id="10" name="TextBox 9">
            <a:extLst>
              <a:ext uri="{FF2B5EF4-FFF2-40B4-BE49-F238E27FC236}">
                <a16:creationId xmlns:a16="http://schemas.microsoft.com/office/drawing/2014/main" id="{0AB8167D-D9F3-1E79-9DBA-2D5173A13D6C}"/>
              </a:ext>
            </a:extLst>
          </p:cNvPr>
          <p:cNvSpPr txBox="1"/>
          <p:nvPr/>
        </p:nvSpPr>
        <p:spPr>
          <a:xfrm>
            <a:off x="4620171" y="155679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4F39ADCF-9E21-3C7A-1114-9D9B40EEF350}"/>
              </a:ext>
            </a:extLst>
          </p:cNvPr>
          <p:cNvSpPr txBox="1"/>
          <p:nvPr/>
        </p:nvSpPr>
        <p:spPr>
          <a:xfrm>
            <a:off x="4613292" y="189624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6" name="1 CuadroTexto">
            <a:extLst>
              <a:ext uri="{FF2B5EF4-FFF2-40B4-BE49-F238E27FC236}">
                <a16:creationId xmlns:a16="http://schemas.microsoft.com/office/drawing/2014/main" id="{919F0811-97EF-B6F2-072C-EB77CF4530E2}"/>
              </a:ext>
            </a:extLst>
          </p:cNvPr>
          <p:cNvSpPr txBox="1"/>
          <p:nvPr/>
        </p:nvSpPr>
        <p:spPr>
          <a:xfrm>
            <a:off x="163822" y="112474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8:11-13</a:t>
            </a:r>
          </a:p>
        </p:txBody>
      </p:sp>
      <p:sp>
        <p:nvSpPr>
          <p:cNvPr id="7" name="2 CuadroTexto">
            <a:extLst>
              <a:ext uri="{FF2B5EF4-FFF2-40B4-BE49-F238E27FC236}">
                <a16:creationId xmlns:a16="http://schemas.microsoft.com/office/drawing/2014/main" id="{6D51E58D-CA66-A5D9-717E-1990D724032E}"/>
              </a:ext>
            </a:extLst>
          </p:cNvPr>
          <p:cNvSpPr txBox="1"/>
          <p:nvPr/>
        </p:nvSpPr>
        <p:spPr>
          <a:xfrm>
            <a:off x="107504" y="1622757"/>
            <a:ext cx="4412294"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por el conocimiento tuyo, se perderá el hermano débil por quien Cristo murió. </a:t>
            </a:r>
            <a:r>
              <a:rPr lang="es-ES" sz="2400" dirty="0">
                <a:solidFill>
                  <a:srgbClr val="00B0F0"/>
                </a:solidFill>
                <a:latin typeface="Calibri"/>
              </a:rPr>
              <a:t>De esta manera, pues, pecando contra los hermanos e hiriendo su débil conciencia, contra Cristo pecáis. </a:t>
            </a:r>
            <a:r>
              <a:rPr lang="es-ES" sz="2400" dirty="0">
                <a:solidFill>
                  <a:srgbClr val="FFFF00"/>
                </a:solidFill>
                <a:latin typeface="Calibri"/>
              </a:rPr>
              <a:t>Por lo cual, si la comida le es a mi hermano ocasión de caer, no comeré carne jamás, </a:t>
            </a:r>
            <a:r>
              <a:rPr lang="es-ES" sz="2400" dirty="0">
                <a:solidFill>
                  <a:srgbClr val="00B0F0"/>
                </a:solidFill>
                <a:latin typeface="Calibri"/>
              </a:rPr>
              <a:t>para no poner tropiezo a mi hermano.</a:t>
            </a:r>
          </a:p>
        </p:txBody>
      </p:sp>
      <p:sp>
        <p:nvSpPr>
          <p:cNvPr id="14" name="TextBox 13">
            <a:extLst>
              <a:ext uri="{FF2B5EF4-FFF2-40B4-BE49-F238E27FC236}">
                <a16:creationId xmlns:a16="http://schemas.microsoft.com/office/drawing/2014/main" id="{D04FCDC2-DA71-F052-4DC4-6AA31990DB55}"/>
              </a:ext>
            </a:extLst>
          </p:cNvPr>
          <p:cNvSpPr txBox="1"/>
          <p:nvPr/>
        </p:nvSpPr>
        <p:spPr>
          <a:xfrm>
            <a:off x="4620171" y="2557860"/>
            <a:ext cx="2400101"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Sabemos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un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ídolo nada es en el mundo </a:t>
            </a:r>
          </a:p>
        </p:txBody>
      </p:sp>
      <p:sp>
        <p:nvSpPr>
          <p:cNvPr id="15" name="TextBox 14">
            <a:extLst>
              <a:ext uri="{FF2B5EF4-FFF2-40B4-BE49-F238E27FC236}">
                <a16:creationId xmlns:a16="http://schemas.microsoft.com/office/drawing/2014/main" id="{1D8D1A7C-8CD1-0688-DE45-2973EF1D1E7E}"/>
              </a:ext>
            </a:extLst>
          </p:cNvPr>
          <p:cNvSpPr txBox="1"/>
          <p:nvPr/>
        </p:nvSpPr>
        <p:spPr>
          <a:xfrm>
            <a:off x="6948264" y="2557859"/>
            <a:ext cx="2208411"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Conocemos que solo hay un Dios  </a:t>
            </a:r>
          </a:p>
        </p:txBody>
      </p:sp>
      <p:sp>
        <p:nvSpPr>
          <p:cNvPr id="18" name="TextBox 17">
            <a:extLst>
              <a:ext uri="{FF2B5EF4-FFF2-40B4-BE49-F238E27FC236}">
                <a16:creationId xmlns:a16="http://schemas.microsoft.com/office/drawing/2014/main" id="{C73F3049-0369-5728-DF76-0265551AB6B3}"/>
              </a:ext>
            </a:extLst>
          </p:cNvPr>
          <p:cNvSpPr txBox="1"/>
          <p:nvPr/>
        </p:nvSpPr>
        <p:spPr>
          <a:xfrm>
            <a:off x="4606413" y="2204117"/>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tema: La comida sacrificada a los ídolos </a:t>
            </a:r>
          </a:p>
        </p:txBody>
      </p:sp>
      <p:sp>
        <p:nvSpPr>
          <p:cNvPr id="9" name="TextBox 8">
            <a:extLst>
              <a:ext uri="{FF2B5EF4-FFF2-40B4-BE49-F238E27FC236}">
                <a16:creationId xmlns:a16="http://schemas.microsoft.com/office/drawing/2014/main" id="{D79DB4B1-B123-8DA1-FE75-8A51499C15DB}"/>
              </a:ext>
            </a:extLst>
          </p:cNvPr>
          <p:cNvSpPr txBox="1"/>
          <p:nvPr/>
        </p:nvSpPr>
        <p:spPr>
          <a:xfrm>
            <a:off x="4620171" y="3140968"/>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realidad: El conocimiento humano es limitado</a:t>
            </a:r>
          </a:p>
        </p:txBody>
      </p:sp>
      <p:sp>
        <p:nvSpPr>
          <p:cNvPr id="12" name="TextBox 11">
            <a:extLst>
              <a:ext uri="{FF2B5EF4-FFF2-40B4-BE49-F238E27FC236}">
                <a16:creationId xmlns:a16="http://schemas.microsoft.com/office/drawing/2014/main" id="{480BF168-3E42-E35C-1B5D-5024EE3B3BBC}"/>
              </a:ext>
            </a:extLst>
          </p:cNvPr>
          <p:cNvSpPr txBox="1"/>
          <p:nvPr/>
        </p:nvSpPr>
        <p:spPr>
          <a:xfrm>
            <a:off x="4620171" y="3724076"/>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problema: El conocimiento puede producir arrogancia</a:t>
            </a:r>
          </a:p>
        </p:txBody>
      </p:sp>
      <p:sp>
        <p:nvSpPr>
          <p:cNvPr id="19" name="TextBox 18">
            <a:extLst>
              <a:ext uri="{FF2B5EF4-FFF2-40B4-BE49-F238E27FC236}">
                <a16:creationId xmlns:a16="http://schemas.microsoft.com/office/drawing/2014/main" id="{62EEDDDD-EB02-0F23-7282-FBF11ACB7B4A}"/>
              </a:ext>
            </a:extLst>
          </p:cNvPr>
          <p:cNvSpPr txBox="1"/>
          <p:nvPr/>
        </p:nvSpPr>
        <p:spPr>
          <a:xfrm>
            <a:off x="4631298" y="4317623"/>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consejo: Cuidado que el conocimiento que te da libertad sea tropiezo para otros</a:t>
            </a:r>
          </a:p>
        </p:txBody>
      </p:sp>
      <p:cxnSp>
        <p:nvCxnSpPr>
          <p:cNvPr id="2" name="Straight Arrow Connector 1">
            <a:extLst>
              <a:ext uri="{FF2B5EF4-FFF2-40B4-BE49-F238E27FC236}">
                <a16:creationId xmlns:a16="http://schemas.microsoft.com/office/drawing/2014/main" id="{2F0A5C39-B8D7-5B34-D695-FEE42F24924D}"/>
              </a:ext>
            </a:extLst>
          </p:cNvPr>
          <p:cNvCxnSpPr>
            <a:cxnSpLocks/>
          </p:cNvCxnSpPr>
          <p:nvPr/>
        </p:nvCxnSpPr>
        <p:spPr>
          <a:xfrm>
            <a:off x="3923928" y="2235696"/>
            <a:ext cx="1368152" cy="473224"/>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ECDCBB0B-4D77-78BF-E56B-86824794F9A0}"/>
              </a:ext>
            </a:extLst>
          </p:cNvPr>
          <p:cNvCxnSpPr>
            <a:cxnSpLocks/>
          </p:cNvCxnSpPr>
          <p:nvPr/>
        </p:nvCxnSpPr>
        <p:spPr>
          <a:xfrm>
            <a:off x="4283968" y="3281610"/>
            <a:ext cx="2088232" cy="550395"/>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C1588457-DAD1-45EA-CA12-4A459E21D84A}"/>
              </a:ext>
            </a:extLst>
          </p:cNvPr>
          <p:cNvSpPr txBox="1"/>
          <p:nvPr/>
        </p:nvSpPr>
        <p:spPr>
          <a:xfrm>
            <a:off x="4638177" y="4890292"/>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indiscutible: El conocimiento motivado por el amor edifica</a:t>
            </a:r>
          </a:p>
        </p:txBody>
      </p:sp>
      <p:sp>
        <p:nvSpPr>
          <p:cNvPr id="11" name="TextBox 10">
            <a:extLst>
              <a:ext uri="{FF2B5EF4-FFF2-40B4-BE49-F238E27FC236}">
                <a16:creationId xmlns:a16="http://schemas.microsoft.com/office/drawing/2014/main" id="{DF996CE6-1E78-9EF8-59B6-46CADC92C737}"/>
              </a:ext>
            </a:extLst>
          </p:cNvPr>
          <p:cNvSpPr txBox="1"/>
          <p:nvPr/>
        </p:nvSpPr>
        <p:spPr>
          <a:xfrm>
            <a:off x="6929240" y="5445224"/>
            <a:ext cx="221475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amor pregunta: “¿Esto ayudará a mi hermano?”</a:t>
            </a:r>
          </a:p>
        </p:txBody>
      </p:sp>
      <p:sp>
        <p:nvSpPr>
          <p:cNvPr id="13" name="TextBox 12">
            <a:extLst>
              <a:ext uri="{FF2B5EF4-FFF2-40B4-BE49-F238E27FC236}">
                <a16:creationId xmlns:a16="http://schemas.microsoft.com/office/drawing/2014/main" id="{96117FBE-3E40-4725-30D3-EB693C58DCC9}"/>
              </a:ext>
            </a:extLst>
          </p:cNvPr>
          <p:cNvSpPr txBox="1"/>
          <p:nvPr/>
        </p:nvSpPr>
        <p:spPr>
          <a:xfrm>
            <a:off x="4620171" y="5462181"/>
            <a:ext cx="230906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conocimiento dice: “Tengo derecho” </a:t>
            </a:r>
          </a:p>
        </p:txBody>
      </p:sp>
    </p:spTree>
    <p:extLst>
      <p:ext uri="{BB962C8B-B14F-4D97-AF65-F5344CB8AC3E}">
        <p14:creationId xmlns:p14="http://schemas.microsoft.com/office/powerpoint/2010/main" val="1420124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1C0B1-2C68-9121-2D21-55A97DBD97F9}"/>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91AF4449-2782-589F-3940-11D72AF2ADCB}"/>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9:1, 2</a:t>
            </a:r>
          </a:p>
        </p:txBody>
      </p:sp>
      <p:sp>
        <p:nvSpPr>
          <p:cNvPr id="5" name="2 CuadroTexto">
            <a:extLst>
              <a:ext uri="{FF2B5EF4-FFF2-40B4-BE49-F238E27FC236}">
                <a16:creationId xmlns:a16="http://schemas.microsoft.com/office/drawing/2014/main" id="{B8EC9294-6852-F48C-6A99-58F6AFAD642E}"/>
              </a:ext>
            </a:extLst>
          </p:cNvPr>
          <p:cNvSpPr txBox="1"/>
          <p:nvPr/>
        </p:nvSpPr>
        <p:spPr>
          <a:xfrm>
            <a:off x="-1" y="477599"/>
            <a:ext cx="9143999"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¿No soy apóstol? ¿No soy libre? ¿No he visto a Jesús el Señor nuestro? ¿No sois vosotros mi obra en el Señor? Si para otros no soy apóstol, para vosotros ciertamente lo soy; porque el sello de mi apostolado sois vosotros en el Señor. </a:t>
            </a:r>
          </a:p>
        </p:txBody>
      </p:sp>
      <p:sp>
        <p:nvSpPr>
          <p:cNvPr id="10" name="TextBox 9">
            <a:extLst>
              <a:ext uri="{FF2B5EF4-FFF2-40B4-BE49-F238E27FC236}">
                <a16:creationId xmlns:a16="http://schemas.microsoft.com/office/drawing/2014/main" id="{E61550C7-977B-E8AE-D024-8E7C03905230}"/>
              </a:ext>
            </a:extLst>
          </p:cNvPr>
          <p:cNvSpPr txBox="1"/>
          <p:nvPr/>
        </p:nvSpPr>
        <p:spPr>
          <a:xfrm>
            <a:off x="4620171" y="172118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DEB223BA-5103-D50D-CBA9-17EE4F6DE147}"/>
              </a:ext>
            </a:extLst>
          </p:cNvPr>
          <p:cNvSpPr txBox="1"/>
          <p:nvPr/>
        </p:nvSpPr>
        <p:spPr>
          <a:xfrm>
            <a:off x="4613292" y="206063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577AF540-4BA0-09F0-5047-68E594E40989}"/>
              </a:ext>
            </a:extLst>
          </p:cNvPr>
          <p:cNvSpPr txBox="1"/>
          <p:nvPr/>
        </p:nvSpPr>
        <p:spPr>
          <a:xfrm>
            <a:off x="4607496" y="239737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24" name="TextBox 23">
            <a:extLst>
              <a:ext uri="{FF2B5EF4-FFF2-40B4-BE49-F238E27FC236}">
                <a16:creationId xmlns:a16="http://schemas.microsoft.com/office/drawing/2014/main" id="{007D2522-A8B7-4ED5-0B35-354B5E837DAA}"/>
              </a:ext>
            </a:extLst>
          </p:cNvPr>
          <p:cNvSpPr txBox="1"/>
          <p:nvPr/>
        </p:nvSpPr>
        <p:spPr>
          <a:xfrm>
            <a:off x="4620171" y="2746251"/>
            <a:ext cx="230906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conocimiento dice: “Tengo derecho” </a:t>
            </a:r>
          </a:p>
        </p:txBody>
      </p:sp>
      <p:sp>
        <p:nvSpPr>
          <p:cNvPr id="25" name="TextBox 24">
            <a:extLst>
              <a:ext uri="{FF2B5EF4-FFF2-40B4-BE49-F238E27FC236}">
                <a16:creationId xmlns:a16="http://schemas.microsoft.com/office/drawing/2014/main" id="{35CCA809-98C0-2E0E-5633-C4CEE726ABDC}"/>
              </a:ext>
            </a:extLst>
          </p:cNvPr>
          <p:cNvSpPr txBox="1"/>
          <p:nvPr/>
        </p:nvSpPr>
        <p:spPr>
          <a:xfrm>
            <a:off x="6929240" y="2729294"/>
            <a:ext cx="221475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amor pregunta: “¿Esto ayudará a mi hermano?”</a:t>
            </a:r>
          </a:p>
        </p:txBody>
      </p:sp>
    </p:spTree>
    <p:extLst>
      <p:ext uri="{BB962C8B-B14F-4D97-AF65-F5344CB8AC3E}">
        <p14:creationId xmlns:p14="http://schemas.microsoft.com/office/powerpoint/2010/main" val="983415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barn(inVertical)">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barn(inVertical)">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3" grpId="0" animBg="1"/>
      <p:bldP spid="24" grpId="0" animBg="1"/>
      <p:bldP spid="2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AD51B-D87B-DCFB-9BD2-C34CFABACEAF}"/>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F6E5B2EC-3E87-4FF4-D229-B1DCDEC79461}"/>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9:1, 2</a:t>
            </a:r>
          </a:p>
        </p:txBody>
      </p:sp>
      <p:sp>
        <p:nvSpPr>
          <p:cNvPr id="5" name="2 CuadroTexto">
            <a:extLst>
              <a:ext uri="{FF2B5EF4-FFF2-40B4-BE49-F238E27FC236}">
                <a16:creationId xmlns:a16="http://schemas.microsoft.com/office/drawing/2014/main" id="{B6C37EA2-8925-7480-2156-AE06F523F05E}"/>
              </a:ext>
            </a:extLst>
          </p:cNvPr>
          <p:cNvSpPr txBox="1"/>
          <p:nvPr/>
        </p:nvSpPr>
        <p:spPr>
          <a:xfrm>
            <a:off x="-1" y="477599"/>
            <a:ext cx="9143999"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¿No soy apóstol? ¿No soy libre? ¿No he visto a Jesús el Señor nuestro? ¿No sois vosotros mi obra en el Señor? </a:t>
            </a:r>
            <a:r>
              <a:rPr lang="es-ES" sz="2400" dirty="0">
                <a:latin typeface="Calibri"/>
              </a:rPr>
              <a:t>Si para otros no soy apóstol, para vosotros ciertamente lo soy; porque el sello de mi apostolado sois vosotros en el Señor. </a:t>
            </a:r>
          </a:p>
        </p:txBody>
      </p:sp>
      <p:sp>
        <p:nvSpPr>
          <p:cNvPr id="10" name="TextBox 9">
            <a:extLst>
              <a:ext uri="{FF2B5EF4-FFF2-40B4-BE49-F238E27FC236}">
                <a16:creationId xmlns:a16="http://schemas.microsoft.com/office/drawing/2014/main" id="{DD0557DD-8655-4F4B-E603-59D7EBBDE992}"/>
              </a:ext>
            </a:extLst>
          </p:cNvPr>
          <p:cNvSpPr txBox="1"/>
          <p:nvPr/>
        </p:nvSpPr>
        <p:spPr>
          <a:xfrm>
            <a:off x="4620171" y="172118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DD351F56-C110-17BD-1D06-1C5B18BD178B}"/>
              </a:ext>
            </a:extLst>
          </p:cNvPr>
          <p:cNvSpPr txBox="1"/>
          <p:nvPr/>
        </p:nvSpPr>
        <p:spPr>
          <a:xfrm>
            <a:off x="4613292" y="206063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0BFAC9B9-6EB3-FF7D-AAA7-587E97DFB739}"/>
              </a:ext>
            </a:extLst>
          </p:cNvPr>
          <p:cNvSpPr txBox="1"/>
          <p:nvPr/>
        </p:nvSpPr>
        <p:spPr>
          <a:xfrm>
            <a:off x="4607496" y="239737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24" name="TextBox 23">
            <a:extLst>
              <a:ext uri="{FF2B5EF4-FFF2-40B4-BE49-F238E27FC236}">
                <a16:creationId xmlns:a16="http://schemas.microsoft.com/office/drawing/2014/main" id="{6569354A-3084-C830-EFE9-6C6AF684D545}"/>
              </a:ext>
            </a:extLst>
          </p:cNvPr>
          <p:cNvSpPr txBox="1"/>
          <p:nvPr/>
        </p:nvSpPr>
        <p:spPr>
          <a:xfrm>
            <a:off x="4620171" y="2746251"/>
            <a:ext cx="230906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conocimiento dice: “Tengo derecho” </a:t>
            </a:r>
          </a:p>
        </p:txBody>
      </p:sp>
      <p:sp>
        <p:nvSpPr>
          <p:cNvPr id="25" name="TextBox 24">
            <a:extLst>
              <a:ext uri="{FF2B5EF4-FFF2-40B4-BE49-F238E27FC236}">
                <a16:creationId xmlns:a16="http://schemas.microsoft.com/office/drawing/2014/main" id="{B0865AE0-E412-9B70-1E4D-180769D565D7}"/>
              </a:ext>
            </a:extLst>
          </p:cNvPr>
          <p:cNvSpPr txBox="1"/>
          <p:nvPr/>
        </p:nvSpPr>
        <p:spPr>
          <a:xfrm>
            <a:off x="6929240" y="2729294"/>
            <a:ext cx="221475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amor pregunta: “¿Esto ayudará a mi hermano?”</a:t>
            </a:r>
          </a:p>
        </p:txBody>
      </p:sp>
    </p:spTree>
    <p:extLst>
      <p:ext uri="{BB962C8B-B14F-4D97-AF65-F5344CB8AC3E}">
        <p14:creationId xmlns:p14="http://schemas.microsoft.com/office/powerpoint/2010/main" val="23169636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FC47A7-3EA0-7D4D-0786-39D8812B2C0D}"/>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08ED2F85-8F43-C588-C1CE-EE0DEEAFA6B3}"/>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9:1, 2</a:t>
            </a:r>
          </a:p>
        </p:txBody>
      </p:sp>
      <p:sp>
        <p:nvSpPr>
          <p:cNvPr id="5" name="2 CuadroTexto">
            <a:extLst>
              <a:ext uri="{FF2B5EF4-FFF2-40B4-BE49-F238E27FC236}">
                <a16:creationId xmlns:a16="http://schemas.microsoft.com/office/drawing/2014/main" id="{C438E9FE-90C4-37D7-081B-D0B855CBD64C}"/>
              </a:ext>
            </a:extLst>
          </p:cNvPr>
          <p:cNvSpPr txBox="1"/>
          <p:nvPr/>
        </p:nvSpPr>
        <p:spPr>
          <a:xfrm>
            <a:off x="-1" y="477599"/>
            <a:ext cx="9143999"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¿No soy apóstol? ¿No soy libre? ¿No he visto a Jesús el Señor nuestro? ¿No sois vosotros mi obra en el Señor? </a:t>
            </a:r>
            <a:r>
              <a:rPr lang="es-ES" sz="2400" dirty="0">
                <a:solidFill>
                  <a:srgbClr val="00B0F0"/>
                </a:solidFill>
                <a:latin typeface="Calibri"/>
              </a:rPr>
              <a:t>Si para otros no soy apóstol, para vosotros ciertamente lo soy; porque el sello de mi apostolado sois vosotros en el Señor. </a:t>
            </a:r>
          </a:p>
        </p:txBody>
      </p:sp>
      <p:sp>
        <p:nvSpPr>
          <p:cNvPr id="10" name="TextBox 9">
            <a:extLst>
              <a:ext uri="{FF2B5EF4-FFF2-40B4-BE49-F238E27FC236}">
                <a16:creationId xmlns:a16="http://schemas.microsoft.com/office/drawing/2014/main" id="{B4A536B2-31BF-D740-F1ED-CA8718C12A2D}"/>
              </a:ext>
            </a:extLst>
          </p:cNvPr>
          <p:cNvSpPr txBox="1"/>
          <p:nvPr/>
        </p:nvSpPr>
        <p:spPr>
          <a:xfrm>
            <a:off x="4620171" y="172118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32A7924E-B3F7-C735-D67A-4FDEF8A786EB}"/>
              </a:ext>
            </a:extLst>
          </p:cNvPr>
          <p:cNvSpPr txBox="1"/>
          <p:nvPr/>
        </p:nvSpPr>
        <p:spPr>
          <a:xfrm>
            <a:off x="4613292" y="206063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58FDCEDA-D294-A8EE-7B06-8F3424D9192D}"/>
              </a:ext>
            </a:extLst>
          </p:cNvPr>
          <p:cNvSpPr txBox="1"/>
          <p:nvPr/>
        </p:nvSpPr>
        <p:spPr>
          <a:xfrm>
            <a:off x="4607496" y="239737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24" name="TextBox 23">
            <a:extLst>
              <a:ext uri="{FF2B5EF4-FFF2-40B4-BE49-F238E27FC236}">
                <a16:creationId xmlns:a16="http://schemas.microsoft.com/office/drawing/2014/main" id="{F14B12D1-D5E3-A5A1-2622-B16BB9C1D913}"/>
              </a:ext>
            </a:extLst>
          </p:cNvPr>
          <p:cNvSpPr txBox="1"/>
          <p:nvPr/>
        </p:nvSpPr>
        <p:spPr>
          <a:xfrm>
            <a:off x="4620171" y="2746251"/>
            <a:ext cx="230906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conocimiento dice: “Tengo derecho” </a:t>
            </a:r>
          </a:p>
        </p:txBody>
      </p:sp>
      <p:sp>
        <p:nvSpPr>
          <p:cNvPr id="25" name="TextBox 24">
            <a:extLst>
              <a:ext uri="{FF2B5EF4-FFF2-40B4-BE49-F238E27FC236}">
                <a16:creationId xmlns:a16="http://schemas.microsoft.com/office/drawing/2014/main" id="{A18AFE45-BE45-2ED5-71B1-1DD67DCEFBD5}"/>
              </a:ext>
            </a:extLst>
          </p:cNvPr>
          <p:cNvSpPr txBox="1"/>
          <p:nvPr/>
        </p:nvSpPr>
        <p:spPr>
          <a:xfrm>
            <a:off x="6929240" y="2729294"/>
            <a:ext cx="221475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amor pregunta: “¿Esto ayudará a mi hermano?”</a:t>
            </a:r>
          </a:p>
        </p:txBody>
      </p:sp>
      <p:sp>
        <p:nvSpPr>
          <p:cNvPr id="6" name="1 CuadroTexto">
            <a:extLst>
              <a:ext uri="{FF2B5EF4-FFF2-40B4-BE49-F238E27FC236}">
                <a16:creationId xmlns:a16="http://schemas.microsoft.com/office/drawing/2014/main" id="{032AD895-1747-8E2F-A815-AF9C07FAE59D}"/>
              </a:ext>
            </a:extLst>
          </p:cNvPr>
          <p:cNvSpPr txBox="1"/>
          <p:nvPr/>
        </p:nvSpPr>
        <p:spPr>
          <a:xfrm>
            <a:off x="179512" y="1695673"/>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9:3-6</a:t>
            </a:r>
          </a:p>
        </p:txBody>
      </p:sp>
      <p:sp>
        <p:nvSpPr>
          <p:cNvPr id="8" name="2 CuadroTexto">
            <a:extLst>
              <a:ext uri="{FF2B5EF4-FFF2-40B4-BE49-F238E27FC236}">
                <a16:creationId xmlns:a16="http://schemas.microsoft.com/office/drawing/2014/main" id="{5F9AA663-CC7F-AE8D-C529-144224DDCF61}"/>
              </a:ext>
            </a:extLst>
          </p:cNvPr>
          <p:cNvSpPr txBox="1"/>
          <p:nvPr/>
        </p:nvSpPr>
        <p:spPr>
          <a:xfrm>
            <a:off x="107504" y="2173272"/>
            <a:ext cx="4434863" cy="2863220"/>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Contra los que me acusan, esta es mi defensa: ¿Acaso no tenemos derecho de comer y beber? ¿No tenemos derecho de traer con nosotros una hermana por mujer como también los otros apóstoles, y los hermanos del Señor, y Cefas? ¿O sólo yo y Bernabé no tenemos derecho de no trabajar? </a:t>
            </a:r>
          </a:p>
        </p:txBody>
      </p:sp>
    </p:spTree>
    <p:extLst>
      <p:ext uri="{BB962C8B-B14F-4D97-AF65-F5344CB8AC3E}">
        <p14:creationId xmlns:p14="http://schemas.microsoft.com/office/powerpoint/2010/main" val="3492475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4BCE0-F72B-638D-2ED1-8A9C3356D73D}"/>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F81D76E9-9EBA-1B89-6EF0-F60E6F967193}"/>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9:1, 2</a:t>
            </a:r>
          </a:p>
        </p:txBody>
      </p:sp>
      <p:sp>
        <p:nvSpPr>
          <p:cNvPr id="5" name="2 CuadroTexto">
            <a:extLst>
              <a:ext uri="{FF2B5EF4-FFF2-40B4-BE49-F238E27FC236}">
                <a16:creationId xmlns:a16="http://schemas.microsoft.com/office/drawing/2014/main" id="{AC634DCF-049F-603B-9B91-45578FCEDF19}"/>
              </a:ext>
            </a:extLst>
          </p:cNvPr>
          <p:cNvSpPr txBox="1"/>
          <p:nvPr/>
        </p:nvSpPr>
        <p:spPr>
          <a:xfrm>
            <a:off x="-1" y="477599"/>
            <a:ext cx="9143999"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¿No soy apóstol? ¿No soy libre? ¿No he visto a Jesús el Señor nuestro? ¿No sois vosotros mi obra en el Señor? </a:t>
            </a:r>
            <a:r>
              <a:rPr lang="es-ES" sz="2400" dirty="0">
                <a:solidFill>
                  <a:srgbClr val="00B0F0"/>
                </a:solidFill>
                <a:latin typeface="Calibri"/>
              </a:rPr>
              <a:t>Si para otros no soy apóstol, para vosotros ciertamente lo soy; porque el sello de mi apostolado sois vosotros en el Señor. </a:t>
            </a:r>
          </a:p>
        </p:txBody>
      </p:sp>
      <p:sp>
        <p:nvSpPr>
          <p:cNvPr id="10" name="TextBox 9">
            <a:extLst>
              <a:ext uri="{FF2B5EF4-FFF2-40B4-BE49-F238E27FC236}">
                <a16:creationId xmlns:a16="http://schemas.microsoft.com/office/drawing/2014/main" id="{EE0295BD-5E95-275B-974F-50A9A9399A02}"/>
              </a:ext>
            </a:extLst>
          </p:cNvPr>
          <p:cNvSpPr txBox="1"/>
          <p:nvPr/>
        </p:nvSpPr>
        <p:spPr>
          <a:xfrm>
            <a:off x="4620171" y="172118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31E2AE8D-AB51-AD95-39DB-4C7CABB6D6E7}"/>
              </a:ext>
            </a:extLst>
          </p:cNvPr>
          <p:cNvSpPr txBox="1"/>
          <p:nvPr/>
        </p:nvSpPr>
        <p:spPr>
          <a:xfrm>
            <a:off x="4613292" y="206063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D1121B32-F67A-B7AA-1A45-E4800D66D10A}"/>
              </a:ext>
            </a:extLst>
          </p:cNvPr>
          <p:cNvSpPr txBox="1"/>
          <p:nvPr/>
        </p:nvSpPr>
        <p:spPr>
          <a:xfrm>
            <a:off x="4607496" y="239737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24" name="TextBox 23">
            <a:extLst>
              <a:ext uri="{FF2B5EF4-FFF2-40B4-BE49-F238E27FC236}">
                <a16:creationId xmlns:a16="http://schemas.microsoft.com/office/drawing/2014/main" id="{EE457C04-0092-11A1-770F-11350D13F7C4}"/>
              </a:ext>
            </a:extLst>
          </p:cNvPr>
          <p:cNvSpPr txBox="1"/>
          <p:nvPr/>
        </p:nvSpPr>
        <p:spPr>
          <a:xfrm>
            <a:off x="4620171" y="2746251"/>
            <a:ext cx="230906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conocimiento dice: “Tengo derecho” </a:t>
            </a:r>
          </a:p>
        </p:txBody>
      </p:sp>
      <p:sp>
        <p:nvSpPr>
          <p:cNvPr id="25" name="TextBox 24">
            <a:extLst>
              <a:ext uri="{FF2B5EF4-FFF2-40B4-BE49-F238E27FC236}">
                <a16:creationId xmlns:a16="http://schemas.microsoft.com/office/drawing/2014/main" id="{D3A32A34-53E1-9A96-2BEC-156BF5D39D28}"/>
              </a:ext>
            </a:extLst>
          </p:cNvPr>
          <p:cNvSpPr txBox="1"/>
          <p:nvPr/>
        </p:nvSpPr>
        <p:spPr>
          <a:xfrm>
            <a:off x="6929240" y="2729294"/>
            <a:ext cx="221475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amor pregunta: “¿Esto ayudará a mi hermano?”</a:t>
            </a:r>
          </a:p>
        </p:txBody>
      </p:sp>
      <p:sp>
        <p:nvSpPr>
          <p:cNvPr id="6" name="1 CuadroTexto">
            <a:extLst>
              <a:ext uri="{FF2B5EF4-FFF2-40B4-BE49-F238E27FC236}">
                <a16:creationId xmlns:a16="http://schemas.microsoft.com/office/drawing/2014/main" id="{1759AC0B-9469-82EC-B7F7-A86DB6BD5E85}"/>
              </a:ext>
            </a:extLst>
          </p:cNvPr>
          <p:cNvSpPr txBox="1"/>
          <p:nvPr/>
        </p:nvSpPr>
        <p:spPr>
          <a:xfrm>
            <a:off x="179512" y="1695673"/>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9:3-6</a:t>
            </a:r>
          </a:p>
        </p:txBody>
      </p:sp>
      <p:sp>
        <p:nvSpPr>
          <p:cNvPr id="8" name="2 CuadroTexto">
            <a:extLst>
              <a:ext uri="{FF2B5EF4-FFF2-40B4-BE49-F238E27FC236}">
                <a16:creationId xmlns:a16="http://schemas.microsoft.com/office/drawing/2014/main" id="{BFB6D196-F468-FDC1-9CD9-4E13FAABD640}"/>
              </a:ext>
            </a:extLst>
          </p:cNvPr>
          <p:cNvSpPr txBox="1"/>
          <p:nvPr/>
        </p:nvSpPr>
        <p:spPr>
          <a:xfrm>
            <a:off x="107504" y="2173272"/>
            <a:ext cx="4434863" cy="2863220"/>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Contra los que me acusan, esta es mi defensa: </a:t>
            </a:r>
            <a:r>
              <a:rPr lang="es-ES" sz="2400" dirty="0">
                <a:latin typeface="Calibri"/>
              </a:rPr>
              <a:t>¿Acaso no tenemos derecho de comer y beber? ¿No tenemos derecho de traer con nosotros una hermana por mujer como también los otros apóstoles, y los hermanos del Señor, y Cefas? ¿O sólo yo y Bernabé no tenemos derecho de no trabajar? </a:t>
            </a:r>
          </a:p>
        </p:txBody>
      </p:sp>
    </p:spTree>
    <p:extLst>
      <p:ext uri="{BB962C8B-B14F-4D97-AF65-F5344CB8AC3E}">
        <p14:creationId xmlns:p14="http://schemas.microsoft.com/office/powerpoint/2010/main" val="24598274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1640E-BBCD-4F03-ADBA-93160591EB54}"/>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566B2234-D867-9948-24D1-6DCE543A148E}"/>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9:1, 2</a:t>
            </a:r>
          </a:p>
        </p:txBody>
      </p:sp>
      <p:sp>
        <p:nvSpPr>
          <p:cNvPr id="5" name="2 CuadroTexto">
            <a:extLst>
              <a:ext uri="{FF2B5EF4-FFF2-40B4-BE49-F238E27FC236}">
                <a16:creationId xmlns:a16="http://schemas.microsoft.com/office/drawing/2014/main" id="{D56F2FBE-E5B0-7D03-5816-61B595D7E250}"/>
              </a:ext>
            </a:extLst>
          </p:cNvPr>
          <p:cNvSpPr txBox="1"/>
          <p:nvPr/>
        </p:nvSpPr>
        <p:spPr>
          <a:xfrm>
            <a:off x="-1" y="477599"/>
            <a:ext cx="9143999"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¿No soy apóstol? ¿No soy libre? ¿No he visto a Jesús el Señor nuestro? ¿No sois vosotros mi obra en el Señor? </a:t>
            </a:r>
            <a:r>
              <a:rPr lang="es-ES" sz="2400" dirty="0">
                <a:solidFill>
                  <a:srgbClr val="00B0F0"/>
                </a:solidFill>
                <a:latin typeface="Calibri"/>
              </a:rPr>
              <a:t>Si para otros no soy apóstol, para vosotros ciertamente lo soy; porque el sello de mi apostolado sois vosotros en el Señor. </a:t>
            </a:r>
          </a:p>
        </p:txBody>
      </p:sp>
      <p:sp>
        <p:nvSpPr>
          <p:cNvPr id="10" name="TextBox 9">
            <a:extLst>
              <a:ext uri="{FF2B5EF4-FFF2-40B4-BE49-F238E27FC236}">
                <a16:creationId xmlns:a16="http://schemas.microsoft.com/office/drawing/2014/main" id="{5A5811CD-C982-862B-E01B-2232E45C75B0}"/>
              </a:ext>
            </a:extLst>
          </p:cNvPr>
          <p:cNvSpPr txBox="1"/>
          <p:nvPr/>
        </p:nvSpPr>
        <p:spPr>
          <a:xfrm>
            <a:off x="4620171" y="172118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CAE6F60E-73C0-CE4F-05E1-E7EBDADA428B}"/>
              </a:ext>
            </a:extLst>
          </p:cNvPr>
          <p:cNvSpPr txBox="1"/>
          <p:nvPr/>
        </p:nvSpPr>
        <p:spPr>
          <a:xfrm>
            <a:off x="4613292" y="206063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B71F1B6D-9E11-E125-B5F5-AAF677E31659}"/>
              </a:ext>
            </a:extLst>
          </p:cNvPr>
          <p:cNvSpPr txBox="1"/>
          <p:nvPr/>
        </p:nvSpPr>
        <p:spPr>
          <a:xfrm>
            <a:off x="4607496" y="239737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24" name="TextBox 23">
            <a:extLst>
              <a:ext uri="{FF2B5EF4-FFF2-40B4-BE49-F238E27FC236}">
                <a16:creationId xmlns:a16="http://schemas.microsoft.com/office/drawing/2014/main" id="{11A00D6F-66C3-1089-6B18-5004DCB78A1D}"/>
              </a:ext>
            </a:extLst>
          </p:cNvPr>
          <p:cNvSpPr txBox="1"/>
          <p:nvPr/>
        </p:nvSpPr>
        <p:spPr>
          <a:xfrm>
            <a:off x="4620171" y="2746251"/>
            <a:ext cx="230906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conocimiento dice: “Tengo derecho” </a:t>
            </a:r>
          </a:p>
        </p:txBody>
      </p:sp>
      <p:sp>
        <p:nvSpPr>
          <p:cNvPr id="25" name="TextBox 24">
            <a:extLst>
              <a:ext uri="{FF2B5EF4-FFF2-40B4-BE49-F238E27FC236}">
                <a16:creationId xmlns:a16="http://schemas.microsoft.com/office/drawing/2014/main" id="{8212844D-942C-E77C-959A-4D76526EAE4C}"/>
              </a:ext>
            </a:extLst>
          </p:cNvPr>
          <p:cNvSpPr txBox="1"/>
          <p:nvPr/>
        </p:nvSpPr>
        <p:spPr>
          <a:xfrm>
            <a:off x="6929240" y="2729294"/>
            <a:ext cx="221475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amor pregunta: “¿Esto ayudará a mi hermano?”</a:t>
            </a:r>
          </a:p>
        </p:txBody>
      </p:sp>
      <p:sp>
        <p:nvSpPr>
          <p:cNvPr id="6" name="1 CuadroTexto">
            <a:extLst>
              <a:ext uri="{FF2B5EF4-FFF2-40B4-BE49-F238E27FC236}">
                <a16:creationId xmlns:a16="http://schemas.microsoft.com/office/drawing/2014/main" id="{C95158DA-9AFE-3D73-5E86-B1DCD1B52DAB}"/>
              </a:ext>
            </a:extLst>
          </p:cNvPr>
          <p:cNvSpPr txBox="1"/>
          <p:nvPr/>
        </p:nvSpPr>
        <p:spPr>
          <a:xfrm>
            <a:off x="179512" y="1695673"/>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9:3-6</a:t>
            </a:r>
          </a:p>
        </p:txBody>
      </p:sp>
      <p:sp>
        <p:nvSpPr>
          <p:cNvPr id="8" name="2 CuadroTexto">
            <a:extLst>
              <a:ext uri="{FF2B5EF4-FFF2-40B4-BE49-F238E27FC236}">
                <a16:creationId xmlns:a16="http://schemas.microsoft.com/office/drawing/2014/main" id="{7F31BDB8-20DD-51B6-C783-6E7634FEF519}"/>
              </a:ext>
            </a:extLst>
          </p:cNvPr>
          <p:cNvSpPr txBox="1"/>
          <p:nvPr/>
        </p:nvSpPr>
        <p:spPr>
          <a:xfrm>
            <a:off x="107504" y="2173272"/>
            <a:ext cx="4434863" cy="2863220"/>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Contra los que me acusan, esta es mi defensa: </a:t>
            </a:r>
            <a:r>
              <a:rPr lang="es-ES" sz="2400" dirty="0">
                <a:solidFill>
                  <a:srgbClr val="00B0F0"/>
                </a:solidFill>
                <a:latin typeface="Calibri"/>
              </a:rPr>
              <a:t>¿Acaso no tenemos </a:t>
            </a:r>
            <a:r>
              <a:rPr lang="es-ES" sz="2400" u="sng" dirty="0">
                <a:solidFill>
                  <a:srgbClr val="00B0F0"/>
                </a:solidFill>
                <a:latin typeface="Calibri"/>
              </a:rPr>
              <a:t>derecho de comer y beber</a:t>
            </a:r>
            <a:r>
              <a:rPr lang="es-ES" sz="2400" dirty="0">
                <a:solidFill>
                  <a:srgbClr val="00B0F0"/>
                </a:solidFill>
                <a:latin typeface="Calibri"/>
              </a:rPr>
              <a:t>? </a:t>
            </a:r>
            <a:r>
              <a:rPr lang="es-ES" sz="2400" dirty="0">
                <a:latin typeface="Calibri"/>
              </a:rPr>
              <a:t>¿No tenemos derecho de traer con nosotros una hermana por mujer como también los otros apóstoles, y los hermanos del Señor, y Cefas? ¿O sólo yo y Bernabé no tenemos derecho de no trabajar? </a:t>
            </a:r>
          </a:p>
        </p:txBody>
      </p:sp>
    </p:spTree>
    <p:extLst>
      <p:ext uri="{BB962C8B-B14F-4D97-AF65-F5344CB8AC3E}">
        <p14:creationId xmlns:p14="http://schemas.microsoft.com/office/powerpoint/2010/main" val="6381253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2D4C2C-C292-02E6-82DB-75544E482BEE}"/>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73BEE62F-813F-5135-0054-3C4FBDC06A9C}"/>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9:1, 2</a:t>
            </a:r>
          </a:p>
        </p:txBody>
      </p:sp>
      <p:sp>
        <p:nvSpPr>
          <p:cNvPr id="5" name="2 CuadroTexto">
            <a:extLst>
              <a:ext uri="{FF2B5EF4-FFF2-40B4-BE49-F238E27FC236}">
                <a16:creationId xmlns:a16="http://schemas.microsoft.com/office/drawing/2014/main" id="{3DA4644C-7960-70AF-FF2D-9070EB2047DA}"/>
              </a:ext>
            </a:extLst>
          </p:cNvPr>
          <p:cNvSpPr txBox="1"/>
          <p:nvPr/>
        </p:nvSpPr>
        <p:spPr>
          <a:xfrm>
            <a:off x="-1" y="477599"/>
            <a:ext cx="9143999"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¿No soy apóstol? ¿No soy libre? ¿No he visto a Jesús el Señor nuestro? ¿No sois vosotros mi obra en el Señor? </a:t>
            </a:r>
            <a:r>
              <a:rPr lang="es-ES" sz="2400" dirty="0">
                <a:solidFill>
                  <a:srgbClr val="00B0F0"/>
                </a:solidFill>
                <a:latin typeface="Calibri"/>
              </a:rPr>
              <a:t>Si para otros no soy apóstol, para vosotros ciertamente lo soy; porque el sello de mi apostolado sois vosotros en el Señor. </a:t>
            </a:r>
          </a:p>
        </p:txBody>
      </p:sp>
      <p:sp>
        <p:nvSpPr>
          <p:cNvPr id="10" name="TextBox 9">
            <a:extLst>
              <a:ext uri="{FF2B5EF4-FFF2-40B4-BE49-F238E27FC236}">
                <a16:creationId xmlns:a16="http://schemas.microsoft.com/office/drawing/2014/main" id="{D7F00BA2-D2C6-1E5D-95DA-2C68A6ADA287}"/>
              </a:ext>
            </a:extLst>
          </p:cNvPr>
          <p:cNvSpPr txBox="1"/>
          <p:nvPr/>
        </p:nvSpPr>
        <p:spPr>
          <a:xfrm>
            <a:off x="4620171" y="172118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FA600790-2D3C-24CB-3B13-F2287ABCDA50}"/>
              </a:ext>
            </a:extLst>
          </p:cNvPr>
          <p:cNvSpPr txBox="1"/>
          <p:nvPr/>
        </p:nvSpPr>
        <p:spPr>
          <a:xfrm>
            <a:off x="4613292" y="206063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B0E2152F-9E75-B3E5-2B35-E52874084FB0}"/>
              </a:ext>
            </a:extLst>
          </p:cNvPr>
          <p:cNvSpPr txBox="1"/>
          <p:nvPr/>
        </p:nvSpPr>
        <p:spPr>
          <a:xfrm>
            <a:off x="4607496" y="239737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24" name="TextBox 23">
            <a:extLst>
              <a:ext uri="{FF2B5EF4-FFF2-40B4-BE49-F238E27FC236}">
                <a16:creationId xmlns:a16="http://schemas.microsoft.com/office/drawing/2014/main" id="{F83A007B-F3A6-96A3-E5D4-D7572C4DC4CE}"/>
              </a:ext>
            </a:extLst>
          </p:cNvPr>
          <p:cNvSpPr txBox="1"/>
          <p:nvPr/>
        </p:nvSpPr>
        <p:spPr>
          <a:xfrm>
            <a:off x="4620171" y="2746251"/>
            <a:ext cx="230906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conocimiento dice: “Tengo derecho” </a:t>
            </a:r>
          </a:p>
        </p:txBody>
      </p:sp>
      <p:sp>
        <p:nvSpPr>
          <p:cNvPr id="25" name="TextBox 24">
            <a:extLst>
              <a:ext uri="{FF2B5EF4-FFF2-40B4-BE49-F238E27FC236}">
                <a16:creationId xmlns:a16="http://schemas.microsoft.com/office/drawing/2014/main" id="{41470F8F-828A-8959-B5D5-D1FE865D64ED}"/>
              </a:ext>
            </a:extLst>
          </p:cNvPr>
          <p:cNvSpPr txBox="1"/>
          <p:nvPr/>
        </p:nvSpPr>
        <p:spPr>
          <a:xfrm>
            <a:off x="6929240" y="2729294"/>
            <a:ext cx="221475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amor pregunta: “¿Esto ayudará a mi hermano?”</a:t>
            </a:r>
          </a:p>
        </p:txBody>
      </p:sp>
      <p:sp>
        <p:nvSpPr>
          <p:cNvPr id="6" name="1 CuadroTexto">
            <a:extLst>
              <a:ext uri="{FF2B5EF4-FFF2-40B4-BE49-F238E27FC236}">
                <a16:creationId xmlns:a16="http://schemas.microsoft.com/office/drawing/2014/main" id="{537A270C-865E-8FE0-8C49-35AB05279A98}"/>
              </a:ext>
            </a:extLst>
          </p:cNvPr>
          <p:cNvSpPr txBox="1"/>
          <p:nvPr/>
        </p:nvSpPr>
        <p:spPr>
          <a:xfrm>
            <a:off x="179512" y="1695673"/>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9:3-6</a:t>
            </a:r>
          </a:p>
        </p:txBody>
      </p:sp>
      <p:sp>
        <p:nvSpPr>
          <p:cNvPr id="8" name="2 CuadroTexto">
            <a:extLst>
              <a:ext uri="{FF2B5EF4-FFF2-40B4-BE49-F238E27FC236}">
                <a16:creationId xmlns:a16="http://schemas.microsoft.com/office/drawing/2014/main" id="{CFA1CD3B-A46A-D73B-AC12-9EFFF936D5E3}"/>
              </a:ext>
            </a:extLst>
          </p:cNvPr>
          <p:cNvSpPr txBox="1"/>
          <p:nvPr/>
        </p:nvSpPr>
        <p:spPr>
          <a:xfrm>
            <a:off x="107504" y="2173272"/>
            <a:ext cx="4434863" cy="2863220"/>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Contra los que me acusan, esta es mi defensa: </a:t>
            </a:r>
            <a:r>
              <a:rPr lang="es-ES" sz="2400" dirty="0">
                <a:solidFill>
                  <a:srgbClr val="00B0F0"/>
                </a:solidFill>
                <a:latin typeface="Calibri"/>
              </a:rPr>
              <a:t>¿Acaso no tenemos </a:t>
            </a:r>
            <a:r>
              <a:rPr lang="es-ES" sz="2400" u="sng" dirty="0">
                <a:solidFill>
                  <a:srgbClr val="00B0F0"/>
                </a:solidFill>
                <a:latin typeface="Calibri"/>
              </a:rPr>
              <a:t>derecho de comer y beber</a:t>
            </a:r>
            <a:r>
              <a:rPr lang="es-ES" sz="2400" dirty="0">
                <a:solidFill>
                  <a:srgbClr val="00B0F0"/>
                </a:solidFill>
                <a:latin typeface="Calibri"/>
              </a:rPr>
              <a:t>? </a:t>
            </a:r>
            <a:r>
              <a:rPr lang="es-ES" sz="2400" dirty="0">
                <a:solidFill>
                  <a:srgbClr val="FFFF00"/>
                </a:solidFill>
                <a:latin typeface="Calibri"/>
              </a:rPr>
              <a:t>¿No </a:t>
            </a:r>
            <a:r>
              <a:rPr lang="es-ES" sz="2400" u="sng" dirty="0">
                <a:solidFill>
                  <a:srgbClr val="FFFF00"/>
                </a:solidFill>
                <a:latin typeface="Calibri"/>
              </a:rPr>
              <a:t>tenemos derecho</a:t>
            </a:r>
            <a:r>
              <a:rPr lang="es-ES" sz="2400" dirty="0">
                <a:solidFill>
                  <a:srgbClr val="FFFF00"/>
                </a:solidFill>
                <a:latin typeface="Calibri"/>
              </a:rPr>
              <a:t> </a:t>
            </a:r>
            <a:r>
              <a:rPr lang="es-ES" sz="2400" u="sng" dirty="0">
                <a:solidFill>
                  <a:srgbClr val="FFFF00"/>
                </a:solidFill>
                <a:latin typeface="Calibri"/>
              </a:rPr>
              <a:t>de traer con nosotros una hermana por mujer</a:t>
            </a:r>
            <a:r>
              <a:rPr lang="es-ES" sz="2400" dirty="0">
                <a:solidFill>
                  <a:srgbClr val="FFFF00"/>
                </a:solidFill>
                <a:latin typeface="Calibri"/>
              </a:rPr>
              <a:t> como también los otros apóstoles, y los hermanos del Señor, y Cefas? </a:t>
            </a:r>
            <a:r>
              <a:rPr lang="es-ES" sz="2400" dirty="0">
                <a:latin typeface="Calibri"/>
              </a:rPr>
              <a:t>¿O sólo yo y Bernabé no tenemos derecho de no trabajar? </a:t>
            </a:r>
          </a:p>
        </p:txBody>
      </p:sp>
    </p:spTree>
    <p:extLst>
      <p:ext uri="{BB962C8B-B14F-4D97-AF65-F5344CB8AC3E}">
        <p14:creationId xmlns:p14="http://schemas.microsoft.com/office/powerpoint/2010/main" val="19250412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46C26-AEB0-7698-4834-52F7D1E8D1B5}"/>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8F0D4073-A604-A9FA-64FB-D1032FB7E63B}"/>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9:1, 2</a:t>
            </a:r>
          </a:p>
        </p:txBody>
      </p:sp>
      <p:sp>
        <p:nvSpPr>
          <p:cNvPr id="5" name="2 CuadroTexto">
            <a:extLst>
              <a:ext uri="{FF2B5EF4-FFF2-40B4-BE49-F238E27FC236}">
                <a16:creationId xmlns:a16="http://schemas.microsoft.com/office/drawing/2014/main" id="{E09EBFAE-1EA1-69E2-8B44-09980CA61ABA}"/>
              </a:ext>
            </a:extLst>
          </p:cNvPr>
          <p:cNvSpPr txBox="1"/>
          <p:nvPr/>
        </p:nvSpPr>
        <p:spPr>
          <a:xfrm>
            <a:off x="-1" y="477599"/>
            <a:ext cx="9143999"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¿No soy apóstol? ¿No soy libre? ¿No he visto a Jesús el Señor nuestro? ¿No sois vosotros mi obra en el Señor? </a:t>
            </a:r>
            <a:r>
              <a:rPr lang="es-ES" sz="2400" dirty="0">
                <a:solidFill>
                  <a:srgbClr val="00B0F0"/>
                </a:solidFill>
                <a:latin typeface="Calibri"/>
              </a:rPr>
              <a:t>Si para otros no soy apóstol, para vosotros ciertamente lo soy; porque el sello de mi apostolado sois vosotros en el Señor. </a:t>
            </a:r>
          </a:p>
        </p:txBody>
      </p:sp>
      <p:sp>
        <p:nvSpPr>
          <p:cNvPr id="10" name="TextBox 9">
            <a:extLst>
              <a:ext uri="{FF2B5EF4-FFF2-40B4-BE49-F238E27FC236}">
                <a16:creationId xmlns:a16="http://schemas.microsoft.com/office/drawing/2014/main" id="{B5CBBFD8-3D29-7A89-3FDD-BD56F9582CEA}"/>
              </a:ext>
            </a:extLst>
          </p:cNvPr>
          <p:cNvSpPr txBox="1"/>
          <p:nvPr/>
        </p:nvSpPr>
        <p:spPr>
          <a:xfrm>
            <a:off x="4620171" y="172118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B1BC04C3-8D58-6710-8F84-BEE95C99F821}"/>
              </a:ext>
            </a:extLst>
          </p:cNvPr>
          <p:cNvSpPr txBox="1"/>
          <p:nvPr/>
        </p:nvSpPr>
        <p:spPr>
          <a:xfrm>
            <a:off x="4613292" y="206063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B93CA755-5593-314E-3938-272A4DFA1C73}"/>
              </a:ext>
            </a:extLst>
          </p:cNvPr>
          <p:cNvSpPr txBox="1"/>
          <p:nvPr/>
        </p:nvSpPr>
        <p:spPr>
          <a:xfrm>
            <a:off x="4607496" y="239737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24" name="TextBox 23">
            <a:extLst>
              <a:ext uri="{FF2B5EF4-FFF2-40B4-BE49-F238E27FC236}">
                <a16:creationId xmlns:a16="http://schemas.microsoft.com/office/drawing/2014/main" id="{0D433E2D-9EE8-CAD9-C39E-0ECFDF74E0F7}"/>
              </a:ext>
            </a:extLst>
          </p:cNvPr>
          <p:cNvSpPr txBox="1"/>
          <p:nvPr/>
        </p:nvSpPr>
        <p:spPr>
          <a:xfrm>
            <a:off x="4620171" y="2746251"/>
            <a:ext cx="230906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conocimiento dice: “Tengo derecho” </a:t>
            </a:r>
          </a:p>
        </p:txBody>
      </p:sp>
      <p:sp>
        <p:nvSpPr>
          <p:cNvPr id="25" name="TextBox 24">
            <a:extLst>
              <a:ext uri="{FF2B5EF4-FFF2-40B4-BE49-F238E27FC236}">
                <a16:creationId xmlns:a16="http://schemas.microsoft.com/office/drawing/2014/main" id="{A5A3D1DB-8DBD-CE7E-9BB5-FB854951E34A}"/>
              </a:ext>
            </a:extLst>
          </p:cNvPr>
          <p:cNvSpPr txBox="1"/>
          <p:nvPr/>
        </p:nvSpPr>
        <p:spPr>
          <a:xfrm>
            <a:off x="6929240" y="2729294"/>
            <a:ext cx="221475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amor pregunta: “¿Esto ayudará a mi hermano?”</a:t>
            </a:r>
          </a:p>
        </p:txBody>
      </p:sp>
      <p:sp>
        <p:nvSpPr>
          <p:cNvPr id="6" name="1 CuadroTexto">
            <a:extLst>
              <a:ext uri="{FF2B5EF4-FFF2-40B4-BE49-F238E27FC236}">
                <a16:creationId xmlns:a16="http://schemas.microsoft.com/office/drawing/2014/main" id="{8B4EC48A-2935-826D-0846-48BB9A706E23}"/>
              </a:ext>
            </a:extLst>
          </p:cNvPr>
          <p:cNvSpPr txBox="1"/>
          <p:nvPr/>
        </p:nvSpPr>
        <p:spPr>
          <a:xfrm>
            <a:off x="179512" y="1695673"/>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9:3-6</a:t>
            </a:r>
          </a:p>
        </p:txBody>
      </p:sp>
      <p:sp>
        <p:nvSpPr>
          <p:cNvPr id="8" name="2 CuadroTexto">
            <a:extLst>
              <a:ext uri="{FF2B5EF4-FFF2-40B4-BE49-F238E27FC236}">
                <a16:creationId xmlns:a16="http://schemas.microsoft.com/office/drawing/2014/main" id="{1F0A8502-99FA-429F-5F03-AF57FEB4AF38}"/>
              </a:ext>
            </a:extLst>
          </p:cNvPr>
          <p:cNvSpPr txBox="1"/>
          <p:nvPr/>
        </p:nvSpPr>
        <p:spPr>
          <a:xfrm>
            <a:off x="107504" y="2173272"/>
            <a:ext cx="4434863" cy="2863220"/>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Contra los que me acusan, esta es mi defensa: </a:t>
            </a:r>
            <a:r>
              <a:rPr lang="es-ES" sz="2400" dirty="0">
                <a:solidFill>
                  <a:srgbClr val="00B0F0"/>
                </a:solidFill>
                <a:latin typeface="Calibri"/>
              </a:rPr>
              <a:t>¿Acaso no tenemos </a:t>
            </a:r>
            <a:r>
              <a:rPr lang="es-ES" sz="2400" u="sng" dirty="0">
                <a:solidFill>
                  <a:srgbClr val="00B0F0"/>
                </a:solidFill>
                <a:latin typeface="Calibri"/>
              </a:rPr>
              <a:t>derecho de comer y beber</a:t>
            </a:r>
            <a:r>
              <a:rPr lang="es-ES" sz="2400" dirty="0">
                <a:solidFill>
                  <a:srgbClr val="00B0F0"/>
                </a:solidFill>
                <a:latin typeface="Calibri"/>
              </a:rPr>
              <a:t>? </a:t>
            </a:r>
            <a:r>
              <a:rPr lang="es-ES" sz="2400" dirty="0">
                <a:solidFill>
                  <a:srgbClr val="FFFF00"/>
                </a:solidFill>
                <a:latin typeface="Calibri"/>
              </a:rPr>
              <a:t>¿No </a:t>
            </a:r>
            <a:r>
              <a:rPr lang="es-ES" sz="2400" u="sng" dirty="0">
                <a:solidFill>
                  <a:srgbClr val="FFFF00"/>
                </a:solidFill>
                <a:latin typeface="Calibri"/>
              </a:rPr>
              <a:t>tenemos </a:t>
            </a:r>
            <a:r>
              <a:rPr lang="es-ES" sz="2400" dirty="0">
                <a:solidFill>
                  <a:srgbClr val="FFFF00"/>
                </a:solidFill>
                <a:latin typeface="Calibri"/>
              </a:rPr>
              <a:t>derecho de traer con nosotros una hermana por mujer como también los otros apóstoles, y los hermanos del Señor, y Cefas? </a:t>
            </a:r>
            <a:r>
              <a:rPr lang="es-ES" sz="2400" dirty="0">
                <a:solidFill>
                  <a:srgbClr val="00B0F0"/>
                </a:solidFill>
                <a:latin typeface="Calibri"/>
              </a:rPr>
              <a:t>¿O sólo yo y Bernabé </a:t>
            </a:r>
            <a:r>
              <a:rPr lang="es-ES" sz="2400" u="sng" dirty="0">
                <a:solidFill>
                  <a:srgbClr val="00B0F0"/>
                </a:solidFill>
                <a:latin typeface="Calibri"/>
              </a:rPr>
              <a:t>no tenemos derecho de no trabajar</a:t>
            </a:r>
            <a:r>
              <a:rPr lang="es-ES" sz="2400" dirty="0">
                <a:solidFill>
                  <a:srgbClr val="00B0F0"/>
                </a:solidFill>
                <a:latin typeface="Calibri"/>
              </a:rPr>
              <a:t>? </a:t>
            </a:r>
          </a:p>
        </p:txBody>
      </p:sp>
      <p:cxnSp>
        <p:nvCxnSpPr>
          <p:cNvPr id="7" name="Straight Arrow Connector 6">
            <a:extLst>
              <a:ext uri="{FF2B5EF4-FFF2-40B4-BE49-F238E27FC236}">
                <a16:creationId xmlns:a16="http://schemas.microsoft.com/office/drawing/2014/main" id="{F649227B-4869-E0B2-E924-42B49DD238A6}"/>
              </a:ext>
            </a:extLst>
          </p:cNvPr>
          <p:cNvCxnSpPr>
            <a:cxnSpLocks/>
          </p:cNvCxnSpPr>
          <p:nvPr/>
        </p:nvCxnSpPr>
        <p:spPr>
          <a:xfrm flipV="1">
            <a:off x="4283968" y="3429000"/>
            <a:ext cx="936104" cy="1028915"/>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2" name="1 CuadroTexto">
            <a:extLst>
              <a:ext uri="{FF2B5EF4-FFF2-40B4-BE49-F238E27FC236}">
                <a16:creationId xmlns:a16="http://schemas.microsoft.com/office/drawing/2014/main" id="{CF98CC4D-852E-1836-9687-43EEE9D9DC8A}"/>
              </a:ext>
            </a:extLst>
          </p:cNvPr>
          <p:cNvSpPr txBox="1"/>
          <p:nvPr/>
        </p:nvSpPr>
        <p:spPr>
          <a:xfrm>
            <a:off x="2495935" y="503524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4:6</a:t>
            </a:r>
          </a:p>
        </p:txBody>
      </p:sp>
      <p:sp>
        <p:nvSpPr>
          <p:cNvPr id="15" name="2 CuadroTexto">
            <a:extLst>
              <a:ext uri="{FF2B5EF4-FFF2-40B4-BE49-F238E27FC236}">
                <a16:creationId xmlns:a16="http://schemas.microsoft.com/office/drawing/2014/main" id="{B548007E-C08E-73E6-3290-44C13622516F}"/>
              </a:ext>
            </a:extLst>
          </p:cNvPr>
          <p:cNvSpPr txBox="1"/>
          <p:nvPr/>
        </p:nvSpPr>
        <p:spPr>
          <a:xfrm>
            <a:off x="-3797" y="5485640"/>
            <a:ext cx="9144814"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Pero esto, hermanos, lo he presentado como ejemplo en mí y en Apolos por amor de vosotros, para que en nosotros aprendáis a no pensar más de lo que está escrito, no sea que por causa de uno, os envanezcáis unos contra otros.</a:t>
            </a:r>
          </a:p>
        </p:txBody>
      </p:sp>
    </p:spTree>
    <p:extLst>
      <p:ext uri="{BB962C8B-B14F-4D97-AF65-F5344CB8AC3E}">
        <p14:creationId xmlns:p14="http://schemas.microsoft.com/office/powerpoint/2010/main" val="2554989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CuadroTexto">
            <a:extLst>
              <a:ext uri="{FF2B5EF4-FFF2-40B4-BE49-F238E27FC236}">
                <a16:creationId xmlns:a16="http://schemas.microsoft.com/office/drawing/2014/main" id="{70D29A9B-7545-1AED-1C54-EDAC1F9FFFFB}"/>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10:31</a:t>
            </a:r>
          </a:p>
        </p:txBody>
      </p:sp>
      <p:sp>
        <p:nvSpPr>
          <p:cNvPr id="5" name="2 CuadroTexto">
            <a:extLst>
              <a:ext uri="{FF2B5EF4-FFF2-40B4-BE49-F238E27FC236}">
                <a16:creationId xmlns:a16="http://schemas.microsoft.com/office/drawing/2014/main" id="{7ADD9916-D4E8-22C8-EDA8-F99797783B2C}"/>
              </a:ext>
            </a:extLst>
          </p:cNvPr>
          <p:cNvSpPr txBox="1"/>
          <p:nvPr/>
        </p:nvSpPr>
        <p:spPr>
          <a:xfrm>
            <a:off x="195202" y="477599"/>
            <a:ext cx="8769286"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Así, si comen, o beben, o hacen otra cosa, háganlo todo para la gloria de Dios.</a:t>
            </a:r>
          </a:p>
        </p:txBody>
      </p:sp>
      <p:sp>
        <p:nvSpPr>
          <p:cNvPr id="8" name="2 CuadroTexto">
            <a:extLst>
              <a:ext uri="{FF2B5EF4-FFF2-40B4-BE49-F238E27FC236}">
                <a16:creationId xmlns:a16="http://schemas.microsoft.com/office/drawing/2014/main" id="{98A745F8-76E8-AB73-ACCB-17D97122694B}"/>
              </a:ext>
            </a:extLst>
          </p:cNvPr>
          <p:cNvSpPr txBox="1"/>
          <p:nvPr/>
        </p:nvSpPr>
        <p:spPr>
          <a:xfrm>
            <a:off x="107504" y="6024309"/>
            <a:ext cx="8928992" cy="712183"/>
          </a:xfrm>
          <a:prstGeom prst="rect">
            <a:avLst/>
          </a:prstGeom>
          <a:solidFill>
            <a:schemeClr val="bg1">
              <a:lumMod val="50000"/>
            </a:schemeClr>
          </a:solidFill>
          <a:ln>
            <a:solidFill>
              <a:schemeClr val="tx1"/>
            </a:solidFill>
          </a:ln>
        </p:spPr>
        <p:txBody>
          <a:bodyPr wrap="square" rtlCol="0">
            <a:spAutoFit/>
          </a:bodyPr>
          <a:lstStyle/>
          <a:p>
            <a:pPr fontAlgn="auto">
              <a:lnSpc>
                <a:spcPts val="2400"/>
              </a:lnSpc>
              <a:spcBef>
                <a:spcPts val="0"/>
              </a:spcBef>
              <a:spcAft>
                <a:spcPts val="0"/>
              </a:spcAft>
            </a:pPr>
            <a:r>
              <a:rPr lang="es-ES" sz="2400" dirty="0">
                <a:latin typeface="Calibri"/>
              </a:rPr>
              <a:t>Esta semana veremos que la vida cristiana solo se sostiene cuando cada decisión se somete a la gloria de Dios.</a:t>
            </a:r>
          </a:p>
        </p:txBody>
      </p:sp>
      <p:sp>
        <p:nvSpPr>
          <p:cNvPr id="10" name="TextBox 9">
            <a:extLst>
              <a:ext uri="{FF2B5EF4-FFF2-40B4-BE49-F238E27FC236}">
                <a16:creationId xmlns:a16="http://schemas.microsoft.com/office/drawing/2014/main" id="{CBA78A1A-7DC7-AD7C-FA07-409BEB346018}"/>
              </a:ext>
            </a:extLst>
          </p:cNvPr>
          <p:cNvSpPr txBox="1"/>
          <p:nvPr/>
        </p:nvSpPr>
        <p:spPr>
          <a:xfrm>
            <a:off x="4620171" y="155679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Tree>
    <p:extLst>
      <p:ext uri="{BB962C8B-B14F-4D97-AF65-F5344CB8AC3E}">
        <p14:creationId xmlns:p14="http://schemas.microsoft.com/office/powerpoint/2010/main" val="3956317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barn(inVertical)">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P spid="1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19EB3-6BEA-F2BC-AD8D-4A524847C823}"/>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8583D277-5F69-1A1E-9861-9143ACB97F09}"/>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9:1, 2</a:t>
            </a:r>
          </a:p>
        </p:txBody>
      </p:sp>
      <p:sp>
        <p:nvSpPr>
          <p:cNvPr id="5" name="2 CuadroTexto">
            <a:extLst>
              <a:ext uri="{FF2B5EF4-FFF2-40B4-BE49-F238E27FC236}">
                <a16:creationId xmlns:a16="http://schemas.microsoft.com/office/drawing/2014/main" id="{DB79ED17-3699-0EAE-1A6B-12B8E208B7ED}"/>
              </a:ext>
            </a:extLst>
          </p:cNvPr>
          <p:cNvSpPr txBox="1"/>
          <p:nvPr/>
        </p:nvSpPr>
        <p:spPr>
          <a:xfrm>
            <a:off x="-1" y="477599"/>
            <a:ext cx="9143999"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¿No soy apóstol? ¿No soy libre? ¿No he visto a Jesús el Señor nuestro? ¿No sois vosotros mi obra en el Señor? </a:t>
            </a:r>
            <a:r>
              <a:rPr lang="es-ES" sz="2400" dirty="0">
                <a:solidFill>
                  <a:srgbClr val="00B0F0"/>
                </a:solidFill>
                <a:latin typeface="Calibri"/>
              </a:rPr>
              <a:t>Si para otros no soy apóstol, para vosotros ciertamente lo soy; porque el sello de mi apostolado sois vosotros en el Señor. </a:t>
            </a:r>
          </a:p>
        </p:txBody>
      </p:sp>
      <p:sp>
        <p:nvSpPr>
          <p:cNvPr id="10" name="TextBox 9">
            <a:extLst>
              <a:ext uri="{FF2B5EF4-FFF2-40B4-BE49-F238E27FC236}">
                <a16:creationId xmlns:a16="http://schemas.microsoft.com/office/drawing/2014/main" id="{EA23A832-8F09-A772-1D8D-3B5303E39110}"/>
              </a:ext>
            </a:extLst>
          </p:cNvPr>
          <p:cNvSpPr txBox="1"/>
          <p:nvPr/>
        </p:nvSpPr>
        <p:spPr>
          <a:xfrm>
            <a:off x="4620171" y="172118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60852050-B4E3-5C60-F4A0-15AAE87268A1}"/>
              </a:ext>
            </a:extLst>
          </p:cNvPr>
          <p:cNvSpPr txBox="1"/>
          <p:nvPr/>
        </p:nvSpPr>
        <p:spPr>
          <a:xfrm>
            <a:off x="4613292" y="206063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D9D485AE-9272-7BDE-4A21-0DE79FE06D38}"/>
              </a:ext>
            </a:extLst>
          </p:cNvPr>
          <p:cNvSpPr txBox="1"/>
          <p:nvPr/>
        </p:nvSpPr>
        <p:spPr>
          <a:xfrm>
            <a:off x="4607496" y="239737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24" name="TextBox 23">
            <a:extLst>
              <a:ext uri="{FF2B5EF4-FFF2-40B4-BE49-F238E27FC236}">
                <a16:creationId xmlns:a16="http://schemas.microsoft.com/office/drawing/2014/main" id="{431D8E3C-5C48-E661-00AD-98029A66E180}"/>
              </a:ext>
            </a:extLst>
          </p:cNvPr>
          <p:cNvSpPr txBox="1"/>
          <p:nvPr/>
        </p:nvSpPr>
        <p:spPr>
          <a:xfrm>
            <a:off x="4620171" y="2746251"/>
            <a:ext cx="230906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conocimiento dice: “Tengo derecho” </a:t>
            </a:r>
          </a:p>
        </p:txBody>
      </p:sp>
      <p:sp>
        <p:nvSpPr>
          <p:cNvPr id="25" name="TextBox 24">
            <a:extLst>
              <a:ext uri="{FF2B5EF4-FFF2-40B4-BE49-F238E27FC236}">
                <a16:creationId xmlns:a16="http://schemas.microsoft.com/office/drawing/2014/main" id="{22113119-6F30-B7C2-3F6B-6C3801608CE8}"/>
              </a:ext>
            </a:extLst>
          </p:cNvPr>
          <p:cNvSpPr txBox="1"/>
          <p:nvPr/>
        </p:nvSpPr>
        <p:spPr>
          <a:xfrm>
            <a:off x="6929240" y="2729294"/>
            <a:ext cx="221475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amor pregunta: “¿Esto ayudará a mi hermano?”</a:t>
            </a:r>
          </a:p>
        </p:txBody>
      </p:sp>
      <p:sp>
        <p:nvSpPr>
          <p:cNvPr id="6" name="1 CuadroTexto">
            <a:extLst>
              <a:ext uri="{FF2B5EF4-FFF2-40B4-BE49-F238E27FC236}">
                <a16:creationId xmlns:a16="http://schemas.microsoft.com/office/drawing/2014/main" id="{C97887F8-E5BC-A8BD-9119-222BB2ACF0F0}"/>
              </a:ext>
            </a:extLst>
          </p:cNvPr>
          <p:cNvSpPr txBox="1"/>
          <p:nvPr/>
        </p:nvSpPr>
        <p:spPr>
          <a:xfrm>
            <a:off x="179512" y="1695673"/>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9:3-6</a:t>
            </a:r>
          </a:p>
        </p:txBody>
      </p:sp>
      <p:sp>
        <p:nvSpPr>
          <p:cNvPr id="8" name="2 CuadroTexto">
            <a:extLst>
              <a:ext uri="{FF2B5EF4-FFF2-40B4-BE49-F238E27FC236}">
                <a16:creationId xmlns:a16="http://schemas.microsoft.com/office/drawing/2014/main" id="{CE5B08E2-47D2-0B1C-DE3D-D29BF592D7A8}"/>
              </a:ext>
            </a:extLst>
          </p:cNvPr>
          <p:cNvSpPr txBox="1"/>
          <p:nvPr/>
        </p:nvSpPr>
        <p:spPr>
          <a:xfrm>
            <a:off x="107504" y="2173272"/>
            <a:ext cx="4434863" cy="2863220"/>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Contra los que me acusan, esta es mi defensa: </a:t>
            </a:r>
            <a:r>
              <a:rPr lang="es-ES" sz="2400" dirty="0">
                <a:solidFill>
                  <a:srgbClr val="00B0F0"/>
                </a:solidFill>
                <a:latin typeface="Calibri"/>
              </a:rPr>
              <a:t>¿Acaso no tenemos </a:t>
            </a:r>
            <a:r>
              <a:rPr lang="es-ES" sz="2400" u="sng" dirty="0">
                <a:solidFill>
                  <a:srgbClr val="00B0F0"/>
                </a:solidFill>
                <a:latin typeface="Calibri"/>
              </a:rPr>
              <a:t>derecho de comer y beber</a:t>
            </a:r>
            <a:r>
              <a:rPr lang="es-ES" sz="2400" dirty="0">
                <a:solidFill>
                  <a:srgbClr val="00B0F0"/>
                </a:solidFill>
                <a:latin typeface="Calibri"/>
              </a:rPr>
              <a:t>? </a:t>
            </a:r>
            <a:r>
              <a:rPr lang="es-ES" sz="2400" dirty="0">
                <a:solidFill>
                  <a:srgbClr val="FFFF00"/>
                </a:solidFill>
                <a:latin typeface="Calibri"/>
              </a:rPr>
              <a:t>¿No </a:t>
            </a:r>
            <a:r>
              <a:rPr lang="es-ES" sz="2400" u="sng" dirty="0">
                <a:solidFill>
                  <a:srgbClr val="FFFF00"/>
                </a:solidFill>
                <a:latin typeface="Calibri"/>
              </a:rPr>
              <a:t>tenemos </a:t>
            </a:r>
            <a:r>
              <a:rPr lang="es-ES" sz="2400" dirty="0">
                <a:solidFill>
                  <a:srgbClr val="FFFF00"/>
                </a:solidFill>
                <a:latin typeface="Calibri"/>
              </a:rPr>
              <a:t>derecho de traer con nosotros una hermana por mujer como también los otros apóstoles, y los hermanos del Señor, y Cefas? </a:t>
            </a:r>
            <a:r>
              <a:rPr lang="es-ES" sz="2400" dirty="0">
                <a:solidFill>
                  <a:srgbClr val="00B0F0"/>
                </a:solidFill>
                <a:latin typeface="Calibri"/>
              </a:rPr>
              <a:t>¿O sólo yo y Bernabé </a:t>
            </a:r>
            <a:r>
              <a:rPr lang="es-ES" sz="2400" u="sng" dirty="0">
                <a:solidFill>
                  <a:srgbClr val="00B0F0"/>
                </a:solidFill>
                <a:latin typeface="Calibri"/>
              </a:rPr>
              <a:t>no tenemos derecho de no trabajar</a:t>
            </a:r>
            <a:r>
              <a:rPr lang="es-ES" sz="2400" dirty="0">
                <a:solidFill>
                  <a:srgbClr val="00B0F0"/>
                </a:solidFill>
                <a:latin typeface="Calibri"/>
              </a:rPr>
              <a:t>? </a:t>
            </a:r>
          </a:p>
        </p:txBody>
      </p:sp>
      <p:cxnSp>
        <p:nvCxnSpPr>
          <p:cNvPr id="7" name="Straight Arrow Connector 6">
            <a:extLst>
              <a:ext uri="{FF2B5EF4-FFF2-40B4-BE49-F238E27FC236}">
                <a16:creationId xmlns:a16="http://schemas.microsoft.com/office/drawing/2014/main" id="{FC9436B0-F8C0-6D45-E32D-78A9609AD0F7}"/>
              </a:ext>
            </a:extLst>
          </p:cNvPr>
          <p:cNvCxnSpPr>
            <a:cxnSpLocks/>
          </p:cNvCxnSpPr>
          <p:nvPr/>
        </p:nvCxnSpPr>
        <p:spPr>
          <a:xfrm flipV="1">
            <a:off x="4283968" y="3429000"/>
            <a:ext cx="936104" cy="1028915"/>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2 CuadroTexto">
            <a:extLst>
              <a:ext uri="{FF2B5EF4-FFF2-40B4-BE49-F238E27FC236}">
                <a16:creationId xmlns:a16="http://schemas.microsoft.com/office/drawing/2014/main" id="{2A983FC8-014E-4D2D-ED01-1248BB6CC46E}"/>
              </a:ext>
            </a:extLst>
          </p:cNvPr>
          <p:cNvSpPr txBox="1"/>
          <p:nvPr/>
        </p:nvSpPr>
        <p:spPr>
          <a:xfrm>
            <a:off x="-3797" y="5485640"/>
            <a:ext cx="9144814"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Pero esto, hermanos, lo he presentado como ejemplo en mí y en Apolos </a:t>
            </a:r>
            <a:r>
              <a:rPr lang="es-ES" sz="2400" u="sng" dirty="0">
                <a:solidFill>
                  <a:srgbClr val="FFFF00"/>
                </a:solidFill>
                <a:latin typeface="Calibri"/>
              </a:rPr>
              <a:t>por amor de vosotros</a:t>
            </a:r>
            <a:r>
              <a:rPr lang="es-ES" sz="2400" dirty="0">
                <a:solidFill>
                  <a:srgbClr val="FFFF00"/>
                </a:solidFill>
                <a:latin typeface="Calibri"/>
              </a:rPr>
              <a:t>, </a:t>
            </a:r>
            <a:r>
              <a:rPr lang="es-ES" sz="2400" dirty="0">
                <a:latin typeface="Calibri"/>
              </a:rPr>
              <a:t>para que en nosotros aprendáis a no pensar más de lo que está escrito, no sea que por causa de uno, os envanezcáis unos contra otros.</a:t>
            </a:r>
          </a:p>
        </p:txBody>
      </p:sp>
      <p:sp>
        <p:nvSpPr>
          <p:cNvPr id="2" name="1 CuadroTexto">
            <a:extLst>
              <a:ext uri="{FF2B5EF4-FFF2-40B4-BE49-F238E27FC236}">
                <a16:creationId xmlns:a16="http://schemas.microsoft.com/office/drawing/2014/main" id="{0E4EEAD6-F488-F3FB-60EF-7DCD36B5A8BD}"/>
              </a:ext>
            </a:extLst>
          </p:cNvPr>
          <p:cNvSpPr txBox="1"/>
          <p:nvPr/>
        </p:nvSpPr>
        <p:spPr>
          <a:xfrm>
            <a:off x="2495935" y="503524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4:6</a:t>
            </a:r>
          </a:p>
        </p:txBody>
      </p:sp>
    </p:spTree>
    <p:extLst>
      <p:ext uri="{BB962C8B-B14F-4D97-AF65-F5344CB8AC3E}">
        <p14:creationId xmlns:p14="http://schemas.microsoft.com/office/powerpoint/2010/main" val="13286168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86753C-ECEA-776C-3128-8967C0C6B575}"/>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A89A0C83-A9BF-B756-3603-432A8DF4893F}"/>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9:1, 2</a:t>
            </a:r>
          </a:p>
        </p:txBody>
      </p:sp>
      <p:sp>
        <p:nvSpPr>
          <p:cNvPr id="5" name="2 CuadroTexto">
            <a:extLst>
              <a:ext uri="{FF2B5EF4-FFF2-40B4-BE49-F238E27FC236}">
                <a16:creationId xmlns:a16="http://schemas.microsoft.com/office/drawing/2014/main" id="{466479FE-10E6-4A87-4A1F-255C1892B334}"/>
              </a:ext>
            </a:extLst>
          </p:cNvPr>
          <p:cNvSpPr txBox="1"/>
          <p:nvPr/>
        </p:nvSpPr>
        <p:spPr>
          <a:xfrm>
            <a:off x="-1" y="477599"/>
            <a:ext cx="9143999"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¿No soy apóstol? ¿No soy libre? ¿No he visto a Jesús el Señor nuestro? ¿No sois vosotros mi obra en el Señor? </a:t>
            </a:r>
            <a:r>
              <a:rPr lang="es-ES" sz="2400" dirty="0">
                <a:solidFill>
                  <a:srgbClr val="00B0F0"/>
                </a:solidFill>
                <a:latin typeface="Calibri"/>
              </a:rPr>
              <a:t>Si para otros no soy apóstol, para vosotros ciertamente lo soy; porque el sello de mi apostolado sois vosotros en el Señor. </a:t>
            </a:r>
          </a:p>
        </p:txBody>
      </p:sp>
      <p:sp>
        <p:nvSpPr>
          <p:cNvPr id="10" name="TextBox 9">
            <a:extLst>
              <a:ext uri="{FF2B5EF4-FFF2-40B4-BE49-F238E27FC236}">
                <a16:creationId xmlns:a16="http://schemas.microsoft.com/office/drawing/2014/main" id="{3E6EEF29-4CD7-C087-FD27-D3013CFF5EC8}"/>
              </a:ext>
            </a:extLst>
          </p:cNvPr>
          <p:cNvSpPr txBox="1"/>
          <p:nvPr/>
        </p:nvSpPr>
        <p:spPr>
          <a:xfrm>
            <a:off x="4620171" y="172118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73D6411B-1D4F-C959-A8D7-E426C6612566}"/>
              </a:ext>
            </a:extLst>
          </p:cNvPr>
          <p:cNvSpPr txBox="1"/>
          <p:nvPr/>
        </p:nvSpPr>
        <p:spPr>
          <a:xfrm>
            <a:off x="4613292" y="206063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45538AF2-933F-3E5D-9CC9-CC33168E1F46}"/>
              </a:ext>
            </a:extLst>
          </p:cNvPr>
          <p:cNvSpPr txBox="1"/>
          <p:nvPr/>
        </p:nvSpPr>
        <p:spPr>
          <a:xfrm>
            <a:off x="4607496" y="239737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24" name="TextBox 23">
            <a:extLst>
              <a:ext uri="{FF2B5EF4-FFF2-40B4-BE49-F238E27FC236}">
                <a16:creationId xmlns:a16="http://schemas.microsoft.com/office/drawing/2014/main" id="{23FCD07A-F4A6-0C0B-3863-2AE8F51432FC}"/>
              </a:ext>
            </a:extLst>
          </p:cNvPr>
          <p:cNvSpPr txBox="1"/>
          <p:nvPr/>
        </p:nvSpPr>
        <p:spPr>
          <a:xfrm>
            <a:off x="4620171" y="2746251"/>
            <a:ext cx="230906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conocimiento dice: “Tengo derecho” </a:t>
            </a:r>
          </a:p>
        </p:txBody>
      </p:sp>
      <p:sp>
        <p:nvSpPr>
          <p:cNvPr id="25" name="TextBox 24">
            <a:extLst>
              <a:ext uri="{FF2B5EF4-FFF2-40B4-BE49-F238E27FC236}">
                <a16:creationId xmlns:a16="http://schemas.microsoft.com/office/drawing/2014/main" id="{76E27553-C10F-F8CB-0BAA-1AD2D08978D3}"/>
              </a:ext>
            </a:extLst>
          </p:cNvPr>
          <p:cNvSpPr txBox="1"/>
          <p:nvPr/>
        </p:nvSpPr>
        <p:spPr>
          <a:xfrm>
            <a:off x="6929240" y="2729294"/>
            <a:ext cx="221475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amor pregunta: “¿Esto ayudará a mi hermano?”</a:t>
            </a:r>
          </a:p>
        </p:txBody>
      </p:sp>
      <p:sp>
        <p:nvSpPr>
          <p:cNvPr id="6" name="1 CuadroTexto">
            <a:extLst>
              <a:ext uri="{FF2B5EF4-FFF2-40B4-BE49-F238E27FC236}">
                <a16:creationId xmlns:a16="http://schemas.microsoft.com/office/drawing/2014/main" id="{7703B5C4-8C94-DC3A-A7EE-DEE6B23C0DD9}"/>
              </a:ext>
            </a:extLst>
          </p:cNvPr>
          <p:cNvSpPr txBox="1"/>
          <p:nvPr/>
        </p:nvSpPr>
        <p:spPr>
          <a:xfrm>
            <a:off x="179512" y="1695673"/>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9:3-6</a:t>
            </a:r>
          </a:p>
        </p:txBody>
      </p:sp>
      <p:sp>
        <p:nvSpPr>
          <p:cNvPr id="8" name="2 CuadroTexto">
            <a:extLst>
              <a:ext uri="{FF2B5EF4-FFF2-40B4-BE49-F238E27FC236}">
                <a16:creationId xmlns:a16="http://schemas.microsoft.com/office/drawing/2014/main" id="{598183D5-DF7D-BFBE-D7E3-BF1F07333B77}"/>
              </a:ext>
            </a:extLst>
          </p:cNvPr>
          <p:cNvSpPr txBox="1"/>
          <p:nvPr/>
        </p:nvSpPr>
        <p:spPr>
          <a:xfrm>
            <a:off x="107504" y="2173272"/>
            <a:ext cx="4434863" cy="2863220"/>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Contra los que me acusan, esta es mi defensa: </a:t>
            </a:r>
            <a:r>
              <a:rPr lang="es-ES" sz="2400" dirty="0">
                <a:solidFill>
                  <a:srgbClr val="00B0F0"/>
                </a:solidFill>
                <a:latin typeface="Calibri"/>
              </a:rPr>
              <a:t>¿Acaso no tenemos </a:t>
            </a:r>
            <a:r>
              <a:rPr lang="es-ES" sz="2400" u="sng" dirty="0">
                <a:solidFill>
                  <a:srgbClr val="00B0F0"/>
                </a:solidFill>
                <a:latin typeface="Calibri"/>
              </a:rPr>
              <a:t>derecho de comer y beber</a:t>
            </a:r>
            <a:r>
              <a:rPr lang="es-ES" sz="2400" dirty="0">
                <a:solidFill>
                  <a:srgbClr val="00B0F0"/>
                </a:solidFill>
                <a:latin typeface="Calibri"/>
              </a:rPr>
              <a:t>? </a:t>
            </a:r>
            <a:r>
              <a:rPr lang="es-ES" sz="2400" dirty="0">
                <a:solidFill>
                  <a:srgbClr val="FFFF00"/>
                </a:solidFill>
                <a:latin typeface="Calibri"/>
              </a:rPr>
              <a:t>¿No </a:t>
            </a:r>
            <a:r>
              <a:rPr lang="es-ES" sz="2400" u="sng" dirty="0">
                <a:solidFill>
                  <a:srgbClr val="FFFF00"/>
                </a:solidFill>
                <a:latin typeface="Calibri"/>
              </a:rPr>
              <a:t>tenemos </a:t>
            </a:r>
            <a:r>
              <a:rPr lang="es-ES" sz="2400" dirty="0">
                <a:solidFill>
                  <a:srgbClr val="FFFF00"/>
                </a:solidFill>
                <a:latin typeface="Calibri"/>
              </a:rPr>
              <a:t>derecho de traer con nosotros una hermana por mujer como también los otros apóstoles, y los hermanos del Señor, y Cefas? </a:t>
            </a:r>
            <a:r>
              <a:rPr lang="es-ES" sz="2400" dirty="0">
                <a:solidFill>
                  <a:srgbClr val="00B0F0"/>
                </a:solidFill>
                <a:latin typeface="Calibri"/>
              </a:rPr>
              <a:t>¿O sólo yo y Bernabé </a:t>
            </a:r>
            <a:r>
              <a:rPr lang="es-ES" sz="2400" u="sng" dirty="0">
                <a:solidFill>
                  <a:srgbClr val="00B0F0"/>
                </a:solidFill>
                <a:latin typeface="Calibri"/>
              </a:rPr>
              <a:t>no tenemos derecho de no trabajar</a:t>
            </a:r>
            <a:r>
              <a:rPr lang="es-ES" sz="2400" dirty="0">
                <a:solidFill>
                  <a:srgbClr val="00B0F0"/>
                </a:solidFill>
                <a:latin typeface="Calibri"/>
              </a:rPr>
              <a:t>? </a:t>
            </a:r>
          </a:p>
        </p:txBody>
      </p:sp>
      <p:cxnSp>
        <p:nvCxnSpPr>
          <p:cNvPr id="7" name="Straight Arrow Connector 6">
            <a:extLst>
              <a:ext uri="{FF2B5EF4-FFF2-40B4-BE49-F238E27FC236}">
                <a16:creationId xmlns:a16="http://schemas.microsoft.com/office/drawing/2014/main" id="{2D2A514A-D316-0925-F745-2EA23CEDB909}"/>
              </a:ext>
            </a:extLst>
          </p:cNvPr>
          <p:cNvCxnSpPr>
            <a:cxnSpLocks/>
          </p:cNvCxnSpPr>
          <p:nvPr/>
        </p:nvCxnSpPr>
        <p:spPr>
          <a:xfrm flipV="1">
            <a:off x="4283968" y="3429000"/>
            <a:ext cx="936104" cy="1028915"/>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2 CuadroTexto">
            <a:extLst>
              <a:ext uri="{FF2B5EF4-FFF2-40B4-BE49-F238E27FC236}">
                <a16:creationId xmlns:a16="http://schemas.microsoft.com/office/drawing/2014/main" id="{D154C90D-596D-1691-81AB-6A05F9BA7EDE}"/>
              </a:ext>
            </a:extLst>
          </p:cNvPr>
          <p:cNvSpPr txBox="1"/>
          <p:nvPr/>
        </p:nvSpPr>
        <p:spPr>
          <a:xfrm>
            <a:off x="-3797" y="5485640"/>
            <a:ext cx="9144814"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Pero esto, hermanos, lo he presentado como ejemplo en mí y en Apolos </a:t>
            </a:r>
            <a:r>
              <a:rPr lang="es-ES" sz="2400" u="sng" dirty="0">
                <a:solidFill>
                  <a:srgbClr val="FFFF00"/>
                </a:solidFill>
                <a:latin typeface="Calibri"/>
              </a:rPr>
              <a:t>por amor de vosotros</a:t>
            </a:r>
            <a:r>
              <a:rPr lang="es-ES" sz="2400" dirty="0">
                <a:solidFill>
                  <a:srgbClr val="FFFF00"/>
                </a:solidFill>
                <a:latin typeface="Calibri"/>
              </a:rPr>
              <a:t>, </a:t>
            </a:r>
            <a:r>
              <a:rPr lang="es-ES" sz="2400" dirty="0">
                <a:solidFill>
                  <a:srgbClr val="00B0F0"/>
                </a:solidFill>
                <a:latin typeface="Calibri"/>
              </a:rPr>
              <a:t>para que en nosotros aprendáis a no pensar más de lo que está escrito, no sea que por causa de uno, os envanezcáis unos contra otros.</a:t>
            </a:r>
          </a:p>
        </p:txBody>
      </p:sp>
      <p:sp>
        <p:nvSpPr>
          <p:cNvPr id="2" name="1 CuadroTexto">
            <a:extLst>
              <a:ext uri="{FF2B5EF4-FFF2-40B4-BE49-F238E27FC236}">
                <a16:creationId xmlns:a16="http://schemas.microsoft.com/office/drawing/2014/main" id="{B4243F8D-39F3-02FA-8F6F-DF67C17C4285}"/>
              </a:ext>
            </a:extLst>
          </p:cNvPr>
          <p:cNvSpPr txBox="1"/>
          <p:nvPr/>
        </p:nvSpPr>
        <p:spPr>
          <a:xfrm>
            <a:off x="2495935" y="503524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4:6</a:t>
            </a:r>
          </a:p>
        </p:txBody>
      </p:sp>
    </p:spTree>
    <p:extLst>
      <p:ext uri="{BB962C8B-B14F-4D97-AF65-F5344CB8AC3E}">
        <p14:creationId xmlns:p14="http://schemas.microsoft.com/office/powerpoint/2010/main" val="16292034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34BF0-F766-70E7-3104-2EE2BD5AA16D}"/>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AF748EF9-ED40-A1A6-511D-72771C802B81}"/>
              </a:ext>
            </a:extLst>
          </p:cNvPr>
          <p:cNvSpPr txBox="1"/>
          <p:nvPr/>
        </p:nvSpPr>
        <p:spPr>
          <a:xfrm>
            <a:off x="4620171" y="172118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08868DFF-AD02-2D10-31ED-8B2A08025A03}"/>
              </a:ext>
            </a:extLst>
          </p:cNvPr>
          <p:cNvSpPr txBox="1"/>
          <p:nvPr/>
        </p:nvSpPr>
        <p:spPr>
          <a:xfrm>
            <a:off x="4613292" y="206063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DB3FD167-09AF-2BAC-55AA-41795CE8EEC7}"/>
              </a:ext>
            </a:extLst>
          </p:cNvPr>
          <p:cNvSpPr txBox="1"/>
          <p:nvPr/>
        </p:nvSpPr>
        <p:spPr>
          <a:xfrm>
            <a:off x="4607496" y="239737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24" name="TextBox 23">
            <a:extLst>
              <a:ext uri="{FF2B5EF4-FFF2-40B4-BE49-F238E27FC236}">
                <a16:creationId xmlns:a16="http://schemas.microsoft.com/office/drawing/2014/main" id="{F6A46518-329B-D306-D2CF-CE04EEA1335A}"/>
              </a:ext>
            </a:extLst>
          </p:cNvPr>
          <p:cNvSpPr txBox="1"/>
          <p:nvPr/>
        </p:nvSpPr>
        <p:spPr>
          <a:xfrm>
            <a:off x="4620171" y="2746251"/>
            <a:ext cx="230906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conocimiento dice: “Tengo derecho” </a:t>
            </a:r>
          </a:p>
        </p:txBody>
      </p:sp>
      <p:sp>
        <p:nvSpPr>
          <p:cNvPr id="25" name="TextBox 24">
            <a:extLst>
              <a:ext uri="{FF2B5EF4-FFF2-40B4-BE49-F238E27FC236}">
                <a16:creationId xmlns:a16="http://schemas.microsoft.com/office/drawing/2014/main" id="{DC2193BC-B7D7-E990-3B06-B87BCAF2C6DE}"/>
              </a:ext>
            </a:extLst>
          </p:cNvPr>
          <p:cNvSpPr txBox="1"/>
          <p:nvPr/>
        </p:nvSpPr>
        <p:spPr>
          <a:xfrm>
            <a:off x="6929240" y="2729294"/>
            <a:ext cx="221475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amor pregunta: “¿Esto ayudará a mi hermano?”</a:t>
            </a:r>
          </a:p>
        </p:txBody>
      </p:sp>
      <p:sp>
        <p:nvSpPr>
          <p:cNvPr id="6" name="1 CuadroTexto">
            <a:extLst>
              <a:ext uri="{FF2B5EF4-FFF2-40B4-BE49-F238E27FC236}">
                <a16:creationId xmlns:a16="http://schemas.microsoft.com/office/drawing/2014/main" id="{BD3C101E-53B5-0E69-9F5E-FB38D59F0C76}"/>
              </a:ext>
            </a:extLst>
          </p:cNvPr>
          <p:cNvSpPr txBox="1"/>
          <p:nvPr/>
        </p:nvSpPr>
        <p:spPr>
          <a:xfrm>
            <a:off x="179512" y="1695673"/>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9:3-6</a:t>
            </a:r>
          </a:p>
        </p:txBody>
      </p:sp>
      <p:sp>
        <p:nvSpPr>
          <p:cNvPr id="8" name="2 CuadroTexto">
            <a:extLst>
              <a:ext uri="{FF2B5EF4-FFF2-40B4-BE49-F238E27FC236}">
                <a16:creationId xmlns:a16="http://schemas.microsoft.com/office/drawing/2014/main" id="{04D6B384-2CCE-DBDE-D7E5-DDF9D5AF944E}"/>
              </a:ext>
            </a:extLst>
          </p:cNvPr>
          <p:cNvSpPr txBox="1"/>
          <p:nvPr/>
        </p:nvSpPr>
        <p:spPr>
          <a:xfrm>
            <a:off x="107504" y="2173272"/>
            <a:ext cx="4434863" cy="2863220"/>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Contra los que me acusan, esta es mi defensa: </a:t>
            </a:r>
            <a:r>
              <a:rPr lang="es-ES" sz="2400" dirty="0">
                <a:solidFill>
                  <a:srgbClr val="00B0F0"/>
                </a:solidFill>
                <a:latin typeface="Calibri"/>
              </a:rPr>
              <a:t>¿Acaso no tenemos </a:t>
            </a:r>
            <a:r>
              <a:rPr lang="es-ES" sz="2400" u="sng" dirty="0">
                <a:solidFill>
                  <a:srgbClr val="00B0F0"/>
                </a:solidFill>
                <a:latin typeface="Calibri"/>
              </a:rPr>
              <a:t>derecho de comer y beber</a:t>
            </a:r>
            <a:r>
              <a:rPr lang="es-ES" sz="2400" dirty="0">
                <a:solidFill>
                  <a:srgbClr val="00B0F0"/>
                </a:solidFill>
                <a:latin typeface="Calibri"/>
              </a:rPr>
              <a:t>? </a:t>
            </a:r>
            <a:r>
              <a:rPr lang="es-ES" sz="2400" dirty="0">
                <a:solidFill>
                  <a:srgbClr val="FFFF00"/>
                </a:solidFill>
                <a:latin typeface="Calibri"/>
              </a:rPr>
              <a:t>¿No </a:t>
            </a:r>
            <a:r>
              <a:rPr lang="es-ES" sz="2400" u="sng" dirty="0">
                <a:solidFill>
                  <a:srgbClr val="FFFF00"/>
                </a:solidFill>
                <a:latin typeface="Calibri"/>
              </a:rPr>
              <a:t>tenemos </a:t>
            </a:r>
            <a:r>
              <a:rPr lang="es-ES" sz="2400" dirty="0">
                <a:solidFill>
                  <a:srgbClr val="FFFF00"/>
                </a:solidFill>
                <a:latin typeface="Calibri"/>
              </a:rPr>
              <a:t>derecho de traer con nosotros una hermana por mujer como también los otros apóstoles, y los hermanos del Señor, y Cefas? </a:t>
            </a:r>
            <a:r>
              <a:rPr lang="es-ES" sz="2400" dirty="0">
                <a:solidFill>
                  <a:srgbClr val="00B0F0"/>
                </a:solidFill>
                <a:latin typeface="Calibri"/>
              </a:rPr>
              <a:t>¿O sólo yo y Bernabé </a:t>
            </a:r>
            <a:r>
              <a:rPr lang="es-ES" sz="2400" u="sng" dirty="0">
                <a:solidFill>
                  <a:srgbClr val="00B0F0"/>
                </a:solidFill>
                <a:latin typeface="Calibri"/>
              </a:rPr>
              <a:t>no tenemos derecho de no trabajar</a:t>
            </a:r>
            <a:r>
              <a:rPr lang="es-ES" sz="2400" dirty="0">
                <a:solidFill>
                  <a:srgbClr val="00B0F0"/>
                </a:solidFill>
                <a:latin typeface="Calibri"/>
              </a:rPr>
              <a:t>? </a:t>
            </a:r>
          </a:p>
        </p:txBody>
      </p:sp>
      <p:cxnSp>
        <p:nvCxnSpPr>
          <p:cNvPr id="7" name="Straight Arrow Connector 6">
            <a:extLst>
              <a:ext uri="{FF2B5EF4-FFF2-40B4-BE49-F238E27FC236}">
                <a16:creationId xmlns:a16="http://schemas.microsoft.com/office/drawing/2014/main" id="{C5ECD4F5-6688-4CA9-7DF7-698D8830DA21}"/>
              </a:ext>
            </a:extLst>
          </p:cNvPr>
          <p:cNvCxnSpPr>
            <a:cxnSpLocks/>
          </p:cNvCxnSpPr>
          <p:nvPr/>
        </p:nvCxnSpPr>
        <p:spPr>
          <a:xfrm flipV="1">
            <a:off x="4283968" y="3429000"/>
            <a:ext cx="936104" cy="1028915"/>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2 CuadroTexto">
            <a:extLst>
              <a:ext uri="{FF2B5EF4-FFF2-40B4-BE49-F238E27FC236}">
                <a16:creationId xmlns:a16="http://schemas.microsoft.com/office/drawing/2014/main" id="{CC678F67-D019-318A-189C-B8E9ACCB6419}"/>
              </a:ext>
            </a:extLst>
          </p:cNvPr>
          <p:cNvSpPr txBox="1"/>
          <p:nvPr/>
        </p:nvSpPr>
        <p:spPr>
          <a:xfrm>
            <a:off x="-3797" y="5485640"/>
            <a:ext cx="9144814"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Pero esto, hermanos, lo he presentado como ejemplo en mí y en Apolos </a:t>
            </a:r>
            <a:r>
              <a:rPr lang="es-ES" sz="2400" u="sng" dirty="0">
                <a:solidFill>
                  <a:srgbClr val="FFFF00"/>
                </a:solidFill>
                <a:latin typeface="Calibri"/>
              </a:rPr>
              <a:t>por amor de vosotros</a:t>
            </a:r>
            <a:r>
              <a:rPr lang="es-ES" sz="2400" dirty="0">
                <a:solidFill>
                  <a:srgbClr val="FFFF00"/>
                </a:solidFill>
                <a:latin typeface="Calibri"/>
              </a:rPr>
              <a:t>, </a:t>
            </a:r>
            <a:r>
              <a:rPr lang="es-ES" sz="2400" dirty="0">
                <a:solidFill>
                  <a:srgbClr val="00B0F0"/>
                </a:solidFill>
                <a:latin typeface="Calibri"/>
              </a:rPr>
              <a:t>para que en nosotros aprendáis a no pensar más de lo que está escrito, no sea que por causa de uno, os envanezcáis unos contra otros.</a:t>
            </a:r>
          </a:p>
        </p:txBody>
      </p:sp>
      <p:sp>
        <p:nvSpPr>
          <p:cNvPr id="2" name="1 CuadroTexto">
            <a:extLst>
              <a:ext uri="{FF2B5EF4-FFF2-40B4-BE49-F238E27FC236}">
                <a16:creationId xmlns:a16="http://schemas.microsoft.com/office/drawing/2014/main" id="{02B2A190-C030-78B6-0D53-0ED724B699E6}"/>
              </a:ext>
            </a:extLst>
          </p:cNvPr>
          <p:cNvSpPr txBox="1"/>
          <p:nvPr/>
        </p:nvSpPr>
        <p:spPr>
          <a:xfrm>
            <a:off x="2495935" y="4967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9:12</a:t>
            </a:r>
          </a:p>
        </p:txBody>
      </p:sp>
      <p:sp>
        <p:nvSpPr>
          <p:cNvPr id="9" name="2 CuadroTexto">
            <a:extLst>
              <a:ext uri="{FF2B5EF4-FFF2-40B4-BE49-F238E27FC236}">
                <a16:creationId xmlns:a16="http://schemas.microsoft.com/office/drawing/2014/main" id="{E0B0997B-E105-2DCD-3A37-9136FA41CD00}"/>
              </a:ext>
            </a:extLst>
          </p:cNvPr>
          <p:cNvSpPr txBox="1"/>
          <p:nvPr/>
        </p:nvSpPr>
        <p:spPr>
          <a:xfrm>
            <a:off x="11861" y="536833"/>
            <a:ext cx="9144814"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Si otros participan de este derecho sobre vosotros, ¿cuánto más nosotros? Pero no hemos usado de este derecho, sino que lo soportamos todo, por no poner ningún obstáculo al evangelio de Cristo. </a:t>
            </a:r>
          </a:p>
        </p:txBody>
      </p:sp>
      <p:sp>
        <p:nvSpPr>
          <p:cNvPr id="11" name="1 CuadroTexto">
            <a:extLst>
              <a:ext uri="{FF2B5EF4-FFF2-40B4-BE49-F238E27FC236}">
                <a16:creationId xmlns:a16="http://schemas.microsoft.com/office/drawing/2014/main" id="{CD64114B-C41E-BF5B-1C78-D99C14F4F6DC}"/>
              </a:ext>
            </a:extLst>
          </p:cNvPr>
          <p:cNvSpPr txBox="1"/>
          <p:nvPr/>
        </p:nvSpPr>
        <p:spPr>
          <a:xfrm>
            <a:off x="2495935" y="503524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4:6</a:t>
            </a:r>
          </a:p>
        </p:txBody>
      </p:sp>
    </p:spTree>
    <p:extLst>
      <p:ext uri="{BB962C8B-B14F-4D97-AF65-F5344CB8AC3E}">
        <p14:creationId xmlns:p14="http://schemas.microsoft.com/office/powerpoint/2010/main" val="3220600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7BA8B0-6766-82F6-A6D7-2954EF1EB525}"/>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D5AA1541-1D74-221A-FFCF-BEB920B37A6A}"/>
              </a:ext>
            </a:extLst>
          </p:cNvPr>
          <p:cNvSpPr txBox="1"/>
          <p:nvPr/>
        </p:nvSpPr>
        <p:spPr>
          <a:xfrm>
            <a:off x="4620171" y="172118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343370B3-8A47-9567-CD0D-18EB00F2657F}"/>
              </a:ext>
            </a:extLst>
          </p:cNvPr>
          <p:cNvSpPr txBox="1"/>
          <p:nvPr/>
        </p:nvSpPr>
        <p:spPr>
          <a:xfrm>
            <a:off x="4613292" y="206063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014E030E-7721-C233-4ABA-CEB8D2EEDE6C}"/>
              </a:ext>
            </a:extLst>
          </p:cNvPr>
          <p:cNvSpPr txBox="1"/>
          <p:nvPr/>
        </p:nvSpPr>
        <p:spPr>
          <a:xfrm>
            <a:off x="4607496" y="239737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24" name="TextBox 23">
            <a:extLst>
              <a:ext uri="{FF2B5EF4-FFF2-40B4-BE49-F238E27FC236}">
                <a16:creationId xmlns:a16="http://schemas.microsoft.com/office/drawing/2014/main" id="{6C8C613B-2376-7E33-B374-BE6D5F9437B1}"/>
              </a:ext>
            </a:extLst>
          </p:cNvPr>
          <p:cNvSpPr txBox="1"/>
          <p:nvPr/>
        </p:nvSpPr>
        <p:spPr>
          <a:xfrm>
            <a:off x="4620171" y="2746251"/>
            <a:ext cx="230906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conocimiento dice: “Tengo derecho” </a:t>
            </a:r>
          </a:p>
        </p:txBody>
      </p:sp>
      <p:sp>
        <p:nvSpPr>
          <p:cNvPr id="25" name="TextBox 24">
            <a:extLst>
              <a:ext uri="{FF2B5EF4-FFF2-40B4-BE49-F238E27FC236}">
                <a16:creationId xmlns:a16="http://schemas.microsoft.com/office/drawing/2014/main" id="{7CC256F6-E72D-A58C-4FF2-D8C25371C1DA}"/>
              </a:ext>
            </a:extLst>
          </p:cNvPr>
          <p:cNvSpPr txBox="1"/>
          <p:nvPr/>
        </p:nvSpPr>
        <p:spPr>
          <a:xfrm>
            <a:off x="6929240" y="2729294"/>
            <a:ext cx="221475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amor pregunta: “¿Esto ayudará a mi hermano?”</a:t>
            </a:r>
          </a:p>
        </p:txBody>
      </p:sp>
      <p:sp>
        <p:nvSpPr>
          <p:cNvPr id="6" name="1 CuadroTexto">
            <a:extLst>
              <a:ext uri="{FF2B5EF4-FFF2-40B4-BE49-F238E27FC236}">
                <a16:creationId xmlns:a16="http://schemas.microsoft.com/office/drawing/2014/main" id="{EC2B7EF9-05A0-D832-704E-1EE85844E1D3}"/>
              </a:ext>
            </a:extLst>
          </p:cNvPr>
          <p:cNvSpPr txBox="1"/>
          <p:nvPr/>
        </p:nvSpPr>
        <p:spPr>
          <a:xfrm>
            <a:off x="179512" y="1695673"/>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9:3-6</a:t>
            </a:r>
          </a:p>
        </p:txBody>
      </p:sp>
      <p:sp>
        <p:nvSpPr>
          <p:cNvPr id="8" name="2 CuadroTexto">
            <a:extLst>
              <a:ext uri="{FF2B5EF4-FFF2-40B4-BE49-F238E27FC236}">
                <a16:creationId xmlns:a16="http://schemas.microsoft.com/office/drawing/2014/main" id="{1FF59E9D-5F9B-0C1C-CED9-A020BB800738}"/>
              </a:ext>
            </a:extLst>
          </p:cNvPr>
          <p:cNvSpPr txBox="1"/>
          <p:nvPr/>
        </p:nvSpPr>
        <p:spPr>
          <a:xfrm>
            <a:off x="107504" y="2173272"/>
            <a:ext cx="4434863" cy="2863220"/>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Contra los que me acusan, esta es mi defensa: </a:t>
            </a:r>
            <a:r>
              <a:rPr lang="es-ES" sz="2400" dirty="0">
                <a:solidFill>
                  <a:srgbClr val="00B0F0"/>
                </a:solidFill>
                <a:latin typeface="Calibri"/>
              </a:rPr>
              <a:t>¿Acaso no tenemos </a:t>
            </a:r>
            <a:r>
              <a:rPr lang="es-ES" sz="2400" u="sng" dirty="0">
                <a:solidFill>
                  <a:srgbClr val="00B0F0"/>
                </a:solidFill>
                <a:latin typeface="Calibri"/>
              </a:rPr>
              <a:t>derecho de comer y beber</a:t>
            </a:r>
            <a:r>
              <a:rPr lang="es-ES" sz="2400" dirty="0">
                <a:solidFill>
                  <a:srgbClr val="00B0F0"/>
                </a:solidFill>
                <a:latin typeface="Calibri"/>
              </a:rPr>
              <a:t>? </a:t>
            </a:r>
            <a:r>
              <a:rPr lang="es-ES" sz="2400" dirty="0">
                <a:solidFill>
                  <a:srgbClr val="FFFF00"/>
                </a:solidFill>
                <a:latin typeface="Calibri"/>
              </a:rPr>
              <a:t>¿No </a:t>
            </a:r>
            <a:r>
              <a:rPr lang="es-ES" sz="2400" u="sng" dirty="0">
                <a:solidFill>
                  <a:srgbClr val="FFFF00"/>
                </a:solidFill>
                <a:latin typeface="Calibri"/>
              </a:rPr>
              <a:t>tenemos </a:t>
            </a:r>
            <a:r>
              <a:rPr lang="es-ES" sz="2400" dirty="0">
                <a:solidFill>
                  <a:srgbClr val="FFFF00"/>
                </a:solidFill>
                <a:latin typeface="Calibri"/>
              </a:rPr>
              <a:t>derecho de traer con nosotros una hermana por mujer como también los otros apóstoles, y los hermanos del Señor, y Cefas? </a:t>
            </a:r>
            <a:r>
              <a:rPr lang="es-ES" sz="2400" dirty="0">
                <a:solidFill>
                  <a:srgbClr val="00B0F0"/>
                </a:solidFill>
                <a:latin typeface="Calibri"/>
              </a:rPr>
              <a:t>¿O sólo yo y Bernabé </a:t>
            </a:r>
            <a:r>
              <a:rPr lang="es-ES" sz="2400" u="sng" dirty="0">
                <a:solidFill>
                  <a:srgbClr val="00B0F0"/>
                </a:solidFill>
                <a:latin typeface="Calibri"/>
              </a:rPr>
              <a:t>no tenemos derecho de no trabajar</a:t>
            </a:r>
            <a:r>
              <a:rPr lang="es-ES" sz="2400" dirty="0">
                <a:solidFill>
                  <a:srgbClr val="00B0F0"/>
                </a:solidFill>
                <a:latin typeface="Calibri"/>
              </a:rPr>
              <a:t>? </a:t>
            </a:r>
          </a:p>
        </p:txBody>
      </p:sp>
      <p:cxnSp>
        <p:nvCxnSpPr>
          <p:cNvPr id="7" name="Straight Arrow Connector 6">
            <a:extLst>
              <a:ext uri="{FF2B5EF4-FFF2-40B4-BE49-F238E27FC236}">
                <a16:creationId xmlns:a16="http://schemas.microsoft.com/office/drawing/2014/main" id="{2B0D5F30-6D58-220E-D984-2E9AFB7DC1E9}"/>
              </a:ext>
            </a:extLst>
          </p:cNvPr>
          <p:cNvCxnSpPr>
            <a:cxnSpLocks/>
          </p:cNvCxnSpPr>
          <p:nvPr/>
        </p:nvCxnSpPr>
        <p:spPr>
          <a:xfrm flipV="1">
            <a:off x="4283968" y="3429000"/>
            <a:ext cx="936104" cy="1028915"/>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2 CuadroTexto">
            <a:extLst>
              <a:ext uri="{FF2B5EF4-FFF2-40B4-BE49-F238E27FC236}">
                <a16:creationId xmlns:a16="http://schemas.microsoft.com/office/drawing/2014/main" id="{30C4F7CF-EF6A-F9D9-C606-26DFA93711D5}"/>
              </a:ext>
            </a:extLst>
          </p:cNvPr>
          <p:cNvSpPr txBox="1"/>
          <p:nvPr/>
        </p:nvSpPr>
        <p:spPr>
          <a:xfrm>
            <a:off x="-3797" y="5485640"/>
            <a:ext cx="9144814"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Pero esto, hermanos, lo he presentado como ejemplo en mí y en Apolos </a:t>
            </a:r>
            <a:r>
              <a:rPr lang="es-ES" sz="2400" u="sng" dirty="0">
                <a:solidFill>
                  <a:srgbClr val="FFFF00"/>
                </a:solidFill>
                <a:latin typeface="Calibri"/>
              </a:rPr>
              <a:t>por amor de vosotros</a:t>
            </a:r>
            <a:r>
              <a:rPr lang="es-ES" sz="2400" dirty="0">
                <a:solidFill>
                  <a:srgbClr val="FFFF00"/>
                </a:solidFill>
                <a:latin typeface="Calibri"/>
              </a:rPr>
              <a:t>, </a:t>
            </a:r>
            <a:r>
              <a:rPr lang="es-ES" sz="2400" dirty="0">
                <a:solidFill>
                  <a:srgbClr val="00B0F0"/>
                </a:solidFill>
                <a:latin typeface="Calibri"/>
              </a:rPr>
              <a:t>para que en nosotros aprendáis a no pensar más de lo que está escrito, no sea que por causa de uno, os envanezcáis unos contra otros.</a:t>
            </a:r>
          </a:p>
        </p:txBody>
      </p:sp>
      <p:sp>
        <p:nvSpPr>
          <p:cNvPr id="2" name="1 CuadroTexto">
            <a:extLst>
              <a:ext uri="{FF2B5EF4-FFF2-40B4-BE49-F238E27FC236}">
                <a16:creationId xmlns:a16="http://schemas.microsoft.com/office/drawing/2014/main" id="{3DB1EDB4-CE2A-860C-CA78-7691DCAAC276}"/>
              </a:ext>
            </a:extLst>
          </p:cNvPr>
          <p:cNvSpPr txBox="1"/>
          <p:nvPr/>
        </p:nvSpPr>
        <p:spPr>
          <a:xfrm>
            <a:off x="2495935" y="4967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9:12</a:t>
            </a:r>
          </a:p>
        </p:txBody>
      </p:sp>
      <p:sp>
        <p:nvSpPr>
          <p:cNvPr id="9" name="2 CuadroTexto">
            <a:extLst>
              <a:ext uri="{FF2B5EF4-FFF2-40B4-BE49-F238E27FC236}">
                <a16:creationId xmlns:a16="http://schemas.microsoft.com/office/drawing/2014/main" id="{6A95530F-F589-7A50-7F12-FF7C821444F6}"/>
              </a:ext>
            </a:extLst>
          </p:cNvPr>
          <p:cNvSpPr txBox="1"/>
          <p:nvPr/>
        </p:nvSpPr>
        <p:spPr>
          <a:xfrm>
            <a:off x="11861" y="536833"/>
            <a:ext cx="9144814"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Si otros participan de este derecho sobre vosotros, </a:t>
            </a:r>
            <a:r>
              <a:rPr lang="es-ES" sz="2400" dirty="0">
                <a:latin typeface="Calibri"/>
              </a:rPr>
              <a:t>¿cuánto más nosotros? Pero no hemos usado de este derecho, sino que lo soportamos todo, por no poner ningún obstáculo al evangelio de Cristo. </a:t>
            </a:r>
          </a:p>
        </p:txBody>
      </p:sp>
      <p:sp>
        <p:nvSpPr>
          <p:cNvPr id="4" name="1 CuadroTexto">
            <a:extLst>
              <a:ext uri="{FF2B5EF4-FFF2-40B4-BE49-F238E27FC236}">
                <a16:creationId xmlns:a16="http://schemas.microsoft.com/office/drawing/2014/main" id="{FA9C3211-5747-244A-A15C-AD8318013C50}"/>
              </a:ext>
            </a:extLst>
          </p:cNvPr>
          <p:cNvSpPr txBox="1"/>
          <p:nvPr/>
        </p:nvSpPr>
        <p:spPr>
          <a:xfrm>
            <a:off x="2495935" y="503524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4:6</a:t>
            </a:r>
          </a:p>
        </p:txBody>
      </p:sp>
    </p:spTree>
    <p:extLst>
      <p:ext uri="{BB962C8B-B14F-4D97-AF65-F5344CB8AC3E}">
        <p14:creationId xmlns:p14="http://schemas.microsoft.com/office/powerpoint/2010/main" val="21275436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B31F9B-1DC4-0C70-674A-A98444987A90}"/>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F182F920-DA62-C85E-B10F-8253257329C8}"/>
              </a:ext>
            </a:extLst>
          </p:cNvPr>
          <p:cNvSpPr txBox="1"/>
          <p:nvPr/>
        </p:nvSpPr>
        <p:spPr>
          <a:xfrm>
            <a:off x="4620171" y="172118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FB2202BB-3E4F-BF11-E7C6-C175A84EA0E9}"/>
              </a:ext>
            </a:extLst>
          </p:cNvPr>
          <p:cNvSpPr txBox="1"/>
          <p:nvPr/>
        </p:nvSpPr>
        <p:spPr>
          <a:xfrm>
            <a:off x="4613292" y="206063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74EAF471-78B4-03B8-C074-7EB6757467CD}"/>
              </a:ext>
            </a:extLst>
          </p:cNvPr>
          <p:cNvSpPr txBox="1"/>
          <p:nvPr/>
        </p:nvSpPr>
        <p:spPr>
          <a:xfrm>
            <a:off x="4607496" y="239737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24" name="TextBox 23">
            <a:extLst>
              <a:ext uri="{FF2B5EF4-FFF2-40B4-BE49-F238E27FC236}">
                <a16:creationId xmlns:a16="http://schemas.microsoft.com/office/drawing/2014/main" id="{FEED7410-103F-0997-657A-082E7E8AFB5C}"/>
              </a:ext>
            </a:extLst>
          </p:cNvPr>
          <p:cNvSpPr txBox="1"/>
          <p:nvPr/>
        </p:nvSpPr>
        <p:spPr>
          <a:xfrm>
            <a:off x="4620171" y="2746251"/>
            <a:ext cx="230906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conocimiento dice: “Tengo derecho” </a:t>
            </a:r>
          </a:p>
        </p:txBody>
      </p:sp>
      <p:sp>
        <p:nvSpPr>
          <p:cNvPr id="25" name="TextBox 24">
            <a:extLst>
              <a:ext uri="{FF2B5EF4-FFF2-40B4-BE49-F238E27FC236}">
                <a16:creationId xmlns:a16="http://schemas.microsoft.com/office/drawing/2014/main" id="{2C7F155F-CEDC-DFE9-02D0-69171962AB14}"/>
              </a:ext>
            </a:extLst>
          </p:cNvPr>
          <p:cNvSpPr txBox="1"/>
          <p:nvPr/>
        </p:nvSpPr>
        <p:spPr>
          <a:xfrm>
            <a:off x="6929240" y="2729294"/>
            <a:ext cx="221475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amor pregunta: “¿Esto ayudará a mi hermano?”</a:t>
            </a:r>
          </a:p>
        </p:txBody>
      </p:sp>
      <p:sp>
        <p:nvSpPr>
          <p:cNvPr id="6" name="1 CuadroTexto">
            <a:extLst>
              <a:ext uri="{FF2B5EF4-FFF2-40B4-BE49-F238E27FC236}">
                <a16:creationId xmlns:a16="http://schemas.microsoft.com/office/drawing/2014/main" id="{A69C1AC3-EDE9-C94A-99F8-E7AA93A3F355}"/>
              </a:ext>
            </a:extLst>
          </p:cNvPr>
          <p:cNvSpPr txBox="1"/>
          <p:nvPr/>
        </p:nvSpPr>
        <p:spPr>
          <a:xfrm>
            <a:off x="179512" y="1695673"/>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9:3-6</a:t>
            </a:r>
          </a:p>
        </p:txBody>
      </p:sp>
      <p:sp>
        <p:nvSpPr>
          <p:cNvPr id="8" name="2 CuadroTexto">
            <a:extLst>
              <a:ext uri="{FF2B5EF4-FFF2-40B4-BE49-F238E27FC236}">
                <a16:creationId xmlns:a16="http://schemas.microsoft.com/office/drawing/2014/main" id="{DE03A688-4FDE-42BA-EAE5-FF3F33C6D1B8}"/>
              </a:ext>
            </a:extLst>
          </p:cNvPr>
          <p:cNvSpPr txBox="1"/>
          <p:nvPr/>
        </p:nvSpPr>
        <p:spPr>
          <a:xfrm>
            <a:off x="107504" y="2173272"/>
            <a:ext cx="4434863" cy="2863220"/>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Contra los que me acusan, esta es mi defensa: </a:t>
            </a:r>
            <a:r>
              <a:rPr lang="es-ES" sz="2400" dirty="0">
                <a:solidFill>
                  <a:srgbClr val="00B0F0"/>
                </a:solidFill>
                <a:latin typeface="Calibri"/>
              </a:rPr>
              <a:t>¿Acaso no tenemos </a:t>
            </a:r>
            <a:r>
              <a:rPr lang="es-ES" sz="2400" u="sng" dirty="0">
                <a:solidFill>
                  <a:srgbClr val="00B0F0"/>
                </a:solidFill>
                <a:latin typeface="Calibri"/>
              </a:rPr>
              <a:t>derecho de comer y beber</a:t>
            </a:r>
            <a:r>
              <a:rPr lang="es-ES" sz="2400" dirty="0">
                <a:solidFill>
                  <a:srgbClr val="00B0F0"/>
                </a:solidFill>
                <a:latin typeface="Calibri"/>
              </a:rPr>
              <a:t>? </a:t>
            </a:r>
            <a:r>
              <a:rPr lang="es-ES" sz="2400" dirty="0">
                <a:solidFill>
                  <a:srgbClr val="FFFF00"/>
                </a:solidFill>
                <a:latin typeface="Calibri"/>
              </a:rPr>
              <a:t>¿No </a:t>
            </a:r>
            <a:r>
              <a:rPr lang="es-ES" sz="2400" u="sng" dirty="0">
                <a:solidFill>
                  <a:srgbClr val="FFFF00"/>
                </a:solidFill>
                <a:latin typeface="Calibri"/>
              </a:rPr>
              <a:t>tenemos </a:t>
            </a:r>
            <a:r>
              <a:rPr lang="es-ES" sz="2400" dirty="0">
                <a:solidFill>
                  <a:srgbClr val="FFFF00"/>
                </a:solidFill>
                <a:latin typeface="Calibri"/>
              </a:rPr>
              <a:t>derecho de traer con nosotros una hermana por mujer como también los otros apóstoles, y los hermanos del Señor, y Cefas? </a:t>
            </a:r>
            <a:r>
              <a:rPr lang="es-ES" sz="2400" dirty="0">
                <a:solidFill>
                  <a:srgbClr val="00B0F0"/>
                </a:solidFill>
                <a:latin typeface="Calibri"/>
              </a:rPr>
              <a:t>¿O sólo yo y Bernabé </a:t>
            </a:r>
            <a:r>
              <a:rPr lang="es-ES" sz="2400" u="sng" dirty="0">
                <a:solidFill>
                  <a:srgbClr val="00B0F0"/>
                </a:solidFill>
                <a:latin typeface="Calibri"/>
              </a:rPr>
              <a:t>no tenemos derecho de no trabajar</a:t>
            </a:r>
            <a:r>
              <a:rPr lang="es-ES" sz="2400" dirty="0">
                <a:solidFill>
                  <a:srgbClr val="00B0F0"/>
                </a:solidFill>
                <a:latin typeface="Calibri"/>
              </a:rPr>
              <a:t>? </a:t>
            </a:r>
          </a:p>
        </p:txBody>
      </p:sp>
      <p:cxnSp>
        <p:nvCxnSpPr>
          <p:cNvPr id="7" name="Straight Arrow Connector 6">
            <a:extLst>
              <a:ext uri="{FF2B5EF4-FFF2-40B4-BE49-F238E27FC236}">
                <a16:creationId xmlns:a16="http://schemas.microsoft.com/office/drawing/2014/main" id="{B5ED7084-E3D5-7E94-0A28-BF8D31C298CD}"/>
              </a:ext>
            </a:extLst>
          </p:cNvPr>
          <p:cNvCxnSpPr>
            <a:cxnSpLocks/>
          </p:cNvCxnSpPr>
          <p:nvPr/>
        </p:nvCxnSpPr>
        <p:spPr>
          <a:xfrm flipV="1">
            <a:off x="4283968" y="3429000"/>
            <a:ext cx="936104" cy="1028915"/>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2 CuadroTexto">
            <a:extLst>
              <a:ext uri="{FF2B5EF4-FFF2-40B4-BE49-F238E27FC236}">
                <a16:creationId xmlns:a16="http://schemas.microsoft.com/office/drawing/2014/main" id="{875B01A3-13A4-AE28-AF5F-940B647755A9}"/>
              </a:ext>
            </a:extLst>
          </p:cNvPr>
          <p:cNvSpPr txBox="1"/>
          <p:nvPr/>
        </p:nvSpPr>
        <p:spPr>
          <a:xfrm>
            <a:off x="-3797" y="5485640"/>
            <a:ext cx="9144814"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Pero esto, hermanos, lo he presentado como ejemplo en mí y en Apolos </a:t>
            </a:r>
            <a:r>
              <a:rPr lang="es-ES" sz="2400" u="sng" dirty="0">
                <a:solidFill>
                  <a:srgbClr val="FFFF00"/>
                </a:solidFill>
                <a:latin typeface="Calibri"/>
              </a:rPr>
              <a:t>por amor de vosotros</a:t>
            </a:r>
            <a:r>
              <a:rPr lang="es-ES" sz="2400" dirty="0">
                <a:solidFill>
                  <a:srgbClr val="FFFF00"/>
                </a:solidFill>
                <a:latin typeface="Calibri"/>
              </a:rPr>
              <a:t>, </a:t>
            </a:r>
            <a:r>
              <a:rPr lang="es-ES" sz="2400" dirty="0">
                <a:solidFill>
                  <a:srgbClr val="00B0F0"/>
                </a:solidFill>
                <a:latin typeface="Calibri"/>
              </a:rPr>
              <a:t>para que en nosotros aprendáis a no pensar más de lo que está escrito, no sea que por causa de uno, os envanezcáis unos contra otros.</a:t>
            </a:r>
          </a:p>
        </p:txBody>
      </p:sp>
      <p:sp>
        <p:nvSpPr>
          <p:cNvPr id="2" name="1 CuadroTexto">
            <a:extLst>
              <a:ext uri="{FF2B5EF4-FFF2-40B4-BE49-F238E27FC236}">
                <a16:creationId xmlns:a16="http://schemas.microsoft.com/office/drawing/2014/main" id="{7E9182A1-E4AF-EC2F-4BE1-8C3E40B5F916}"/>
              </a:ext>
            </a:extLst>
          </p:cNvPr>
          <p:cNvSpPr txBox="1"/>
          <p:nvPr/>
        </p:nvSpPr>
        <p:spPr>
          <a:xfrm>
            <a:off x="2495935" y="4967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9:12</a:t>
            </a:r>
          </a:p>
        </p:txBody>
      </p:sp>
      <p:sp>
        <p:nvSpPr>
          <p:cNvPr id="9" name="2 CuadroTexto">
            <a:extLst>
              <a:ext uri="{FF2B5EF4-FFF2-40B4-BE49-F238E27FC236}">
                <a16:creationId xmlns:a16="http://schemas.microsoft.com/office/drawing/2014/main" id="{A01C789B-306F-B614-FB29-171D1EF9617C}"/>
              </a:ext>
            </a:extLst>
          </p:cNvPr>
          <p:cNvSpPr txBox="1"/>
          <p:nvPr/>
        </p:nvSpPr>
        <p:spPr>
          <a:xfrm>
            <a:off x="11861" y="536833"/>
            <a:ext cx="9144814"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Si otros participan de este derecho sobre vosotros, </a:t>
            </a:r>
            <a:r>
              <a:rPr lang="es-ES" sz="2400" dirty="0">
                <a:solidFill>
                  <a:srgbClr val="00B0F0"/>
                </a:solidFill>
                <a:latin typeface="Calibri"/>
              </a:rPr>
              <a:t>¿cuánto más nosotros? </a:t>
            </a:r>
            <a:r>
              <a:rPr lang="es-ES" sz="2400" dirty="0">
                <a:latin typeface="Calibri"/>
              </a:rPr>
              <a:t>Pero no hemos usado de este derecho, sino que lo soportamos todo, por no poner ningún obstáculo al evangelio de Cristo. </a:t>
            </a:r>
          </a:p>
        </p:txBody>
      </p:sp>
      <p:sp>
        <p:nvSpPr>
          <p:cNvPr id="4" name="1 CuadroTexto">
            <a:extLst>
              <a:ext uri="{FF2B5EF4-FFF2-40B4-BE49-F238E27FC236}">
                <a16:creationId xmlns:a16="http://schemas.microsoft.com/office/drawing/2014/main" id="{EDCB7B77-0CEA-3B24-1556-F7BD0A0A3B3E}"/>
              </a:ext>
            </a:extLst>
          </p:cNvPr>
          <p:cNvSpPr txBox="1"/>
          <p:nvPr/>
        </p:nvSpPr>
        <p:spPr>
          <a:xfrm>
            <a:off x="2495935" y="503524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4:6</a:t>
            </a:r>
          </a:p>
        </p:txBody>
      </p:sp>
    </p:spTree>
    <p:extLst>
      <p:ext uri="{BB962C8B-B14F-4D97-AF65-F5344CB8AC3E}">
        <p14:creationId xmlns:p14="http://schemas.microsoft.com/office/powerpoint/2010/main" val="9105822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6EABAE-5DBB-8299-E0BC-1CE244085376}"/>
            </a:ext>
          </a:extLst>
        </p:cNvPr>
        <p:cNvGrpSpPr/>
        <p:nvPr/>
      </p:nvGrpSpPr>
      <p:grpSpPr>
        <a:xfrm>
          <a:off x="0" y="0"/>
          <a:ext cx="0" cy="0"/>
          <a:chOff x="0" y="0"/>
          <a:chExt cx="0" cy="0"/>
        </a:xfrm>
      </p:grpSpPr>
      <p:sp>
        <p:nvSpPr>
          <p:cNvPr id="17" name="1 CuadroTexto">
            <a:extLst>
              <a:ext uri="{FF2B5EF4-FFF2-40B4-BE49-F238E27FC236}">
                <a16:creationId xmlns:a16="http://schemas.microsoft.com/office/drawing/2014/main" id="{906F3155-653E-7E0C-173E-56C183F03B2A}"/>
              </a:ext>
            </a:extLst>
          </p:cNvPr>
          <p:cNvSpPr txBox="1"/>
          <p:nvPr/>
        </p:nvSpPr>
        <p:spPr>
          <a:xfrm>
            <a:off x="2495935" y="503524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4:6</a:t>
            </a:r>
          </a:p>
        </p:txBody>
      </p:sp>
      <p:sp>
        <p:nvSpPr>
          <p:cNvPr id="10" name="TextBox 9">
            <a:extLst>
              <a:ext uri="{FF2B5EF4-FFF2-40B4-BE49-F238E27FC236}">
                <a16:creationId xmlns:a16="http://schemas.microsoft.com/office/drawing/2014/main" id="{7189FF6D-E0CF-DD69-E736-F4340250ADA7}"/>
              </a:ext>
            </a:extLst>
          </p:cNvPr>
          <p:cNvSpPr txBox="1"/>
          <p:nvPr/>
        </p:nvSpPr>
        <p:spPr>
          <a:xfrm>
            <a:off x="4620171" y="172118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A19A631D-2842-34C7-2163-BB8925D8167C}"/>
              </a:ext>
            </a:extLst>
          </p:cNvPr>
          <p:cNvSpPr txBox="1"/>
          <p:nvPr/>
        </p:nvSpPr>
        <p:spPr>
          <a:xfrm>
            <a:off x="4613292" y="206063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3B7DF0D6-E1D1-F604-1926-52407A65EAD9}"/>
              </a:ext>
            </a:extLst>
          </p:cNvPr>
          <p:cNvSpPr txBox="1"/>
          <p:nvPr/>
        </p:nvSpPr>
        <p:spPr>
          <a:xfrm>
            <a:off x="4607496" y="239737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24" name="TextBox 23">
            <a:extLst>
              <a:ext uri="{FF2B5EF4-FFF2-40B4-BE49-F238E27FC236}">
                <a16:creationId xmlns:a16="http://schemas.microsoft.com/office/drawing/2014/main" id="{D8E7D0A5-4E87-5846-5974-87AE946BFEE8}"/>
              </a:ext>
            </a:extLst>
          </p:cNvPr>
          <p:cNvSpPr txBox="1"/>
          <p:nvPr/>
        </p:nvSpPr>
        <p:spPr>
          <a:xfrm>
            <a:off x="4620171" y="2746251"/>
            <a:ext cx="230906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conocimiento dice: “Tengo derecho” </a:t>
            </a:r>
          </a:p>
        </p:txBody>
      </p:sp>
      <p:sp>
        <p:nvSpPr>
          <p:cNvPr id="25" name="TextBox 24">
            <a:extLst>
              <a:ext uri="{FF2B5EF4-FFF2-40B4-BE49-F238E27FC236}">
                <a16:creationId xmlns:a16="http://schemas.microsoft.com/office/drawing/2014/main" id="{E2301357-17F8-6A06-8056-FDB9DFF2B1EE}"/>
              </a:ext>
            </a:extLst>
          </p:cNvPr>
          <p:cNvSpPr txBox="1"/>
          <p:nvPr/>
        </p:nvSpPr>
        <p:spPr>
          <a:xfrm>
            <a:off x="6929240" y="2729294"/>
            <a:ext cx="221475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amor pregunta: “¿Esto ayudará a mi hermano?”</a:t>
            </a:r>
          </a:p>
        </p:txBody>
      </p:sp>
      <p:sp>
        <p:nvSpPr>
          <p:cNvPr id="6" name="1 CuadroTexto">
            <a:extLst>
              <a:ext uri="{FF2B5EF4-FFF2-40B4-BE49-F238E27FC236}">
                <a16:creationId xmlns:a16="http://schemas.microsoft.com/office/drawing/2014/main" id="{8B301A8D-7304-7964-65E9-3225D52824C9}"/>
              </a:ext>
            </a:extLst>
          </p:cNvPr>
          <p:cNvSpPr txBox="1"/>
          <p:nvPr/>
        </p:nvSpPr>
        <p:spPr>
          <a:xfrm>
            <a:off x="179512" y="1695673"/>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9:3-6</a:t>
            </a:r>
          </a:p>
        </p:txBody>
      </p:sp>
      <p:sp>
        <p:nvSpPr>
          <p:cNvPr id="8" name="2 CuadroTexto">
            <a:extLst>
              <a:ext uri="{FF2B5EF4-FFF2-40B4-BE49-F238E27FC236}">
                <a16:creationId xmlns:a16="http://schemas.microsoft.com/office/drawing/2014/main" id="{158B4681-BF59-A2F7-47EF-5FE1DECFF217}"/>
              </a:ext>
            </a:extLst>
          </p:cNvPr>
          <p:cNvSpPr txBox="1"/>
          <p:nvPr/>
        </p:nvSpPr>
        <p:spPr>
          <a:xfrm>
            <a:off x="107504" y="2173272"/>
            <a:ext cx="4434863" cy="2863220"/>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Contra los que me acusan, esta es mi defensa: </a:t>
            </a:r>
            <a:r>
              <a:rPr lang="es-ES" sz="2400" dirty="0">
                <a:solidFill>
                  <a:srgbClr val="00B0F0"/>
                </a:solidFill>
                <a:latin typeface="Calibri"/>
              </a:rPr>
              <a:t>¿Acaso no tenemos </a:t>
            </a:r>
            <a:r>
              <a:rPr lang="es-ES" sz="2400" u="sng" dirty="0">
                <a:solidFill>
                  <a:srgbClr val="00B0F0"/>
                </a:solidFill>
                <a:latin typeface="Calibri"/>
              </a:rPr>
              <a:t>derecho de comer y beber</a:t>
            </a:r>
            <a:r>
              <a:rPr lang="es-ES" sz="2400" dirty="0">
                <a:solidFill>
                  <a:srgbClr val="00B0F0"/>
                </a:solidFill>
                <a:latin typeface="Calibri"/>
              </a:rPr>
              <a:t>? </a:t>
            </a:r>
            <a:r>
              <a:rPr lang="es-ES" sz="2400" dirty="0">
                <a:solidFill>
                  <a:srgbClr val="FFFF00"/>
                </a:solidFill>
                <a:latin typeface="Calibri"/>
              </a:rPr>
              <a:t>¿No </a:t>
            </a:r>
            <a:r>
              <a:rPr lang="es-ES" sz="2400" u="sng" dirty="0">
                <a:solidFill>
                  <a:srgbClr val="FFFF00"/>
                </a:solidFill>
                <a:latin typeface="Calibri"/>
              </a:rPr>
              <a:t>tenemos </a:t>
            </a:r>
            <a:r>
              <a:rPr lang="es-ES" sz="2400" dirty="0">
                <a:solidFill>
                  <a:srgbClr val="FFFF00"/>
                </a:solidFill>
                <a:latin typeface="Calibri"/>
              </a:rPr>
              <a:t>derecho de traer con nosotros una hermana por mujer como también los otros apóstoles, y los hermanos del Señor, y Cefas? </a:t>
            </a:r>
            <a:r>
              <a:rPr lang="es-ES" sz="2400" dirty="0">
                <a:solidFill>
                  <a:srgbClr val="00B0F0"/>
                </a:solidFill>
                <a:latin typeface="Calibri"/>
              </a:rPr>
              <a:t>¿O sólo yo y Bernabé </a:t>
            </a:r>
            <a:r>
              <a:rPr lang="es-ES" sz="2400" u="sng" dirty="0">
                <a:solidFill>
                  <a:srgbClr val="00B0F0"/>
                </a:solidFill>
                <a:latin typeface="Calibri"/>
              </a:rPr>
              <a:t>no tenemos derecho de no trabajar</a:t>
            </a:r>
            <a:r>
              <a:rPr lang="es-ES" sz="2400" dirty="0">
                <a:solidFill>
                  <a:srgbClr val="00B0F0"/>
                </a:solidFill>
                <a:latin typeface="Calibri"/>
              </a:rPr>
              <a:t>? </a:t>
            </a:r>
          </a:p>
        </p:txBody>
      </p:sp>
      <p:cxnSp>
        <p:nvCxnSpPr>
          <p:cNvPr id="7" name="Straight Arrow Connector 6">
            <a:extLst>
              <a:ext uri="{FF2B5EF4-FFF2-40B4-BE49-F238E27FC236}">
                <a16:creationId xmlns:a16="http://schemas.microsoft.com/office/drawing/2014/main" id="{46520770-E1BC-19AC-7FC5-70448810A725}"/>
              </a:ext>
            </a:extLst>
          </p:cNvPr>
          <p:cNvCxnSpPr>
            <a:cxnSpLocks/>
          </p:cNvCxnSpPr>
          <p:nvPr/>
        </p:nvCxnSpPr>
        <p:spPr>
          <a:xfrm flipV="1">
            <a:off x="4283968" y="3429000"/>
            <a:ext cx="936104" cy="1028915"/>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2 CuadroTexto">
            <a:extLst>
              <a:ext uri="{FF2B5EF4-FFF2-40B4-BE49-F238E27FC236}">
                <a16:creationId xmlns:a16="http://schemas.microsoft.com/office/drawing/2014/main" id="{A24A0ADC-D91F-4518-F569-6E4D23183020}"/>
              </a:ext>
            </a:extLst>
          </p:cNvPr>
          <p:cNvSpPr txBox="1"/>
          <p:nvPr/>
        </p:nvSpPr>
        <p:spPr>
          <a:xfrm>
            <a:off x="-3797" y="5485640"/>
            <a:ext cx="9144814"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Pero esto, hermanos, lo he presentado como ejemplo en mí y en Apolos </a:t>
            </a:r>
            <a:r>
              <a:rPr lang="es-ES" sz="2400" u="sng" dirty="0">
                <a:solidFill>
                  <a:srgbClr val="FFFF00"/>
                </a:solidFill>
                <a:latin typeface="Calibri"/>
              </a:rPr>
              <a:t>por amor de vosotros</a:t>
            </a:r>
            <a:r>
              <a:rPr lang="es-ES" sz="2400" dirty="0">
                <a:solidFill>
                  <a:srgbClr val="FFFF00"/>
                </a:solidFill>
                <a:latin typeface="Calibri"/>
              </a:rPr>
              <a:t>, </a:t>
            </a:r>
            <a:r>
              <a:rPr lang="es-ES" sz="2400" dirty="0">
                <a:solidFill>
                  <a:srgbClr val="00B0F0"/>
                </a:solidFill>
                <a:latin typeface="Calibri"/>
              </a:rPr>
              <a:t>para que en nosotros aprendáis a no pensar más de lo que está escrito, no sea que por causa de uno, os envanezcáis unos contra otros.</a:t>
            </a:r>
          </a:p>
        </p:txBody>
      </p:sp>
      <p:sp>
        <p:nvSpPr>
          <p:cNvPr id="2" name="1 CuadroTexto">
            <a:extLst>
              <a:ext uri="{FF2B5EF4-FFF2-40B4-BE49-F238E27FC236}">
                <a16:creationId xmlns:a16="http://schemas.microsoft.com/office/drawing/2014/main" id="{F0267340-C1FA-1103-65E0-D9657668276C}"/>
              </a:ext>
            </a:extLst>
          </p:cNvPr>
          <p:cNvSpPr txBox="1"/>
          <p:nvPr/>
        </p:nvSpPr>
        <p:spPr>
          <a:xfrm>
            <a:off x="2495935" y="4967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9:12</a:t>
            </a:r>
          </a:p>
        </p:txBody>
      </p:sp>
      <p:sp>
        <p:nvSpPr>
          <p:cNvPr id="9" name="2 CuadroTexto">
            <a:extLst>
              <a:ext uri="{FF2B5EF4-FFF2-40B4-BE49-F238E27FC236}">
                <a16:creationId xmlns:a16="http://schemas.microsoft.com/office/drawing/2014/main" id="{CBDA9D3C-BBFC-6CF8-5BFF-82620C6B3A47}"/>
              </a:ext>
            </a:extLst>
          </p:cNvPr>
          <p:cNvSpPr txBox="1"/>
          <p:nvPr/>
        </p:nvSpPr>
        <p:spPr>
          <a:xfrm>
            <a:off x="11861" y="536833"/>
            <a:ext cx="9144814"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Si otros participan de este derecho sobre vosotros, </a:t>
            </a:r>
            <a:r>
              <a:rPr lang="es-ES" sz="2400" dirty="0">
                <a:solidFill>
                  <a:srgbClr val="00B0F0"/>
                </a:solidFill>
                <a:latin typeface="Calibri"/>
              </a:rPr>
              <a:t>¿cuánto más nosotros? </a:t>
            </a:r>
            <a:r>
              <a:rPr lang="es-ES" sz="2400" dirty="0">
                <a:solidFill>
                  <a:srgbClr val="FFFF00"/>
                </a:solidFill>
                <a:latin typeface="Calibri"/>
              </a:rPr>
              <a:t>Pero </a:t>
            </a:r>
            <a:r>
              <a:rPr lang="es-ES" sz="2400" u="sng" dirty="0">
                <a:solidFill>
                  <a:srgbClr val="FFFF00"/>
                </a:solidFill>
                <a:latin typeface="Calibri"/>
              </a:rPr>
              <a:t>no hemos usado de este derecho</a:t>
            </a:r>
            <a:r>
              <a:rPr lang="es-ES" sz="2400" dirty="0">
                <a:solidFill>
                  <a:srgbClr val="FFFF00"/>
                </a:solidFill>
                <a:latin typeface="Calibri"/>
              </a:rPr>
              <a:t>, </a:t>
            </a:r>
            <a:r>
              <a:rPr lang="es-ES" sz="2400" dirty="0">
                <a:latin typeface="Calibri"/>
              </a:rPr>
              <a:t>sino que lo soportamos todo, por no poner ningún obstáculo al evangelio de Cristo. </a:t>
            </a:r>
          </a:p>
        </p:txBody>
      </p:sp>
      <p:cxnSp>
        <p:nvCxnSpPr>
          <p:cNvPr id="4" name="Straight Arrow Connector 3">
            <a:extLst>
              <a:ext uri="{FF2B5EF4-FFF2-40B4-BE49-F238E27FC236}">
                <a16:creationId xmlns:a16="http://schemas.microsoft.com/office/drawing/2014/main" id="{BCC8049A-78A3-B113-5521-F4F52E19F221}"/>
              </a:ext>
            </a:extLst>
          </p:cNvPr>
          <p:cNvCxnSpPr>
            <a:cxnSpLocks/>
          </p:cNvCxnSpPr>
          <p:nvPr/>
        </p:nvCxnSpPr>
        <p:spPr>
          <a:xfrm flipH="1" flipV="1">
            <a:off x="5052320" y="1127671"/>
            <a:ext cx="722385" cy="1849742"/>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7B6F9552-62B7-0F7E-C43B-37A0D7C409AC}"/>
              </a:ext>
            </a:extLst>
          </p:cNvPr>
          <p:cNvCxnSpPr>
            <a:cxnSpLocks/>
          </p:cNvCxnSpPr>
          <p:nvPr/>
        </p:nvCxnSpPr>
        <p:spPr>
          <a:xfrm flipV="1">
            <a:off x="2069209" y="3379258"/>
            <a:ext cx="5311103" cy="2498014"/>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7157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FCE552-AB7D-459B-C18F-04B1B1B99C28}"/>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54F75C1F-5786-1F68-117E-A55D1A40A4F3}"/>
              </a:ext>
            </a:extLst>
          </p:cNvPr>
          <p:cNvSpPr txBox="1"/>
          <p:nvPr/>
        </p:nvSpPr>
        <p:spPr>
          <a:xfrm>
            <a:off x="4620171" y="172118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F60D1DC3-F1A4-0052-5EC0-A41466016631}"/>
              </a:ext>
            </a:extLst>
          </p:cNvPr>
          <p:cNvSpPr txBox="1"/>
          <p:nvPr/>
        </p:nvSpPr>
        <p:spPr>
          <a:xfrm>
            <a:off x="4613292" y="206063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55044D2D-44D4-2466-3884-EBD6A68EF243}"/>
              </a:ext>
            </a:extLst>
          </p:cNvPr>
          <p:cNvSpPr txBox="1"/>
          <p:nvPr/>
        </p:nvSpPr>
        <p:spPr>
          <a:xfrm>
            <a:off x="4607496" y="239737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24" name="TextBox 23">
            <a:extLst>
              <a:ext uri="{FF2B5EF4-FFF2-40B4-BE49-F238E27FC236}">
                <a16:creationId xmlns:a16="http://schemas.microsoft.com/office/drawing/2014/main" id="{44E26AB3-74C1-0C18-8FCB-E92AD13355D9}"/>
              </a:ext>
            </a:extLst>
          </p:cNvPr>
          <p:cNvSpPr txBox="1"/>
          <p:nvPr/>
        </p:nvSpPr>
        <p:spPr>
          <a:xfrm>
            <a:off x="4620171" y="2746251"/>
            <a:ext cx="230906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conocimiento dice: “Tengo derecho” </a:t>
            </a:r>
          </a:p>
        </p:txBody>
      </p:sp>
      <p:sp>
        <p:nvSpPr>
          <p:cNvPr id="25" name="TextBox 24">
            <a:extLst>
              <a:ext uri="{FF2B5EF4-FFF2-40B4-BE49-F238E27FC236}">
                <a16:creationId xmlns:a16="http://schemas.microsoft.com/office/drawing/2014/main" id="{DC145FCA-C83F-B5AB-DB0B-3952579CE307}"/>
              </a:ext>
            </a:extLst>
          </p:cNvPr>
          <p:cNvSpPr txBox="1"/>
          <p:nvPr/>
        </p:nvSpPr>
        <p:spPr>
          <a:xfrm>
            <a:off x="6929240" y="2729294"/>
            <a:ext cx="221475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amor pregunta: “¿Esto ayudará a mi hermano?”</a:t>
            </a:r>
          </a:p>
        </p:txBody>
      </p:sp>
      <p:sp>
        <p:nvSpPr>
          <p:cNvPr id="6" name="1 CuadroTexto">
            <a:extLst>
              <a:ext uri="{FF2B5EF4-FFF2-40B4-BE49-F238E27FC236}">
                <a16:creationId xmlns:a16="http://schemas.microsoft.com/office/drawing/2014/main" id="{3D8CEF73-8454-DD30-1603-67EE90A29346}"/>
              </a:ext>
            </a:extLst>
          </p:cNvPr>
          <p:cNvSpPr txBox="1"/>
          <p:nvPr/>
        </p:nvSpPr>
        <p:spPr>
          <a:xfrm>
            <a:off x="179512" y="1695673"/>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9:3-6</a:t>
            </a:r>
          </a:p>
        </p:txBody>
      </p:sp>
      <p:sp>
        <p:nvSpPr>
          <p:cNvPr id="8" name="2 CuadroTexto">
            <a:extLst>
              <a:ext uri="{FF2B5EF4-FFF2-40B4-BE49-F238E27FC236}">
                <a16:creationId xmlns:a16="http://schemas.microsoft.com/office/drawing/2014/main" id="{601F9B8A-AF08-2842-0986-95AFBA112431}"/>
              </a:ext>
            </a:extLst>
          </p:cNvPr>
          <p:cNvSpPr txBox="1"/>
          <p:nvPr/>
        </p:nvSpPr>
        <p:spPr>
          <a:xfrm>
            <a:off x="107504" y="2173272"/>
            <a:ext cx="4434863" cy="2863220"/>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Contra los que me acusan, esta es mi defensa: </a:t>
            </a:r>
            <a:r>
              <a:rPr lang="es-ES" sz="2400" dirty="0">
                <a:solidFill>
                  <a:srgbClr val="00B0F0"/>
                </a:solidFill>
                <a:latin typeface="Calibri"/>
              </a:rPr>
              <a:t>¿Acaso no tenemos </a:t>
            </a:r>
            <a:r>
              <a:rPr lang="es-ES" sz="2400" u="sng" dirty="0">
                <a:solidFill>
                  <a:srgbClr val="00B0F0"/>
                </a:solidFill>
                <a:latin typeface="Calibri"/>
              </a:rPr>
              <a:t>derecho de comer y beber</a:t>
            </a:r>
            <a:r>
              <a:rPr lang="es-ES" sz="2400" dirty="0">
                <a:solidFill>
                  <a:srgbClr val="00B0F0"/>
                </a:solidFill>
                <a:latin typeface="Calibri"/>
              </a:rPr>
              <a:t>? </a:t>
            </a:r>
            <a:r>
              <a:rPr lang="es-ES" sz="2400" dirty="0">
                <a:solidFill>
                  <a:srgbClr val="FFFF00"/>
                </a:solidFill>
                <a:latin typeface="Calibri"/>
              </a:rPr>
              <a:t>¿No </a:t>
            </a:r>
            <a:r>
              <a:rPr lang="es-ES" sz="2400" u="sng" dirty="0">
                <a:solidFill>
                  <a:srgbClr val="FFFF00"/>
                </a:solidFill>
                <a:latin typeface="Calibri"/>
              </a:rPr>
              <a:t>tenemos </a:t>
            </a:r>
            <a:r>
              <a:rPr lang="es-ES" sz="2400" dirty="0">
                <a:solidFill>
                  <a:srgbClr val="FFFF00"/>
                </a:solidFill>
                <a:latin typeface="Calibri"/>
              </a:rPr>
              <a:t>derecho de traer con nosotros una hermana por mujer como también los otros apóstoles, y los hermanos del Señor, y Cefas? </a:t>
            </a:r>
            <a:r>
              <a:rPr lang="es-ES" sz="2400" dirty="0">
                <a:solidFill>
                  <a:srgbClr val="00B0F0"/>
                </a:solidFill>
                <a:latin typeface="Calibri"/>
              </a:rPr>
              <a:t>¿O sólo yo y Bernabé </a:t>
            </a:r>
            <a:r>
              <a:rPr lang="es-ES" sz="2400" u="sng" dirty="0">
                <a:solidFill>
                  <a:srgbClr val="00B0F0"/>
                </a:solidFill>
                <a:latin typeface="Calibri"/>
              </a:rPr>
              <a:t>no tenemos derecho de no trabajar</a:t>
            </a:r>
            <a:r>
              <a:rPr lang="es-ES" sz="2400" dirty="0">
                <a:solidFill>
                  <a:srgbClr val="00B0F0"/>
                </a:solidFill>
                <a:latin typeface="Calibri"/>
              </a:rPr>
              <a:t>? </a:t>
            </a:r>
          </a:p>
        </p:txBody>
      </p:sp>
      <p:cxnSp>
        <p:nvCxnSpPr>
          <p:cNvPr id="7" name="Straight Arrow Connector 6">
            <a:extLst>
              <a:ext uri="{FF2B5EF4-FFF2-40B4-BE49-F238E27FC236}">
                <a16:creationId xmlns:a16="http://schemas.microsoft.com/office/drawing/2014/main" id="{1791AA74-CC71-DFD6-C541-39A1A1D2B5BD}"/>
              </a:ext>
            </a:extLst>
          </p:cNvPr>
          <p:cNvCxnSpPr>
            <a:cxnSpLocks/>
          </p:cNvCxnSpPr>
          <p:nvPr/>
        </p:nvCxnSpPr>
        <p:spPr>
          <a:xfrm flipV="1">
            <a:off x="4283968" y="3429000"/>
            <a:ext cx="936104" cy="1028915"/>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2 CuadroTexto">
            <a:extLst>
              <a:ext uri="{FF2B5EF4-FFF2-40B4-BE49-F238E27FC236}">
                <a16:creationId xmlns:a16="http://schemas.microsoft.com/office/drawing/2014/main" id="{005C58AF-8219-A5D3-5BD7-B41AF6B6DCF0}"/>
              </a:ext>
            </a:extLst>
          </p:cNvPr>
          <p:cNvSpPr txBox="1"/>
          <p:nvPr/>
        </p:nvSpPr>
        <p:spPr>
          <a:xfrm>
            <a:off x="-3797" y="5485640"/>
            <a:ext cx="9144814"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Pero esto, hermanos, lo he presentado como ejemplo en mí y en Apolos </a:t>
            </a:r>
            <a:r>
              <a:rPr lang="es-ES" sz="2400" u="sng" dirty="0">
                <a:solidFill>
                  <a:srgbClr val="FFFF00"/>
                </a:solidFill>
                <a:latin typeface="Calibri"/>
              </a:rPr>
              <a:t>por amor de vosotros</a:t>
            </a:r>
            <a:r>
              <a:rPr lang="es-ES" sz="2400" dirty="0">
                <a:solidFill>
                  <a:srgbClr val="FFFF00"/>
                </a:solidFill>
                <a:latin typeface="Calibri"/>
              </a:rPr>
              <a:t>, </a:t>
            </a:r>
            <a:r>
              <a:rPr lang="es-ES" sz="2400" dirty="0">
                <a:solidFill>
                  <a:srgbClr val="00B0F0"/>
                </a:solidFill>
                <a:latin typeface="Calibri"/>
              </a:rPr>
              <a:t>para que en nosotros aprendáis a no pensar más de lo que está escrito, no sea que por causa de uno, os envanezcáis unos contra otros.</a:t>
            </a:r>
          </a:p>
        </p:txBody>
      </p:sp>
      <p:sp>
        <p:nvSpPr>
          <p:cNvPr id="2" name="1 CuadroTexto">
            <a:extLst>
              <a:ext uri="{FF2B5EF4-FFF2-40B4-BE49-F238E27FC236}">
                <a16:creationId xmlns:a16="http://schemas.microsoft.com/office/drawing/2014/main" id="{55B274C1-07B9-C75D-23F8-CFC249DE3105}"/>
              </a:ext>
            </a:extLst>
          </p:cNvPr>
          <p:cNvSpPr txBox="1"/>
          <p:nvPr/>
        </p:nvSpPr>
        <p:spPr>
          <a:xfrm>
            <a:off x="2495935" y="4967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9:12</a:t>
            </a:r>
          </a:p>
        </p:txBody>
      </p:sp>
      <p:sp>
        <p:nvSpPr>
          <p:cNvPr id="9" name="2 CuadroTexto">
            <a:extLst>
              <a:ext uri="{FF2B5EF4-FFF2-40B4-BE49-F238E27FC236}">
                <a16:creationId xmlns:a16="http://schemas.microsoft.com/office/drawing/2014/main" id="{A45BD6D4-F12C-D041-E717-F3CC084733B6}"/>
              </a:ext>
            </a:extLst>
          </p:cNvPr>
          <p:cNvSpPr txBox="1"/>
          <p:nvPr/>
        </p:nvSpPr>
        <p:spPr>
          <a:xfrm>
            <a:off x="11861" y="536833"/>
            <a:ext cx="9144814"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Si otros participan de este derecho sobre vosotros, </a:t>
            </a:r>
            <a:r>
              <a:rPr lang="es-ES" sz="2400" dirty="0">
                <a:solidFill>
                  <a:srgbClr val="00B0F0"/>
                </a:solidFill>
                <a:latin typeface="Calibri"/>
              </a:rPr>
              <a:t>¿cuánto más nosotros? </a:t>
            </a:r>
            <a:r>
              <a:rPr lang="es-ES" sz="2400" dirty="0">
                <a:solidFill>
                  <a:srgbClr val="FFFF00"/>
                </a:solidFill>
                <a:latin typeface="Calibri"/>
              </a:rPr>
              <a:t>Pero </a:t>
            </a:r>
            <a:r>
              <a:rPr lang="es-ES" sz="2400" u="sng" dirty="0">
                <a:solidFill>
                  <a:srgbClr val="FFFF00"/>
                </a:solidFill>
                <a:latin typeface="Calibri"/>
              </a:rPr>
              <a:t>no hemos usado de este derecho</a:t>
            </a:r>
            <a:r>
              <a:rPr lang="es-ES" sz="2400" dirty="0">
                <a:solidFill>
                  <a:srgbClr val="FFFF00"/>
                </a:solidFill>
                <a:latin typeface="Calibri"/>
              </a:rPr>
              <a:t>, </a:t>
            </a:r>
            <a:r>
              <a:rPr lang="es-ES" sz="2400" dirty="0">
                <a:solidFill>
                  <a:srgbClr val="00B0F0"/>
                </a:solidFill>
                <a:latin typeface="Calibri"/>
              </a:rPr>
              <a:t>sino que lo soportamos todo, por no poner ningún obstáculo al evangelio de Cristo. </a:t>
            </a:r>
          </a:p>
        </p:txBody>
      </p:sp>
      <p:cxnSp>
        <p:nvCxnSpPr>
          <p:cNvPr id="11" name="Straight Arrow Connector 10">
            <a:extLst>
              <a:ext uri="{FF2B5EF4-FFF2-40B4-BE49-F238E27FC236}">
                <a16:creationId xmlns:a16="http://schemas.microsoft.com/office/drawing/2014/main" id="{F5BA9D5B-450E-97F6-0794-D54C8A873335}"/>
              </a:ext>
            </a:extLst>
          </p:cNvPr>
          <p:cNvCxnSpPr>
            <a:cxnSpLocks/>
          </p:cNvCxnSpPr>
          <p:nvPr/>
        </p:nvCxnSpPr>
        <p:spPr>
          <a:xfrm flipV="1">
            <a:off x="2069209" y="3379258"/>
            <a:ext cx="5311103" cy="2498014"/>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1 CuadroTexto">
            <a:extLst>
              <a:ext uri="{FF2B5EF4-FFF2-40B4-BE49-F238E27FC236}">
                <a16:creationId xmlns:a16="http://schemas.microsoft.com/office/drawing/2014/main" id="{D4FB6E11-ECD8-C526-CC99-F661F6AD8E72}"/>
              </a:ext>
            </a:extLst>
          </p:cNvPr>
          <p:cNvSpPr txBox="1"/>
          <p:nvPr/>
        </p:nvSpPr>
        <p:spPr>
          <a:xfrm>
            <a:off x="2495935" y="503524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4:6</a:t>
            </a:r>
          </a:p>
        </p:txBody>
      </p:sp>
    </p:spTree>
    <p:extLst>
      <p:ext uri="{BB962C8B-B14F-4D97-AF65-F5344CB8AC3E}">
        <p14:creationId xmlns:p14="http://schemas.microsoft.com/office/powerpoint/2010/main" val="20841754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818A6-B44D-C254-5917-4F146F1F74BB}"/>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07B0BAC5-13FF-46FB-8511-6F30ED101391}"/>
              </a:ext>
            </a:extLst>
          </p:cNvPr>
          <p:cNvSpPr txBox="1"/>
          <p:nvPr/>
        </p:nvSpPr>
        <p:spPr>
          <a:xfrm>
            <a:off x="2495935" y="503524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4:6</a:t>
            </a:r>
          </a:p>
        </p:txBody>
      </p:sp>
      <p:sp>
        <p:nvSpPr>
          <p:cNvPr id="10" name="TextBox 9">
            <a:extLst>
              <a:ext uri="{FF2B5EF4-FFF2-40B4-BE49-F238E27FC236}">
                <a16:creationId xmlns:a16="http://schemas.microsoft.com/office/drawing/2014/main" id="{BBA20723-90E2-B673-3FFB-7A5672F70650}"/>
              </a:ext>
            </a:extLst>
          </p:cNvPr>
          <p:cNvSpPr txBox="1"/>
          <p:nvPr/>
        </p:nvSpPr>
        <p:spPr>
          <a:xfrm>
            <a:off x="4620171" y="172118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D03C0C7A-F207-4CCA-5237-E25162CE29B9}"/>
              </a:ext>
            </a:extLst>
          </p:cNvPr>
          <p:cNvSpPr txBox="1"/>
          <p:nvPr/>
        </p:nvSpPr>
        <p:spPr>
          <a:xfrm>
            <a:off x="4613292" y="206063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8AFE6AF5-1809-2EE9-4E4C-1F292873AFC0}"/>
              </a:ext>
            </a:extLst>
          </p:cNvPr>
          <p:cNvSpPr txBox="1"/>
          <p:nvPr/>
        </p:nvSpPr>
        <p:spPr>
          <a:xfrm>
            <a:off x="4607496" y="239737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24" name="TextBox 23">
            <a:extLst>
              <a:ext uri="{FF2B5EF4-FFF2-40B4-BE49-F238E27FC236}">
                <a16:creationId xmlns:a16="http://schemas.microsoft.com/office/drawing/2014/main" id="{3BCB3706-F6D3-81CB-D74E-75E26B0B3395}"/>
              </a:ext>
            </a:extLst>
          </p:cNvPr>
          <p:cNvSpPr txBox="1"/>
          <p:nvPr/>
        </p:nvSpPr>
        <p:spPr>
          <a:xfrm>
            <a:off x="4620171" y="2746251"/>
            <a:ext cx="230906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conocimiento dice: “Tengo derecho” </a:t>
            </a:r>
          </a:p>
        </p:txBody>
      </p:sp>
      <p:sp>
        <p:nvSpPr>
          <p:cNvPr id="25" name="TextBox 24">
            <a:extLst>
              <a:ext uri="{FF2B5EF4-FFF2-40B4-BE49-F238E27FC236}">
                <a16:creationId xmlns:a16="http://schemas.microsoft.com/office/drawing/2014/main" id="{2B7F1EF1-CB3F-BEE7-7F6C-6A3AC737704A}"/>
              </a:ext>
            </a:extLst>
          </p:cNvPr>
          <p:cNvSpPr txBox="1"/>
          <p:nvPr/>
        </p:nvSpPr>
        <p:spPr>
          <a:xfrm>
            <a:off x="6929240" y="2729294"/>
            <a:ext cx="221475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amor pregunta: “¿Esto ayudará a mi hermano?”</a:t>
            </a:r>
          </a:p>
        </p:txBody>
      </p:sp>
      <p:sp>
        <p:nvSpPr>
          <p:cNvPr id="6" name="1 CuadroTexto">
            <a:extLst>
              <a:ext uri="{FF2B5EF4-FFF2-40B4-BE49-F238E27FC236}">
                <a16:creationId xmlns:a16="http://schemas.microsoft.com/office/drawing/2014/main" id="{E3E04480-6DC8-A860-26F5-A1F7DE34F068}"/>
              </a:ext>
            </a:extLst>
          </p:cNvPr>
          <p:cNvSpPr txBox="1"/>
          <p:nvPr/>
        </p:nvSpPr>
        <p:spPr>
          <a:xfrm>
            <a:off x="179512" y="1695673"/>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9:22</a:t>
            </a:r>
          </a:p>
        </p:txBody>
      </p:sp>
      <p:sp>
        <p:nvSpPr>
          <p:cNvPr id="8" name="2 CuadroTexto">
            <a:extLst>
              <a:ext uri="{FF2B5EF4-FFF2-40B4-BE49-F238E27FC236}">
                <a16:creationId xmlns:a16="http://schemas.microsoft.com/office/drawing/2014/main" id="{8F1B6588-7C07-331E-4908-50D04E75DD47}"/>
              </a:ext>
            </a:extLst>
          </p:cNvPr>
          <p:cNvSpPr txBox="1"/>
          <p:nvPr/>
        </p:nvSpPr>
        <p:spPr>
          <a:xfrm>
            <a:off x="107504" y="2173272"/>
            <a:ext cx="4434863"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Me he hecho débil a los débiles, para ganar a los débiles; a todos me he hecho de todo, para que de todos modos salve a algunos. </a:t>
            </a:r>
          </a:p>
        </p:txBody>
      </p:sp>
      <p:sp>
        <p:nvSpPr>
          <p:cNvPr id="15" name="2 CuadroTexto">
            <a:extLst>
              <a:ext uri="{FF2B5EF4-FFF2-40B4-BE49-F238E27FC236}">
                <a16:creationId xmlns:a16="http://schemas.microsoft.com/office/drawing/2014/main" id="{292A21CF-92C7-C24D-11F8-89BD40F74556}"/>
              </a:ext>
            </a:extLst>
          </p:cNvPr>
          <p:cNvSpPr txBox="1"/>
          <p:nvPr/>
        </p:nvSpPr>
        <p:spPr>
          <a:xfrm>
            <a:off x="-3797" y="5485640"/>
            <a:ext cx="9144814"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Pero esto, hermanos, lo he presentado como ejemplo en mí y en Apolos </a:t>
            </a:r>
            <a:r>
              <a:rPr lang="es-ES" sz="2400" u="sng" dirty="0">
                <a:solidFill>
                  <a:srgbClr val="FFFF00"/>
                </a:solidFill>
                <a:latin typeface="Calibri"/>
              </a:rPr>
              <a:t>por amor de vosotros</a:t>
            </a:r>
            <a:r>
              <a:rPr lang="es-ES" sz="2400" dirty="0">
                <a:solidFill>
                  <a:srgbClr val="FFFF00"/>
                </a:solidFill>
                <a:latin typeface="Calibri"/>
              </a:rPr>
              <a:t>, </a:t>
            </a:r>
            <a:r>
              <a:rPr lang="es-ES" sz="2400" dirty="0">
                <a:solidFill>
                  <a:srgbClr val="00B0F0"/>
                </a:solidFill>
                <a:latin typeface="Calibri"/>
              </a:rPr>
              <a:t>para que en nosotros aprendáis a no pensar más de lo que está escrito, no sea que por causa de uno, os envanezcáis unos contra otros.</a:t>
            </a:r>
          </a:p>
        </p:txBody>
      </p:sp>
      <p:sp>
        <p:nvSpPr>
          <p:cNvPr id="2" name="1 CuadroTexto">
            <a:extLst>
              <a:ext uri="{FF2B5EF4-FFF2-40B4-BE49-F238E27FC236}">
                <a16:creationId xmlns:a16="http://schemas.microsoft.com/office/drawing/2014/main" id="{C9D5E97E-8269-A3BF-65ED-B0A1E01B3CAD}"/>
              </a:ext>
            </a:extLst>
          </p:cNvPr>
          <p:cNvSpPr txBox="1"/>
          <p:nvPr/>
        </p:nvSpPr>
        <p:spPr>
          <a:xfrm>
            <a:off x="2495935" y="4967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9:12</a:t>
            </a:r>
          </a:p>
        </p:txBody>
      </p:sp>
      <p:sp>
        <p:nvSpPr>
          <p:cNvPr id="9" name="2 CuadroTexto">
            <a:extLst>
              <a:ext uri="{FF2B5EF4-FFF2-40B4-BE49-F238E27FC236}">
                <a16:creationId xmlns:a16="http://schemas.microsoft.com/office/drawing/2014/main" id="{1D695B20-4450-3DF1-29A5-3C42222B1E9C}"/>
              </a:ext>
            </a:extLst>
          </p:cNvPr>
          <p:cNvSpPr txBox="1"/>
          <p:nvPr/>
        </p:nvSpPr>
        <p:spPr>
          <a:xfrm>
            <a:off x="11861" y="536833"/>
            <a:ext cx="9144814"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Si otros participan de este derecho sobre vosotros, </a:t>
            </a:r>
            <a:r>
              <a:rPr lang="es-ES" sz="2400" dirty="0">
                <a:solidFill>
                  <a:srgbClr val="00B0F0"/>
                </a:solidFill>
                <a:latin typeface="Calibri"/>
              </a:rPr>
              <a:t>¿cuánto más nosotros? </a:t>
            </a:r>
            <a:r>
              <a:rPr lang="es-ES" sz="2400" dirty="0">
                <a:solidFill>
                  <a:srgbClr val="FFFF00"/>
                </a:solidFill>
                <a:latin typeface="Calibri"/>
              </a:rPr>
              <a:t>Pero </a:t>
            </a:r>
            <a:r>
              <a:rPr lang="es-ES" sz="2400" u="sng" dirty="0">
                <a:solidFill>
                  <a:srgbClr val="FFFF00"/>
                </a:solidFill>
                <a:latin typeface="Calibri"/>
              </a:rPr>
              <a:t>no hemos usado de este derecho</a:t>
            </a:r>
            <a:r>
              <a:rPr lang="es-ES" sz="2400" dirty="0">
                <a:solidFill>
                  <a:srgbClr val="FFFF00"/>
                </a:solidFill>
                <a:latin typeface="Calibri"/>
              </a:rPr>
              <a:t>, </a:t>
            </a:r>
            <a:r>
              <a:rPr lang="es-ES" sz="2400" dirty="0">
                <a:solidFill>
                  <a:srgbClr val="00B0F0"/>
                </a:solidFill>
                <a:latin typeface="Calibri"/>
              </a:rPr>
              <a:t>sino que lo soportamos todo, por no poner ningún obstáculo al evangelio de Cristo. </a:t>
            </a:r>
          </a:p>
        </p:txBody>
      </p:sp>
      <p:cxnSp>
        <p:nvCxnSpPr>
          <p:cNvPr id="11" name="Straight Arrow Connector 10">
            <a:extLst>
              <a:ext uri="{FF2B5EF4-FFF2-40B4-BE49-F238E27FC236}">
                <a16:creationId xmlns:a16="http://schemas.microsoft.com/office/drawing/2014/main" id="{3B3A22B4-A21A-D908-488E-1E8B541A0677}"/>
              </a:ext>
            </a:extLst>
          </p:cNvPr>
          <p:cNvCxnSpPr>
            <a:cxnSpLocks/>
          </p:cNvCxnSpPr>
          <p:nvPr/>
        </p:nvCxnSpPr>
        <p:spPr>
          <a:xfrm flipV="1">
            <a:off x="2069209" y="3379258"/>
            <a:ext cx="5311103" cy="2498014"/>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7582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A44254-D267-16F5-14BF-5E2238F77EFD}"/>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F49EF68C-7104-6028-EACB-6F46655E5A9A}"/>
              </a:ext>
            </a:extLst>
          </p:cNvPr>
          <p:cNvSpPr txBox="1"/>
          <p:nvPr/>
        </p:nvSpPr>
        <p:spPr>
          <a:xfrm>
            <a:off x="2495935" y="503524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4:6</a:t>
            </a:r>
          </a:p>
        </p:txBody>
      </p:sp>
      <p:sp>
        <p:nvSpPr>
          <p:cNvPr id="10" name="TextBox 9">
            <a:extLst>
              <a:ext uri="{FF2B5EF4-FFF2-40B4-BE49-F238E27FC236}">
                <a16:creationId xmlns:a16="http://schemas.microsoft.com/office/drawing/2014/main" id="{E7153900-9B98-053A-5111-46CD2BDC28A7}"/>
              </a:ext>
            </a:extLst>
          </p:cNvPr>
          <p:cNvSpPr txBox="1"/>
          <p:nvPr/>
        </p:nvSpPr>
        <p:spPr>
          <a:xfrm>
            <a:off x="4620171" y="172118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29C57E89-D85B-57B8-5802-59871B34C063}"/>
              </a:ext>
            </a:extLst>
          </p:cNvPr>
          <p:cNvSpPr txBox="1"/>
          <p:nvPr/>
        </p:nvSpPr>
        <p:spPr>
          <a:xfrm>
            <a:off x="4613292" y="206063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4DF3C17C-FF72-3D6F-E452-B2EBBE271829}"/>
              </a:ext>
            </a:extLst>
          </p:cNvPr>
          <p:cNvSpPr txBox="1"/>
          <p:nvPr/>
        </p:nvSpPr>
        <p:spPr>
          <a:xfrm>
            <a:off x="4607496" y="239737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24" name="TextBox 23">
            <a:extLst>
              <a:ext uri="{FF2B5EF4-FFF2-40B4-BE49-F238E27FC236}">
                <a16:creationId xmlns:a16="http://schemas.microsoft.com/office/drawing/2014/main" id="{1839AF68-E089-D3C6-8E07-19644D7122B1}"/>
              </a:ext>
            </a:extLst>
          </p:cNvPr>
          <p:cNvSpPr txBox="1"/>
          <p:nvPr/>
        </p:nvSpPr>
        <p:spPr>
          <a:xfrm>
            <a:off x="4620171" y="2746251"/>
            <a:ext cx="230906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conocimiento dice: “Tengo derecho” </a:t>
            </a:r>
          </a:p>
        </p:txBody>
      </p:sp>
      <p:sp>
        <p:nvSpPr>
          <p:cNvPr id="25" name="TextBox 24">
            <a:extLst>
              <a:ext uri="{FF2B5EF4-FFF2-40B4-BE49-F238E27FC236}">
                <a16:creationId xmlns:a16="http://schemas.microsoft.com/office/drawing/2014/main" id="{2A4B81BE-BC51-02ED-D65B-1C8523728DF6}"/>
              </a:ext>
            </a:extLst>
          </p:cNvPr>
          <p:cNvSpPr txBox="1"/>
          <p:nvPr/>
        </p:nvSpPr>
        <p:spPr>
          <a:xfrm>
            <a:off x="6929240" y="2729294"/>
            <a:ext cx="221475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amor pregunta: “¿Esto ayudará a mi hermano?”</a:t>
            </a:r>
          </a:p>
        </p:txBody>
      </p:sp>
      <p:sp>
        <p:nvSpPr>
          <p:cNvPr id="6" name="1 CuadroTexto">
            <a:extLst>
              <a:ext uri="{FF2B5EF4-FFF2-40B4-BE49-F238E27FC236}">
                <a16:creationId xmlns:a16="http://schemas.microsoft.com/office/drawing/2014/main" id="{0DA2D473-5C06-8389-F161-5C8E20902885}"/>
              </a:ext>
            </a:extLst>
          </p:cNvPr>
          <p:cNvSpPr txBox="1"/>
          <p:nvPr/>
        </p:nvSpPr>
        <p:spPr>
          <a:xfrm>
            <a:off x="179512" y="1695673"/>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9:22</a:t>
            </a:r>
          </a:p>
        </p:txBody>
      </p:sp>
      <p:sp>
        <p:nvSpPr>
          <p:cNvPr id="8" name="2 CuadroTexto">
            <a:extLst>
              <a:ext uri="{FF2B5EF4-FFF2-40B4-BE49-F238E27FC236}">
                <a16:creationId xmlns:a16="http://schemas.microsoft.com/office/drawing/2014/main" id="{5E67FB81-2710-EA39-C6B4-8B5E2B1A31D7}"/>
              </a:ext>
            </a:extLst>
          </p:cNvPr>
          <p:cNvSpPr txBox="1"/>
          <p:nvPr/>
        </p:nvSpPr>
        <p:spPr>
          <a:xfrm>
            <a:off x="107504" y="2173272"/>
            <a:ext cx="4434863"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Me he hecho débil a los débiles, para ganar a los débiles; </a:t>
            </a:r>
            <a:r>
              <a:rPr lang="es-ES" sz="2400" dirty="0">
                <a:latin typeface="Calibri"/>
              </a:rPr>
              <a:t>a todos me he hecho de todo, para que de todos modos salve a algunos. </a:t>
            </a:r>
          </a:p>
        </p:txBody>
      </p:sp>
      <p:sp>
        <p:nvSpPr>
          <p:cNvPr id="15" name="2 CuadroTexto">
            <a:extLst>
              <a:ext uri="{FF2B5EF4-FFF2-40B4-BE49-F238E27FC236}">
                <a16:creationId xmlns:a16="http://schemas.microsoft.com/office/drawing/2014/main" id="{98F62CD8-5A52-E46A-CEE9-F60722C77FB4}"/>
              </a:ext>
            </a:extLst>
          </p:cNvPr>
          <p:cNvSpPr txBox="1"/>
          <p:nvPr/>
        </p:nvSpPr>
        <p:spPr>
          <a:xfrm>
            <a:off x="-3797" y="5485640"/>
            <a:ext cx="9144814"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Pero esto, hermanos, lo he presentado como ejemplo en mí y en Apolos </a:t>
            </a:r>
            <a:r>
              <a:rPr lang="es-ES" sz="2400" u="sng" dirty="0">
                <a:solidFill>
                  <a:srgbClr val="FFFF00"/>
                </a:solidFill>
                <a:latin typeface="Calibri"/>
              </a:rPr>
              <a:t>por amor de vosotros</a:t>
            </a:r>
            <a:r>
              <a:rPr lang="es-ES" sz="2400" dirty="0">
                <a:solidFill>
                  <a:srgbClr val="FFFF00"/>
                </a:solidFill>
                <a:latin typeface="Calibri"/>
              </a:rPr>
              <a:t>, </a:t>
            </a:r>
            <a:r>
              <a:rPr lang="es-ES" sz="2400" dirty="0">
                <a:solidFill>
                  <a:srgbClr val="00B0F0"/>
                </a:solidFill>
                <a:latin typeface="Calibri"/>
              </a:rPr>
              <a:t>para que en nosotros aprendáis a no pensar más de lo que está escrito, no sea que por causa de uno, os envanezcáis unos contra otros.</a:t>
            </a:r>
          </a:p>
        </p:txBody>
      </p:sp>
      <p:sp>
        <p:nvSpPr>
          <p:cNvPr id="2" name="1 CuadroTexto">
            <a:extLst>
              <a:ext uri="{FF2B5EF4-FFF2-40B4-BE49-F238E27FC236}">
                <a16:creationId xmlns:a16="http://schemas.microsoft.com/office/drawing/2014/main" id="{FD3A233E-DFAE-03CD-63A7-99F4AEB1D7CF}"/>
              </a:ext>
            </a:extLst>
          </p:cNvPr>
          <p:cNvSpPr txBox="1"/>
          <p:nvPr/>
        </p:nvSpPr>
        <p:spPr>
          <a:xfrm>
            <a:off x="2495935" y="4967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9:12</a:t>
            </a:r>
          </a:p>
        </p:txBody>
      </p:sp>
      <p:sp>
        <p:nvSpPr>
          <p:cNvPr id="9" name="2 CuadroTexto">
            <a:extLst>
              <a:ext uri="{FF2B5EF4-FFF2-40B4-BE49-F238E27FC236}">
                <a16:creationId xmlns:a16="http://schemas.microsoft.com/office/drawing/2014/main" id="{B8B738D5-F5C6-97EC-7E70-69FBDE44D4D4}"/>
              </a:ext>
            </a:extLst>
          </p:cNvPr>
          <p:cNvSpPr txBox="1"/>
          <p:nvPr/>
        </p:nvSpPr>
        <p:spPr>
          <a:xfrm>
            <a:off x="11861" y="536833"/>
            <a:ext cx="9144814"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Si otros participan de este derecho sobre vosotros, </a:t>
            </a:r>
            <a:r>
              <a:rPr lang="es-ES" sz="2400" dirty="0">
                <a:solidFill>
                  <a:srgbClr val="00B0F0"/>
                </a:solidFill>
                <a:latin typeface="Calibri"/>
              </a:rPr>
              <a:t>¿cuánto más nosotros? </a:t>
            </a:r>
            <a:r>
              <a:rPr lang="es-ES" sz="2400" dirty="0">
                <a:solidFill>
                  <a:srgbClr val="FFFF00"/>
                </a:solidFill>
                <a:latin typeface="Calibri"/>
              </a:rPr>
              <a:t>Pero </a:t>
            </a:r>
            <a:r>
              <a:rPr lang="es-ES" sz="2400" u="sng" dirty="0">
                <a:solidFill>
                  <a:srgbClr val="FFFF00"/>
                </a:solidFill>
                <a:latin typeface="Calibri"/>
              </a:rPr>
              <a:t>no hemos usado de este derecho</a:t>
            </a:r>
            <a:r>
              <a:rPr lang="es-ES" sz="2400" dirty="0">
                <a:solidFill>
                  <a:srgbClr val="FFFF00"/>
                </a:solidFill>
                <a:latin typeface="Calibri"/>
              </a:rPr>
              <a:t>, </a:t>
            </a:r>
            <a:r>
              <a:rPr lang="es-ES" sz="2400" dirty="0">
                <a:solidFill>
                  <a:srgbClr val="00B0F0"/>
                </a:solidFill>
                <a:latin typeface="Calibri"/>
              </a:rPr>
              <a:t>sino que lo soportamos todo, por no poner ningún obstáculo al evangelio de Cristo. </a:t>
            </a:r>
          </a:p>
        </p:txBody>
      </p:sp>
      <p:cxnSp>
        <p:nvCxnSpPr>
          <p:cNvPr id="11" name="Straight Arrow Connector 10">
            <a:extLst>
              <a:ext uri="{FF2B5EF4-FFF2-40B4-BE49-F238E27FC236}">
                <a16:creationId xmlns:a16="http://schemas.microsoft.com/office/drawing/2014/main" id="{FB1C8EA9-934C-30BB-74AE-F448D6BE808D}"/>
              </a:ext>
            </a:extLst>
          </p:cNvPr>
          <p:cNvCxnSpPr>
            <a:cxnSpLocks/>
          </p:cNvCxnSpPr>
          <p:nvPr/>
        </p:nvCxnSpPr>
        <p:spPr>
          <a:xfrm flipV="1">
            <a:off x="2069209" y="3379258"/>
            <a:ext cx="5311103" cy="2498014"/>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23563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79C8B-79DA-BF73-C1DB-68EBD5E61572}"/>
            </a:ext>
          </a:extLst>
        </p:cNvPr>
        <p:cNvGrpSpPr/>
        <p:nvPr/>
      </p:nvGrpSpPr>
      <p:grpSpPr>
        <a:xfrm>
          <a:off x="0" y="0"/>
          <a:ext cx="0" cy="0"/>
          <a:chOff x="0" y="0"/>
          <a:chExt cx="0" cy="0"/>
        </a:xfrm>
      </p:grpSpPr>
      <p:sp>
        <p:nvSpPr>
          <p:cNvPr id="7" name="1 CuadroTexto">
            <a:extLst>
              <a:ext uri="{FF2B5EF4-FFF2-40B4-BE49-F238E27FC236}">
                <a16:creationId xmlns:a16="http://schemas.microsoft.com/office/drawing/2014/main" id="{8D7BBC13-2D04-9866-BD61-8BD46D6E9055}"/>
              </a:ext>
            </a:extLst>
          </p:cNvPr>
          <p:cNvSpPr txBox="1"/>
          <p:nvPr/>
        </p:nvSpPr>
        <p:spPr>
          <a:xfrm>
            <a:off x="2495935" y="503524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4:6</a:t>
            </a:r>
          </a:p>
        </p:txBody>
      </p:sp>
      <p:sp>
        <p:nvSpPr>
          <p:cNvPr id="10" name="TextBox 9">
            <a:extLst>
              <a:ext uri="{FF2B5EF4-FFF2-40B4-BE49-F238E27FC236}">
                <a16:creationId xmlns:a16="http://schemas.microsoft.com/office/drawing/2014/main" id="{E715A7EF-F654-73EB-060D-8CE82DC57754}"/>
              </a:ext>
            </a:extLst>
          </p:cNvPr>
          <p:cNvSpPr txBox="1"/>
          <p:nvPr/>
        </p:nvSpPr>
        <p:spPr>
          <a:xfrm>
            <a:off x="4620171" y="172118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470E32AD-F655-9873-F416-FE900C12B56D}"/>
              </a:ext>
            </a:extLst>
          </p:cNvPr>
          <p:cNvSpPr txBox="1"/>
          <p:nvPr/>
        </p:nvSpPr>
        <p:spPr>
          <a:xfrm>
            <a:off x="4613292" y="206063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0ACFAFF2-0356-ED5A-4B55-B3112FFD03FC}"/>
              </a:ext>
            </a:extLst>
          </p:cNvPr>
          <p:cNvSpPr txBox="1"/>
          <p:nvPr/>
        </p:nvSpPr>
        <p:spPr>
          <a:xfrm>
            <a:off x="4607496" y="239737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24" name="TextBox 23">
            <a:extLst>
              <a:ext uri="{FF2B5EF4-FFF2-40B4-BE49-F238E27FC236}">
                <a16:creationId xmlns:a16="http://schemas.microsoft.com/office/drawing/2014/main" id="{43AA9507-7641-705F-C8D9-D1C9BF210F8C}"/>
              </a:ext>
            </a:extLst>
          </p:cNvPr>
          <p:cNvSpPr txBox="1"/>
          <p:nvPr/>
        </p:nvSpPr>
        <p:spPr>
          <a:xfrm>
            <a:off x="4620171" y="2746251"/>
            <a:ext cx="230906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conocimiento dice: “Tengo derecho” </a:t>
            </a:r>
          </a:p>
        </p:txBody>
      </p:sp>
      <p:sp>
        <p:nvSpPr>
          <p:cNvPr id="25" name="TextBox 24">
            <a:extLst>
              <a:ext uri="{FF2B5EF4-FFF2-40B4-BE49-F238E27FC236}">
                <a16:creationId xmlns:a16="http://schemas.microsoft.com/office/drawing/2014/main" id="{85A48EC5-60D4-3C2E-859B-BDE354A0DF99}"/>
              </a:ext>
            </a:extLst>
          </p:cNvPr>
          <p:cNvSpPr txBox="1"/>
          <p:nvPr/>
        </p:nvSpPr>
        <p:spPr>
          <a:xfrm>
            <a:off x="6929240" y="2729294"/>
            <a:ext cx="221475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amor pregunta: “¿Esto ayudará a mi hermano?”</a:t>
            </a:r>
          </a:p>
        </p:txBody>
      </p:sp>
      <p:sp>
        <p:nvSpPr>
          <p:cNvPr id="6" name="1 CuadroTexto">
            <a:extLst>
              <a:ext uri="{FF2B5EF4-FFF2-40B4-BE49-F238E27FC236}">
                <a16:creationId xmlns:a16="http://schemas.microsoft.com/office/drawing/2014/main" id="{2DA61239-DC1A-8AB5-6AD3-1536D4B3C8BA}"/>
              </a:ext>
            </a:extLst>
          </p:cNvPr>
          <p:cNvSpPr txBox="1"/>
          <p:nvPr/>
        </p:nvSpPr>
        <p:spPr>
          <a:xfrm>
            <a:off x="179512" y="1695673"/>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9:22</a:t>
            </a:r>
          </a:p>
        </p:txBody>
      </p:sp>
      <p:sp>
        <p:nvSpPr>
          <p:cNvPr id="8" name="2 CuadroTexto">
            <a:extLst>
              <a:ext uri="{FF2B5EF4-FFF2-40B4-BE49-F238E27FC236}">
                <a16:creationId xmlns:a16="http://schemas.microsoft.com/office/drawing/2014/main" id="{8A97BF75-8A0D-5C5D-D6B8-7534C2EE4EBD}"/>
              </a:ext>
            </a:extLst>
          </p:cNvPr>
          <p:cNvSpPr txBox="1"/>
          <p:nvPr/>
        </p:nvSpPr>
        <p:spPr>
          <a:xfrm>
            <a:off x="107504" y="2173272"/>
            <a:ext cx="4434863"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Me he hecho débil a los débiles, para ganar a los débiles; </a:t>
            </a:r>
            <a:r>
              <a:rPr lang="es-ES" sz="2400" dirty="0">
                <a:solidFill>
                  <a:srgbClr val="00B0F0"/>
                </a:solidFill>
                <a:latin typeface="Calibri"/>
              </a:rPr>
              <a:t>a todos me he hecho de todo, </a:t>
            </a:r>
            <a:r>
              <a:rPr lang="es-ES" sz="2400" u="sng" dirty="0">
                <a:solidFill>
                  <a:srgbClr val="00B0F0"/>
                </a:solidFill>
                <a:latin typeface="Calibri"/>
              </a:rPr>
              <a:t>para que de todos modos salve a algunos</a:t>
            </a:r>
            <a:r>
              <a:rPr lang="es-ES" sz="2400" dirty="0">
                <a:solidFill>
                  <a:srgbClr val="00B0F0"/>
                </a:solidFill>
                <a:latin typeface="Calibri"/>
              </a:rPr>
              <a:t>. </a:t>
            </a:r>
          </a:p>
        </p:txBody>
      </p:sp>
      <p:sp>
        <p:nvSpPr>
          <p:cNvPr id="15" name="2 CuadroTexto">
            <a:extLst>
              <a:ext uri="{FF2B5EF4-FFF2-40B4-BE49-F238E27FC236}">
                <a16:creationId xmlns:a16="http://schemas.microsoft.com/office/drawing/2014/main" id="{7C9EE499-23FD-AA46-4EBB-103C3C15D8E1}"/>
              </a:ext>
            </a:extLst>
          </p:cNvPr>
          <p:cNvSpPr txBox="1"/>
          <p:nvPr/>
        </p:nvSpPr>
        <p:spPr>
          <a:xfrm>
            <a:off x="-3797" y="5485640"/>
            <a:ext cx="9144814"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Pero esto, hermanos, lo he presentado como ejemplo en mí y en Apolos </a:t>
            </a:r>
            <a:r>
              <a:rPr lang="es-ES" sz="2400" u="sng" dirty="0">
                <a:solidFill>
                  <a:srgbClr val="FFFF00"/>
                </a:solidFill>
                <a:latin typeface="Calibri"/>
              </a:rPr>
              <a:t>por amor de vosotros</a:t>
            </a:r>
            <a:r>
              <a:rPr lang="es-ES" sz="2400" dirty="0">
                <a:solidFill>
                  <a:srgbClr val="FFFF00"/>
                </a:solidFill>
                <a:latin typeface="Calibri"/>
              </a:rPr>
              <a:t>, </a:t>
            </a:r>
            <a:r>
              <a:rPr lang="es-ES" sz="2400" dirty="0">
                <a:solidFill>
                  <a:srgbClr val="00B0F0"/>
                </a:solidFill>
                <a:latin typeface="Calibri"/>
              </a:rPr>
              <a:t>para que en nosotros aprendáis a no pensar más de lo que está escrito, no sea que por causa de uno, os envanezcáis unos contra otros.</a:t>
            </a:r>
          </a:p>
        </p:txBody>
      </p:sp>
      <p:sp>
        <p:nvSpPr>
          <p:cNvPr id="2" name="1 CuadroTexto">
            <a:extLst>
              <a:ext uri="{FF2B5EF4-FFF2-40B4-BE49-F238E27FC236}">
                <a16:creationId xmlns:a16="http://schemas.microsoft.com/office/drawing/2014/main" id="{179124EE-6BAB-BECD-B1F6-EB7633120205}"/>
              </a:ext>
            </a:extLst>
          </p:cNvPr>
          <p:cNvSpPr txBox="1"/>
          <p:nvPr/>
        </p:nvSpPr>
        <p:spPr>
          <a:xfrm>
            <a:off x="2495935" y="4967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9:12</a:t>
            </a:r>
          </a:p>
        </p:txBody>
      </p:sp>
      <p:sp>
        <p:nvSpPr>
          <p:cNvPr id="9" name="2 CuadroTexto">
            <a:extLst>
              <a:ext uri="{FF2B5EF4-FFF2-40B4-BE49-F238E27FC236}">
                <a16:creationId xmlns:a16="http://schemas.microsoft.com/office/drawing/2014/main" id="{B86DED42-94EF-CEC0-BB5B-7933F70E46DE}"/>
              </a:ext>
            </a:extLst>
          </p:cNvPr>
          <p:cNvSpPr txBox="1"/>
          <p:nvPr/>
        </p:nvSpPr>
        <p:spPr>
          <a:xfrm>
            <a:off x="11861" y="536833"/>
            <a:ext cx="9144814"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Si otros participan de este derecho sobre vosotros, </a:t>
            </a:r>
            <a:r>
              <a:rPr lang="es-ES" sz="2400" dirty="0">
                <a:solidFill>
                  <a:srgbClr val="00B0F0"/>
                </a:solidFill>
                <a:latin typeface="Calibri"/>
              </a:rPr>
              <a:t>¿cuánto más nosotros? </a:t>
            </a:r>
            <a:r>
              <a:rPr lang="es-ES" sz="2400" dirty="0">
                <a:solidFill>
                  <a:srgbClr val="FFFF00"/>
                </a:solidFill>
                <a:latin typeface="Calibri"/>
              </a:rPr>
              <a:t>Pero </a:t>
            </a:r>
            <a:r>
              <a:rPr lang="es-ES" sz="2400" u="sng" dirty="0">
                <a:solidFill>
                  <a:srgbClr val="FFFF00"/>
                </a:solidFill>
                <a:latin typeface="Calibri"/>
              </a:rPr>
              <a:t>no hemos usado de este derecho</a:t>
            </a:r>
            <a:r>
              <a:rPr lang="es-ES" sz="2400" dirty="0">
                <a:solidFill>
                  <a:srgbClr val="FFFF00"/>
                </a:solidFill>
                <a:latin typeface="Calibri"/>
              </a:rPr>
              <a:t>, </a:t>
            </a:r>
            <a:r>
              <a:rPr lang="es-ES" sz="2400" dirty="0">
                <a:solidFill>
                  <a:srgbClr val="00B0F0"/>
                </a:solidFill>
                <a:latin typeface="Calibri"/>
              </a:rPr>
              <a:t>sino que lo soportamos todo, por no poner ningún obstáculo al evangelio de Cristo. </a:t>
            </a:r>
          </a:p>
        </p:txBody>
      </p:sp>
      <p:cxnSp>
        <p:nvCxnSpPr>
          <p:cNvPr id="11" name="Straight Arrow Connector 10">
            <a:extLst>
              <a:ext uri="{FF2B5EF4-FFF2-40B4-BE49-F238E27FC236}">
                <a16:creationId xmlns:a16="http://schemas.microsoft.com/office/drawing/2014/main" id="{14B1E055-C209-B058-2E68-E019316B6FE5}"/>
              </a:ext>
            </a:extLst>
          </p:cNvPr>
          <p:cNvCxnSpPr>
            <a:cxnSpLocks/>
          </p:cNvCxnSpPr>
          <p:nvPr/>
        </p:nvCxnSpPr>
        <p:spPr>
          <a:xfrm flipV="1">
            <a:off x="2069209" y="3379258"/>
            <a:ext cx="5311103" cy="2498014"/>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2CEDEE69-43ED-EAC7-D8F8-F66C23602B8E}"/>
              </a:ext>
            </a:extLst>
          </p:cNvPr>
          <p:cNvCxnSpPr>
            <a:cxnSpLocks/>
          </p:cNvCxnSpPr>
          <p:nvPr/>
        </p:nvCxnSpPr>
        <p:spPr>
          <a:xfrm flipV="1">
            <a:off x="4139952" y="3142676"/>
            <a:ext cx="3057966" cy="97996"/>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1371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9317A4-D801-1B7A-17C0-D0BEBAEF25E9}"/>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B9B31D4F-2B9D-C371-9179-81319D78D4E7}"/>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8:1</a:t>
            </a:r>
          </a:p>
        </p:txBody>
      </p:sp>
      <p:sp>
        <p:nvSpPr>
          <p:cNvPr id="5" name="2 CuadroTexto">
            <a:extLst>
              <a:ext uri="{FF2B5EF4-FFF2-40B4-BE49-F238E27FC236}">
                <a16:creationId xmlns:a16="http://schemas.microsoft.com/office/drawing/2014/main" id="{2BD80F73-3494-2671-0597-70A79FF1827C}"/>
              </a:ext>
            </a:extLst>
          </p:cNvPr>
          <p:cNvSpPr txBox="1"/>
          <p:nvPr/>
        </p:nvSpPr>
        <p:spPr>
          <a:xfrm>
            <a:off x="195202" y="477599"/>
            <a:ext cx="8769286"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En cuanto a lo sacrificado a los ídolos, sabemos que todos tenemos conocimiento. El conocimiento envanece, pero el amor edifica. </a:t>
            </a:r>
          </a:p>
        </p:txBody>
      </p:sp>
      <p:sp>
        <p:nvSpPr>
          <p:cNvPr id="10" name="TextBox 9">
            <a:extLst>
              <a:ext uri="{FF2B5EF4-FFF2-40B4-BE49-F238E27FC236}">
                <a16:creationId xmlns:a16="http://schemas.microsoft.com/office/drawing/2014/main" id="{761C7080-1E80-5F9B-C8C7-B4DA2692537F}"/>
              </a:ext>
            </a:extLst>
          </p:cNvPr>
          <p:cNvSpPr txBox="1"/>
          <p:nvPr/>
        </p:nvSpPr>
        <p:spPr>
          <a:xfrm>
            <a:off x="4620171" y="155679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8D9AE491-4CE3-4C3F-3645-D0C4984D59BA}"/>
              </a:ext>
            </a:extLst>
          </p:cNvPr>
          <p:cNvSpPr txBox="1"/>
          <p:nvPr/>
        </p:nvSpPr>
        <p:spPr>
          <a:xfrm>
            <a:off x="4613292" y="189624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Tree>
    <p:extLst>
      <p:ext uri="{BB962C8B-B14F-4D97-AF65-F5344CB8AC3E}">
        <p14:creationId xmlns:p14="http://schemas.microsoft.com/office/powerpoint/2010/main" val="3285808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B5D851-13D8-4C37-D64C-32044AE537EB}"/>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24AA7085-37CF-18F0-1DB0-056ACF77E21C}"/>
              </a:ext>
            </a:extLst>
          </p:cNvPr>
          <p:cNvSpPr txBox="1"/>
          <p:nvPr/>
        </p:nvSpPr>
        <p:spPr>
          <a:xfrm>
            <a:off x="4620171" y="172118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72ACB421-540B-576C-62E8-332991FE38F6}"/>
              </a:ext>
            </a:extLst>
          </p:cNvPr>
          <p:cNvSpPr txBox="1"/>
          <p:nvPr/>
        </p:nvSpPr>
        <p:spPr>
          <a:xfrm>
            <a:off x="4613292" y="206063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8F66CF99-06F4-6730-CB5C-65461765AB11}"/>
              </a:ext>
            </a:extLst>
          </p:cNvPr>
          <p:cNvSpPr txBox="1"/>
          <p:nvPr/>
        </p:nvSpPr>
        <p:spPr>
          <a:xfrm>
            <a:off x="4607496" y="239737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24" name="TextBox 23">
            <a:extLst>
              <a:ext uri="{FF2B5EF4-FFF2-40B4-BE49-F238E27FC236}">
                <a16:creationId xmlns:a16="http://schemas.microsoft.com/office/drawing/2014/main" id="{73E267E9-6813-2E09-9AAD-F9E2DE04A96B}"/>
              </a:ext>
            </a:extLst>
          </p:cNvPr>
          <p:cNvSpPr txBox="1"/>
          <p:nvPr/>
        </p:nvSpPr>
        <p:spPr>
          <a:xfrm>
            <a:off x="4620171" y="2746251"/>
            <a:ext cx="230906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conocimiento dice: “Tengo derecho” </a:t>
            </a:r>
          </a:p>
        </p:txBody>
      </p:sp>
      <p:sp>
        <p:nvSpPr>
          <p:cNvPr id="25" name="TextBox 24">
            <a:extLst>
              <a:ext uri="{FF2B5EF4-FFF2-40B4-BE49-F238E27FC236}">
                <a16:creationId xmlns:a16="http://schemas.microsoft.com/office/drawing/2014/main" id="{EC65CA3F-4F92-0CFD-640C-EABD989D1187}"/>
              </a:ext>
            </a:extLst>
          </p:cNvPr>
          <p:cNvSpPr txBox="1"/>
          <p:nvPr/>
        </p:nvSpPr>
        <p:spPr>
          <a:xfrm>
            <a:off x="6929240" y="2729294"/>
            <a:ext cx="221475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amor pregunta: “¿Esto ayudará a mi hermano?”</a:t>
            </a:r>
          </a:p>
        </p:txBody>
      </p:sp>
      <p:sp>
        <p:nvSpPr>
          <p:cNvPr id="6" name="1 CuadroTexto">
            <a:extLst>
              <a:ext uri="{FF2B5EF4-FFF2-40B4-BE49-F238E27FC236}">
                <a16:creationId xmlns:a16="http://schemas.microsoft.com/office/drawing/2014/main" id="{55479E43-3D34-E080-4F84-5EC508E17682}"/>
              </a:ext>
            </a:extLst>
          </p:cNvPr>
          <p:cNvSpPr txBox="1"/>
          <p:nvPr/>
        </p:nvSpPr>
        <p:spPr>
          <a:xfrm>
            <a:off x="179512" y="1695673"/>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9:22</a:t>
            </a:r>
          </a:p>
        </p:txBody>
      </p:sp>
      <p:sp>
        <p:nvSpPr>
          <p:cNvPr id="8" name="2 CuadroTexto">
            <a:extLst>
              <a:ext uri="{FF2B5EF4-FFF2-40B4-BE49-F238E27FC236}">
                <a16:creationId xmlns:a16="http://schemas.microsoft.com/office/drawing/2014/main" id="{51A12E6F-5FE2-E910-1674-758CDE3F3DF2}"/>
              </a:ext>
            </a:extLst>
          </p:cNvPr>
          <p:cNvSpPr txBox="1"/>
          <p:nvPr/>
        </p:nvSpPr>
        <p:spPr>
          <a:xfrm>
            <a:off x="107504" y="2173272"/>
            <a:ext cx="4434863"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Me he hecho débil a los débiles, para ganar a los débiles; </a:t>
            </a:r>
            <a:r>
              <a:rPr lang="es-ES" sz="2400" dirty="0">
                <a:solidFill>
                  <a:srgbClr val="00B0F0"/>
                </a:solidFill>
                <a:latin typeface="Calibri"/>
              </a:rPr>
              <a:t>a todos me he hecho de todo, </a:t>
            </a:r>
            <a:r>
              <a:rPr lang="es-ES" sz="2400" u="sng" dirty="0">
                <a:solidFill>
                  <a:srgbClr val="00B0F0"/>
                </a:solidFill>
                <a:latin typeface="Calibri"/>
              </a:rPr>
              <a:t>para que de todos modos salve a algunos</a:t>
            </a:r>
            <a:r>
              <a:rPr lang="es-ES" sz="2400" dirty="0">
                <a:solidFill>
                  <a:srgbClr val="00B0F0"/>
                </a:solidFill>
                <a:latin typeface="Calibri"/>
              </a:rPr>
              <a:t>. </a:t>
            </a:r>
          </a:p>
        </p:txBody>
      </p:sp>
      <p:sp>
        <p:nvSpPr>
          <p:cNvPr id="12" name="1 CuadroTexto">
            <a:extLst>
              <a:ext uri="{FF2B5EF4-FFF2-40B4-BE49-F238E27FC236}">
                <a16:creationId xmlns:a16="http://schemas.microsoft.com/office/drawing/2014/main" id="{9BD133DA-4B2D-C1CE-F9A5-1589ABC955B8}"/>
              </a:ext>
            </a:extLst>
          </p:cNvPr>
          <p:cNvSpPr txBox="1"/>
          <p:nvPr/>
        </p:nvSpPr>
        <p:spPr>
          <a:xfrm>
            <a:off x="2495935" y="558924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9:25</a:t>
            </a:r>
          </a:p>
        </p:txBody>
      </p:sp>
      <p:sp>
        <p:nvSpPr>
          <p:cNvPr id="15" name="2 CuadroTexto">
            <a:extLst>
              <a:ext uri="{FF2B5EF4-FFF2-40B4-BE49-F238E27FC236}">
                <a16:creationId xmlns:a16="http://schemas.microsoft.com/office/drawing/2014/main" id="{F14C74F5-AD05-C8A5-F665-1716F5C8F468}"/>
              </a:ext>
            </a:extLst>
          </p:cNvPr>
          <p:cNvSpPr txBox="1"/>
          <p:nvPr/>
        </p:nvSpPr>
        <p:spPr>
          <a:xfrm>
            <a:off x="-3797" y="6101193"/>
            <a:ext cx="9144814"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Todo aquel que lucha, de todo se abstiene; ellos, a la verdad, para recibir una corona corruptible, pero nosotros, una incorruptible. </a:t>
            </a:r>
          </a:p>
        </p:txBody>
      </p:sp>
      <p:sp>
        <p:nvSpPr>
          <p:cNvPr id="2" name="1 CuadroTexto">
            <a:extLst>
              <a:ext uri="{FF2B5EF4-FFF2-40B4-BE49-F238E27FC236}">
                <a16:creationId xmlns:a16="http://schemas.microsoft.com/office/drawing/2014/main" id="{ACEDCF53-173E-FD09-E6C1-1B5028288F5E}"/>
              </a:ext>
            </a:extLst>
          </p:cNvPr>
          <p:cNvSpPr txBox="1"/>
          <p:nvPr/>
        </p:nvSpPr>
        <p:spPr>
          <a:xfrm>
            <a:off x="2495935" y="4967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9:12</a:t>
            </a:r>
          </a:p>
        </p:txBody>
      </p:sp>
      <p:sp>
        <p:nvSpPr>
          <p:cNvPr id="9" name="2 CuadroTexto">
            <a:extLst>
              <a:ext uri="{FF2B5EF4-FFF2-40B4-BE49-F238E27FC236}">
                <a16:creationId xmlns:a16="http://schemas.microsoft.com/office/drawing/2014/main" id="{F3FF734A-7DA8-486A-44AA-3349904DAA06}"/>
              </a:ext>
            </a:extLst>
          </p:cNvPr>
          <p:cNvSpPr txBox="1"/>
          <p:nvPr/>
        </p:nvSpPr>
        <p:spPr>
          <a:xfrm>
            <a:off x="11861" y="536833"/>
            <a:ext cx="9144814"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Si otros participan de este derecho sobre vosotros, </a:t>
            </a:r>
            <a:r>
              <a:rPr lang="es-ES" sz="2400" dirty="0">
                <a:solidFill>
                  <a:srgbClr val="00B0F0"/>
                </a:solidFill>
                <a:latin typeface="Calibri"/>
              </a:rPr>
              <a:t>¿cuánto más nosotros? </a:t>
            </a:r>
            <a:r>
              <a:rPr lang="es-ES" sz="2400" dirty="0">
                <a:solidFill>
                  <a:srgbClr val="FFFF00"/>
                </a:solidFill>
                <a:latin typeface="Calibri"/>
              </a:rPr>
              <a:t>Pero </a:t>
            </a:r>
            <a:r>
              <a:rPr lang="es-ES" sz="2400" u="sng" dirty="0">
                <a:solidFill>
                  <a:srgbClr val="FFFF00"/>
                </a:solidFill>
                <a:latin typeface="Calibri"/>
              </a:rPr>
              <a:t>no hemos usado de este derecho</a:t>
            </a:r>
            <a:r>
              <a:rPr lang="es-ES" sz="2400" dirty="0">
                <a:solidFill>
                  <a:srgbClr val="FFFF00"/>
                </a:solidFill>
                <a:latin typeface="Calibri"/>
              </a:rPr>
              <a:t>, </a:t>
            </a:r>
            <a:r>
              <a:rPr lang="es-ES" sz="2400" dirty="0">
                <a:solidFill>
                  <a:srgbClr val="00B0F0"/>
                </a:solidFill>
                <a:latin typeface="Calibri"/>
              </a:rPr>
              <a:t>sino que lo soportamos todo, por no poner ningún obstáculo al evangelio de Cristo. </a:t>
            </a:r>
          </a:p>
        </p:txBody>
      </p:sp>
      <p:cxnSp>
        <p:nvCxnSpPr>
          <p:cNvPr id="4" name="Straight Arrow Connector 3">
            <a:extLst>
              <a:ext uri="{FF2B5EF4-FFF2-40B4-BE49-F238E27FC236}">
                <a16:creationId xmlns:a16="http://schemas.microsoft.com/office/drawing/2014/main" id="{8A56947A-78BB-CE0B-EDCE-3B8C15263A0C}"/>
              </a:ext>
            </a:extLst>
          </p:cNvPr>
          <p:cNvCxnSpPr>
            <a:cxnSpLocks/>
          </p:cNvCxnSpPr>
          <p:nvPr/>
        </p:nvCxnSpPr>
        <p:spPr>
          <a:xfrm flipV="1">
            <a:off x="4139952" y="3142676"/>
            <a:ext cx="3057966" cy="97996"/>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4431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71521-D480-1024-8F6F-1E2D22CFBA33}"/>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2CA78FB5-FDFD-9EE1-40AB-B033C1FF3403}"/>
              </a:ext>
            </a:extLst>
          </p:cNvPr>
          <p:cNvSpPr txBox="1"/>
          <p:nvPr/>
        </p:nvSpPr>
        <p:spPr>
          <a:xfrm>
            <a:off x="4620171" y="172118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38D83D18-D4F8-04C0-749E-AD147F3437B1}"/>
              </a:ext>
            </a:extLst>
          </p:cNvPr>
          <p:cNvSpPr txBox="1"/>
          <p:nvPr/>
        </p:nvSpPr>
        <p:spPr>
          <a:xfrm>
            <a:off x="4613292" y="206063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36FBEE1B-9792-58BA-C890-3D43DA2A7C34}"/>
              </a:ext>
            </a:extLst>
          </p:cNvPr>
          <p:cNvSpPr txBox="1"/>
          <p:nvPr/>
        </p:nvSpPr>
        <p:spPr>
          <a:xfrm>
            <a:off x="4607496" y="239737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24" name="TextBox 23">
            <a:extLst>
              <a:ext uri="{FF2B5EF4-FFF2-40B4-BE49-F238E27FC236}">
                <a16:creationId xmlns:a16="http://schemas.microsoft.com/office/drawing/2014/main" id="{3D583C4D-2742-8F7F-48DA-D0216426A462}"/>
              </a:ext>
            </a:extLst>
          </p:cNvPr>
          <p:cNvSpPr txBox="1"/>
          <p:nvPr/>
        </p:nvSpPr>
        <p:spPr>
          <a:xfrm>
            <a:off x="4620171" y="2746251"/>
            <a:ext cx="230906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conocimiento dice: “Tengo derecho” </a:t>
            </a:r>
          </a:p>
        </p:txBody>
      </p:sp>
      <p:sp>
        <p:nvSpPr>
          <p:cNvPr id="25" name="TextBox 24">
            <a:extLst>
              <a:ext uri="{FF2B5EF4-FFF2-40B4-BE49-F238E27FC236}">
                <a16:creationId xmlns:a16="http://schemas.microsoft.com/office/drawing/2014/main" id="{EB314F5E-E09E-607B-4ED4-4D68D963C74A}"/>
              </a:ext>
            </a:extLst>
          </p:cNvPr>
          <p:cNvSpPr txBox="1"/>
          <p:nvPr/>
        </p:nvSpPr>
        <p:spPr>
          <a:xfrm>
            <a:off x="6929240" y="2729294"/>
            <a:ext cx="221475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amor pregunta: “¿Esto ayudará a mi hermano?”</a:t>
            </a:r>
          </a:p>
        </p:txBody>
      </p:sp>
      <p:sp>
        <p:nvSpPr>
          <p:cNvPr id="6" name="1 CuadroTexto">
            <a:extLst>
              <a:ext uri="{FF2B5EF4-FFF2-40B4-BE49-F238E27FC236}">
                <a16:creationId xmlns:a16="http://schemas.microsoft.com/office/drawing/2014/main" id="{4BD75BAF-2120-001E-D259-A4649434ECC1}"/>
              </a:ext>
            </a:extLst>
          </p:cNvPr>
          <p:cNvSpPr txBox="1"/>
          <p:nvPr/>
        </p:nvSpPr>
        <p:spPr>
          <a:xfrm>
            <a:off x="179512" y="1695673"/>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9:22</a:t>
            </a:r>
          </a:p>
        </p:txBody>
      </p:sp>
      <p:sp>
        <p:nvSpPr>
          <p:cNvPr id="8" name="2 CuadroTexto">
            <a:extLst>
              <a:ext uri="{FF2B5EF4-FFF2-40B4-BE49-F238E27FC236}">
                <a16:creationId xmlns:a16="http://schemas.microsoft.com/office/drawing/2014/main" id="{307447BD-0257-705B-4A0F-024D0B366CF7}"/>
              </a:ext>
            </a:extLst>
          </p:cNvPr>
          <p:cNvSpPr txBox="1"/>
          <p:nvPr/>
        </p:nvSpPr>
        <p:spPr>
          <a:xfrm>
            <a:off x="107504" y="2173272"/>
            <a:ext cx="4434863"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Me he hecho débil a los débiles, para ganar a los débiles; </a:t>
            </a:r>
            <a:r>
              <a:rPr lang="es-ES" sz="2400" dirty="0">
                <a:solidFill>
                  <a:srgbClr val="00B0F0"/>
                </a:solidFill>
                <a:latin typeface="Calibri"/>
              </a:rPr>
              <a:t>a todos me he hecho de todo, </a:t>
            </a:r>
            <a:r>
              <a:rPr lang="es-ES" sz="2400" u="sng" dirty="0">
                <a:solidFill>
                  <a:srgbClr val="00B0F0"/>
                </a:solidFill>
                <a:latin typeface="Calibri"/>
              </a:rPr>
              <a:t>para que de todos modos salve a algunos</a:t>
            </a:r>
            <a:r>
              <a:rPr lang="es-ES" sz="2400" dirty="0">
                <a:solidFill>
                  <a:srgbClr val="00B0F0"/>
                </a:solidFill>
                <a:latin typeface="Calibri"/>
              </a:rPr>
              <a:t>. </a:t>
            </a:r>
          </a:p>
        </p:txBody>
      </p:sp>
      <p:sp>
        <p:nvSpPr>
          <p:cNvPr id="12" name="1 CuadroTexto">
            <a:extLst>
              <a:ext uri="{FF2B5EF4-FFF2-40B4-BE49-F238E27FC236}">
                <a16:creationId xmlns:a16="http://schemas.microsoft.com/office/drawing/2014/main" id="{9DB50F06-6D2F-49DA-ABF7-1D7186E73A81}"/>
              </a:ext>
            </a:extLst>
          </p:cNvPr>
          <p:cNvSpPr txBox="1"/>
          <p:nvPr/>
        </p:nvSpPr>
        <p:spPr>
          <a:xfrm>
            <a:off x="2495935" y="558924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9:25</a:t>
            </a:r>
          </a:p>
        </p:txBody>
      </p:sp>
      <p:sp>
        <p:nvSpPr>
          <p:cNvPr id="15" name="2 CuadroTexto">
            <a:extLst>
              <a:ext uri="{FF2B5EF4-FFF2-40B4-BE49-F238E27FC236}">
                <a16:creationId xmlns:a16="http://schemas.microsoft.com/office/drawing/2014/main" id="{EA20ACB2-2D0C-043B-D481-D15E2764B52F}"/>
              </a:ext>
            </a:extLst>
          </p:cNvPr>
          <p:cNvSpPr txBox="1"/>
          <p:nvPr/>
        </p:nvSpPr>
        <p:spPr>
          <a:xfrm>
            <a:off x="-3797" y="6101193"/>
            <a:ext cx="9144814"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Todo aquel que lucha, de todo se abstiene; </a:t>
            </a:r>
            <a:r>
              <a:rPr lang="es-ES" sz="2400" dirty="0">
                <a:latin typeface="Calibri"/>
              </a:rPr>
              <a:t>ellos, a la verdad, para recibir una corona corruptible, pero nosotros, una incorruptible. </a:t>
            </a:r>
          </a:p>
        </p:txBody>
      </p:sp>
      <p:sp>
        <p:nvSpPr>
          <p:cNvPr id="2" name="1 CuadroTexto">
            <a:extLst>
              <a:ext uri="{FF2B5EF4-FFF2-40B4-BE49-F238E27FC236}">
                <a16:creationId xmlns:a16="http://schemas.microsoft.com/office/drawing/2014/main" id="{363178CB-B336-CC74-6834-200C6D13CE94}"/>
              </a:ext>
            </a:extLst>
          </p:cNvPr>
          <p:cNvSpPr txBox="1"/>
          <p:nvPr/>
        </p:nvSpPr>
        <p:spPr>
          <a:xfrm>
            <a:off x="2495935" y="4967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9:12</a:t>
            </a:r>
          </a:p>
        </p:txBody>
      </p:sp>
      <p:sp>
        <p:nvSpPr>
          <p:cNvPr id="9" name="2 CuadroTexto">
            <a:extLst>
              <a:ext uri="{FF2B5EF4-FFF2-40B4-BE49-F238E27FC236}">
                <a16:creationId xmlns:a16="http://schemas.microsoft.com/office/drawing/2014/main" id="{BC321D0E-FAE5-F202-4673-3C2304706C2F}"/>
              </a:ext>
            </a:extLst>
          </p:cNvPr>
          <p:cNvSpPr txBox="1"/>
          <p:nvPr/>
        </p:nvSpPr>
        <p:spPr>
          <a:xfrm>
            <a:off x="11861" y="536833"/>
            <a:ext cx="9144814"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Si otros participan de este derecho sobre vosotros, </a:t>
            </a:r>
            <a:r>
              <a:rPr lang="es-ES" sz="2400" dirty="0">
                <a:solidFill>
                  <a:srgbClr val="00B0F0"/>
                </a:solidFill>
                <a:latin typeface="Calibri"/>
              </a:rPr>
              <a:t>¿cuánto más nosotros? </a:t>
            </a:r>
            <a:r>
              <a:rPr lang="es-ES" sz="2400" dirty="0">
                <a:solidFill>
                  <a:srgbClr val="FFFF00"/>
                </a:solidFill>
                <a:latin typeface="Calibri"/>
              </a:rPr>
              <a:t>Pero </a:t>
            </a:r>
            <a:r>
              <a:rPr lang="es-ES" sz="2400" u="sng" dirty="0">
                <a:solidFill>
                  <a:srgbClr val="FFFF00"/>
                </a:solidFill>
                <a:latin typeface="Calibri"/>
              </a:rPr>
              <a:t>no hemos usado de este derecho</a:t>
            </a:r>
            <a:r>
              <a:rPr lang="es-ES" sz="2400" dirty="0">
                <a:solidFill>
                  <a:srgbClr val="FFFF00"/>
                </a:solidFill>
                <a:latin typeface="Calibri"/>
              </a:rPr>
              <a:t>, </a:t>
            </a:r>
            <a:r>
              <a:rPr lang="es-ES" sz="2400" dirty="0">
                <a:solidFill>
                  <a:srgbClr val="00B0F0"/>
                </a:solidFill>
                <a:latin typeface="Calibri"/>
              </a:rPr>
              <a:t>sino que lo soportamos todo, por no poner ningún obstáculo al evangelio de Cristo. </a:t>
            </a:r>
          </a:p>
        </p:txBody>
      </p:sp>
      <p:cxnSp>
        <p:nvCxnSpPr>
          <p:cNvPr id="4" name="Straight Arrow Connector 3">
            <a:extLst>
              <a:ext uri="{FF2B5EF4-FFF2-40B4-BE49-F238E27FC236}">
                <a16:creationId xmlns:a16="http://schemas.microsoft.com/office/drawing/2014/main" id="{8C2432B4-893D-1BCD-6101-F555CF8AD114}"/>
              </a:ext>
            </a:extLst>
          </p:cNvPr>
          <p:cNvCxnSpPr>
            <a:cxnSpLocks/>
          </p:cNvCxnSpPr>
          <p:nvPr/>
        </p:nvCxnSpPr>
        <p:spPr>
          <a:xfrm flipV="1">
            <a:off x="4139952" y="3142676"/>
            <a:ext cx="3057966" cy="97996"/>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77016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95448-7A8F-9B61-192A-3901513572D7}"/>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E4DE50C6-20DC-777F-05F2-E2BFFB3F82F8}"/>
              </a:ext>
            </a:extLst>
          </p:cNvPr>
          <p:cNvSpPr txBox="1"/>
          <p:nvPr/>
        </p:nvSpPr>
        <p:spPr>
          <a:xfrm>
            <a:off x="4620171" y="172118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73EAAF6A-7330-E467-7155-3E3904520E17}"/>
              </a:ext>
            </a:extLst>
          </p:cNvPr>
          <p:cNvSpPr txBox="1"/>
          <p:nvPr/>
        </p:nvSpPr>
        <p:spPr>
          <a:xfrm>
            <a:off x="4613292" y="206063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C6FBC69A-F4A8-A45B-4DEA-62A63739DCF0}"/>
              </a:ext>
            </a:extLst>
          </p:cNvPr>
          <p:cNvSpPr txBox="1"/>
          <p:nvPr/>
        </p:nvSpPr>
        <p:spPr>
          <a:xfrm>
            <a:off x="4607496" y="239737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24" name="TextBox 23">
            <a:extLst>
              <a:ext uri="{FF2B5EF4-FFF2-40B4-BE49-F238E27FC236}">
                <a16:creationId xmlns:a16="http://schemas.microsoft.com/office/drawing/2014/main" id="{395E7A7D-FDA7-8AD0-94B0-D7C511D71F85}"/>
              </a:ext>
            </a:extLst>
          </p:cNvPr>
          <p:cNvSpPr txBox="1"/>
          <p:nvPr/>
        </p:nvSpPr>
        <p:spPr>
          <a:xfrm>
            <a:off x="4620171" y="2746251"/>
            <a:ext cx="230906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conocimiento dice: “Tengo derecho” </a:t>
            </a:r>
          </a:p>
        </p:txBody>
      </p:sp>
      <p:sp>
        <p:nvSpPr>
          <p:cNvPr id="25" name="TextBox 24">
            <a:extLst>
              <a:ext uri="{FF2B5EF4-FFF2-40B4-BE49-F238E27FC236}">
                <a16:creationId xmlns:a16="http://schemas.microsoft.com/office/drawing/2014/main" id="{71DBF938-21A9-3944-254B-7840A965D9B4}"/>
              </a:ext>
            </a:extLst>
          </p:cNvPr>
          <p:cNvSpPr txBox="1"/>
          <p:nvPr/>
        </p:nvSpPr>
        <p:spPr>
          <a:xfrm>
            <a:off x="6929240" y="2729294"/>
            <a:ext cx="221475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amor pregunta: “¿Esto ayudará a mi hermano?”</a:t>
            </a:r>
          </a:p>
        </p:txBody>
      </p:sp>
      <p:sp>
        <p:nvSpPr>
          <p:cNvPr id="6" name="1 CuadroTexto">
            <a:extLst>
              <a:ext uri="{FF2B5EF4-FFF2-40B4-BE49-F238E27FC236}">
                <a16:creationId xmlns:a16="http://schemas.microsoft.com/office/drawing/2014/main" id="{FCA56AEC-7DD5-B5D6-1673-A274637E6863}"/>
              </a:ext>
            </a:extLst>
          </p:cNvPr>
          <p:cNvSpPr txBox="1"/>
          <p:nvPr/>
        </p:nvSpPr>
        <p:spPr>
          <a:xfrm>
            <a:off x="179512" y="1695673"/>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9:22</a:t>
            </a:r>
          </a:p>
        </p:txBody>
      </p:sp>
      <p:sp>
        <p:nvSpPr>
          <p:cNvPr id="8" name="2 CuadroTexto">
            <a:extLst>
              <a:ext uri="{FF2B5EF4-FFF2-40B4-BE49-F238E27FC236}">
                <a16:creationId xmlns:a16="http://schemas.microsoft.com/office/drawing/2014/main" id="{0756A64A-92DA-98F1-8153-0FED49077443}"/>
              </a:ext>
            </a:extLst>
          </p:cNvPr>
          <p:cNvSpPr txBox="1"/>
          <p:nvPr/>
        </p:nvSpPr>
        <p:spPr>
          <a:xfrm>
            <a:off x="107504" y="2173272"/>
            <a:ext cx="4434863"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Me he hecho débil a los débiles, para ganar a los débiles; </a:t>
            </a:r>
            <a:r>
              <a:rPr lang="es-ES" sz="2400" dirty="0">
                <a:solidFill>
                  <a:srgbClr val="00B0F0"/>
                </a:solidFill>
                <a:latin typeface="Calibri"/>
              </a:rPr>
              <a:t>a todos me he hecho de todo, </a:t>
            </a:r>
            <a:r>
              <a:rPr lang="es-ES" sz="2400" u="sng" dirty="0">
                <a:solidFill>
                  <a:srgbClr val="00B0F0"/>
                </a:solidFill>
                <a:latin typeface="Calibri"/>
              </a:rPr>
              <a:t>para que de todos modos salve a algunos</a:t>
            </a:r>
            <a:r>
              <a:rPr lang="es-ES" sz="2400" dirty="0">
                <a:solidFill>
                  <a:srgbClr val="00B0F0"/>
                </a:solidFill>
                <a:latin typeface="Calibri"/>
              </a:rPr>
              <a:t>. </a:t>
            </a:r>
          </a:p>
        </p:txBody>
      </p:sp>
      <p:sp>
        <p:nvSpPr>
          <p:cNvPr id="12" name="1 CuadroTexto">
            <a:extLst>
              <a:ext uri="{FF2B5EF4-FFF2-40B4-BE49-F238E27FC236}">
                <a16:creationId xmlns:a16="http://schemas.microsoft.com/office/drawing/2014/main" id="{AD9D7791-92ED-FFDD-B388-26C5D84CF99E}"/>
              </a:ext>
            </a:extLst>
          </p:cNvPr>
          <p:cNvSpPr txBox="1"/>
          <p:nvPr/>
        </p:nvSpPr>
        <p:spPr>
          <a:xfrm>
            <a:off x="2495935" y="558924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9:25</a:t>
            </a:r>
          </a:p>
        </p:txBody>
      </p:sp>
      <p:sp>
        <p:nvSpPr>
          <p:cNvPr id="15" name="2 CuadroTexto">
            <a:extLst>
              <a:ext uri="{FF2B5EF4-FFF2-40B4-BE49-F238E27FC236}">
                <a16:creationId xmlns:a16="http://schemas.microsoft.com/office/drawing/2014/main" id="{A216705E-110E-C1CE-4C37-E63CE008F437}"/>
              </a:ext>
            </a:extLst>
          </p:cNvPr>
          <p:cNvSpPr txBox="1"/>
          <p:nvPr/>
        </p:nvSpPr>
        <p:spPr>
          <a:xfrm>
            <a:off x="-3797" y="6101193"/>
            <a:ext cx="9144814"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Todo aquel que lucha, de todo se abstiene; </a:t>
            </a:r>
            <a:r>
              <a:rPr lang="es-ES" sz="2400" dirty="0">
                <a:solidFill>
                  <a:srgbClr val="00B0F0"/>
                </a:solidFill>
                <a:latin typeface="Calibri"/>
              </a:rPr>
              <a:t>ellos, a la verdad, para recibir una corona corruptible,</a:t>
            </a:r>
            <a:r>
              <a:rPr lang="es-ES" sz="2400" dirty="0">
                <a:latin typeface="Calibri"/>
              </a:rPr>
              <a:t> pero nosotros, una incorruptible. </a:t>
            </a:r>
          </a:p>
        </p:txBody>
      </p:sp>
      <p:sp>
        <p:nvSpPr>
          <p:cNvPr id="2" name="1 CuadroTexto">
            <a:extLst>
              <a:ext uri="{FF2B5EF4-FFF2-40B4-BE49-F238E27FC236}">
                <a16:creationId xmlns:a16="http://schemas.microsoft.com/office/drawing/2014/main" id="{853E2F9B-6759-2BA9-9F9F-C1BCD9F2BEDB}"/>
              </a:ext>
            </a:extLst>
          </p:cNvPr>
          <p:cNvSpPr txBox="1"/>
          <p:nvPr/>
        </p:nvSpPr>
        <p:spPr>
          <a:xfrm>
            <a:off x="2495935" y="4967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9:12</a:t>
            </a:r>
          </a:p>
        </p:txBody>
      </p:sp>
      <p:sp>
        <p:nvSpPr>
          <p:cNvPr id="9" name="2 CuadroTexto">
            <a:extLst>
              <a:ext uri="{FF2B5EF4-FFF2-40B4-BE49-F238E27FC236}">
                <a16:creationId xmlns:a16="http://schemas.microsoft.com/office/drawing/2014/main" id="{D969E867-2D8B-796C-2353-163FA37EF18A}"/>
              </a:ext>
            </a:extLst>
          </p:cNvPr>
          <p:cNvSpPr txBox="1"/>
          <p:nvPr/>
        </p:nvSpPr>
        <p:spPr>
          <a:xfrm>
            <a:off x="11861" y="536833"/>
            <a:ext cx="9144814"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Si otros participan de este derecho sobre vosotros, </a:t>
            </a:r>
            <a:r>
              <a:rPr lang="es-ES" sz="2400" dirty="0">
                <a:solidFill>
                  <a:srgbClr val="00B0F0"/>
                </a:solidFill>
                <a:latin typeface="Calibri"/>
              </a:rPr>
              <a:t>¿cuánto más nosotros? </a:t>
            </a:r>
            <a:r>
              <a:rPr lang="es-ES" sz="2400" dirty="0">
                <a:solidFill>
                  <a:srgbClr val="FFFF00"/>
                </a:solidFill>
                <a:latin typeface="Calibri"/>
              </a:rPr>
              <a:t>Pero </a:t>
            </a:r>
            <a:r>
              <a:rPr lang="es-ES" sz="2400" u="sng" dirty="0">
                <a:solidFill>
                  <a:srgbClr val="FFFF00"/>
                </a:solidFill>
                <a:latin typeface="Calibri"/>
              </a:rPr>
              <a:t>no hemos usado de este derecho</a:t>
            </a:r>
            <a:r>
              <a:rPr lang="es-ES" sz="2400" dirty="0">
                <a:solidFill>
                  <a:srgbClr val="FFFF00"/>
                </a:solidFill>
                <a:latin typeface="Calibri"/>
              </a:rPr>
              <a:t>, </a:t>
            </a:r>
            <a:r>
              <a:rPr lang="es-ES" sz="2400" dirty="0">
                <a:solidFill>
                  <a:srgbClr val="00B0F0"/>
                </a:solidFill>
                <a:latin typeface="Calibri"/>
              </a:rPr>
              <a:t>sino que lo soportamos todo, por no poner ningún obstáculo al evangelio de Cristo. </a:t>
            </a:r>
          </a:p>
        </p:txBody>
      </p:sp>
      <p:cxnSp>
        <p:nvCxnSpPr>
          <p:cNvPr id="4" name="Straight Arrow Connector 3">
            <a:extLst>
              <a:ext uri="{FF2B5EF4-FFF2-40B4-BE49-F238E27FC236}">
                <a16:creationId xmlns:a16="http://schemas.microsoft.com/office/drawing/2014/main" id="{6AC9FB73-D9B0-D8EA-82FD-A0ED43EE5861}"/>
              </a:ext>
            </a:extLst>
          </p:cNvPr>
          <p:cNvCxnSpPr>
            <a:cxnSpLocks/>
          </p:cNvCxnSpPr>
          <p:nvPr/>
        </p:nvCxnSpPr>
        <p:spPr>
          <a:xfrm flipV="1">
            <a:off x="4139952" y="3142676"/>
            <a:ext cx="3057966" cy="97996"/>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94646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EC0DAC-041B-563A-B7C1-87BE37CFC6EA}"/>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B5CC4043-A9D5-DA28-D1F0-8A5E5A600CCB}"/>
              </a:ext>
            </a:extLst>
          </p:cNvPr>
          <p:cNvSpPr txBox="1"/>
          <p:nvPr/>
        </p:nvSpPr>
        <p:spPr>
          <a:xfrm>
            <a:off x="4620171" y="172118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0D4A2C88-CECF-935C-D7DE-912D7137A411}"/>
              </a:ext>
            </a:extLst>
          </p:cNvPr>
          <p:cNvSpPr txBox="1"/>
          <p:nvPr/>
        </p:nvSpPr>
        <p:spPr>
          <a:xfrm>
            <a:off x="4613292" y="206063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E9EB751A-9359-DF3B-D0C8-F0FD5ECC70DB}"/>
              </a:ext>
            </a:extLst>
          </p:cNvPr>
          <p:cNvSpPr txBox="1"/>
          <p:nvPr/>
        </p:nvSpPr>
        <p:spPr>
          <a:xfrm>
            <a:off x="4607496" y="239737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24" name="TextBox 23">
            <a:extLst>
              <a:ext uri="{FF2B5EF4-FFF2-40B4-BE49-F238E27FC236}">
                <a16:creationId xmlns:a16="http://schemas.microsoft.com/office/drawing/2014/main" id="{BC9CE3DC-5983-BFFE-E3F5-F23D5727B3FD}"/>
              </a:ext>
            </a:extLst>
          </p:cNvPr>
          <p:cNvSpPr txBox="1"/>
          <p:nvPr/>
        </p:nvSpPr>
        <p:spPr>
          <a:xfrm>
            <a:off x="4620171" y="2746251"/>
            <a:ext cx="230906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conocimiento dice: “Tengo derecho” </a:t>
            </a:r>
          </a:p>
        </p:txBody>
      </p:sp>
      <p:sp>
        <p:nvSpPr>
          <p:cNvPr id="25" name="TextBox 24">
            <a:extLst>
              <a:ext uri="{FF2B5EF4-FFF2-40B4-BE49-F238E27FC236}">
                <a16:creationId xmlns:a16="http://schemas.microsoft.com/office/drawing/2014/main" id="{029F3761-053D-F255-5FE1-5E4C5EA9F34B}"/>
              </a:ext>
            </a:extLst>
          </p:cNvPr>
          <p:cNvSpPr txBox="1"/>
          <p:nvPr/>
        </p:nvSpPr>
        <p:spPr>
          <a:xfrm>
            <a:off x="6929240" y="2729294"/>
            <a:ext cx="2214759" cy="826765"/>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amor pregunta: “¿Esto ayudará a mi hermano?”</a:t>
            </a:r>
          </a:p>
        </p:txBody>
      </p:sp>
      <p:sp>
        <p:nvSpPr>
          <p:cNvPr id="6" name="1 CuadroTexto">
            <a:extLst>
              <a:ext uri="{FF2B5EF4-FFF2-40B4-BE49-F238E27FC236}">
                <a16:creationId xmlns:a16="http://schemas.microsoft.com/office/drawing/2014/main" id="{2FD58FAA-FB82-E967-0C26-F1A893DCE4F9}"/>
              </a:ext>
            </a:extLst>
          </p:cNvPr>
          <p:cNvSpPr txBox="1"/>
          <p:nvPr/>
        </p:nvSpPr>
        <p:spPr>
          <a:xfrm>
            <a:off x="179512" y="1695673"/>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9:22</a:t>
            </a:r>
          </a:p>
        </p:txBody>
      </p:sp>
      <p:sp>
        <p:nvSpPr>
          <p:cNvPr id="8" name="2 CuadroTexto">
            <a:extLst>
              <a:ext uri="{FF2B5EF4-FFF2-40B4-BE49-F238E27FC236}">
                <a16:creationId xmlns:a16="http://schemas.microsoft.com/office/drawing/2014/main" id="{ECABBE7D-1A6B-960C-9D52-EBEF124D5155}"/>
              </a:ext>
            </a:extLst>
          </p:cNvPr>
          <p:cNvSpPr txBox="1"/>
          <p:nvPr/>
        </p:nvSpPr>
        <p:spPr>
          <a:xfrm>
            <a:off x="107504" y="2173272"/>
            <a:ext cx="4434863"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Me he hecho débil a los débiles, para ganar a los débiles; </a:t>
            </a:r>
            <a:r>
              <a:rPr lang="es-ES" sz="2400" dirty="0">
                <a:solidFill>
                  <a:srgbClr val="00B0F0"/>
                </a:solidFill>
                <a:latin typeface="Calibri"/>
              </a:rPr>
              <a:t>a todos me he hecho de todo, </a:t>
            </a:r>
            <a:r>
              <a:rPr lang="es-ES" sz="2400" u="sng" dirty="0">
                <a:solidFill>
                  <a:srgbClr val="00B0F0"/>
                </a:solidFill>
                <a:latin typeface="Calibri"/>
              </a:rPr>
              <a:t>para que de todos modos salve a algunos</a:t>
            </a:r>
            <a:r>
              <a:rPr lang="es-ES" sz="2400" dirty="0">
                <a:solidFill>
                  <a:srgbClr val="00B0F0"/>
                </a:solidFill>
                <a:latin typeface="Calibri"/>
              </a:rPr>
              <a:t>. </a:t>
            </a:r>
          </a:p>
        </p:txBody>
      </p:sp>
      <p:sp>
        <p:nvSpPr>
          <p:cNvPr id="12" name="1 CuadroTexto">
            <a:extLst>
              <a:ext uri="{FF2B5EF4-FFF2-40B4-BE49-F238E27FC236}">
                <a16:creationId xmlns:a16="http://schemas.microsoft.com/office/drawing/2014/main" id="{B0126BA7-CCE0-1D79-1784-4C7C69D7D70D}"/>
              </a:ext>
            </a:extLst>
          </p:cNvPr>
          <p:cNvSpPr txBox="1"/>
          <p:nvPr/>
        </p:nvSpPr>
        <p:spPr>
          <a:xfrm>
            <a:off x="2495935" y="558924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9:25</a:t>
            </a:r>
          </a:p>
        </p:txBody>
      </p:sp>
      <p:sp>
        <p:nvSpPr>
          <p:cNvPr id="15" name="2 CuadroTexto">
            <a:extLst>
              <a:ext uri="{FF2B5EF4-FFF2-40B4-BE49-F238E27FC236}">
                <a16:creationId xmlns:a16="http://schemas.microsoft.com/office/drawing/2014/main" id="{B62CB18D-6DF9-D699-A7B9-C9E716A5AEB3}"/>
              </a:ext>
            </a:extLst>
          </p:cNvPr>
          <p:cNvSpPr txBox="1"/>
          <p:nvPr/>
        </p:nvSpPr>
        <p:spPr>
          <a:xfrm>
            <a:off x="-3797" y="6101193"/>
            <a:ext cx="9144814"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Todo aquel que lucha, de todo se abstiene; </a:t>
            </a:r>
            <a:r>
              <a:rPr lang="es-ES" sz="2400" dirty="0">
                <a:solidFill>
                  <a:srgbClr val="00B0F0"/>
                </a:solidFill>
                <a:latin typeface="Calibri"/>
              </a:rPr>
              <a:t>ellos, a la verdad, para recibir una corona corruptible,</a:t>
            </a:r>
            <a:r>
              <a:rPr lang="es-ES" sz="2400" dirty="0">
                <a:latin typeface="Calibri"/>
              </a:rPr>
              <a:t> </a:t>
            </a:r>
            <a:r>
              <a:rPr lang="es-ES" sz="2400" dirty="0">
                <a:solidFill>
                  <a:srgbClr val="FFFF00"/>
                </a:solidFill>
                <a:latin typeface="Calibri"/>
              </a:rPr>
              <a:t>pero nosotros, una incorruptible</a:t>
            </a:r>
            <a:r>
              <a:rPr lang="es-ES" sz="2400" dirty="0">
                <a:latin typeface="Calibri"/>
              </a:rPr>
              <a:t>. </a:t>
            </a:r>
          </a:p>
        </p:txBody>
      </p:sp>
      <p:sp>
        <p:nvSpPr>
          <p:cNvPr id="2" name="1 CuadroTexto">
            <a:extLst>
              <a:ext uri="{FF2B5EF4-FFF2-40B4-BE49-F238E27FC236}">
                <a16:creationId xmlns:a16="http://schemas.microsoft.com/office/drawing/2014/main" id="{CC1D6FDA-2FA9-9A9F-C66C-B768A735426B}"/>
              </a:ext>
            </a:extLst>
          </p:cNvPr>
          <p:cNvSpPr txBox="1"/>
          <p:nvPr/>
        </p:nvSpPr>
        <p:spPr>
          <a:xfrm>
            <a:off x="2495935" y="4967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9:12</a:t>
            </a:r>
          </a:p>
        </p:txBody>
      </p:sp>
      <p:sp>
        <p:nvSpPr>
          <p:cNvPr id="9" name="2 CuadroTexto">
            <a:extLst>
              <a:ext uri="{FF2B5EF4-FFF2-40B4-BE49-F238E27FC236}">
                <a16:creationId xmlns:a16="http://schemas.microsoft.com/office/drawing/2014/main" id="{550E42D0-C03B-6E9F-7D96-8718F34A7DD8}"/>
              </a:ext>
            </a:extLst>
          </p:cNvPr>
          <p:cNvSpPr txBox="1"/>
          <p:nvPr/>
        </p:nvSpPr>
        <p:spPr>
          <a:xfrm>
            <a:off x="11861" y="536833"/>
            <a:ext cx="9144814"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Si otros participan de este derecho sobre vosotros, </a:t>
            </a:r>
            <a:r>
              <a:rPr lang="es-ES" sz="2400" dirty="0">
                <a:solidFill>
                  <a:srgbClr val="00B0F0"/>
                </a:solidFill>
                <a:latin typeface="Calibri"/>
              </a:rPr>
              <a:t>¿cuánto más nosotros? </a:t>
            </a:r>
            <a:r>
              <a:rPr lang="es-ES" sz="2400" dirty="0">
                <a:solidFill>
                  <a:srgbClr val="FFFF00"/>
                </a:solidFill>
                <a:latin typeface="Calibri"/>
              </a:rPr>
              <a:t>Pero </a:t>
            </a:r>
            <a:r>
              <a:rPr lang="es-ES" sz="2400" u="sng" dirty="0">
                <a:solidFill>
                  <a:srgbClr val="FFFF00"/>
                </a:solidFill>
                <a:latin typeface="Calibri"/>
              </a:rPr>
              <a:t>no hemos usado de este derecho</a:t>
            </a:r>
            <a:r>
              <a:rPr lang="es-ES" sz="2400" dirty="0">
                <a:solidFill>
                  <a:srgbClr val="FFFF00"/>
                </a:solidFill>
                <a:latin typeface="Calibri"/>
              </a:rPr>
              <a:t>, </a:t>
            </a:r>
            <a:r>
              <a:rPr lang="es-ES" sz="2400" dirty="0">
                <a:solidFill>
                  <a:srgbClr val="00B0F0"/>
                </a:solidFill>
                <a:latin typeface="Calibri"/>
              </a:rPr>
              <a:t>sino que lo soportamos todo, por no poner ningún obstáculo al evangelio de Cristo. </a:t>
            </a:r>
          </a:p>
        </p:txBody>
      </p:sp>
      <p:cxnSp>
        <p:nvCxnSpPr>
          <p:cNvPr id="4" name="Straight Arrow Connector 3">
            <a:extLst>
              <a:ext uri="{FF2B5EF4-FFF2-40B4-BE49-F238E27FC236}">
                <a16:creationId xmlns:a16="http://schemas.microsoft.com/office/drawing/2014/main" id="{CB178042-FDA1-72EA-09FA-E2FB6CF2E662}"/>
              </a:ext>
            </a:extLst>
          </p:cNvPr>
          <p:cNvCxnSpPr>
            <a:cxnSpLocks/>
          </p:cNvCxnSpPr>
          <p:nvPr/>
        </p:nvCxnSpPr>
        <p:spPr>
          <a:xfrm flipV="1">
            <a:off x="4139952" y="3142676"/>
            <a:ext cx="3057966" cy="97996"/>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5388FF33-0530-E338-BC56-7A97731F2780}"/>
              </a:ext>
            </a:extLst>
          </p:cNvPr>
          <p:cNvSpPr txBox="1"/>
          <p:nvPr/>
        </p:nvSpPr>
        <p:spPr>
          <a:xfrm>
            <a:off x="4604513" y="3544027"/>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meta: Recibir la corona incorruptible</a:t>
            </a:r>
          </a:p>
        </p:txBody>
      </p:sp>
    </p:spTree>
    <p:extLst>
      <p:ext uri="{BB962C8B-B14F-4D97-AF65-F5344CB8AC3E}">
        <p14:creationId xmlns:p14="http://schemas.microsoft.com/office/powerpoint/2010/main" val="779015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32339-9BBF-9464-6C16-5A428DCFC712}"/>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CEA863A0-F776-20CE-7BA3-4CE72595720C}"/>
              </a:ext>
            </a:extLst>
          </p:cNvPr>
          <p:cNvSpPr txBox="1"/>
          <p:nvPr/>
        </p:nvSpPr>
        <p:spPr>
          <a:xfrm>
            <a:off x="4620171"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2357B74B-8FC3-CFAB-5501-631B3817FBDB}"/>
              </a:ext>
            </a:extLst>
          </p:cNvPr>
          <p:cNvSpPr txBox="1"/>
          <p:nvPr/>
        </p:nvSpPr>
        <p:spPr>
          <a:xfrm>
            <a:off x="4613292"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F3314B43-A20F-B6C5-4246-5A335728D3DF}"/>
              </a:ext>
            </a:extLst>
          </p:cNvPr>
          <p:cNvSpPr txBox="1"/>
          <p:nvPr/>
        </p:nvSpPr>
        <p:spPr>
          <a:xfrm>
            <a:off x="4607496" y="720820"/>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2" name="1 CuadroTexto">
            <a:extLst>
              <a:ext uri="{FF2B5EF4-FFF2-40B4-BE49-F238E27FC236}">
                <a16:creationId xmlns:a16="http://schemas.microsoft.com/office/drawing/2014/main" id="{58762ECE-C09F-A163-8970-596E27350709}"/>
              </a:ext>
            </a:extLst>
          </p:cNvPr>
          <p:cNvSpPr txBox="1"/>
          <p:nvPr/>
        </p:nvSpPr>
        <p:spPr>
          <a:xfrm>
            <a:off x="2339752" y="4080363"/>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10:1-5</a:t>
            </a:r>
          </a:p>
        </p:txBody>
      </p:sp>
      <p:sp>
        <p:nvSpPr>
          <p:cNvPr id="9" name="2 CuadroTexto">
            <a:extLst>
              <a:ext uri="{FF2B5EF4-FFF2-40B4-BE49-F238E27FC236}">
                <a16:creationId xmlns:a16="http://schemas.microsoft.com/office/drawing/2014/main" id="{6A0CC0CE-728A-AC2A-DB06-6E397DBE2352}"/>
              </a:ext>
            </a:extLst>
          </p:cNvPr>
          <p:cNvSpPr txBox="1"/>
          <p:nvPr/>
        </p:nvSpPr>
        <p:spPr>
          <a:xfrm>
            <a:off x="35496" y="4586397"/>
            <a:ext cx="8995828" cy="2251065"/>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Porque no quiero, hermanos, que ignoréis que nuestros padres todos estuvieron bajo la nube, y todos pasaron el mar; y todos en Moisés fueron bautizados en la nube y en el mar, y todos comieron el mismo alimento espiritual, y todos bebieron la misma bebida espiritual; porque bebían de la roca espiritual que los seguía, y la roca era Cristo. Pero de los más de ellos no se agradó Dios; por lo cual quedaron postrados en el desierto.</a:t>
            </a:r>
          </a:p>
        </p:txBody>
      </p:sp>
      <p:sp>
        <p:nvSpPr>
          <p:cNvPr id="7" name="TextBox 6">
            <a:extLst>
              <a:ext uri="{FF2B5EF4-FFF2-40B4-BE49-F238E27FC236}">
                <a16:creationId xmlns:a16="http://schemas.microsoft.com/office/drawing/2014/main" id="{65D1CDF7-C84A-CF49-F488-67279AD568FE}"/>
              </a:ext>
            </a:extLst>
          </p:cNvPr>
          <p:cNvSpPr txBox="1"/>
          <p:nvPr/>
        </p:nvSpPr>
        <p:spPr>
          <a:xfrm>
            <a:off x="4601700" y="10575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Aprendiendo del pasado</a:t>
            </a:r>
          </a:p>
        </p:txBody>
      </p:sp>
      <p:sp>
        <p:nvSpPr>
          <p:cNvPr id="14" name="TextBox 13">
            <a:extLst>
              <a:ext uri="{FF2B5EF4-FFF2-40B4-BE49-F238E27FC236}">
                <a16:creationId xmlns:a16="http://schemas.microsoft.com/office/drawing/2014/main" id="{0A93478D-AA39-A174-4778-18D7BF960092}"/>
              </a:ext>
            </a:extLst>
          </p:cNvPr>
          <p:cNvSpPr txBox="1"/>
          <p:nvPr/>
        </p:nvSpPr>
        <p:spPr>
          <a:xfrm>
            <a:off x="4598376" y="1405090"/>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meta: Recibir la corona incorruptible</a:t>
            </a:r>
          </a:p>
        </p:txBody>
      </p:sp>
    </p:spTree>
    <p:extLst>
      <p:ext uri="{BB962C8B-B14F-4D97-AF65-F5344CB8AC3E}">
        <p14:creationId xmlns:p14="http://schemas.microsoft.com/office/powerpoint/2010/main" val="590042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7" grpId="0" animBg="1"/>
      <p:bldP spid="14"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4A5EB-033C-CE15-4B1C-01F0EAA6D775}"/>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A05FCE43-96C6-C293-429F-330183122047}"/>
              </a:ext>
            </a:extLst>
          </p:cNvPr>
          <p:cNvSpPr txBox="1"/>
          <p:nvPr/>
        </p:nvSpPr>
        <p:spPr>
          <a:xfrm>
            <a:off x="4620171"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9E4CFA52-3C8B-C2A6-A3AA-A079F7115551}"/>
              </a:ext>
            </a:extLst>
          </p:cNvPr>
          <p:cNvSpPr txBox="1"/>
          <p:nvPr/>
        </p:nvSpPr>
        <p:spPr>
          <a:xfrm>
            <a:off x="4613292"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D3D5C446-7533-C928-7BF4-92FDA5729989}"/>
              </a:ext>
            </a:extLst>
          </p:cNvPr>
          <p:cNvSpPr txBox="1"/>
          <p:nvPr/>
        </p:nvSpPr>
        <p:spPr>
          <a:xfrm>
            <a:off x="4607496" y="720820"/>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2" name="1 CuadroTexto">
            <a:extLst>
              <a:ext uri="{FF2B5EF4-FFF2-40B4-BE49-F238E27FC236}">
                <a16:creationId xmlns:a16="http://schemas.microsoft.com/office/drawing/2014/main" id="{C9F37129-D415-56C3-FA5F-7FDB5A26564B}"/>
              </a:ext>
            </a:extLst>
          </p:cNvPr>
          <p:cNvSpPr txBox="1"/>
          <p:nvPr/>
        </p:nvSpPr>
        <p:spPr>
          <a:xfrm>
            <a:off x="2339752" y="4080363"/>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10:1-5</a:t>
            </a:r>
          </a:p>
        </p:txBody>
      </p:sp>
      <p:sp>
        <p:nvSpPr>
          <p:cNvPr id="9" name="2 CuadroTexto">
            <a:extLst>
              <a:ext uri="{FF2B5EF4-FFF2-40B4-BE49-F238E27FC236}">
                <a16:creationId xmlns:a16="http://schemas.microsoft.com/office/drawing/2014/main" id="{4BC61053-D821-2F4E-9A4C-6C57C9023CE7}"/>
              </a:ext>
            </a:extLst>
          </p:cNvPr>
          <p:cNvSpPr txBox="1"/>
          <p:nvPr/>
        </p:nvSpPr>
        <p:spPr>
          <a:xfrm>
            <a:off x="35496" y="4586397"/>
            <a:ext cx="8995828" cy="225106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Porque no quiero, hermanos, que ignoréis que nuestros padres todos estuvieron bajo la nube, y todos pasaron el mar; y todos en Moisés fueron bautizados en la nube y en el mar, y todos comieron el mismo alimento espiritual, y todos bebieron la misma bebida espiritual; </a:t>
            </a:r>
            <a:r>
              <a:rPr lang="es-ES" sz="2400" dirty="0">
                <a:latin typeface="Calibri"/>
              </a:rPr>
              <a:t>porque bebían de la roca espiritual que los seguía, y la roca era Cristo. Pero de los más de ellos no se agradó Dios; por lo cual quedaron postrados en el desierto.</a:t>
            </a:r>
          </a:p>
        </p:txBody>
      </p:sp>
      <p:sp>
        <p:nvSpPr>
          <p:cNvPr id="7" name="TextBox 6">
            <a:extLst>
              <a:ext uri="{FF2B5EF4-FFF2-40B4-BE49-F238E27FC236}">
                <a16:creationId xmlns:a16="http://schemas.microsoft.com/office/drawing/2014/main" id="{6504A725-B6D1-AB7B-75A2-A9F2E932224E}"/>
              </a:ext>
            </a:extLst>
          </p:cNvPr>
          <p:cNvSpPr txBox="1"/>
          <p:nvPr/>
        </p:nvSpPr>
        <p:spPr>
          <a:xfrm>
            <a:off x="4601700" y="10575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Aprendiendo del pasado</a:t>
            </a:r>
          </a:p>
        </p:txBody>
      </p:sp>
      <p:sp>
        <p:nvSpPr>
          <p:cNvPr id="14" name="TextBox 13">
            <a:extLst>
              <a:ext uri="{FF2B5EF4-FFF2-40B4-BE49-F238E27FC236}">
                <a16:creationId xmlns:a16="http://schemas.microsoft.com/office/drawing/2014/main" id="{945335A9-9D2B-ECDE-F40C-4C588C3FFEB1}"/>
              </a:ext>
            </a:extLst>
          </p:cNvPr>
          <p:cNvSpPr txBox="1"/>
          <p:nvPr/>
        </p:nvSpPr>
        <p:spPr>
          <a:xfrm>
            <a:off x="4598376" y="1405090"/>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meta: Recibir la corona incorruptible</a:t>
            </a:r>
          </a:p>
        </p:txBody>
      </p:sp>
      <p:sp>
        <p:nvSpPr>
          <p:cNvPr id="5" name="TextBox 4">
            <a:extLst>
              <a:ext uri="{FF2B5EF4-FFF2-40B4-BE49-F238E27FC236}">
                <a16:creationId xmlns:a16="http://schemas.microsoft.com/office/drawing/2014/main" id="{F7AE5899-5BE5-A0B3-F445-8CBB7A01CC1B}"/>
              </a:ext>
            </a:extLst>
          </p:cNvPr>
          <p:cNvSpPr txBox="1"/>
          <p:nvPr/>
        </p:nvSpPr>
        <p:spPr>
          <a:xfrm>
            <a:off x="4588356" y="1721712"/>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realidad: Israel tuvo grandes privilegios</a:t>
            </a:r>
          </a:p>
        </p:txBody>
      </p:sp>
    </p:spTree>
    <p:extLst>
      <p:ext uri="{BB962C8B-B14F-4D97-AF65-F5344CB8AC3E}">
        <p14:creationId xmlns:p14="http://schemas.microsoft.com/office/powerpoint/2010/main" val="2523807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0E08FB-5023-D93D-7B0C-8878D2A068E6}"/>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3F0BE1D4-20F6-3382-AEB7-AC419FD5E059}"/>
              </a:ext>
            </a:extLst>
          </p:cNvPr>
          <p:cNvSpPr txBox="1"/>
          <p:nvPr/>
        </p:nvSpPr>
        <p:spPr>
          <a:xfrm>
            <a:off x="4620171"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20345D24-91A9-6059-4420-F592CE277F2C}"/>
              </a:ext>
            </a:extLst>
          </p:cNvPr>
          <p:cNvSpPr txBox="1"/>
          <p:nvPr/>
        </p:nvSpPr>
        <p:spPr>
          <a:xfrm>
            <a:off x="4613292"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1AB96550-9CB8-973F-E0F3-5C31DFE2E6C5}"/>
              </a:ext>
            </a:extLst>
          </p:cNvPr>
          <p:cNvSpPr txBox="1"/>
          <p:nvPr/>
        </p:nvSpPr>
        <p:spPr>
          <a:xfrm>
            <a:off x="4607496" y="720820"/>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2" name="1 CuadroTexto">
            <a:extLst>
              <a:ext uri="{FF2B5EF4-FFF2-40B4-BE49-F238E27FC236}">
                <a16:creationId xmlns:a16="http://schemas.microsoft.com/office/drawing/2014/main" id="{27E16BAC-CB90-F73F-AD09-45204D6A6E5B}"/>
              </a:ext>
            </a:extLst>
          </p:cNvPr>
          <p:cNvSpPr txBox="1"/>
          <p:nvPr/>
        </p:nvSpPr>
        <p:spPr>
          <a:xfrm>
            <a:off x="2339752" y="4080363"/>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10:1-5</a:t>
            </a:r>
          </a:p>
        </p:txBody>
      </p:sp>
      <p:sp>
        <p:nvSpPr>
          <p:cNvPr id="9" name="2 CuadroTexto">
            <a:extLst>
              <a:ext uri="{FF2B5EF4-FFF2-40B4-BE49-F238E27FC236}">
                <a16:creationId xmlns:a16="http://schemas.microsoft.com/office/drawing/2014/main" id="{1BBAB450-A671-FB4C-3456-F84A4FBAEFEC}"/>
              </a:ext>
            </a:extLst>
          </p:cNvPr>
          <p:cNvSpPr txBox="1"/>
          <p:nvPr/>
        </p:nvSpPr>
        <p:spPr>
          <a:xfrm>
            <a:off x="35496" y="4586397"/>
            <a:ext cx="8995828" cy="225106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Porque no quiero, hermanos, que ignoréis que nuestros padres todos estuvieron bajo la nube, y todos pasaron el mar; y todos en Moisés fueron bautizados en la nube y en el mar, y todos comieron el mismo alimento espiritual, y todos bebieron la misma bebida espiritual; </a:t>
            </a:r>
            <a:r>
              <a:rPr lang="es-ES" sz="2400" dirty="0">
                <a:solidFill>
                  <a:srgbClr val="00B0F0"/>
                </a:solidFill>
                <a:latin typeface="Calibri"/>
              </a:rPr>
              <a:t>porque bebían de la roca espiritual que los seguía, y la roca era Cristo. </a:t>
            </a:r>
            <a:r>
              <a:rPr lang="es-ES" sz="2400" dirty="0">
                <a:latin typeface="Calibri"/>
              </a:rPr>
              <a:t>Pero de los más de ellos no se agradó Dios; por lo cual quedaron postrados en el desierto.</a:t>
            </a:r>
          </a:p>
        </p:txBody>
      </p:sp>
      <p:sp>
        <p:nvSpPr>
          <p:cNvPr id="7" name="TextBox 6">
            <a:extLst>
              <a:ext uri="{FF2B5EF4-FFF2-40B4-BE49-F238E27FC236}">
                <a16:creationId xmlns:a16="http://schemas.microsoft.com/office/drawing/2014/main" id="{7EBDA87C-EC23-8486-E897-278E39DF0BC5}"/>
              </a:ext>
            </a:extLst>
          </p:cNvPr>
          <p:cNvSpPr txBox="1"/>
          <p:nvPr/>
        </p:nvSpPr>
        <p:spPr>
          <a:xfrm>
            <a:off x="4601700" y="10575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Aprendiendo del pasado</a:t>
            </a:r>
          </a:p>
        </p:txBody>
      </p:sp>
      <p:sp>
        <p:nvSpPr>
          <p:cNvPr id="14" name="TextBox 13">
            <a:extLst>
              <a:ext uri="{FF2B5EF4-FFF2-40B4-BE49-F238E27FC236}">
                <a16:creationId xmlns:a16="http://schemas.microsoft.com/office/drawing/2014/main" id="{A32BE649-F0BF-9DE8-211B-5DD99FD15374}"/>
              </a:ext>
            </a:extLst>
          </p:cNvPr>
          <p:cNvSpPr txBox="1"/>
          <p:nvPr/>
        </p:nvSpPr>
        <p:spPr>
          <a:xfrm>
            <a:off x="4598376" y="1405090"/>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meta: Recibir la corona incorruptible</a:t>
            </a:r>
          </a:p>
        </p:txBody>
      </p:sp>
      <p:sp>
        <p:nvSpPr>
          <p:cNvPr id="5" name="TextBox 4">
            <a:extLst>
              <a:ext uri="{FF2B5EF4-FFF2-40B4-BE49-F238E27FC236}">
                <a16:creationId xmlns:a16="http://schemas.microsoft.com/office/drawing/2014/main" id="{200A67C8-69CC-9B3E-3D89-7AEE34F38F13}"/>
              </a:ext>
            </a:extLst>
          </p:cNvPr>
          <p:cNvSpPr txBox="1"/>
          <p:nvPr/>
        </p:nvSpPr>
        <p:spPr>
          <a:xfrm>
            <a:off x="4588356" y="1721712"/>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realidad: Israel tuvo grandes privilegios</a:t>
            </a:r>
          </a:p>
        </p:txBody>
      </p:sp>
      <p:sp>
        <p:nvSpPr>
          <p:cNvPr id="6" name="TextBox 5">
            <a:extLst>
              <a:ext uri="{FF2B5EF4-FFF2-40B4-BE49-F238E27FC236}">
                <a16:creationId xmlns:a16="http://schemas.microsoft.com/office/drawing/2014/main" id="{78654CD0-B054-60CE-4D9A-5306C0284E14}"/>
              </a:ext>
            </a:extLst>
          </p:cNvPr>
          <p:cNvSpPr txBox="1"/>
          <p:nvPr/>
        </p:nvSpPr>
        <p:spPr>
          <a:xfrm>
            <a:off x="4598376" y="2034903"/>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tesis: los cristianos están viviendo las mismas experiencias que el antiguo Israel</a:t>
            </a:r>
          </a:p>
        </p:txBody>
      </p:sp>
    </p:spTree>
    <p:extLst>
      <p:ext uri="{BB962C8B-B14F-4D97-AF65-F5344CB8AC3E}">
        <p14:creationId xmlns:p14="http://schemas.microsoft.com/office/powerpoint/2010/main" val="2952511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E14CE-5C19-52E8-6B0E-12E0953D7FEC}"/>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5DB2B8D5-1C86-1DF0-E637-1BC2C3377F88}"/>
              </a:ext>
            </a:extLst>
          </p:cNvPr>
          <p:cNvSpPr txBox="1"/>
          <p:nvPr/>
        </p:nvSpPr>
        <p:spPr>
          <a:xfrm>
            <a:off x="4620171"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AA389650-FD4C-43E6-01F3-06842C5D909F}"/>
              </a:ext>
            </a:extLst>
          </p:cNvPr>
          <p:cNvSpPr txBox="1"/>
          <p:nvPr/>
        </p:nvSpPr>
        <p:spPr>
          <a:xfrm>
            <a:off x="4613292"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47B43C65-B3A0-12C6-C89F-9895B43E9C6F}"/>
              </a:ext>
            </a:extLst>
          </p:cNvPr>
          <p:cNvSpPr txBox="1"/>
          <p:nvPr/>
        </p:nvSpPr>
        <p:spPr>
          <a:xfrm>
            <a:off x="4607496" y="720820"/>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2" name="1 CuadroTexto">
            <a:extLst>
              <a:ext uri="{FF2B5EF4-FFF2-40B4-BE49-F238E27FC236}">
                <a16:creationId xmlns:a16="http://schemas.microsoft.com/office/drawing/2014/main" id="{DACCAED3-AC0F-0BFD-DCB7-27112FFACD42}"/>
              </a:ext>
            </a:extLst>
          </p:cNvPr>
          <p:cNvSpPr txBox="1"/>
          <p:nvPr/>
        </p:nvSpPr>
        <p:spPr>
          <a:xfrm>
            <a:off x="2339752" y="4080363"/>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10:1-5</a:t>
            </a:r>
          </a:p>
        </p:txBody>
      </p:sp>
      <p:sp>
        <p:nvSpPr>
          <p:cNvPr id="9" name="2 CuadroTexto">
            <a:extLst>
              <a:ext uri="{FF2B5EF4-FFF2-40B4-BE49-F238E27FC236}">
                <a16:creationId xmlns:a16="http://schemas.microsoft.com/office/drawing/2014/main" id="{E77C908B-6D49-A7C0-4AB8-954E8990A968}"/>
              </a:ext>
            </a:extLst>
          </p:cNvPr>
          <p:cNvSpPr txBox="1"/>
          <p:nvPr/>
        </p:nvSpPr>
        <p:spPr>
          <a:xfrm>
            <a:off x="35496" y="4586397"/>
            <a:ext cx="8995828" cy="225106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Porque no quiero, hermanos, que ignoréis que nuestros padres todos estuvieron bajo la nube, y todos pasaron el mar; y todos en Moisés fueron bautizados en la nube y en el mar, y todos comieron el mismo alimento espiritual, y todos bebieron la misma bebida espiritual; </a:t>
            </a:r>
            <a:r>
              <a:rPr lang="es-ES" sz="2400" dirty="0">
                <a:solidFill>
                  <a:srgbClr val="00B0F0"/>
                </a:solidFill>
                <a:latin typeface="Calibri"/>
              </a:rPr>
              <a:t>porque bebían de la roca espiritual que los seguía, y la roca era Cristo. </a:t>
            </a:r>
            <a:r>
              <a:rPr lang="es-ES" sz="2400" dirty="0">
                <a:solidFill>
                  <a:srgbClr val="FFFF00"/>
                </a:solidFill>
                <a:latin typeface="Calibri"/>
              </a:rPr>
              <a:t>Pero de los más de ellos no se agradó Dios; por lo cual quedaron postrados en el desierto.</a:t>
            </a:r>
          </a:p>
        </p:txBody>
      </p:sp>
      <p:sp>
        <p:nvSpPr>
          <p:cNvPr id="7" name="TextBox 6">
            <a:extLst>
              <a:ext uri="{FF2B5EF4-FFF2-40B4-BE49-F238E27FC236}">
                <a16:creationId xmlns:a16="http://schemas.microsoft.com/office/drawing/2014/main" id="{AC5E4A6E-D92D-D0DA-8C8F-5643E5C700AE}"/>
              </a:ext>
            </a:extLst>
          </p:cNvPr>
          <p:cNvSpPr txBox="1"/>
          <p:nvPr/>
        </p:nvSpPr>
        <p:spPr>
          <a:xfrm>
            <a:off x="4601700" y="10575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Aprendiendo del pasado</a:t>
            </a:r>
          </a:p>
        </p:txBody>
      </p:sp>
      <p:sp>
        <p:nvSpPr>
          <p:cNvPr id="14" name="TextBox 13">
            <a:extLst>
              <a:ext uri="{FF2B5EF4-FFF2-40B4-BE49-F238E27FC236}">
                <a16:creationId xmlns:a16="http://schemas.microsoft.com/office/drawing/2014/main" id="{00CA86E4-53D6-73F4-B557-E7CFB12C789F}"/>
              </a:ext>
            </a:extLst>
          </p:cNvPr>
          <p:cNvSpPr txBox="1"/>
          <p:nvPr/>
        </p:nvSpPr>
        <p:spPr>
          <a:xfrm>
            <a:off x="4598376" y="1405090"/>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meta: Recibir la corona incorruptible</a:t>
            </a:r>
          </a:p>
        </p:txBody>
      </p:sp>
      <p:sp>
        <p:nvSpPr>
          <p:cNvPr id="5" name="TextBox 4">
            <a:extLst>
              <a:ext uri="{FF2B5EF4-FFF2-40B4-BE49-F238E27FC236}">
                <a16:creationId xmlns:a16="http://schemas.microsoft.com/office/drawing/2014/main" id="{DB8B083C-38D0-AFF7-95E2-3F4511628B07}"/>
              </a:ext>
            </a:extLst>
          </p:cNvPr>
          <p:cNvSpPr txBox="1"/>
          <p:nvPr/>
        </p:nvSpPr>
        <p:spPr>
          <a:xfrm>
            <a:off x="4588356" y="1721712"/>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realidad: Israel tuvo grandes privilegios</a:t>
            </a:r>
          </a:p>
        </p:txBody>
      </p:sp>
      <p:sp>
        <p:nvSpPr>
          <p:cNvPr id="6" name="TextBox 5">
            <a:extLst>
              <a:ext uri="{FF2B5EF4-FFF2-40B4-BE49-F238E27FC236}">
                <a16:creationId xmlns:a16="http://schemas.microsoft.com/office/drawing/2014/main" id="{438777BC-009A-754D-4530-DA82E37B5B02}"/>
              </a:ext>
            </a:extLst>
          </p:cNvPr>
          <p:cNvSpPr txBox="1"/>
          <p:nvPr/>
        </p:nvSpPr>
        <p:spPr>
          <a:xfrm>
            <a:off x="4598376" y="2624042"/>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problema: Muchos israelitas cayeron en pecados graves</a:t>
            </a:r>
          </a:p>
        </p:txBody>
      </p:sp>
      <p:sp>
        <p:nvSpPr>
          <p:cNvPr id="8" name="1 CuadroTexto">
            <a:extLst>
              <a:ext uri="{FF2B5EF4-FFF2-40B4-BE49-F238E27FC236}">
                <a16:creationId xmlns:a16="http://schemas.microsoft.com/office/drawing/2014/main" id="{44A62F15-8514-DFBA-3D64-AC4A5FC8A8E8}"/>
              </a:ext>
            </a:extLst>
          </p:cNvPr>
          <p:cNvSpPr txBox="1"/>
          <p:nvPr/>
        </p:nvSpPr>
        <p:spPr>
          <a:xfrm>
            <a:off x="179512" y="4462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10:6</a:t>
            </a:r>
          </a:p>
        </p:txBody>
      </p:sp>
      <p:sp>
        <p:nvSpPr>
          <p:cNvPr id="12" name="2 CuadroTexto">
            <a:extLst>
              <a:ext uri="{FF2B5EF4-FFF2-40B4-BE49-F238E27FC236}">
                <a16:creationId xmlns:a16="http://schemas.microsoft.com/office/drawing/2014/main" id="{FEFF0596-5606-EFF1-BFDD-9D108E60ECAB}"/>
              </a:ext>
            </a:extLst>
          </p:cNvPr>
          <p:cNvSpPr txBox="1"/>
          <p:nvPr/>
        </p:nvSpPr>
        <p:spPr>
          <a:xfrm>
            <a:off x="35496" y="550658"/>
            <a:ext cx="4584675"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Mas estas cosas sucedieron como ejemplos para nosotros, para que no codiciemos cosas malas, como ellos codiciaron.</a:t>
            </a:r>
          </a:p>
        </p:txBody>
      </p:sp>
      <p:sp>
        <p:nvSpPr>
          <p:cNvPr id="15" name="TextBox 14">
            <a:extLst>
              <a:ext uri="{FF2B5EF4-FFF2-40B4-BE49-F238E27FC236}">
                <a16:creationId xmlns:a16="http://schemas.microsoft.com/office/drawing/2014/main" id="{08365543-7A9D-9A55-2D36-183C6A720995}"/>
              </a:ext>
            </a:extLst>
          </p:cNvPr>
          <p:cNvSpPr txBox="1"/>
          <p:nvPr/>
        </p:nvSpPr>
        <p:spPr>
          <a:xfrm>
            <a:off x="4598376" y="2034903"/>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tesis: los cristianos están viviendo las mismas experiencias que el antiguo Israel</a:t>
            </a:r>
          </a:p>
        </p:txBody>
      </p:sp>
    </p:spTree>
    <p:extLst>
      <p:ext uri="{BB962C8B-B14F-4D97-AF65-F5344CB8AC3E}">
        <p14:creationId xmlns:p14="http://schemas.microsoft.com/office/powerpoint/2010/main" val="3639459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1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AAB1B3-D642-F30A-F867-118B7C372BBC}"/>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4FD2A487-E2B8-8C7C-715D-1032848B3205}"/>
              </a:ext>
            </a:extLst>
          </p:cNvPr>
          <p:cNvSpPr txBox="1"/>
          <p:nvPr/>
        </p:nvSpPr>
        <p:spPr>
          <a:xfrm>
            <a:off x="4620171"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69687FC9-FD93-86F1-F32A-F0BDAC735A5D}"/>
              </a:ext>
            </a:extLst>
          </p:cNvPr>
          <p:cNvSpPr txBox="1"/>
          <p:nvPr/>
        </p:nvSpPr>
        <p:spPr>
          <a:xfrm>
            <a:off x="4613292"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894F209D-2619-11F8-64A1-2BDD74BBB038}"/>
              </a:ext>
            </a:extLst>
          </p:cNvPr>
          <p:cNvSpPr txBox="1"/>
          <p:nvPr/>
        </p:nvSpPr>
        <p:spPr>
          <a:xfrm>
            <a:off x="4607496" y="720820"/>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2" name="1 CuadroTexto">
            <a:extLst>
              <a:ext uri="{FF2B5EF4-FFF2-40B4-BE49-F238E27FC236}">
                <a16:creationId xmlns:a16="http://schemas.microsoft.com/office/drawing/2014/main" id="{A99AAA7A-A5D6-C83E-6B67-60EEFD4E836B}"/>
              </a:ext>
            </a:extLst>
          </p:cNvPr>
          <p:cNvSpPr txBox="1"/>
          <p:nvPr/>
        </p:nvSpPr>
        <p:spPr>
          <a:xfrm>
            <a:off x="2339752" y="4080363"/>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10:1-5</a:t>
            </a:r>
          </a:p>
        </p:txBody>
      </p:sp>
      <p:sp>
        <p:nvSpPr>
          <p:cNvPr id="9" name="2 CuadroTexto">
            <a:extLst>
              <a:ext uri="{FF2B5EF4-FFF2-40B4-BE49-F238E27FC236}">
                <a16:creationId xmlns:a16="http://schemas.microsoft.com/office/drawing/2014/main" id="{61DC52E7-9313-F636-2A50-54DFF4302AA9}"/>
              </a:ext>
            </a:extLst>
          </p:cNvPr>
          <p:cNvSpPr txBox="1"/>
          <p:nvPr/>
        </p:nvSpPr>
        <p:spPr>
          <a:xfrm>
            <a:off x="35496" y="4586397"/>
            <a:ext cx="8995828" cy="225106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Porque no quiero, hermanos, que ignoréis que nuestros padres todos estuvieron bajo la nube, y todos pasaron el mar; y todos en Moisés fueron bautizados en la nube y en el mar, y todos comieron el mismo alimento espiritual, y todos bebieron la misma bebida espiritual; </a:t>
            </a:r>
            <a:r>
              <a:rPr lang="es-ES" sz="2400" dirty="0">
                <a:solidFill>
                  <a:srgbClr val="00B0F0"/>
                </a:solidFill>
                <a:latin typeface="Calibri"/>
              </a:rPr>
              <a:t>porque bebían de la roca espiritual que los seguía, y la roca era Cristo. </a:t>
            </a:r>
            <a:r>
              <a:rPr lang="es-ES" sz="2400" dirty="0">
                <a:solidFill>
                  <a:srgbClr val="FFFF00"/>
                </a:solidFill>
                <a:latin typeface="Calibri"/>
              </a:rPr>
              <a:t>Pero de los más de ellos no se agradó Dios; por lo cual quedaron postrados en el desierto.</a:t>
            </a:r>
          </a:p>
        </p:txBody>
      </p:sp>
      <p:sp>
        <p:nvSpPr>
          <p:cNvPr id="7" name="TextBox 6">
            <a:extLst>
              <a:ext uri="{FF2B5EF4-FFF2-40B4-BE49-F238E27FC236}">
                <a16:creationId xmlns:a16="http://schemas.microsoft.com/office/drawing/2014/main" id="{C47D2854-D6F0-0551-87A8-A901357D5242}"/>
              </a:ext>
            </a:extLst>
          </p:cNvPr>
          <p:cNvSpPr txBox="1"/>
          <p:nvPr/>
        </p:nvSpPr>
        <p:spPr>
          <a:xfrm>
            <a:off x="4601700" y="10575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Aprendiendo del pasado</a:t>
            </a:r>
          </a:p>
        </p:txBody>
      </p:sp>
      <p:sp>
        <p:nvSpPr>
          <p:cNvPr id="14" name="TextBox 13">
            <a:extLst>
              <a:ext uri="{FF2B5EF4-FFF2-40B4-BE49-F238E27FC236}">
                <a16:creationId xmlns:a16="http://schemas.microsoft.com/office/drawing/2014/main" id="{0D946D1B-7C25-801A-8827-871DF08AABA9}"/>
              </a:ext>
            </a:extLst>
          </p:cNvPr>
          <p:cNvSpPr txBox="1"/>
          <p:nvPr/>
        </p:nvSpPr>
        <p:spPr>
          <a:xfrm>
            <a:off x="4598376" y="1405090"/>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meta: Recibir la corona incorruptible</a:t>
            </a:r>
          </a:p>
        </p:txBody>
      </p:sp>
      <p:sp>
        <p:nvSpPr>
          <p:cNvPr id="5" name="TextBox 4">
            <a:extLst>
              <a:ext uri="{FF2B5EF4-FFF2-40B4-BE49-F238E27FC236}">
                <a16:creationId xmlns:a16="http://schemas.microsoft.com/office/drawing/2014/main" id="{D4F007A5-FC5A-73B4-1511-6D1F6C5B6007}"/>
              </a:ext>
            </a:extLst>
          </p:cNvPr>
          <p:cNvSpPr txBox="1"/>
          <p:nvPr/>
        </p:nvSpPr>
        <p:spPr>
          <a:xfrm>
            <a:off x="4588356" y="1721712"/>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realidad: Israel tuvo grandes privilegios</a:t>
            </a:r>
          </a:p>
        </p:txBody>
      </p:sp>
      <p:sp>
        <p:nvSpPr>
          <p:cNvPr id="8" name="1 CuadroTexto">
            <a:extLst>
              <a:ext uri="{FF2B5EF4-FFF2-40B4-BE49-F238E27FC236}">
                <a16:creationId xmlns:a16="http://schemas.microsoft.com/office/drawing/2014/main" id="{9E4FAD69-7581-D0AF-265A-350E76179089}"/>
              </a:ext>
            </a:extLst>
          </p:cNvPr>
          <p:cNvSpPr txBox="1"/>
          <p:nvPr/>
        </p:nvSpPr>
        <p:spPr>
          <a:xfrm>
            <a:off x="179512" y="4462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10:6</a:t>
            </a:r>
          </a:p>
        </p:txBody>
      </p:sp>
      <p:sp>
        <p:nvSpPr>
          <p:cNvPr id="12" name="2 CuadroTexto">
            <a:extLst>
              <a:ext uri="{FF2B5EF4-FFF2-40B4-BE49-F238E27FC236}">
                <a16:creationId xmlns:a16="http://schemas.microsoft.com/office/drawing/2014/main" id="{1A4334FC-73C4-323E-919B-8B5411F557D6}"/>
              </a:ext>
            </a:extLst>
          </p:cNvPr>
          <p:cNvSpPr txBox="1"/>
          <p:nvPr/>
        </p:nvSpPr>
        <p:spPr>
          <a:xfrm>
            <a:off x="35496" y="550658"/>
            <a:ext cx="4584675"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Mas estas cosas sucedieron como ejemplos para nosotros, </a:t>
            </a:r>
            <a:r>
              <a:rPr lang="es-ES" sz="2400" dirty="0">
                <a:latin typeface="Calibri"/>
              </a:rPr>
              <a:t>para que no codiciemos cosas malas, como ellos codiciaron.</a:t>
            </a:r>
          </a:p>
        </p:txBody>
      </p:sp>
      <p:sp>
        <p:nvSpPr>
          <p:cNvPr id="4" name="TextBox 3">
            <a:extLst>
              <a:ext uri="{FF2B5EF4-FFF2-40B4-BE49-F238E27FC236}">
                <a16:creationId xmlns:a16="http://schemas.microsoft.com/office/drawing/2014/main" id="{27C81267-CC41-9C0B-A92B-27FEC617FCBA}"/>
              </a:ext>
            </a:extLst>
          </p:cNvPr>
          <p:cNvSpPr txBox="1"/>
          <p:nvPr/>
        </p:nvSpPr>
        <p:spPr>
          <a:xfrm>
            <a:off x="4598376" y="2624042"/>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problema: Muchos israelitas cayeron en pecados graves</a:t>
            </a:r>
          </a:p>
        </p:txBody>
      </p:sp>
      <p:sp>
        <p:nvSpPr>
          <p:cNvPr id="11" name="TextBox 10">
            <a:extLst>
              <a:ext uri="{FF2B5EF4-FFF2-40B4-BE49-F238E27FC236}">
                <a16:creationId xmlns:a16="http://schemas.microsoft.com/office/drawing/2014/main" id="{85D4FDEA-D761-DA9F-776C-E3555E960150}"/>
              </a:ext>
            </a:extLst>
          </p:cNvPr>
          <p:cNvSpPr txBox="1"/>
          <p:nvPr/>
        </p:nvSpPr>
        <p:spPr>
          <a:xfrm>
            <a:off x="4598376" y="2034903"/>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tesis: los cristianos están viviendo las mismas experiencias que el antiguo Israel</a:t>
            </a:r>
          </a:p>
        </p:txBody>
      </p:sp>
    </p:spTree>
    <p:extLst>
      <p:ext uri="{BB962C8B-B14F-4D97-AF65-F5344CB8AC3E}">
        <p14:creationId xmlns:p14="http://schemas.microsoft.com/office/powerpoint/2010/main" val="28837691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1A378-0E68-8AE3-68CA-D1BC8004DFA0}"/>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7E00B14C-4EB3-607C-98CC-88E52D09BCF9}"/>
              </a:ext>
            </a:extLst>
          </p:cNvPr>
          <p:cNvSpPr txBox="1"/>
          <p:nvPr/>
        </p:nvSpPr>
        <p:spPr>
          <a:xfrm>
            <a:off x="4620171"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D9DA7C0A-E3B5-5122-5773-8A3D80968680}"/>
              </a:ext>
            </a:extLst>
          </p:cNvPr>
          <p:cNvSpPr txBox="1"/>
          <p:nvPr/>
        </p:nvSpPr>
        <p:spPr>
          <a:xfrm>
            <a:off x="4613292"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A0C5622A-928D-D006-3612-ECD1F3256C20}"/>
              </a:ext>
            </a:extLst>
          </p:cNvPr>
          <p:cNvSpPr txBox="1"/>
          <p:nvPr/>
        </p:nvSpPr>
        <p:spPr>
          <a:xfrm>
            <a:off x="4607496" y="720820"/>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2" name="1 CuadroTexto">
            <a:extLst>
              <a:ext uri="{FF2B5EF4-FFF2-40B4-BE49-F238E27FC236}">
                <a16:creationId xmlns:a16="http://schemas.microsoft.com/office/drawing/2014/main" id="{1689CA50-155A-AEA7-4FE3-6D53C9865FD5}"/>
              </a:ext>
            </a:extLst>
          </p:cNvPr>
          <p:cNvSpPr txBox="1"/>
          <p:nvPr/>
        </p:nvSpPr>
        <p:spPr>
          <a:xfrm>
            <a:off x="2339752" y="4080363"/>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10:1-5</a:t>
            </a:r>
          </a:p>
        </p:txBody>
      </p:sp>
      <p:sp>
        <p:nvSpPr>
          <p:cNvPr id="9" name="2 CuadroTexto">
            <a:extLst>
              <a:ext uri="{FF2B5EF4-FFF2-40B4-BE49-F238E27FC236}">
                <a16:creationId xmlns:a16="http://schemas.microsoft.com/office/drawing/2014/main" id="{B3F285E8-23BF-C555-187A-3774686304BA}"/>
              </a:ext>
            </a:extLst>
          </p:cNvPr>
          <p:cNvSpPr txBox="1"/>
          <p:nvPr/>
        </p:nvSpPr>
        <p:spPr>
          <a:xfrm>
            <a:off x="35496" y="4586397"/>
            <a:ext cx="8995828" cy="225106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Porque no quiero, hermanos, que ignoréis que nuestros padres todos estuvieron bajo la nube, y todos pasaron el mar; y todos en Moisés fueron bautizados en la nube y en el mar, y todos comieron el mismo alimento espiritual, y todos bebieron la misma bebida espiritual; </a:t>
            </a:r>
            <a:r>
              <a:rPr lang="es-ES" sz="2400" dirty="0">
                <a:solidFill>
                  <a:srgbClr val="00B0F0"/>
                </a:solidFill>
                <a:latin typeface="Calibri"/>
              </a:rPr>
              <a:t>porque bebían de la roca espiritual que los seguía, y la roca era Cristo. </a:t>
            </a:r>
            <a:r>
              <a:rPr lang="es-ES" sz="2400" dirty="0">
                <a:solidFill>
                  <a:srgbClr val="FFFF00"/>
                </a:solidFill>
                <a:latin typeface="Calibri"/>
              </a:rPr>
              <a:t>Pero de los más de ellos no se agradó Dios; por lo cual quedaron postrados en el desierto.</a:t>
            </a:r>
          </a:p>
        </p:txBody>
      </p:sp>
      <p:sp>
        <p:nvSpPr>
          <p:cNvPr id="7" name="TextBox 6">
            <a:extLst>
              <a:ext uri="{FF2B5EF4-FFF2-40B4-BE49-F238E27FC236}">
                <a16:creationId xmlns:a16="http://schemas.microsoft.com/office/drawing/2014/main" id="{0A42BF2F-C34D-60E5-8C49-C646FFB72FD4}"/>
              </a:ext>
            </a:extLst>
          </p:cNvPr>
          <p:cNvSpPr txBox="1"/>
          <p:nvPr/>
        </p:nvSpPr>
        <p:spPr>
          <a:xfrm>
            <a:off x="4601700" y="10575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Aprendiendo del pasado</a:t>
            </a:r>
          </a:p>
        </p:txBody>
      </p:sp>
      <p:sp>
        <p:nvSpPr>
          <p:cNvPr id="14" name="TextBox 13">
            <a:extLst>
              <a:ext uri="{FF2B5EF4-FFF2-40B4-BE49-F238E27FC236}">
                <a16:creationId xmlns:a16="http://schemas.microsoft.com/office/drawing/2014/main" id="{CF1EF31E-C3BA-4620-BE54-8B97F6156F89}"/>
              </a:ext>
            </a:extLst>
          </p:cNvPr>
          <p:cNvSpPr txBox="1"/>
          <p:nvPr/>
        </p:nvSpPr>
        <p:spPr>
          <a:xfrm>
            <a:off x="4598376" y="1405090"/>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meta: Recibir la corona incorruptible</a:t>
            </a:r>
          </a:p>
        </p:txBody>
      </p:sp>
      <p:sp>
        <p:nvSpPr>
          <p:cNvPr id="5" name="TextBox 4">
            <a:extLst>
              <a:ext uri="{FF2B5EF4-FFF2-40B4-BE49-F238E27FC236}">
                <a16:creationId xmlns:a16="http://schemas.microsoft.com/office/drawing/2014/main" id="{9083AF08-0010-1407-6F15-D089B0EE476D}"/>
              </a:ext>
            </a:extLst>
          </p:cNvPr>
          <p:cNvSpPr txBox="1"/>
          <p:nvPr/>
        </p:nvSpPr>
        <p:spPr>
          <a:xfrm>
            <a:off x="4588356" y="1721712"/>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realidad: Israel tuvo grandes privilegios</a:t>
            </a:r>
          </a:p>
        </p:txBody>
      </p:sp>
      <p:sp>
        <p:nvSpPr>
          <p:cNvPr id="8" name="1 CuadroTexto">
            <a:extLst>
              <a:ext uri="{FF2B5EF4-FFF2-40B4-BE49-F238E27FC236}">
                <a16:creationId xmlns:a16="http://schemas.microsoft.com/office/drawing/2014/main" id="{857A3708-1E98-FC01-BD1B-796896AEAEAF}"/>
              </a:ext>
            </a:extLst>
          </p:cNvPr>
          <p:cNvSpPr txBox="1"/>
          <p:nvPr/>
        </p:nvSpPr>
        <p:spPr>
          <a:xfrm>
            <a:off x="179512" y="4462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10:6</a:t>
            </a:r>
          </a:p>
        </p:txBody>
      </p:sp>
      <p:sp>
        <p:nvSpPr>
          <p:cNvPr id="12" name="2 CuadroTexto">
            <a:extLst>
              <a:ext uri="{FF2B5EF4-FFF2-40B4-BE49-F238E27FC236}">
                <a16:creationId xmlns:a16="http://schemas.microsoft.com/office/drawing/2014/main" id="{8F573576-CB55-4516-F48C-685FF7685CD5}"/>
              </a:ext>
            </a:extLst>
          </p:cNvPr>
          <p:cNvSpPr txBox="1"/>
          <p:nvPr/>
        </p:nvSpPr>
        <p:spPr>
          <a:xfrm>
            <a:off x="35496" y="550658"/>
            <a:ext cx="4584675"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Mas estas cosas sucedieron como ejemplos para nosotros, </a:t>
            </a:r>
            <a:r>
              <a:rPr lang="es-ES" sz="2400" dirty="0">
                <a:solidFill>
                  <a:srgbClr val="00B0F0"/>
                </a:solidFill>
                <a:latin typeface="Calibri"/>
              </a:rPr>
              <a:t>para que no codiciemos cosas malas, como ellos codiciaron.</a:t>
            </a:r>
          </a:p>
        </p:txBody>
      </p:sp>
      <p:sp>
        <p:nvSpPr>
          <p:cNvPr id="11" name="TextBox 10">
            <a:extLst>
              <a:ext uri="{FF2B5EF4-FFF2-40B4-BE49-F238E27FC236}">
                <a16:creationId xmlns:a16="http://schemas.microsoft.com/office/drawing/2014/main" id="{099390FA-22AA-54C5-B406-9EFFEF4CCAE5}"/>
              </a:ext>
            </a:extLst>
          </p:cNvPr>
          <p:cNvSpPr txBox="1"/>
          <p:nvPr/>
        </p:nvSpPr>
        <p:spPr>
          <a:xfrm>
            <a:off x="4607496" y="3212976"/>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enseñanza: La historia de Israel es una advertencia para los cristianos</a:t>
            </a:r>
          </a:p>
        </p:txBody>
      </p:sp>
      <p:sp>
        <p:nvSpPr>
          <p:cNvPr id="16" name="TextBox 15">
            <a:extLst>
              <a:ext uri="{FF2B5EF4-FFF2-40B4-BE49-F238E27FC236}">
                <a16:creationId xmlns:a16="http://schemas.microsoft.com/office/drawing/2014/main" id="{1A57D669-07CF-976A-6746-841A578CA6CB}"/>
              </a:ext>
            </a:extLst>
          </p:cNvPr>
          <p:cNvSpPr txBox="1"/>
          <p:nvPr/>
        </p:nvSpPr>
        <p:spPr>
          <a:xfrm>
            <a:off x="4598376" y="2624042"/>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problema: Muchos israelitas cayeron en pecados graves</a:t>
            </a:r>
          </a:p>
        </p:txBody>
      </p:sp>
      <p:sp>
        <p:nvSpPr>
          <p:cNvPr id="18" name="TextBox 17">
            <a:extLst>
              <a:ext uri="{FF2B5EF4-FFF2-40B4-BE49-F238E27FC236}">
                <a16:creationId xmlns:a16="http://schemas.microsoft.com/office/drawing/2014/main" id="{560C9089-39BC-A867-635F-DCC9E84E70C8}"/>
              </a:ext>
            </a:extLst>
          </p:cNvPr>
          <p:cNvSpPr txBox="1"/>
          <p:nvPr/>
        </p:nvSpPr>
        <p:spPr>
          <a:xfrm>
            <a:off x="4598376" y="2034903"/>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tesis: los cristianos están viviendo las mismas experiencias que el antiguo Israel</a:t>
            </a:r>
          </a:p>
        </p:txBody>
      </p:sp>
    </p:spTree>
    <p:extLst>
      <p:ext uri="{BB962C8B-B14F-4D97-AF65-F5344CB8AC3E}">
        <p14:creationId xmlns:p14="http://schemas.microsoft.com/office/powerpoint/2010/main" val="1626011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F20949-0D8A-8C0A-8519-E7BC81847C3D}"/>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1CA9B182-DE2B-33C1-B9BA-F126EED3FAE6}"/>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8:1</a:t>
            </a:r>
          </a:p>
        </p:txBody>
      </p:sp>
      <p:sp>
        <p:nvSpPr>
          <p:cNvPr id="5" name="2 CuadroTexto">
            <a:extLst>
              <a:ext uri="{FF2B5EF4-FFF2-40B4-BE49-F238E27FC236}">
                <a16:creationId xmlns:a16="http://schemas.microsoft.com/office/drawing/2014/main" id="{52B4C455-2412-BF3E-AB08-0FA84087F915}"/>
              </a:ext>
            </a:extLst>
          </p:cNvPr>
          <p:cNvSpPr txBox="1"/>
          <p:nvPr/>
        </p:nvSpPr>
        <p:spPr>
          <a:xfrm>
            <a:off x="195202" y="477599"/>
            <a:ext cx="8769286"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En cuanto </a:t>
            </a:r>
            <a:r>
              <a:rPr lang="es-ES" sz="2400" u="sng" dirty="0">
                <a:solidFill>
                  <a:srgbClr val="FFFF00"/>
                </a:solidFill>
                <a:latin typeface="Calibri"/>
              </a:rPr>
              <a:t>a lo sacrificado a los ídolos</a:t>
            </a:r>
            <a:r>
              <a:rPr lang="es-ES" sz="2400" dirty="0">
                <a:solidFill>
                  <a:srgbClr val="FFFF00"/>
                </a:solidFill>
                <a:latin typeface="Calibri"/>
              </a:rPr>
              <a:t>, sabemos que todos tenemos conocimiento. </a:t>
            </a:r>
            <a:r>
              <a:rPr lang="es-ES" sz="2400" dirty="0">
                <a:latin typeface="Calibri"/>
              </a:rPr>
              <a:t>El conocimiento envanece, pero el amor edifica. </a:t>
            </a:r>
          </a:p>
        </p:txBody>
      </p:sp>
      <p:sp>
        <p:nvSpPr>
          <p:cNvPr id="10" name="TextBox 9">
            <a:extLst>
              <a:ext uri="{FF2B5EF4-FFF2-40B4-BE49-F238E27FC236}">
                <a16:creationId xmlns:a16="http://schemas.microsoft.com/office/drawing/2014/main" id="{83CFA3B8-2983-26B0-423E-70BAD3D7F1FA}"/>
              </a:ext>
            </a:extLst>
          </p:cNvPr>
          <p:cNvSpPr txBox="1"/>
          <p:nvPr/>
        </p:nvSpPr>
        <p:spPr>
          <a:xfrm>
            <a:off x="4620171" y="155679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5BC5C9A7-0FB7-2C58-7D98-42BA135306FC}"/>
              </a:ext>
            </a:extLst>
          </p:cNvPr>
          <p:cNvSpPr txBox="1"/>
          <p:nvPr/>
        </p:nvSpPr>
        <p:spPr>
          <a:xfrm>
            <a:off x="4613292" y="189624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2" name="2 CuadroTexto">
            <a:extLst>
              <a:ext uri="{FF2B5EF4-FFF2-40B4-BE49-F238E27FC236}">
                <a16:creationId xmlns:a16="http://schemas.microsoft.com/office/drawing/2014/main" id="{6330E8E5-8139-B6B5-02F6-AB7852172EE5}"/>
              </a:ext>
            </a:extLst>
          </p:cNvPr>
          <p:cNvSpPr txBox="1"/>
          <p:nvPr/>
        </p:nvSpPr>
        <p:spPr>
          <a:xfrm>
            <a:off x="4695611" y="5105856"/>
            <a:ext cx="4412893" cy="1635512"/>
          </a:xfrm>
          <a:prstGeom prst="rect">
            <a:avLst/>
          </a:prstGeom>
          <a:solidFill>
            <a:schemeClr val="bg1">
              <a:lumMod val="50000"/>
            </a:schemeClr>
          </a:solidFill>
          <a:ln>
            <a:solidFill>
              <a:schemeClr val="tx1"/>
            </a:solidFill>
          </a:ln>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En cuanto a lo sacrificado a los ídolos, es cierto que todos tenemos conocimiento. </a:t>
            </a:r>
            <a:r>
              <a:rPr lang="es-ES" sz="2400" dirty="0">
                <a:latin typeface="Calibri"/>
              </a:rPr>
              <a:t>El conocimiento trae orgullo, mientras que el amor edifica </a:t>
            </a:r>
            <a:r>
              <a:rPr lang="es-ES" sz="1600" dirty="0">
                <a:latin typeface="Calibri"/>
              </a:rPr>
              <a:t>(NVI).</a:t>
            </a:r>
          </a:p>
        </p:txBody>
      </p:sp>
      <p:sp>
        <p:nvSpPr>
          <p:cNvPr id="6" name="1 CuadroTexto">
            <a:extLst>
              <a:ext uri="{FF2B5EF4-FFF2-40B4-BE49-F238E27FC236}">
                <a16:creationId xmlns:a16="http://schemas.microsoft.com/office/drawing/2014/main" id="{42716D9C-F399-8C2E-AA67-4593F366D2B3}"/>
              </a:ext>
            </a:extLst>
          </p:cNvPr>
          <p:cNvSpPr txBox="1"/>
          <p:nvPr/>
        </p:nvSpPr>
        <p:spPr>
          <a:xfrm>
            <a:off x="163822" y="1159098"/>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8:4</a:t>
            </a:r>
          </a:p>
        </p:txBody>
      </p:sp>
      <p:sp>
        <p:nvSpPr>
          <p:cNvPr id="7" name="2 CuadroTexto">
            <a:extLst>
              <a:ext uri="{FF2B5EF4-FFF2-40B4-BE49-F238E27FC236}">
                <a16:creationId xmlns:a16="http://schemas.microsoft.com/office/drawing/2014/main" id="{F4470B9D-01A7-345F-46E2-614F4D577E1D}"/>
              </a:ext>
            </a:extLst>
          </p:cNvPr>
          <p:cNvSpPr txBox="1"/>
          <p:nvPr/>
        </p:nvSpPr>
        <p:spPr>
          <a:xfrm>
            <a:off x="0" y="1636697"/>
            <a:ext cx="4620171"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Acerca, pues, de las viandas que se sacrifican a los ídolos, sabemos que un ídolo nada es en el mundo, y que no hay más que un Dios. </a:t>
            </a:r>
          </a:p>
        </p:txBody>
      </p:sp>
    </p:spTree>
    <p:extLst>
      <p:ext uri="{BB962C8B-B14F-4D97-AF65-F5344CB8AC3E}">
        <p14:creationId xmlns:p14="http://schemas.microsoft.com/office/powerpoint/2010/main" val="3868774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P spid="7"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2CFF4-CA7E-3A02-8A68-D692E640DE1F}"/>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E8314726-A739-D32F-E590-6B88F08056B6}"/>
              </a:ext>
            </a:extLst>
          </p:cNvPr>
          <p:cNvSpPr txBox="1"/>
          <p:nvPr/>
        </p:nvSpPr>
        <p:spPr>
          <a:xfrm>
            <a:off x="4620171"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7BD81EA9-F6FF-E919-E075-FEF1B19B0E7D}"/>
              </a:ext>
            </a:extLst>
          </p:cNvPr>
          <p:cNvSpPr txBox="1"/>
          <p:nvPr/>
        </p:nvSpPr>
        <p:spPr>
          <a:xfrm>
            <a:off x="4613292"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43F386CA-DB34-0983-436F-771D19BA1974}"/>
              </a:ext>
            </a:extLst>
          </p:cNvPr>
          <p:cNvSpPr txBox="1"/>
          <p:nvPr/>
        </p:nvSpPr>
        <p:spPr>
          <a:xfrm>
            <a:off x="4607496" y="720820"/>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2" name="1 CuadroTexto">
            <a:extLst>
              <a:ext uri="{FF2B5EF4-FFF2-40B4-BE49-F238E27FC236}">
                <a16:creationId xmlns:a16="http://schemas.microsoft.com/office/drawing/2014/main" id="{68B55788-9412-693C-FA78-D7FF6FFB4061}"/>
              </a:ext>
            </a:extLst>
          </p:cNvPr>
          <p:cNvSpPr txBox="1"/>
          <p:nvPr/>
        </p:nvSpPr>
        <p:spPr>
          <a:xfrm>
            <a:off x="2339752" y="436510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10:7-10</a:t>
            </a:r>
          </a:p>
        </p:txBody>
      </p:sp>
      <p:sp>
        <p:nvSpPr>
          <p:cNvPr id="9" name="2 CuadroTexto">
            <a:extLst>
              <a:ext uri="{FF2B5EF4-FFF2-40B4-BE49-F238E27FC236}">
                <a16:creationId xmlns:a16="http://schemas.microsoft.com/office/drawing/2014/main" id="{D826ABEE-9D24-7CC0-7898-CB4AB4D540D8}"/>
              </a:ext>
            </a:extLst>
          </p:cNvPr>
          <p:cNvSpPr txBox="1"/>
          <p:nvPr/>
        </p:nvSpPr>
        <p:spPr>
          <a:xfrm>
            <a:off x="112676" y="4871138"/>
            <a:ext cx="8923820" cy="1943289"/>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Ni seáis idólatras, como algunos de ellos, según está escrito: Se sentó el pueblo a comer y a beber, y se levantó a jugar. Ni forniquemos, como algunos de ellos fornicaron, y cayeron en un día veintitrés mil. Ni tentemos al Señor, como también algunos de ellos le tentaron, y perecieron por las serpientes. Ni murmuréis, como algunos de ellos murmuraron, y perecieron por el destructor.</a:t>
            </a:r>
          </a:p>
        </p:txBody>
      </p:sp>
      <p:sp>
        <p:nvSpPr>
          <p:cNvPr id="7" name="TextBox 6">
            <a:extLst>
              <a:ext uri="{FF2B5EF4-FFF2-40B4-BE49-F238E27FC236}">
                <a16:creationId xmlns:a16="http://schemas.microsoft.com/office/drawing/2014/main" id="{CE6E4197-C1D1-978D-1EBB-0DA4AA1D03FF}"/>
              </a:ext>
            </a:extLst>
          </p:cNvPr>
          <p:cNvSpPr txBox="1"/>
          <p:nvPr/>
        </p:nvSpPr>
        <p:spPr>
          <a:xfrm>
            <a:off x="4601700" y="10575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Aprendiendo del pasado</a:t>
            </a:r>
          </a:p>
        </p:txBody>
      </p:sp>
      <p:sp>
        <p:nvSpPr>
          <p:cNvPr id="14" name="TextBox 13">
            <a:extLst>
              <a:ext uri="{FF2B5EF4-FFF2-40B4-BE49-F238E27FC236}">
                <a16:creationId xmlns:a16="http://schemas.microsoft.com/office/drawing/2014/main" id="{824CC702-C3C5-8DB8-9EF9-1526C6F76C54}"/>
              </a:ext>
            </a:extLst>
          </p:cNvPr>
          <p:cNvSpPr txBox="1"/>
          <p:nvPr/>
        </p:nvSpPr>
        <p:spPr>
          <a:xfrm>
            <a:off x="4598376" y="1405090"/>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meta: Recibir la corona incorruptible</a:t>
            </a:r>
          </a:p>
        </p:txBody>
      </p:sp>
      <p:sp>
        <p:nvSpPr>
          <p:cNvPr id="5" name="TextBox 4">
            <a:extLst>
              <a:ext uri="{FF2B5EF4-FFF2-40B4-BE49-F238E27FC236}">
                <a16:creationId xmlns:a16="http://schemas.microsoft.com/office/drawing/2014/main" id="{3E2B25EF-A896-19D4-502B-45C146B69D80}"/>
              </a:ext>
            </a:extLst>
          </p:cNvPr>
          <p:cNvSpPr txBox="1"/>
          <p:nvPr/>
        </p:nvSpPr>
        <p:spPr>
          <a:xfrm>
            <a:off x="4588356" y="1721712"/>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realidad: Israel tuvo grandes privilegios</a:t>
            </a:r>
          </a:p>
        </p:txBody>
      </p:sp>
      <p:sp>
        <p:nvSpPr>
          <p:cNvPr id="8" name="1 CuadroTexto">
            <a:extLst>
              <a:ext uri="{FF2B5EF4-FFF2-40B4-BE49-F238E27FC236}">
                <a16:creationId xmlns:a16="http://schemas.microsoft.com/office/drawing/2014/main" id="{DDDC67AA-A4E8-9906-925A-65624CE3856F}"/>
              </a:ext>
            </a:extLst>
          </p:cNvPr>
          <p:cNvSpPr txBox="1"/>
          <p:nvPr/>
        </p:nvSpPr>
        <p:spPr>
          <a:xfrm>
            <a:off x="179512" y="4462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10:6</a:t>
            </a:r>
          </a:p>
        </p:txBody>
      </p:sp>
      <p:sp>
        <p:nvSpPr>
          <p:cNvPr id="12" name="2 CuadroTexto">
            <a:extLst>
              <a:ext uri="{FF2B5EF4-FFF2-40B4-BE49-F238E27FC236}">
                <a16:creationId xmlns:a16="http://schemas.microsoft.com/office/drawing/2014/main" id="{28D6AFBE-599F-274D-ED41-72A2C16D9744}"/>
              </a:ext>
            </a:extLst>
          </p:cNvPr>
          <p:cNvSpPr txBox="1"/>
          <p:nvPr/>
        </p:nvSpPr>
        <p:spPr>
          <a:xfrm>
            <a:off x="35496" y="550658"/>
            <a:ext cx="4584675"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Mas estas cosas sucedieron como ejemplos para nosotros, </a:t>
            </a:r>
            <a:r>
              <a:rPr lang="es-ES" sz="2400" dirty="0">
                <a:solidFill>
                  <a:srgbClr val="00B0F0"/>
                </a:solidFill>
                <a:latin typeface="Calibri"/>
              </a:rPr>
              <a:t>para que no codiciemos cosas malas, como ellos codiciaron.</a:t>
            </a:r>
          </a:p>
        </p:txBody>
      </p:sp>
      <p:sp>
        <p:nvSpPr>
          <p:cNvPr id="4" name="TextBox 3">
            <a:extLst>
              <a:ext uri="{FF2B5EF4-FFF2-40B4-BE49-F238E27FC236}">
                <a16:creationId xmlns:a16="http://schemas.microsoft.com/office/drawing/2014/main" id="{2A94C768-A734-9239-7806-D1C19F9A1D25}"/>
              </a:ext>
            </a:extLst>
          </p:cNvPr>
          <p:cNvSpPr txBox="1"/>
          <p:nvPr/>
        </p:nvSpPr>
        <p:spPr>
          <a:xfrm>
            <a:off x="4607496" y="3212976"/>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enseñanza: La historia de Israel es una advertencia para los cristianos</a:t>
            </a:r>
          </a:p>
        </p:txBody>
      </p:sp>
      <p:sp>
        <p:nvSpPr>
          <p:cNvPr id="15" name="TextBox 14">
            <a:extLst>
              <a:ext uri="{FF2B5EF4-FFF2-40B4-BE49-F238E27FC236}">
                <a16:creationId xmlns:a16="http://schemas.microsoft.com/office/drawing/2014/main" id="{EEF44995-886F-0AB4-F9D8-8675A10EBD1C}"/>
              </a:ext>
            </a:extLst>
          </p:cNvPr>
          <p:cNvSpPr txBox="1"/>
          <p:nvPr/>
        </p:nvSpPr>
        <p:spPr>
          <a:xfrm>
            <a:off x="4598376" y="2624042"/>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problema: Muchos israelitas cayeron en pecados graves</a:t>
            </a:r>
          </a:p>
        </p:txBody>
      </p:sp>
      <p:sp>
        <p:nvSpPr>
          <p:cNvPr id="16" name="TextBox 15">
            <a:extLst>
              <a:ext uri="{FF2B5EF4-FFF2-40B4-BE49-F238E27FC236}">
                <a16:creationId xmlns:a16="http://schemas.microsoft.com/office/drawing/2014/main" id="{F9F08B2E-B16B-CA6F-AD90-97D470036D06}"/>
              </a:ext>
            </a:extLst>
          </p:cNvPr>
          <p:cNvSpPr txBox="1"/>
          <p:nvPr/>
        </p:nvSpPr>
        <p:spPr>
          <a:xfrm>
            <a:off x="4598376" y="2034903"/>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tesis: los cristianos están viviendo las mismas experiencias que el antiguo Israel</a:t>
            </a:r>
          </a:p>
        </p:txBody>
      </p:sp>
    </p:spTree>
    <p:extLst>
      <p:ext uri="{BB962C8B-B14F-4D97-AF65-F5344CB8AC3E}">
        <p14:creationId xmlns:p14="http://schemas.microsoft.com/office/powerpoint/2010/main" val="2889772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976A0-9950-F3B3-E81A-7774719299D7}"/>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B77E8C05-182C-D546-6838-998D9A80CCB3}"/>
              </a:ext>
            </a:extLst>
          </p:cNvPr>
          <p:cNvSpPr txBox="1"/>
          <p:nvPr/>
        </p:nvSpPr>
        <p:spPr>
          <a:xfrm>
            <a:off x="4620171"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D204DDC8-F387-9005-1E9D-7B3A925EBE84}"/>
              </a:ext>
            </a:extLst>
          </p:cNvPr>
          <p:cNvSpPr txBox="1"/>
          <p:nvPr/>
        </p:nvSpPr>
        <p:spPr>
          <a:xfrm>
            <a:off x="4613292"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C94D1D79-06D7-2690-4C24-B9F92C0CEDCC}"/>
              </a:ext>
            </a:extLst>
          </p:cNvPr>
          <p:cNvSpPr txBox="1"/>
          <p:nvPr/>
        </p:nvSpPr>
        <p:spPr>
          <a:xfrm>
            <a:off x="4607496" y="720820"/>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2" name="1 CuadroTexto">
            <a:extLst>
              <a:ext uri="{FF2B5EF4-FFF2-40B4-BE49-F238E27FC236}">
                <a16:creationId xmlns:a16="http://schemas.microsoft.com/office/drawing/2014/main" id="{82F6D96F-A1E7-BA29-8DCC-785F472C8213}"/>
              </a:ext>
            </a:extLst>
          </p:cNvPr>
          <p:cNvSpPr txBox="1"/>
          <p:nvPr/>
        </p:nvSpPr>
        <p:spPr>
          <a:xfrm>
            <a:off x="2339752" y="436510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10:7-10</a:t>
            </a:r>
          </a:p>
        </p:txBody>
      </p:sp>
      <p:sp>
        <p:nvSpPr>
          <p:cNvPr id="9" name="2 CuadroTexto">
            <a:extLst>
              <a:ext uri="{FF2B5EF4-FFF2-40B4-BE49-F238E27FC236}">
                <a16:creationId xmlns:a16="http://schemas.microsoft.com/office/drawing/2014/main" id="{573CFAC5-350D-F0C2-BCBA-D27DC3F3E7D5}"/>
              </a:ext>
            </a:extLst>
          </p:cNvPr>
          <p:cNvSpPr txBox="1"/>
          <p:nvPr/>
        </p:nvSpPr>
        <p:spPr>
          <a:xfrm>
            <a:off x="112676" y="4871138"/>
            <a:ext cx="8923820" cy="1943289"/>
          </a:xfrm>
          <a:prstGeom prst="rect">
            <a:avLst/>
          </a:prstGeom>
          <a:noFill/>
        </p:spPr>
        <p:txBody>
          <a:bodyPr wrap="square" rtlCol="0">
            <a:spAutoFit/>
          </a:bodyPr>
          <a:lstStyle/>
          <a:p>
            <a:pPr algn="ctr" fontAlgn="auto">
              <a:lnSpc>
                <a:spcPts val="2400"/>
              </a:lnSpc>
              <a:spcBef>
                <a:spcPts val="0"/>
              </a:spcBef>
              <a:spcAft>
                <a:spcPts val="0"/>
              </a:spcAft>
            </a:pPr>
            <a:r>
              <a:rPr lang="es-ES" sz="2400" u="sng" dirty="0">
                <a:solidFill>
                  <a:srgbClr val="FFFF00"/>
                </a:solidFill>
                <a:latin typeface="Calibri"/>
              </a:rPr>
              <a:t>Ni seáis idólatras, como algunos de ellos</a:t>
            </a:r>
            <a:r>
              <a:rPr lang="es-ES" sz="2400" dirty="0">
                <a:solidFill>
                  <a:srgbClr val="FFFF00"/>
                </a:solidFill>
                <a:latin typeface="Calibri"/>
              </a:rPr>
              <a:t>, según está escrito: Se sentó el pueblo a comer y a beber, y se levantó a jugar.</a:t>
            </a:r>
            <a:r>
              <a:rPr lang="es-ES" sz="2400" dirty="0">
                <a:latin typeface="Calibri"/>
              </a:rPr>
              <a:t> Ni forniquemos, como algunos de ellos fornicaron, y cayeron en un día veintitrés mil. Ni tentemos al Señor, como también algunos de ellos le tentaron, y perecieron por las serpientes. Ni murmuréis, como algunos de ellos murmuraron, y perecieron por el destructor.</a:t>
            </a:r>
          </a:p>
        </p:txBody>
      </p:sp>
      <p:sp>
        <p:nvSpPr>
          <p:cNvPr id="7" name="TextBox 6">
            <a:extLst>
              <a:ext uri="{FF2B5EF4-FFF2-40B4-BE49-F238E27FC236}">
                <a16:creationId xmlns:a16="http://schemas.microsoft.com/office/drawing/2014/main" id="{F6C1DD56-F5D9-7974-76C3-E94A49A018B9}"/>
              </a:ext>
            </a:extLst>
          </p:cNvPr>
          <p:cNvSpPr txBox="1"/>
          <p:nvPr/>
        </p:nvSpPr>
        <p:spPr>
          <a:xfrm>
            <a:off x="4601700" y="10575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Aprendiendo del pasado</a:t>
            </a:r>
          </a:p>
        </p:txBody>
      </p:sp>
      <p:sp>
        <p:nvSpPr>
          <p:cNvPr id="14" name="TextBox 13">
            <a:extLst>
              <a:ext uri="{FF2B5EF4-FFF2-40B4-BE49-F238E27FC236}">
                <a16:creationId xmlns:a16="http://schemas.microsoft.com/office/drawing/2014/main" id="{187E70ED-F7E8-3308-D64C-FCAEE69DA736}"/>
              </a:ext>
            </a:extLst>
          </p:cNvPr>
          <p:cNvSpPr txBox="1"/>
          <p:nvPr/>
        </p:nvSpPr>
        <p:spPr>
          <a:xfrm>
            <a:off x="4598376" y="1405090"/>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meta: Recibir la corona incorruptible</a:t>
            </a:r>
          </a:p>
        </p:txBody>
      </p:sp>
      <p:sp>
        <p:nvSpPr>
          <p:cNvPr id="5" name="TextBox 4">
            <a:extLst>
              <a:ext uri="{FF2B5EF4-FFF2-40B4-BE49-F238E27FC236}">
                <a16:creationId xmlns:a16="http://schemas.microsoft.com/office/drawing/2014/main" id="{C590C122-F952-5FB6-F813-A962D33776EB}"/>
              </a:ext>
            </a:extLst>
          </p:cNvPr>
          <p:cNvSpPr txBox="1"/>
          <p:nvPr/>
        </p:nvSpPr>
        <p:spPr>
          <a:xfrm>
            <a:off x="4588356" y="1721712"/>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realidad: Israel tuvo grandes privilegios</a:t>
            </a:r>
          </a:p>
        </p:txBody>
      </p:sp>
      <p:sp>
        <p:nvSpPr>
          <p:cNvPr id="8" name="1 CuadroTexto">
            <a:extLst>
              <a:ext uri="{FF2B5EF4-FFF2-40B4-BE49-F238E27FC236}">
                <a16:creationId xmlns:a16="http://schemas.microsoft.com/office/drawing/2014/main" id="{4E3310B1-F307-E742-E7FC-289392945B7B}"/>
              </a:ext>
            </a:extLst>
          </p:cNvPr>
          <p:cNvSpPr txBox="1"/>
          <p:nvPr/>
        </p:nvSpPr>
        <p:spPr>
          <a:xfrm>
            <a:off x="179512" y="4462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10:6</a:t>
            </a:r>
          </a:p>
        </p:txBody>
      </p:sp>
      <p:sp>
        <p:nvSpPr>
          <p:cNvPr id="12" name="2 CuadroTexto">
            <a:extLst>
              <a:ext uri="{FF2B5EF4-FFF2-40B4-BE49-F238E27FC236}">
                <a16:creationId xmlns:a16="http://schemas.microsoft.com/office/drawing/2014/main" id="{43D70F4F-3465-AE8A-55DE-00DE668DF198}"/>
              </a:ext>
            </a:extLst>
          </p:cNvPr>
          <p:cNvSpPr txBox="1"/>
          <p:nvPr/>
        </p:nvSpPr>
        <p:spPr>
          <a:xfrm>
            <a:off x="35496" y="550658"/>
            <a:ext cx="4584675"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Mas estas cosas sucedieron como ejemplos para nosotros, </a:t>
            </a:r>
            <a:r>
              <a:rPr lang="es-ES" sz="2400" dirty="0">
                <a:solidFill>
                  <a:srgbClr val="00B0F0"/>
                </a:solidFill>
                <a:latin typeface="Calibri"/>
              </a:rPr>
              <a:t>para que no codiciemos cosas malas, como ellos codiciaron.</a:t>
            </a:r>
          </a:p>
        </p:txBody>
      </p:sp>
      <p:sp>
        <p:nvSpPr>
          <p:cNvPr id="15" name="TextBox 14">
            <a:extLst>
              <a:ext uri="{FF2B5EF4-FFF2-40B4-BE49-F238E27FC236}">
                <a16:creationId xmlns:a16="http://schemas.microsoft.com/office/drawing/2014/main" id="{196CBB98-1B32-7EF5-CF1D-F9B1B96C4726}"/>
              </a:ext>
            </a:extLst>
          </p:cNvPr>
          <p:cNvSpPr txBox="1"/>
          <p:nvPr/>
        </p:nvSpPr>
        <p:spPr>
          <a:xfrm>
            <a:off x="4607496" y="3212976"/>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enseñanza: La historia de Israel es una advertencia para los cristianos</a:t>
            </a:r>
          </a:p>
        </p:txBody>
      </p:sp>
      <p:sp>
        <p:nvSpPr>
          <p:cNvPr id="17" name="TextBox 16">
            <a:extLst>
              <a:ext uri="{FF2B5EF4-FFF2-40B4-BE49-F238E27FC236}">
                <a16:creationId xmlns:a16="http://schemas.microsoft.com/office/drawing/2014/main" id="{C0FCF988-A457-7DEA-61F8-3DB012CED70A}"/>
              </a:ext>
            </a:extLst>
          </p:cNvPr>
          <p:cNvSpPr txBox="1"/>
          <p:nvPr/>
        </p:nvSpPr>
        <p:spPr>
          <a:xfrm>
            <a:off x="4598376" y="2624042"/>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problema: Muchos israelitas cayeron en pecados graves</a:t>
            </a:r>
          </a:p>
        </p:txBody>
      </p:sp>
      <p:sp>
        <p:nvSpPr>
          <p:cNvPr id="19" name="TextBox 18">
            <a:extLst>
              <a:ext uri="{FF2B5EF4-FFF2-40B4-BE49-F238E27FC236}">
                <a16:creationId xmlns:a16="http://schemas.microsoft.com/office/drawing/2014/main" id="{AC8D0755-1632-3A07-7121-746B2F7D14E8}"/>
              </a:ext>
            </a:extLst>
          </p:cNvPr>
          <p:cNvSpPr txBox="1"/>
          <p:nvPr/>
        </p:nvSpPr>
        <p:spPr>
          <a:xfrm>
            <a:off x="4598376" y="2034903"/>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tesis: los cristianos están viviendo las mismas experiencias que el antiguo Israel</a:t>
            </a:r>
          </a:p>
        </p:txBody>
      </p:sp>
    </p:spTree>
    <p:extLst>
      <p:ext uri="{BB962C8B-B14F-4D97-AF65-F5344CB8AC3E}">
        <p14:creationId xmlns:p14="http://schemas.microsoft.com/office/powerpoint/2010/main" val="36747353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43909A-D4AB-C7FB-53BA-69429DE580D5}"/>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8B97E9B4-DBD1-3B60-302F-132D5FEE8E95}"/>
              </a:ext>
            </a:extLst>
          </p:cNvPr>
          <p:cNvSpPr txBox="1"/>
          <p:nvPr/>
        </p:nvSpPr>
        <p:spPr>
          <a:xfrm>
            <a:off x="4620171"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FE067894-0B83-DAB6-1678-D74736C3CDDB}"/>
              </a:ext>
            </a:extLst>
          </p:cNvPr>
          <p:cNvSpPr txBox="1"/>
          <p:nvPr/>
        </p:nvSpPr>
        <p:spPr>
          <a:xfrm>
            <a:off x="4613292"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8D871FA6-ED5A-A973-E77E-2A868BC9080C}"/>
              </a:ext>
            </a:extLst>
          </p:cNvPr>
          <p:cNvSpPr txBox="1"/>
          <p:nvPr/>
        </p:nvSpPr>
        <p:spPr>
          <a:xfrm>
            <a:off x="4607496" y="720820"/>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2" name="1 CuadroTexto">
            <a:extLst>
              <a:ext uri="{FF2B5EF4-FFF2-40B4-BE49-F238E27FC236}">
                <a16:creationId xmlns:a16="http://schemas.microsoft.com/office/drawing/2014/main" id="{279BBC73-1C76-7C1C-78E2-03D3ED10C969}"/>
              </a:ext>
            </a:extLst>
          </p:cNvPr>
          <p:cNvSpPr txBox="1"/>
          <p:nvPr/>
        </p:nvSpPr>
        <p:spPr>
          <a:xfrm>
            <a:off x="2339752" y="436510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10:7-10</a:t>
            </a:r>
          </a:p>
        </p:txBody>
      </p:sp>
      <p:sp>
        <p:nvSpPr>
          <p:cNvPr id="9" name="2 CuadroTexto">
            <a:extLst>
              <a:ext uri="{FF2B5EF4-FFF2-40B4-BE49-F238E27FC236}">
                <a16:creationId xmlns:a16="http://schemas.microsoft.com/office/drawing/2014/main" id="{BEC86DCC-590A-3987-3930-77A39386E408}"/>
              </a:ext>
            </a:extLst>
          </p:cNvPr>
          <p:cNvSpPr txBox="1"/>
          <p:nvPr/>
        </p:nvSpPr>
        <p:spPr>
          <a:xfrm>
            <a:off x="112676" y="4871138"/>
            <a:ext cx="8923820" cy="1943289"/>
          </a:xfrm>
          <a:prstGeom prst="rect">
            <a:avLst/>
          </a:prstGeom>
          <a:noFill/>
        </p:spPr>
        <p:txBody>
          <a:bodyPr wrap="square" rtlCol="0">
            <a:spAutoFit/>
          </a:bodyPr>
          <a:lstStyle/>
          <a:p>
            <a:pPr algn="ctr" fontAlgn="auto">
              <a:lnSpc>
                <a:spcPts val="2400"/>
              </a:lnSpc>
              <a:spcBef>
                <a:spcPts val="0"/>
              </a:spcBef>
              <a:spcAft>
                <a:spcPts val="0"/>
              </a:spcAft>
            </a:pPr>
            <a:r>
              <a:rPr lang="es-ES" sz="2400" u="sng" dirty="0">
                <a:solidFill>
                  <a:srgbClr val="FFFF00"/>
                </a:solidFill>
                <a:latin typeface="Calibri"/>
              </a:rPr>
              <a:t>Ni seáis idólatras, como algunos de ellos</a:t>
            </a:r>
            <a:r>
              <a:rPr lang="es-ES" sz="2400" dirty="0">
                <a:solidFill>
                  <a:srgbClr val="FFFF00"/>
                </a:solidFill>
                <a:latin typeface="Calibri"/>
              </a:rPr>
              <a:t>, según está escrito: Se sentó el pueblo a comer y a beber, y se levantó a jugar.</a:t>
            </a:r>
            <a:r>
              <a:rPr lang="es-ES" sz="2400" dirty="0">
                <a:latin typeface="Calibri"/>
              </a:rPr>
              <a:t> </a:t>
            </a:r>
            <a:r>
              <a:rPr lang="es-ES" sz="2400" u="sng" dirty="0">
                <a:solidFill>
                  <a:srgbClr val="00B0F0"/>
                </a:solidFill>
                <a:latin typeface="Calibri"/>
              </a:rPr>
              <a:t>Ni forniquemos, como algunos de ellos fornicaron</a:t>
            </a:r>
            <a:r>
              <a:rPr lang="es-ES" sz="2400" dirty="0">
                <a:solidFill>
                  <a:srgbClr val="00B0F0"/>
                </a:solidFill>
                <a:latin typeface="Calibri"/>
              </a:rPr>
              <a:t>, y cayeron en un día veintitrés mil. </a:t>
            </a:r>
            <a:r>
              <a:rPr lang="es-ES" sz="2400" dirty="0">
                <a:latin typeface="Calibri"/>
              </a:rPr>
              <a:t>Ni tentemos al Señor, como también algunos de ellos le tentaron, y perecieron por las serpientes. Ni murmuréis, como algunos de ellos murmuraron, y perecieron por el destructor.</a:t>
            </a:r>
          </a:p>
        </p:txBody>
      </p:sp>
      <p:sp>
        <p:nvSpPr>
          <p:cNvPr id="7" name="TextBox 6">
            <a:extLst>
              <a:ext uri="{FF2B5EF4-FFF2-40B4-BE49-F238E27FC236}">
                <a16:creationId xmlns:a16="http://schemas.microsoft.com/office/drawing/2014/main" id="{4F6EC59F-2BBD-0A5B-DB04-AFA5AC041893}"/>
              </a:ext>
            </a:extLst>
          </p:cNvPr>
          <p:cNvSpPr txBox="1"/>
          <p:nvPr/>
        </p:nvSpPr>
        <p:spPr>
          <a:xfrm>
            <a:off x="4601700" y="10575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Aprendiendo del pasado</a:t>
            </a:r>
          </a:p>
        </p:txBody>
      </p:sp>
      <p:sp>
        <p:nvSpPr>
          <p:cNvPr id="14" name="TextBox 13">
            <a:extLst>
              <a:ext uri="{FF2B5EF4-FFF2-40B4-BE49-F238E27FC236}">
                <a16:creationId xmlns:a16="http://schemas.microsoft.com/office/drawing/2014/main" id="{925CC618-5590-3B23-C59F-DB3857365DCB}"/>
              </a:ext>
            </a:extLst>
          </p:cNvPr>
          <p:cNvSpPr txBox="1"/>
          <p:nvPr/>
        </p:nvSpPr>
        <p:spPr>
          <a:xfrm>
            <a:off x="4598376" y="1405090"/>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meta: Recibir la corona incorruptible</a:t>
            </a:r>
          </a:p>
        </p:txBody>
      </p:sp>
      <p:sp>
        <p:nvSpPr>
          <p:cNvPr id="5" name="TextBox 4">
            <a:extLst>
              <a:ext uri="{FF2B5EF4-FFF2-40B4-BE49-F238E27FC236}">
                <a16:creationId xmlns:a16="http://schemas.microsoft.com/office/drawing/2014/main" id="{76AF4141-8DD0-1C20-233D-FDED15FD9185}"/>
              </a:ext>
            </a:extLst>
          </p:cNvPr>
          <p:cNvSpPr txBox="1"/>
          <p:nvPr/>
        </p:nvSpPr>
        <p:spPr>
          <a:xfrm>
            <a:off x="4588356" y="1721712"/>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realidad: Israel tuvo grandes privilegios</a:t>
            </a:r>
          </a:p>
        </p:txBody>
      </p:sp>
      <p:sp>
        <p:nvSpPr>
          <p:cNvPr id="8" name="1 CuadroTexto">
            <a:extLst>
              <a:ext uri="{FF2B5EF4-FFF2-40B4-BE49-F238E27FC236}">
                <a16:creationId xmlns:a16="http://schemas.microsoft.com/office/drawing/2014/main" id="{672DEAAA-D9CF-F40C-DB99-805D0EA7772D}"/>
              </a:ext>
            </a:extLst>
          </p:cNvPr>
          <p:cNvSpPr txBox="1"/>
          <p:nvPr/>
        </p:nvSpPr>
        <p:spPr>
          <a:xfrm>
            <a:off x="179512" y="4462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10:6</a:t>
            </a:r>
          </a:p>
        </p:txBody>
      </p:sp>
      <p:sp>
        <p:nvSpPr>
          <p:cNvPr id="12" name="2 CuadroTexto">
            <a:extLst>
              <a:ext uri="{FF2B5EF4-FFF2-40B4-BE49-F238E27FC236}">
                <a16:creationId xmlns:a16="http://schemas.microsoft.com/office/drawing/2014/main" id="{437FC040-DE42-605A-9AAD-B7AD8B1A90BD}"/>
              </a:ext>
            </a:extLst>
          </p:cNvPr>
          <p:cNvSpPr txBox="1"/>
          <p:nvPr/>
        </p:nvSpPr>
        <p:spPr>
          <a:xfrm>
            <a:off x="35496" y="550658"/>
            <a:ext cx="4584675"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Mas estas cosas sucedieron como ejemplos para nosotros, </a:t>
            </a:r>
            <a:r>
              <a:rPr lang="es-ES" sz="2400" dirty="0">
                <a:solidFill>
                  <a:srgbClr val="00B0F0"/>
                </a:solidFill>
                <a:latin typeface="Calibri"/>
              </a:rPr>
              <a:t>para que no codiciemos cosas malas, como ellos codiciaron.</a:t>
            </a:r>
          </a:p>
        </p:txBody>
      </p:sp>
      <p:sp>
        <p:nvSpPr>
          <p:cNvPr id="15" name="TextBox 14">
            <a:extLst>
              <a:ext uri="{FF2B5EF4-FFF2-40B4-BE49-F238E27FC236}">
                <a16:creationId xmlns:a16="http://schemas.microsoft.com/office/drawing/2014/main" id="{77DAD9AE-8D59-ACD7-65C7-800A9791A9A2}"/>
              </a:ext>
            </a:extLst>
          </p:cNvPr>
          <p:cNvSpPr txBox="1"/>
          <p:nvPr/>
        </p:nvSpPr>
        <p:spPr>
          <a:xfrm>
            <a:off x="4607496" y="3212976"/>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enseñanza: La historia de Israel es una advertencia para los cristianos</a:t>
            </a:r>
          </a:p>
        </p:txBody>
      </p:sp>
      <p:sp>
        <p:nvSpPr>
          <p:cNvPr id="17" name="TextBox 16">
            <a:extLst>
              <a:ext uri="{FF2B5EF4-FFF2-40B4-BE49-F238E27FC236}">
                <a16:creationId xmlns:a16="http://schemas.microsoft.com/office/drawing/2014/main" id="{1D431015-E187-9CE3-0603-CF3109B2E1A1}"/>
              </a:ext>
            </a:extLst>
          </p:cNvPr>
          <p:cNvSpPr txBox="1"/>
          <p:nvPr/>
        </p:nvSpPr>
        <p:spPr>
          <a:xfrm>
            <a:off x="4598376" y="2624042"/>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problema: Muchos israelitas cayeron en pecados graves</a:t>
            </a:r>
          </a:p>
        </p:txBody>
      </p:sp>
      <p:sp>
        <p:nvSpPr>
          <p:cNvPr id="19" name="TextBox 18">
            <a:extLst>
              <a:ext uri="{FF2B5EF4-FFF2-40B4-BE49-F238E27FC236}">
                <a16:creationId xmlns:a16="http://schemas.microsoft.com/office/drawing/2014/main" id="{6094B46D-9014-EDA0-FFA9-A206A204C3EB}"/>
              </a:ext>
            </a:extLst>
          </p:cNvPr>
          <p:cNvSpPr txBox="1"/>
          <p:nvPr/>
        </p:nvSpPr>
        <p:spPr>
          <a:xfrm>
            <a:off x="4598376" y="2034903"/>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tesis: los cristianos están viviendo las mismas experiencias que el antiguo Israel</a:t>
            </a:r>
          </a:p>
        </p:txBody>
      </p:sp>
    </p:spTree>
    <p:extLst>
      <p:ext uri="{BB962C8B-B14F-4D97-AF65-F5344CB8AC3E}">
        <p14:creationId xmlns:p14="http://schemas.microsoft.com/office/powerpoint/2010/main" val="18006764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3CC8A-955F-6268-C3E6-4B9337366A0E}"/>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3110776B-EA3A-7910-D0B2-D80C8C5EA25A}"/>
              </a:ext>
            </a:extLst>
          </p:cNvPr>
          <p:cNvSpPr txBox="1"/>
          <p:nvPr/>
        </p:nvSpPr>
        <p:spPr>
          <a:xfrm>
            <a:off x="4620171"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AA0F21D3-4BC7-DC1D-1389-420837BBB03F}"/>
              </a:ext>
            </a:extLst>
          </p:cNvPr>
          <p:cNvSpPr txBox="1"/>
          <p:nvPr/>
        </p:nvSpPr>
        <p:spPr>
          <a:xfrm>
            <a:off x="4613292"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B9282934-BEBD-C7F9-1E83-D666BE3CDAD1}"/>
              </a:ext>
            </a:extLst>
          </p:cNvPr>
          <p:cNvSpPr txBox="1"/>
          <p:nvPr/>
        </p:nvSpPr>
        <p:spPr>
          <a:xfrm>
            <a:off x="4607496" y="720820"/>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2" name="1 CuadroTexto">
            <a:extLst>
              <a:ext uri="{FF2B5EF4-FFF2-40B4-BE49-F238E27FC236}">
                <a16:creationId xmlns:a16="http://schemas.microsoft.com/office/drawing/2014/main" id="{C32722E3-FA33-B063-E030-1BF13C51249E}"/>
              </a:ext>
            </a:extLst>
          </p:cNvPr>
          <p:cNvSpPr txBox="1"/>
          <p:nvPr/>
        </p:nvSpPr>
        <p:spPr>
          <a:xfrm>
            <a:off x="2339752" y="436510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10:7-10</a:t>
            </a:r>
          </a:p>
        </p:txBody>
      </p:sp>
      <p:sp>
        <p:nvSpPr>
          <p:cNvPr id="9" name="2 CuadroTexto">
            <a:extLst>
              <a:ext uri="{FF2B5EF4-FFF2-40B4-BE49-F238E27FC236}">
                <a16:creationId xmlns:a16="http://schemas.microsoft.com/office/drawing/2014/main" id="{6045C373-AB6F-5728-5434-4194816CB7C5}"/>
              </a:ext>
            </a:extLst>
          </p:cNvPr>
          <p:cNvSpPr txBox="1"/>
          <p:nvPr/>
        </p:nvSpPr>
        <p:spPr>
          <a:xfrm>
            <a:off x="112676" y="4871138"/>
            <a:ext cx="8923820" cy="1943289"/>
          </a:xfrm>
          <a:prstGeom prst="rect">
            <a:avLst/>
          </a:prstGeom>
          <a:noFill/>
        </p:spPr>
        <p:txBody>
          <a:bodyPr wrap="square" rtlCol="0">
            <a:spAutoFit/>
          </a:bodyPr>
          <a:lstStyle/>
          <a:p>
            <a:pPr algn="ctr" fontAlgn="auto">
              <a:lnSpc>
                <a:spcPts val="2400"/>
              </a:lnSpc>
              <a:spcBef>
                <a:spcPts val="0"/>
              </a:spcBef>
              <a:spcAft>
                <a:spcPts val="0"/>
              </a:spcAft>
            </a:pPr>
            <a:r>
              <a:rPr lang="es-ES" sz="2400" u="sng" dirty="0">
                <a:solidFill>
                  <a:srgbClr val="FFFF00"/>
                </a:solidFill>
                <a:latin typeface="Calibri"/>
              </a:rPr>
              <a:t>Ni seáis idólatras, como algunos de ellos</a:t>
            </a:r>
            <a:r>
              <a:rPr lang="es-ES" sz="2400" dirty="0">
                <a:solidFill>
                  <a:srgbClr val="FFFF00"/>
                </a:solidFill>
                <a:latin typeface="Calibri"/>
              </a:rPr>
              <a:t>, según está escrito: Se sentó el pueblo a comer y a beber, y se levantó a jugar.</a:t>
            </a:r>
            <a:r>
              <a:rPr lang="es-ES" sz="2400" dirty="0">
                <a:latin typeface="Calibri"/>
              </a:rPr>
              <a:t> </a:t>
            </a:r>
            <a:r>
              <a:rPr lang="es-ES" sz="2400" u="sng" dirty="0">
                <a:solidFill>
                  <a:srgbClr val="00B0F0"/>
                </a:solidFill>
                <a:latin typeface="Calibri"/>
              </a:rPr>
              <a:t>Ni forniquemos, como algunos de ellos fornicaron</a:t>
            </a:r>
            <a:r>
              <a:rPr lang="es-ES" sz="2400" dirty="0">
                <a:solidFill>
                  <a:srgbClr val="00B0F0"/>
                </a:solidFill>
                <a:latin typeface="Calibri"/>
              </a:rPr>
              <a:t>, y cayeron en un día veintitrés mil. </a:t>
            </a:r>
            <a:r>
              <a:rPr lang="es-ES" sz="2400" u="sng" dirty="0">
                <a:solidFill>
                  <a:srgbClr val="FFFF00"/>
                </a:solidFill>
                <a:latin typeface="Calibri"/>
              </a:rPr>
              <a:t>Ni tentemos al Señor</a:t>
            </a:r>
            <a:r>
              <a:rPr lang="es-ES" sz="2400" dirty="0">
                <a:solidFill>
                  <a:srgbClr val="FFFF00"/>
                </a:solidFill>
                <a:latin typeface="Calibri"/>
              </a:rPr>
              <a:t>, como también algunos de ellos le tentaron, y perecieron por las serpientes.</a:t>
            </a:r>
            <a:r>
              <a:rPr lang="es-ES" sz="2400" dirty="0">
                <a:latin typeface="Calibri"/>
              </a:rPr>
              <a:t> Ni murmuréis, como algunos de ellos murmuraron, y perecieron por el destructor.</a:t>
            </a:r>
          </a:p>
        </p:txBody>
      </p:sp>
      <p:sp>
        <p:nvSpPr>
          <p:cNvPr id="7" name="TextBox 6">
            <a:extLst>
              <a:ext uri="{FF2B5EF4-FFF2-40B4-BE49-F238E27FC236}">
                <a16:creationId xmlns:a16="http://schemas.microsoft.com/office/drawing/2014/main" id="{4CFC8793-F17A-5956-41FC-ACABBF8B6904}"/>
              </a:ext>
            </a:extLst>
          </p:cNvPr>
          <p:cNvSpPr txBox="1"/>
          <p:nvPr/>
        </p:nvSpPr>
        <p:spPr>
          <a:xfrm>
            <a:off x="4601700" y="10575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Aprendiendo del pasado</a:t>
            </a:r>
          </a:p>
        </p:txBody>
      </p:sp>
      <p:sp>
        <p:nvSpPr>
          <p:cNvPr id="14" name="TextBox 13">
            <a:extLst>
              <a:ext uri="{FF2B5EF4-FFF2-40B4-BE49-F238E27FC236}">
                <a16:creationId xmlns:a16="http://schemas.microsoft.com/office/drawing/2014/main" id="{ED8F35F6-4909-605A-2166-70C74C514772}"/>
              </a:ext>
            </a:extLst>
          </p:cNvPr>
          <p:cNvSpPr txBox="1"/>
          <p:nvPr/>
        </p:nvSpPr>
        <p:spPr>
          <a:xfrm>
            <a:off x="4598376" y="1405090"/>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meta: Recibir la corona incorruptible</a:t>
            </a:r>
          </a:p>
        </p:txBody>
      </p:sp>
      <p:sp>
        <p:nvSpPr>
          <p:cNvPr id="5" name="TextBox 4">
            <a:extLst>
              <a:ext uri="{FF2B5EF4-FFF2-40B4-BE49-F238E27FC236}">
                <a16:creationId xmlns:a16="http://schemas.microsoft.com/office/drawing/2014/main" id="{6351E359-D0B2-5363-DBF5-E72064438AF1}"/>
              </a:ext>
            </a:extLst>
          </p:cNvPr>
          <p:cNvSpPr txBox="1"/>
          <p:nvPr/>
        </p:nvSpPr>
        <p:spPr>
          <a:xfrm>
            <a:off x="4588356" y="1721712"/>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realidad: Israel tuvo grandes privilegios</a:t>
            </a:r>
          </a:p>
        </p:txBody>
      </p:sp>
      <p:sp>
        <p:nvSpPr>
          <p:cNvPr id="8" name="1 CuadroTexto">
            <a:extLst>
              <a:ext uri="{FF2B5EF4-FFF2-40B4-BE49-F238E27FC236}">
                <a16:creationId xmlns:a16="http://schemas.microsoft.com/office/drawing/2014/main" id="{8C2B8993-EB72-7A8B-7029-28B2EBEE0F6D}"/>
              </a:ext>
            </a:extLst>
          </p:cNvPr>
          <p:cNvSpPr txBox="1"/>
          <p:nvPr/>
        </p:nvSpPr>
        <p:spPr>
          <a:xfrm>
            <a:off x="179512" y="4462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10:6</a:t>
            </a:r>
          </a:p>
        </p:txBody>
      </p:sp>
      <p:sp>
        <p:nvSpPr>
          <p:cNvPr id="12" name="2 CuadroTexto">
            <a:extLst>
              <a:ext uri="{FF2B5EF4-FFF2-40B4-BE49-F238E27FC236}">
                <a16:creationId xmlns:a16="http://schemas.microsoft.com/office/drawing/2014/main" id="{A86FAB2B-304D-0A38-DA21-50F6353CF08F}"/>
              </a:ext>
            </a:extLst>
          </p:cNvPr>
          <p:cNvSpPr txBox="1"/>
          <p:nvPr/>
        </p:nvSpPr>
        <p:spPr>
          <a:xfrm>
            <a:off x="35496" y="550658"/>
            <a:ext cx="4584675"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Mas estas cosas sucedieron como ejemplos para nosotros, </a:t>
            </a:r>
            <a:r>
              <a:rPr lang="es-ES" sz="2400" dirty="0">
                <a:solidFill>
                  <a:srgbClr val="00B0F0"/>
                </a:solidFill>
                <a:latin typeface="Calibri"/>
              </a:rPr>
              <a:t>para que no codiciemos cosas malas, como ellos codiciaron.</a:t>
            </a:r>
          </a:p>
        </p:txBody>
      </p:sp>
      <p:sp>
        <p:nvSpPr>
          <p:cNvPr id="15" name="TextBox 14">
            <a:extLst>
              <a:ext uri="{FF2B5EF4-FFF2-40B4-BE49-F238E27FC236}">
                <a16:creationId xmlns:a16="http://schemas.microsoft.com/office/drawing/2014/main" id="{A88041E5-D940-235D-604A-AA51D24FD68D}"/>
              </a:ext>
            </a:extLst>
          </p:cNvPr>
          <p:cNvSpPr txBox="1"/>
          <p:nvPr/>
        </p:nvSpPr>
        <p:spPr>
          <a:xfrm>
            <a:off x="4607496" y="3212976"/>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enseñanza: La historia de Israel es una advertencia para los cristianos</a:t>
            </a:r>
          </a:p>
        </p:txBody>
      </p:sp>
      <p:sp>
        <p:nvSpPr>
          <p:cNvPr id="17" name="TextBox 16">
            <a:extLst>
              <a:ext uri="{FF2B5EF4-FFF2-40B4-BE49-F238E27FC236}">
                <a16:creationId xmlns:a16="http://schemas.microsoft.com/office/drawing/2014/main" id="{A873696F-070E-A29C-E27A-4B178B87A303}"/>
              </a:ext>
            </a:extLst>
          </p:cNvPr>
          <p:cNvSpPr txBox="1"/>
          <p:nvPr/>
        </p:nvSpPr>
        <p:spPr>
          <a:xfrm>
            <a:off x="4598376" y="2624042"/>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problema: Muchos israelitas cayeron en pecados graves</a:t>
            </a:r>
          </a:p>
        </p:txBody>
      </p:sp>
      <p:sp>
        <p:nvSpPr>
          <p:cNvPr id="19" name="TextBox 18">
            <a:extLst>
              <a:ext uri="{FF2B5EF4-FFF2-40B4-BE49-F238E27FC236}">
                <a16:creationId xmlns:a16="http://schemas.microsoft.com/office/drawing/2014/main" id="{43AD6C31-63DB-1C77-17D1-D0946A01FA4C}"/>
              </a:ext>
            </a:extLst>
          </p:cNvPr>
          <p:cNvSpPr txBox="1"/>
          <p:nvPr/>
        </p:nvSpPr>
        <p:spPr>
          <a:xfrm>
            <a:off x="4598376" y="2034903"/>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tesis: los cristianos están viviendo las mismas experiencias que el antiguo Israel</a:t>
            </a:r>
          </a:p>
        </p:txBody>
      </p:sp>
    </p:spTree>
    <p:extLst>
      <p:ext uri="{BB962C8B-B14F-4D97-AF65-F5344CB8AC3E}">
        <p14:creationId xmlns:p14="http://schemas.microsoft.com/office/powerpoint/2010/main" val="35493656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682DE-DB68-3B27-FD70-187578852B18}"/>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BC28744B-F8CC-09F1-3EE0-83C6FF11CA9E}"/>
              </a:ext>
            </a:extLst>
          </p:cNvPr>
          <p:cNvSpPr txBox="1"/>
          <p:nvPr/>
        </p:nvSpPr>
        <p:spPr>
          <a:xfrm>
            <a:off x="4620171"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C6F21D35-DC82-88E1-EC50-1A00C83B67F8}"/>
              </a:ext>
            </a:extLst>
          </p:cNvPr>
          <p:cNvSpPr txBox="1"/>
          <p:nvPr/>
        </p:nvSpPr>
        <p:spPr>
          <a:xfrm>
            <a:off x="4613292"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F851CAFC-6798-42AE-EDCF-2BAB7D7305EB}"/>
              </a:ext>
            </a:extLst>
          </p:cNvPr>
          <p:cNvSpPr txBox="1"/>
          <p:nvPr/>
        </p:nvSpPr>
        <p:spPr>
          <a:xfrm>
            <a:off x="4607496" y="720820"/>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2" name="1 CuadroTexto">
            <a:extLst>
              <a:ext uri="{FF2B5EF4-FFF2-40B4-BE49-F238E27FC236}">
                <a16:creationId xmlns:a16="http://schemas.microsoft.com/office/drawing/2014/main" id="{D28D54BB-FF4C-9A79-7C58-1FB8C0EF67CF}"/>
              </a:ext>
            </a:extLst>
          </p:cNvPr>
          <p:cNvSpPr txBox="1"/>
          <p:nvPr/>
        </p:nvSpPr>
        <p:spPr>
          <a:xfrm>
            <a:off x="2339752" y="436510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10:7-10</a:t>
            </a:r>
          </a:p>
        </p:txBody>
      </p:sp>
      <p:sp>
        <p:nvSpPr>
          <p:cNvPr id="9" name="2 CuadroTexto">
            <a:extLst>
              <a:ext uri="{FF2B5EF4-FFF2-40B4-BE49-F238E27FC236}">
                <a16:creationId xmlns:a16="http://schemas.microsoft.com/office/drawing/2014/main" id="{10E9333B-4FF5-32C8-097E-54042C691C35}"/>
              </a:ext>
            </a:extLst>
          </p:cNvPr>
          <p:cNvSpPr txBox="1"/>
          <p:nvPr/>
        </p:nvSpPr>
        <p:spPr>
          <a:xfrm>
            <a:off x="112676" y="4871138"/>
            <a:ext cx="8923820" cy="1943289"/>
          </a:xfrm>
          <a:prstGeom prst="rect">
            <a:avLst/>
          </a:prstGeom>
          <a:noFill/>
        </p:spPr>
        <p:txBody>
          <a:bodyPr wrap="square" rtlCol="0">
            <a:spAutoFit/>
          </a:bodyPr>
          <a:lstStyle/>
          <a:p>
            <a:pPr algn="ctr" fontAlgn="auto">
              <a:lnSpc>
                <a:spcPts val="2400"/>
              </a:lnSpc>
              <a:spcBef>
                <a:spcPts val="0"/>
              </a:spcBef>
              <a:spcAft>
                <a:spcPts val="0"/>
              </a:spcAft>
            </a:pPr>
            <a:r>
              <a:rPr lang="es-ES" sz="2400" u="sng" dirty="0">
                <a:solidFill>
                  <a:srgbClr val="FFFF00"/>
                </a:solidFill>
                <a:latin typeface="Calibri"/>
              </a:rPr>
              <a:t>Ni seáis idólatras, como algunos de ellos</a:t>
            </a:r>
            <a:r>
              <a:rPr lang="es-ES" sz="2400" dirty="0">
                <a:solidFill>
                  <a:srgbClr val="FFFF00"/>
                </a:solidFill>
                <a:latin typeface="Calibri"/>
              </a:rPr>
              <a:t>, según está escrito: Se sentó el pueblo a comer y a beber, y se levantó a jugar.</a:t>
            </a:r>
            <a:r>
              <a:rPr lang="es-ES" sz="2400" dirty="0">
                <a:latin typeface="Calibri"/>
              </a:rPr>
              <a:t> </a:t>
            </a:r>
            <a:r>
              <a:rPr lang="es-ES" sz="2400" u="sng" dirty="0">
                <a:solidFill>
                  <a:srgbClr val="00B0F0"/>
                </a:solidFill>
                <a:latin typeface="Calibri"/>
              </a:rPr>
              <a:t>Ni forniquemos, como algunos de ellos fornicaron</a:t>
            </a:r>
            <a:r>
              <a:rPr lang="es-ES" sz="2400" dirty="0">
                <a:solidFill>
                  <a:srgbClr val="00B0F0"/>
                </a:solidFill>
                <a:latin typeface="Calibri"/>
              </a:rPr>
              <a:t>, y cayeron en un día veintitrés mil. </a:t>
            </a:r>
            <a:r>
              <a:rPr lang="es-ES" sz="2400" u="sng" dirty="0">
                <a:solidFill>
                  <a:srgbClr val="FFFF00"/>
                </a:solidFill>
                <a:latin typeface="Calibri"/>
              </a:rPr>
              <a:t>Ni tentemos al Señor</a:t>
            </a:r>
            <a:r>
              <a:rPr lang="es-ES" sz="2400" dirty="0">
                <a:solidFill>
                  <a:srgbClr val="FFFF00"/>
                </a:solidFill>
                <a:latin typeface="Calibri"/>
              </a:rPr>
              <a:t>, como también algunos de ellos le tentaron, y perecieron por las serpientes.</a:t>
            </a:r>
            <a:r>
              <a:rPr lang="es-ES" sz="2400" dirty="0">
                <a:latin typeface="Calibri"/>
              </a:rPr>
              <a:t> </a:t>
            </a:r>
            <a:r>
              <a:rPr lang="es-ES" sz="2400" u="sng" dirty="0">
                <a:solidFill>
                  <a:srgbClr val="00B0F0"/>
                </a:solidFill>
                <a:latin typeface="Calibri"/>
              </a:rPr>
              <a:t>Ni murmuréis</a:t>
            </a:r>
            <a:r>
              <a:rPr lang="es-ES" sz="2400" dirty="0">
                <a:solidFill>
                  <a:srgbClr val="00B0F0"/>
                </a:solidFill>
                <a:latin typeface="Calibri"/>
              </a:rPr>
              <a:t>, como algunos de ellos murmuraron, y perecieron por el destructor.</a:t>
            </a:r>
          </a:p>
        </p:txBody>
      </p:sp>
      <p:sp>
        <p:nvSpPr>
          <p:cNvPr id="7" name="TextBox 6">
            <a:extLst>
              <a:ext uri="{FF2B5EF4-FFF2-40B4-BE49-F238E27FC236}">
                <a16:creationId xmlns:a16="http://schemas.microsoft.com/office/drawing/2014/main" id="{7D2BCCED-7409-E379-DA7B-A0AE15F56A27}"/>
              </a:ext>
            </a:extLst>
          </p:cNvPr>
          <p:cNvSpPr txBox="1"/>
          <p:nvPr/>
        </p:nvSpPr>
        <p:spPr>
          <a:xfrm>
            <a:off x="4601700" y="10575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Aprendiendo del pasado</a:t>
            </a:r>
          </a:p>
        </p:txBody>
      </p:sp>
      <p:sp>
        <p:nvSpPr>
          <p:cNvPr id="14" name="TextBox 13">
            <a:extLst>
              <a:ext uri="{FF2B5EF4-FFF2-40B4-BE49-F238E27FC236}">
                <a16:creationId xmlns:a16="http://schemas.microsoft.com/office/drawing/2014/main" id="{30FE4301-8990-0980-98D2-704F6C60DBA9}"/>
              </a:ext>
            </a:extLst>
          </p:cNvPr>
          <p:cNvSpPr txBox="1"/>
          <p:nvPr/>
        </p:nvSpPr>
        <p:spPr>
          <a:xfrm>
            <a:off x="4598376" y="1405090"/>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meta: Recibir la corona incorruptible</a:t>
            </a:r>
          </a:p>
        </p:txBody>
      </p:sp>
      <p:sp>
        <p:nvSpPr>
          <p:cNvPr id="5" name="TextBox 4">
            <a:extLst>
              <a:ext uri="{FF2B5EF4-FFF2-40B4-BE49-F238E27FC236}">
                <a16:creationId xmlns:a16="http://schemas.microsoft.com/office/drawing/2014/main" id="{77F4DC58-C83F-03F6-BFB8-42714801485E}"/>
              </a:ext>
            </a:extLst>
          </p:cNvPr>
          <p:cNvSpPr txBox="1"/>
          <p:nvPr/>
        </p:nvSpPr>
        <p:spPr>
          <a:xfrm>
            <a:off x="4588356" y="1721712"/>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realidad: Israel tuvo grandes privilegios</a:t>
            </a:r>
          </a:p>
        </p:txBody>
      </p:sp>
      <p:sp>
        <p:nvSpPr>
          <p:cNvPr id="8" name="1 CuadroTexto">
            <a:extLst>
              <a:ext uri="{FF2B5EF4-FFF2-40B4-BE49-F238E27FC236}">
                <a16:creationId xmlns:a16="http://schemas.microsoft.com/office/drawing/2014/main" id="{82D37B59-F92D-962F-42E4-A448B80B3236}"/>
              </a:ext>
            </a:extLst>
          </p:cNvPr>
          <p:cNvSpPr txBox="1"/>
          <p:nvPr/>
        </p:nvSpPr>
        <p:spPr>
          <a:xfrm>
            <a:off x="179512" y="4462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10:6</a:t>
            </a:r>
          </a:p>
        </p:txBody>
      </p:sp>
      <p:sp>
        <p:nvSpPr>
          <p:cNvPr id="12" name="2 CuadroTexto">
            <a:extLst>
              <a:ext uri="{FF2B5EF4-FFF2-40B4-BE49-F238E27FC236}">
                <a16:creationId xmlns:a16="http://schemas.microsoft.com/office/drawing/2014/main" id="{7F51C2E1-7A80-B8D9-52D2-E9F07DD9DB2A}"/>
              </a:ext>
            </a:extLst>
          </p:cNvPr>
          <p:cNvSpPr txBox="1"/>
          <p:nvPr/>
        </p:nvSpPr>
        <p:spPr>
          <a:xfrm>
            <a:off x="35496" y="550658"/>
            <a:ext cx="4584675"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Mas estas cosas sucedieron como ejemplos para nosotros, </a:t>
            </a:r>
            <a:r>
              <a:rPr lang="es-ES" sz="2400" dirty="0">
                <a:solidFill>
                  <a:srgbClr val="00B0F0"/>
                </a:solidFill>
                <a:latin typeface="Calibri"/>
              </a:rPr>
              <a:t>para que no codiciemos cosas malas, como ellos codiciaron.</a:t>
            </a:r>
          </a:p>
        </p:txBody>
      </p:sp>
      <p:sp>
        <p:nvSpPr>
          <p:cNvPr id="15" name="TextBox 14">
            <a:extLst>
              <a:ext uri="{FF2B5EF4-FFF2-40B4-BE49-F238E27FC236}">
                <a16:creationId xmlns:a16="http://schemas.microsoft.com/office/drawing/2014/main" id="{53943595-B70F-5DE1-E05E-E9A7F8F05F46}"/>
              </a:ext>
            </a:extLst>
          </p:cNvPr>
          <p:cNvSpPr txBox="1"/>
          <p:nvPr/>
        </p:nvSpPr>
        <p:spPr>
          <a:xfrm>
            <a:off x="4597643" y="3794865"/>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aviso: Cometer pecados como los israelitas tiene consecuencias graves</a:t>
            </a:r>
          </a:p>
        </p:txBody>
      </p:sp>
      <p:sp>
        <p:nvSpPr>
          <p:cNvPr id="17" name="TextBox 16">
            <a:extLst>
              <a:ext uri="{FF2B5EF4-FFF2-40B4-BE49-F238E27FC236}">
                <a16:creationId xmlns:a16="http://schemas.microsoft.com/office/drawing/2014/main" id="{8E250D8D-15E7-1A65-E8E2-1B30CABFB253}"/>
              </a:ext>
            </a:extLst>
          </p:cNvPr>
          <p:cNvSpPr txBox="1"/>
          <p:nvPr/>
        </p:nvSpPr>
        <p:spPr>
          <a:xfrm>
            <a:off x="4607496" y="3212976"/>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enseñanza: La historia de Israel es una advertencia para los cristianos</a:t>
            </a:r>
          </a:p>
        </p:txBody>
      </p:sp>
      <p:sp>
        <p:nvSpPr>
          <p:cNvPr id="19" name="TextBox 18">
            <a:extLst>
              <a:ext uri="{FF2B5EF4-FFF2-40B4-BE49-F238E27FC236}">
                <a16:creationId xmlns:a16="http://schemas.microsoft.com/office/drawing/2014/main" id="{0B95CE9F-7A52-5F5B-CF5C-26433F678022}"/>
              </a:ext>
            </a:extLst>
          </p:cNvPr>
          <p:cNvSpPr txBox="1"/>
          <p:nvPr/>
        </p:nvSpPr>
        <p:spPr>
          <a:xfrm>
            <a:off x="4598376" y="2624042"/>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problema: Muchos israelitas cayeron en pecados graves</a:t>
            </a:r>
          </a:p>
        </p:txBody>
      </p:sp>
      <p:sp>
        <p:nvSpPr>
          <p:cNvPr id="21" name="TextBox 20">
            <a:extLst>
              <a:ext uri="{FF2B5EF4-FFF2-40B4-BE49-F238E27FC236}">
                <a16:creationId xmlns:a16="http://schemas.microsoft.com/office/drawing/2014/main" id="{316C25DA-AFA3-B49F-ED01-FEFAB1223C0D}"/>
              </a:ext>
            </a:extLst>
          </p:cNvPr>
          <p:cNvSpPr txBox="1"/>
          <p:nvPr/>
        </p:nvSpPr>
        <p:spPr>
          <a:xfrm>
            <a:off x="4598376" y="2034903"/>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tesis: los cristianos están viviendo las mismas experiencias que el antiguo Israel</a:t>
            </a:r>
          </a:p>
        </p:txBody>
      </p:sp>
    </p:spTree>
    <p:extLst>
      <p:ext uri="{BB962C8B-B14F-4D97-AF65-F5344CB8AC3E}">
        <p14:creationId xmlns:p14="http://schemas.microsoft.com/office/powerpoint/2010/main" val="82591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A20AD-0E75-BC09-4CA8-C5A2A2771E4F}"/>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E1EE05C1-A223-19F7-B2EE-D88AA8F572A8}"/>
              </a:ext>
            </a:extLst>
          </p:cNvPr>
          <p:cNvSpPr txBox="1"/>
          <p:nvPr/>
        </p:nvSpPr>
        <p:spPr>
          <a:xfrm>
            <a:off x="4620171"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C75D0585-0CB6-C009-BDFD-337EE00FC6CB}"/>
              </a:ext>
            </a:extLst>
          </p:cNvPr>
          <p:cNvSpPr txBox="1"/>
          <p:nvPr/>
        </p:nvSpPr>
        <p:spPr>
          <a:xfrm>
            <a:off x="4613292"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F9A7B698-F146-E3A9-27A6-E56C0EA9C0EE}"/>
              </a:ext>
            </a:extLst>
          </p:cNvPr>
          <p:cNvSpPr txBox="1"/>
          <p:nvPr/>
        </p:nvSpPr>
        <p:spPr>
          <a:xfrm>
            <a:off x="4607496" y="720820"/>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2" name="1 CuadroTexto">
            <a:extLst>
              <a:ext uri="{FF2B5EF4-FFF2-40B4-BE49-F238E27FC236}">
                <a16:creationId xmlns:a16="http://schemas.microsoft.com/office/drawing/2014/main" id="{75922322-8EC6-3074-D2EE-1F488C343125}"/>
              </a:ext>
            </a:extLst>
          </p:cNvPr>
          <p:cNvSpPr txBox="1"/>
          <p:nvPr/>
        </p:nvSpPr>
        <p:spPr>
          <a:xfrm>
            <a:off x="2339752" y="436510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10:7-10</a:t>
            </a:r>
          </a:p>
        </p:txBody>
      </p:sp>
      <p:sp>
        <p:nvSpPr>
          <p:cNvPr id="9" name="2 CuadroTexto">
            <a:extLst>
              <a:ext uri="{FF2B5EF4-FFF2-40B4-BE49-F238E27FC236}">
                <a16:creationId xmlns:a16="http://schemas.microsoft.com/office/drawing/2014/main" id="{3D3CD53C-61B2-1BF6-0C61-8D5BF1AFE366}"/>
              </a:ext>
            </a:extLst>
          </p:cNvPr>
          <p:cNvSpPr txBox="1"/>
          <p:nvPr/>
        </p:nvSpPr>
        <p:spPr>
          <a:xfrm>
            <a:off x="112676" y="4871138"/>
            <a:ext cx="8923820" cy="1943289"/>
          </a:xfrm>
          <a:prstGeom prst="rect">
            <a:avLst/>
          </a:prstGeom>
          <a:noFill/>
        </p:spPr>
        <p:txBody>
          <a:bodyPr wrap="square" rtlCol="0">
            <a:spAutoFit/>
          </a:bodyPr>
          <a:lstStyle/>
          <a:p>
            <a:pPr algn="ctr" fontAlgn="auto">
              <a:lnSpc>
                <a:spcPts val="2400"/>
              </a:lnSpc>
              <a:spcBef>
                <a:spcPts val="0"/>
              </a:spcBef>
              <a:spcAft>
                <a:spcPts val="0"/>
              </a:spcAft>
            </a:pPr>
            <a:r>
              <a:rPr lang="es-ES" sz="2400" u="sng" dirty="0">
                <a:solidFill>
                  <a:srgbClr val="FFFF00"/>
                </a:solidFill>
                <a:latin typeface="Calibri"/>
              </a:rPr>
              <a:t>Ni seáis idólatras, como algunos de ellos</a:t>
            </a:r>
            <a:r>
              <a:rPr lang="es-ES" sz="2400" dirty="0">
                <a:solidFill>
                  <a:srgbClr val="FFFF00"/>
                </a:solidFill>
                <a:latin typeface="Calibri"/>
              </a:rPr>
              <a:t>, según está escrito: Se sentó el pueblo a comer y a beber, y se levantó a jugar.</a:t>
            </a:r>
            <a:r>
              <a:rPr lang="es-ES" sz="2400" dirty="0">
                <a:latin typeface="Calibri"/>
              </a:rPr>
              <a:t> </a:t>
            </a:r>
            <a:r>
              <a:rPr lang="es-ES" sz="2400" u="sng" dirty="0">
                <a:solidFill>
                  <a:srgbClr val="00B0F0"/>
                </a:solidFill>
                <a:latin typeface="Calibri"/>
              </a:rPr>
              <a:t>Ni forniquemos, como algunos de ellos fornicaron</a:t>
            </a:r>
            <a:r>
              <a:rPr lang="es-ES" sz="2400" dirty="0">
                <a:solidFill>
                  <a:srgbClr val="00B0F0"/>
                </a:solidFill>
                <a:latin typeface="Calibri"/>
              </a:rPr>
              <a:t>, y cayeron en un día veintitrés mil. </a:t>
            </a:r>
            <a:r>
              <a:rPr lang="es-ES" sz="2400" u="sng" dirty="0">
                <a:solidFill>
                  <a:srgbClr val="FFFF00"/>
                </a:solidFill>
                <a:latin typeface="Calibri"/>
              </a:rPr>
              <a:t>Ni tentemos al Señor</a:t>
            </a:r>
            <a:r>
              <a:rPr lang="es-ES" sz="2400" dirty="0">
                <a:solidFill>
                  <a:srgbClr val="FFFF00"/>
                </a:solidFill>
                <a:latin typeface="Calibri"/>
              </a:rPr>
              <a:t>, como también algunos de ellos le tentaron, y perecieron por las serpientes.</a:t>
            </a:r>
            <a:r>
              <a:rPr lang="es-ES" sz="2400" dirty="0">
                <a:latin typeface="Calibri"/>
              </a:rPr>
              <a:t> </a:t>
            </a:r>
            <a:r>
              <a:rPr lang="es-ES" sz="2400" u="sng" dirty="0">
                <a:solidFill>
                  <a:srgbClr val="00B0F0"/>
                </a:solidFill>
                <a:latin typeface="Calibri"/>
              </a:rPr>
              <a:t>Ni murmuréis</a:t>
            </a:r>
            <a:r>
              <a:rPr lang="es-ES" sz="2400" dirty="0">
                <a:solidFill>
                  <a:srgbClr val="00B0F0"/>
                </a:solidFill>
                <a:latin typeface="Calibri"/>
              </a:rPr>
              <a:t>, como algunos de ellos murmuraron, y perecieron por el destructor.</a:t>
            </a:r>
          </a:p>
        </p:txBody>
      </p:sp>
      <p:sp>
        <p:nvSpPr>
          <p:cNvPr id="7" name="TextBox 6">
            <a:extLst>
              <a:ext uri="{FF2B5EF4-FFF2-40B4-BE49-F238E27FC236}">
                <a16:creationId xmlns:a16="http://schemas.microsoft.com/office/drawing/2014/main" id="{3C9D5D95-DF8F-81C2-49BB-45C25122F34E}"/>
              </a:ext>
            </a:extLst>
          </p:cNvPr>
          <p:cNvSpPr txBox="1"/>
          <p:nvPr/>
        </p:nvSpPr>
        <p:spPr>
          <a:xfrm>
            <a:off x="4601700" y="10575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Aprendiendo del pasado</a:t>
            </a:r>
          </a:p>
        </p:txBody>
      </p:sp>
      <p:sp>
        <p:nvSpPr>
          <p:cNvPr id="14" name="TextBox 13">
            <a:extLst>
              <a:ext uri="{FF2B5EF4-FFF2-40B4-BE49-F238E27FC236}">
                <a16:creationId xmlns:a16="http://schemas.microsoft.com/office/drawing/2014/main" id="{A32FE0DA-2079-CC3A-6A01-15524BDC03E3}"/>
              </a:ext>
            </a:extLst>
          </p:cNvPr>
          <p:cNvSpPr txBox="1"/>
          <p:nvPr/>
        </p:nvSpPr>
        <p:spPr>
          <a:xfrm>
            <a:off x="4598376" y="1405090"/>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meta: Recibir la corona incorruptible</a:t>
            </a:r>
          </a:p>
        </p:txBody>
      </p:sp>
      <p:sp>
        <p:nvSpPr>
          <p:cNvPr id="5" name="TextBox 4">
            <a:extLst>
              <a:ext uri="{FF2B5EF4-FFF2-40B4-BE49-F238E27FC236}">
                <a16:creationId xmlns:a16="http://schemas.microsoft.com/office/drawing/2014/main" id="{F5A7154E-A5E3-191A-E07C-A4B47F6179E8}"/>
              </a:ext>
            </a:extLst>
          </p:cNvPr>
          <p:cNvSpPr txBox="1"/>
          <p:nvPr/>
        </p:nvSpPr>
        <p:spPr>
          <a:xfrm>
            <a:off x="4588356" y="1721712"/>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realidad: Israel tuvo grandes privilegios</a:t>
            </a:r>
          </a:p>
        </p:txBody>
      </p:sp>
      <p:sp>
        <p:nvSpPr>
          <p:cNvPr id="8" name="1 CuadroTexto">
            <a:extLst>
              <a:ext uri="{FF2B5EF4-FFF2-40B4-BE49-F238E27FC236}">
                <a16:creationId xmlns:a16="http://schemas.microsoft.com/office/drawing/2014/main" id="{65CE02D6-9305-5D08-9226-5E18737DF452}"/>
              </a:ext>
            </a:extLst>
          </p:cNvPr>
          <p:cNvSpPr txBox="1"/>
          <p:nvPr/>
        </p:nvSpPr>
        <p:spPr>
          <a:xfrm>
            <a:off x="179512" y="4462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10:12</a:t>
            </a:r>
          </a:p>
        </p:txBody>
      </p:sp>
      <p:sp>
        <p:nvSpPr>
          <p:cNvPr id="12" name="2 CuadroTexto">
            <a:extLst>
              <a:ext uri="{FF2B5EF4-FFF2-40B4-BE49-F238E27FC236}">
                <a16:creationId xmlns:a16="http://schemas.microsoft.com/office/drawing/2014/main" id="{7287AA9F-71B5-22E1-5E76-75DA334F7300}"/>
              </a:ext>
            </a:extLst>
          </p:cNvPr>
          <p:cNvSpPr txBox="1"/>
          <p:nvPr/>
        </p:nvSpPr>
        <p:spPr>
          <a:xfrm>
            <a:off x="35496" y="550658"/>
            <a:ext cx="4584675"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Así que, el que piensa estar firme, mire que no caiga.</a:t>
            </a:r>
          </a:p>
        </p:txBody>
      </p:sp>
      <p:sp>
        <p:nvSpPr>
          <p:cNvPr id="4" name="TextBox 3">
            <a:extLst>
              <a:ext uri="{FF2B5EF4-FFF2-40B4-BE49-F238E27FC236}">
                <a16:creationId xmlns:a16="http://schemas.microsoft.com/office/drawing/2014/main" id="{22797202-511A-F7AE-4F1D-EDE484F37B37}"/>
              </a:ext>
            </a:extLst>
          </p:cNvPr>
          <p:cNvSpPr txBox="1"/>
          <p:nvPr/>
        </p:nvSpPr>
        <p:spPr>
          <a:xfrm>
            <a:off x="4597643" y="3794865"/>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aviso: Cometer pecados como los israelitas tiene consecuencias graves</a:t>
            </a:r>
          </a:p>
        </p:txBody>
      </p:sp>
      <p:sp>
        <p:nvSpPr>
          <p:cNvPr id="16" name="TextBox 15">
            <a:extLst>
              <a:ext uri="{FF2B5EF4-FFF2-40B4-BE49-F238E27FC236}">
                <a16:creationId xmlns:a16="http://schemas.microsoft.com/office/drawing/2014/main" id="{836CB046-5961-7E33-A08F-2AC6D7FF27A8}"/>
              </a:ext>
            </a:extLst>
          </p:cNvPr>
          <p:cNvSpPr txBox="1"/>
          <p:nvPr/>
        </p:nvSpPr>
        <p:spPr>
          <a:xfrm>
            <a:off x="4607496" y="3212976"/>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enseñanza: La historia de Israel es una advertencia para los cristianos</a:t>
            </a:r>
          </a:p>
        </p:txBody>
      </p:sp>
      <p:sp>
        <p:nvSpPr>
          <p:cNvPr id="17" name="TextBox 16">
            <a:extLst>
              <a:ext uri="{FF2B5EF4-FFF2-40B4-BE49-F238E27FC236}">
                <a16:creationId xmlns:a16="http://schemas.microsoft.com/office/drawing/2014/main" id="{10E0E307-996C-0C8E-24A0-DFFA8519D5C6}"/>
              </a:ext>
            </a:extLst>
          </p:cNvPr>
          <p:cNvSpPr txBox="1"/>
          <p:nvPr/>
        </p:nvSpPr>
        <p:spPr>
          <a:xfrm>
            <a:off x="4598376" y="2624042"/>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problema: Muchos israelitas cayeron en pecados graves</a:t>
            </a:r>
          </a:p>
        </p:txBody>
      </p:sp>
      <p:sp>
        <p:nvSpPr>
          <p:cNvPr id="18" name="TextBox 17">
            <a:extLst>
              <a:ext uri="{FF2B5EF4-FFF2-40B4-BE49-F238E27FC236}">
                <a16:creationId xmlns:a16="http://schemas.microsoft.com/office/drawing/2014/main" id="{972E90BD-9365-13AE-0494-3BCDF2EC96FF}"/>
              </a:ext>
            </a:extLst>
          </p:cNvPr>
          <p:cNvSpPr txBox="1"/>
          <p:nvPr/>
        </p:nvSpPr>
        <p:spPr>
          <a:xfrm>
            <a:off x="4598376" y="2034903"/>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tesis: los cristianos están viviendo las mismas experiencias que el antiguo Israel</a:t>
            </a:r>
          </a:p>
        </p:txBody>
      </p:sp>
    </p:spTree>
    <p:extLst>
      <p:ext uri="{BB962C8B-B14F-4D97-AF65-F5344CB8AC3E}">
        <p14:creationId xmlns:p14="http://schemas.microsoft.com/office/powerpoint/2010/main" val="3309048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63780E-B64E-3586-77D1-A8EA25561C53}"/>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F38E74E5-0267-0D5F-84D9-67BDC987A0BD}"/>
              </a:ext>
            </a:extLst>
          </p:cNvPr>
          <p:cNvSpPr txBox="1"/>
          <p:nvPr/>
        </p:nvSpPr>
        <p:spPr>
          <a:xfrm>
            <a:off x="4620171"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6279D392-5B25-199E-31A8-8C2F09E48C06}"/>
              </a:ext>
            </a:extLst>
          </p:cNvPr>
          <p:cNvSpPr txBox="1"/>
          <p:nvPr/>
        </p:nvSpPr>
        <p:spPr>
          <a:xfrm>
            <a:off x="4613292"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10F4878F-0969-E207-BD04-75B7A8608AA3}"/>
              </a:ext>
            </a:extLst>
          </p:cNvPr>
          <p:cNvSpPr txBox="1"/>
          <p:nvPr/>
        </p:nvSpPr>
        <p:spPr>
          <a:xfrm>
            <a:off x="4607496" y="720820"/>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2" name="1 CuadroTexto">
            <a:extLst>
              <a:ext uri="{FF2B5EF4-FFF2-40B4-BE49-F238E27FC236}">
                <a16:creationId xmlns:a16="http://schemas.microsoft.com/office/drawing/2014/main" id="{D1B9498F-C375-544F-DCF5-C9C34FDF81F5}"/>
              </a:ext>
            </a:extLst>
          </p:cNvPr>
          <p:cNvSpPr txBox="1"/>
          <p:nvPr/>
        </p:nvSpPr>
        <p:spPr>
          <a:xfrm>
            <a:off x="2339752" y="436510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10:7-10</a:t>
            </a:r>
          </a:p>
        </p:txBody>
      </p:sp>
      <p:sp>
        <p:nvSpPr>
          <p:cNvPr id="9" name="2 CuadroTexto">
            <a:extLst>
              <a:ext uri="{FF2B5EF4-FFF2-40B4-BE49-F238E27FC236}">
                <a16:creationId xmlns:a16="http://schemas.microsoft.com/office/drawing/2014/main" id="{68D174BC-3598-2927-8CF3-A891493B0431}"/>
              </a:ext>
            </a:extLst>
          </p:cNvPr>
          <p:cNvSpPr txBox="1"/>
          <p:nvPr/>
        </p:nvSpPr>
        <p:spPr>
          <a:xfrm>
            <a:off x="112676" y="4871138"/>
            <a:ext cx="8923820" cy="1943289"/>
          </a:xfrm>
          <a:prstGeom prst="rect">
            <a:avLst/>
          </a:prstGeom>
          <a:noFill/>
        </p:spPr>
        <p:txBody>
          <a:bodyPr wrap="square" rtlCol="0">
            <a:spAutoFit/>
          </a:bodyPr>
          <a:lstStyle/>
          <a:p>
            <a:pPr algn="ctr" fontAlgn="auto">
              <a:lnSpc>
                <a:spcPts val="2400"/>
              </a:lnSpc>
              <a:spcBef>
                <a:spcPts val="0"/>
              </a:spcBef>
              <a:spcAft>
                <a:spcPts val="0"/>
              </a:spcAft>
            </a:pPr>
            <a:r>
              <a:rPr lang="es-ES" sz="2400" u="sng" dirty="0">
                <a:solidFill>
                  <a:srgbClr val="FFFF00"/>
                </a:solidFill>
                <a:latin typeface="Calibri"/>
              </a:rPr>
              <a:t>Ni seáis idólatras, como algunos de ellos</a:t>
            </a:r>
            <a:r>
              <a:rPr lang="es-ES" sz="2400" dirty="0">
                <a:solidFill>
                  <a:srgbClr val="FFFF00"/>
                </a:solidFill>
                <a:latin typeface="Calibri"/>
              </a:rPr>
              <a:t>, según está escrito: Se sentó el pueblo a comer y a beber, y se levantó a jugar.</a:t>
            </a:r>
            <a:r>
              <a:rPr lang="es-ES" sz="2400" dirty="0">
                <a:latin typeface="Calibri"/>
              </a:rPr>
              <a:t> </a:t>
            </a:r>
            <a:r>
              <a:rPr lang="es-ES" sz="2400" u="sng" dirty="0">
                <a:solidFill>
                  <a:srgbClr val="00B0F0"/>
                </a:solidFill>
                <a:latin typeface="Calibri"/>
              </a:rPr>
              <a:t>Ni forniquemos, como algunos de ellos fornicaron</a:t>
            </a:r>
            <a:r>
              <a:rPr lang="es-ES" sz="2400" dirty="0">
                <a:solidFill>
                  <a:srgbClr val="00B0F0"/>
                </a:solidFill>
                <a:latin typeface="Calibri"/>
              </a:rPr>
              <a:t>, y cayeron en un día veintitrés mil. </a:t>
            </a:r>
            <a:r>
              <a:rPr lang="es-ES" sz="2400" u="sng" dirty="0">
                <a:solidFill>
                  <a:srgbClr val="FFFF00"/>
                </a:solidFill>
                <a:latin typeface="Calibri"/>
              </a:rPr>
              <a:t>Ni tentemos al Señor</a:t>
            </a:r>
            <a:r>
              <a:rPr lang="es-ES" sz="2400" dirty="0">
                <a:solidFill>
                  <a:srgbClr val="FFFF00"/>
                </a:solidFill>
                <a:latin typeface="Calibri"/>
              </a:rPr>
              <a:t>, como también algunos de ellos le tentaron, y perecieron por las serpientes.</a:t>
            </a:r>
            <a:r>
              <a:rPr lang="es-ES" sz="2400" dirty="0">
                <a:latin typeface="Calibri"/>
              </a:rPr>
              <a:t> </a:t>
            </a:r>
            <a:r>
              <a:rPr lang="es-ES" sz="2400" u="sng" dirty="0">
                <a:solidFill>
                  <a:srgbClr val="00B0F0"/>
                </a:solidFill>
                <a:latin typeface="Calibri"/>
              </a:rPr>
              <a:t>Ni murmuréis</a:t>
            </a:r>
            <a:r>
              <a:rPr lang="es-ES" sz="2400" dirty="0">
                <a:solidFill>
                  <a:srgbClr val="00B0F0"/>
                </a:solidFill>
                <a:latin typeface="Calibri"/>
              </a:rPr>
              <a:t>, como algunos de ellos murmuraron, y perecieron por el destructor.</a:t>
            </a:r>
          </a:p>
        </p:txBody>
      </p:sp>
      <p:sp>
        <p:nvSpPr>
          <p:cNvPr id="7" name="TextBox 6">
            <a:extLst>
              <a:ext uri="{FF2B5EF4-FFF2-40B4-BE49-F238E27FC236}">
                <a16:creationId xmlns:a16="http://schemas.microsoft.com/office/drawing/2014/main" id="{21FB03B1-E7DB-0B46-E953-3D8CAE647ED0}"/>
              </a:ext>
            </a:extLst>
          </p:cNvPr>
          <p:cNvSpPr txBox="1"/>
          <p:nvPr/>
        </p:nvSpPr>
        <p:spPr>
          <a:xfrm>
            <a:off x="4601700" y="10575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Aprendiendo del pasado</a:t>
            </a:r>
          </a:p>
        </p:txBody>
      </p:sp>
      <p:sp>
        <p:nvSpPr>
          <p:cNvPr id="14" name="TextBox 13">
            <a:extLst>
              <a:ext uri="{FF2B5EF4-FFF2-40B4-BE49-F238E27FC236}">
                <a16:creationId xmlns:a16="http://schemas.microsoft.com/office/drawing/2014/main" id="{A1F2E993-2724-7630-8A74-0C469B4E3534}"/>
              </a:ext>
            </a:extLst>
          </p:cNvPr>
          <p:cNvSpPr txBox="1"/>
          <p:nvPr/>
        </p:nvSpPr>
        <p:spPr>
          <a:xfrm>
            <a:off x="4598376" y="1405090"/>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meta: Recibir la corona incorruptible</a:t>
            </a:r>
          </a:p>
        </p:txBody>
      </p:sp>
      <p:sp>
        <p:nvSpPr>
          <p:cNvPr id="5" name="TextBox 4">
            <a:extLst>
              <a:ext uri="{FF2B5EF4-FFF2-40B4-BE49-F238E27FC236}">
                <a16:creationId xmlns:a16="http://schemas.microsoft.com/office/drawing/2014/main" id="{E84907D4-FB8B-1910-CC37-2ECC7FF639A6}"/>
              </a:ext>
            </a:extLst>
          </p:cNvPr>
          <p:cNvSpPr txBox="1"/>
          <p:nvPr/>
        </p:nvSpPr>
        <p:spPr>
          <a:xfrm>
            <a:off x="4588356" y="1721712"/>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realidad: Israel tuvo grandes privilegios</a:t>
            </a:r>
          </a:p>
        </p:txBody>
      </p:sp>
      <p:sp>
        <p:nvSpPr>
          <p:cNvPr id="8" name="1 CuadroTexto">
            <a:extLst>
              <a:ext uri="{FF2B5EF4-FFF2-40B4-BE49-F238E27FC236}">
                <a16:creationId xmlns:a16="http://schemas.microsoft.com/office/drawing/2014/main" id="{3202B81C-10FE-55E1-9688-65BC02CF8534}"/>
              </a:ext>
            </a:extLst>
          </p:cNvPr>
          <p:cNvSpPr txBox="1"/>
          <p:nvPr/>
        </p:nvSpPr>
        <p:spPr>
          <a:xfrm>
            <a:off x="179512" y="4462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10:12</a:t>
            </a:r>
          </a:p>
        </p:txBody>
      </p:sp>
      <p:sp>
        <p:nvSpPr>
          <p:cNvPr id="12" name="2 CuadroTexto">
            <a:extLst>
              <a:ext uri="{FF2B5EF4-FFF2-40B4-BE49-F238E27FC236}">
                <a16:creationId xmlns:a16="http://schemas.microsoft.com/office/drawing/2014/main" id="{BE3EB1D8-04F9-3115-E44E-A7F1A7D32554}"/>
              </a:ext>
            </a:extLst>
          </p:cNvPr>
          <p:cNvSpPr txBox="1"/>
          <p:nvPr/>
        </p:nvSpPr>
        <p:spPr>
          <a:xfrm>
            <a:off x="35496" y="550658"/>
            <a:ext cx="4584675"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Así que, el que piensa estar firme, </a:t>
            </a:r>
            <a:r>
              <a:rPr lang="es-ES" sz="2400" dirty="0">
                <a:latin typeface="Calibri"/>
              </a:rPr>
              <a:t>mire que no caiga.</a:t>
            </a:r>
          </a:p>
        </p:txBody>
      </p:sp>
      <p:sp>
        <p:nvSpPr>
          <p:cNvPr id="16" name="TextBox 15">
            <a:extLst>
              <a:ext uri="{FF2B5EF4-FFF2-40B4-BE49-F238E27FC236}">
                <a16:creationId xmlns:a16="http://schemas.microsoft.com/office/drawing/2014/main" id="{AB13CD96-356E-C48E-0689-3A7A23EA3208}"/>
              </a:ext>
            </a:extLst>
          </p:cNvPr>
          <p:cNvSpPr txBox="1"/>
          <p:nvPr/>
        </p:nvSpPr>
        <p:spPr>
          <a:xfrm>
            <a:off x="4597643" y="3794865"/>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aviso: Cometer pecados como los israelitas tiene consecuencias graves</a:t>
            </a:r>
          </a:p>
        </p:txBody>
      </p:sp>
      <p:sp>
        <p:nvSpPr>
          <p:cNvPr id="18" name="TextBox 17">
            <a:extLst>
              <a:ext uri="{FF2B5EF4-FFF2-40B4-BE49-F238E27FC236}">
                <a16:creationId xmlns:a16="http://schemas.microsoft.com/office/drawing/2014/main" id="{D1D9DEE1-8949-148B-A7E3-90C6A040CDAE}"/>
              </a:ext>
            </a:extLst>
          </p:cNvPr>
          <p:cNvSpPr txBox="1"/>
          <p:nvPr/>
        </p:nvSpPr>
        <p:spPr>
          <a:xfrm>
            <a:off x="4607496" y="3212976"/>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enseñanza: La historia de Israel es una advertencia para los cristianos</a:t>
            </a:r>
          </a:p>
        </p:txBody>
      </p:sp>
      <p:sp>
        <p:nvSpPr>
          <p:cNvPr id="20" name="TextBox 19">
            <a:extLst>
              <a:ext uri="{FF2B5EF4-FFF2-40B4-BE49-F238E27FC236}">
                <a16:creationId xmlns:a16="http://schemas.microsoft.com/office/drawing/2014/main" id="{27DAF9D5-70CC-0B79-022A-3C067C7AF2A1}"/>
              </a:ext>
            </a:extLst>
          </p:cNvPr>
          <p:cNvSpPr txBox="1"/>
          <p:nvPr/>
        </p:nvSpPr>
        <p:spPr>
          <a:xfrm>
            <a:off x="4598376" y="2624042"/>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problema: Muchos israelitas cayeron en pecados graves</a:t>
            </a:r>
          </a:p>
        </p:txBody>
      </p:sp>
      <p:sp>
        <p:nvSpPr>
          <p:cNvPr id="22" name="TextBox 21">
            <a:extLst>
              <a:ext uri="{FF2B5EF4-FFF2-40B4-BE49-F238E27FC236}">
                <a16:creationId xmlns:a16="http://schemas.microsoft.com/office/drawing/2014/main" id="{93BC7353-6241-E24C-78BD-B339323FD0A5}"/>
              </a:ext>
            </a:extLst>
          </p:cNvPr>
          <p:cNvSpPr txBox="1"/>
          <p:nvPr/>
        </p:nvSpPr>
        <p:spPr>
          <a:xfrm>
            <a:off x="4598376" y="2034903"/>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tesis: los cristianos están viviendo las mismas experiencias que el antiguo Israel</a:t>
            </a:r>
          </a:p>
        </p:txBody>
      </p:sp>
    </p:spTree>
    <p:extLst>
      <p:ext uri="{BB962C8B-B14F-4D97-AF65-F5344CB8AC3E}">
        <p14:creationId xmlns:p14="http://schemas.microsoft.com/office/powerpoint/2010/main" val="253445066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2DA2F-89E9-494E-AFC4-083AD7C3B5DF}"/>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67985BB6-DFDC-E30F-D5C5-34AA28945A0C}"/>
              </a:ext>
            </a:extLst>
          </p:cNvPr>
          <p:cNvSpPr txBox="1"/>
          <p:nvPr/>
        </p:nvSpPr>
        <p:spPr>
          <a:xfrm>
            <a:off x="4620171"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2FE10189-26C5-87B0-8F88-1C5F9A87BE14}"/>
              </a:ext>
            </a:extLst>
          </p:cNvPr>
          <p:cNvSpPr txBox="1"/>
          <p:nvPr/>
        </p:nvSpPr>
        <p:spPr>
          <a:xfrm>
            <a:off x="4613292"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118245AB-B534-9B81-24F6-DDF32F60C577}"/>
              </a:ext>
            </a:extLst>
          </p:cNvPr>
          <p:cNvSpPr txBox="1"/>
          <p:nvPr/>
        </p:nvSpPr>
        <p:spPr>
          <a:xfrm>
            <a:off x="4607496" y="720820"/>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2" name="1 CuadroTexto">
            <a:extLst>
              <a:ext uri="{FF2B5EF4-FFF2-40B4-BE49-F238E27FC236}">
                <a16:creationId xmlns:a16="http://schemas.microsoft.com/office/drawing/2014/main" id="{1A2E0495-ADDF-73D7-0938-E7827D6FAC89}"/>
              </a:ext>
            </a:extLst>
          </p:cNvPr>
          <p:cNvSpPr txBox="1"/>
          <p:nvPr/>
        </p:nvSpPr>
        <p:spPr>
          <a:xfrm>
            <a:off x="2339752" y="436510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10:7-10</a:t>
            </a:r>
          </a:p>
        </p:txBody>
      </p:sp>
      <p:sp>
        <p:nvSpPr>
          <p:cNvPr id="9" name="2 CuadroTexto">
            <a:extLst>
              <a:ext uri="{FF2B5EF4-FFF2-40B4-BE49-F238E27FC236}">
                <a16:creationId xmlns:a16="http://schemas.microsoft.com/office/drawing/2014/main" id="{EE9B7963-3635-146D-BCB4-49368077E23E}"/>
              </a:ext>
            </a:extLst>
          </p:cNvPr>
          <p:cNvSpPr txBox="1"/>
          <p:nvPr/>
        </p:nvSpPr>
        <p:spPr>
          <a:xfrm>
            <a:off x="112676" y="4871138"/>
            <a:ext cx="8923820" cy="1943289"/>
          </a:xfrm>
          <a:prstGeom prst="rect">
            <a:avLst/>
          </a:prstGeom>
          <a:noFill/>
        </p:spPr>
        <p:txBody>
          <a:bodyPr wrap="square" rtlCol="0">
            <a:spAutoFit/>
          </a:bodyPr>
          <a:lstStyle/>
          <a:p>
            <a:pPr algn="ctr" fontAlgn="auto">
              <a:lnSpc>
                <a:spcPts val="2400"/>
              </a:lnSpc>
              <a:spcBef>
                <a:spcPts val="0"/>
              </a:spcBef>
              <a:spcAft>
                <a:spcPts val="0"/>
              </a:spcAft>
            </a:pPr>
            <a:r>
              <a:rPr lang="es-ES" sz="2400" u="sng" dirty="0">
                <a:solidFill>
                  <a:srgbClr val="FFFF00"/>
                </a:solidFill>
                <a:latin typeface="Calibri"/>
              </a:rPr>
              <a:t>Ni seáis idólatras, como algunos de ellos</a:t>
            </a:r>
            <a:r>
              <a:rPr lang="es-ES" sz="2400" dirty="0">
                <a:solidFill>
                  <a:srgbClr val="FFFF00"/>
                </a:solidFill>
                <a:latin typeface="Calibri"/>
              </a:rPr>
              <a:t>, según está escrito: Se sentó el pueblo a comer y a beber, y se levantó a jugar.</a:t>
            </a:r>
            <a:r>
              <a:rPr lang="es-ES" sz="2400" dirty="0">
                <a:latin typeface="Calibri"/>
              </a:rPr>
              <a:t> </a:t>
            </a:r>
            <a:r>
              <a:rPr lang="es-ES" sz="2400" u="sng" dirty="0">
                <a:solidFill>
                  <a:srgbClr val="00B0F0"/>
                </a:solidFill>
                <a:latin typeface="Calibri"/>
              </a:rPr>
              <a:t>Ni forniquemos, como algunos de ellos fornicaron</a:t>
            </a:r>
            <a:r>
              <a:rPr lang="es-ES" sz="2400" dirty="0">
                <a:solidFill>
                  <a:srgbClr val="00B0F0"/>
                </a:solidFill>
                <a:latin typeface="Calibri"/>
              </a:rPr>
              <a:t>, y cayeron en un día veintitrés mil. </a:t>
            </a:r>
            <a:r>
              <a:rPr lang="es-ES" sz="2400" u="sng" dirty="0">
                <a:solidFill>
                  <a:srgbClr val="FFFF00"/>
                </a:solidFill>
                <a:latin typeface="Calibri"/>
              </a:rPr>
              <a:t>Ni tentemos al Señor</a:t>
            </a:r>
            <a:r>
              <a:rPr lang="es-ES" sz="2400" dirty="0">
                <a:solidFill>
                  <a:srgbClr val="FFFF00"/>
                </a:solidFill>
                <a:latin typeface="Calibri"/>
              </a:rPr>
              <a:t>, como también algunos de ellos le tentaron, y perecieron por las serpientes.</a:t>
            </a:r>
            <a:r>
              <a:rPr lang="es-ES" sz="2400" dirty="0">
                <a:latin typeface="Calibri"/>
              </a:rPr>
              <a:t> </a:t>
            </a:r>
            <a:r>
              <a:rPr lang="es-ES" sz="2400" u="sng" dirty="0">
                <a:solidFill>
                  <a:srgbClr val="00B0F0"/>
                </a:solidFill>
                <a:latin typeface="Calibri"/>
              </a:rPr>
              <a:t>Ni murmuréis</a:t>
            </a:r>
            <a:r>
              <a:rPr lang="es-ES" sz="2400" dirty="0">
                <a:solidFill>
                  <a:srgbClr val="00B0F0"/>
                </a:solidFill>
                <a:latin typeface="Calibri"/>
              </a:rPr>
              <a:t>, como algunos de ellos murmuraron, y perecieron por el destructor.</a:t>
            </a:r>
          </a:p>
        </p:txBody>
      </p:sp>
      <p:sp>
        <p:nvSpPr>
          <p:cNvPr id="7" name="TextBox 6">
            <a:extLst>
              <a:ext uri="{FF2B5EF4-FFF2-40B4-BE49-F238E27FC236}">
                <a16:creationId xmlns:a16="http://schemas.microsoft.com/office/drawing/2014/main" id="{5ADCA395-CE0C-4175-0EC5-CB29A8DBB388}"/>
              </a:ext>
            </a:extLst>
          </p:cNvPr>
          <p:cNvSpPr txBox="1"/>
          <p:nvPr/>
        </p:nvSpPr>
        <p:spPr>
          <a:xfrm>
            <a:off x="4601700" y="10575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Aprendiendo del pasado</a:t>
            </a:r>
          </a:p>
        </p:txBody>
      </p:sp>
      <p:sp>
        <p:nvSpPr>
          <p:cNvPr id="14" name="TextBox 13">
            <a:extLst>
              <a:ext uri="{FF2B5EF4-FFF2-40B4-BE49-F238E27FC236}">
                <a16:creationId xmlns:a16="http://schemas.microsoft.com/office/drawing/2014/main" id="{051D4EFF-38DE-36E2-C003-4BD61847D3FD}"/>
              </a:ext>
            </a:extLst>
          </p:cNvPr>
          <p:cNvSpPr txBox="1"/>
          <p:nvPr/>
        </p:nvSpPr>
        <p:spPr>
          <a:xfrm>
            <a:off x="4598376" y="1405090"/>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meta: Recibir la corona incorruptible</a:t>
            </a:r>
          </a:p>
        </p:txBody>
      </p:sp>
      <p:sp>
        <p:nvSpPr>
          <p:cNvPr id="5" name="TextBox 4">
            <a:extLst>
              <a:ext uri="{FF2B5EF4-FFF2-40B4-BE49-F238E27FC236}">
                <a16:creationId xmlns:a16="http://schemas.microsoft.com/office/drawing/2014/main" id="{03051453-8CD0-B1FC-C1FE-BA003841387B}"/>
              </a:ext>
            </a:extLst>
          </p:cNvPr>
          <p:cNvSpPr txBox="1"/>
          <p:nvPr/>
        </p:nvSpPr>
        <p:spPr>
          <a:xfrm>
            <a:off x="4588356" y="1721712"/>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realidad: Israel tuvo grandes privilegios</a:t>
            </a:r>
          </a:p>
        </p:txBody>
      </p:sp>
      <p:sp>
        <p:nvSpPr>
          <p:cNvPr id="8" name="1 CuadroTexto">
            <a:extLst>
              <a:ext uri="{FF2B5EF4-FFF2-40B4-BE49-F238E27FC236}">
                <a16:creationId xmlns:a16="http://schemas.microsoft.com/office/drawing/2014/main" id="{3E942EFE-D105-EB3D-4E42-6C3C9736E8C2}"/>
              </a:ext>
            </a:extLst>
          </p:cNvPr>
          <p:cNvSpPr txBox="1"/>
          <p:nvPr/>
        </p:nvSpPr>
        <p:spPr>
          <a:xfrm>
            <a:off x="179512" y="4462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10:12</a:t>
            </a:r>
          </a:p>
        </p:txBody>
      </p:sp>
      <p:sp>
        <p:nvSpPr>
          <p:cNvPr id="12" name="2 CuadroTexto">
            <a:extLst>
              <a:ext uri="{FF2B5EF4-FFF2-40B4-BE49-F238E27FC236}">
                <a16:creationId xmlns:a16="http://schemas.microsoft.com/office/drawing/2014/main" id="{84B7C810-16EE-7802-39F8-B80596E45AF2}"/>
              </a:ext>
            </a:extLst>
          </p:cNvPr>
          <p:cNvSpPr txBox="1"/>
          <p:nvPr/>
        </p:nvSpPr>
        <p:spPr>
          <a:xfrm>
            <a:off x="35496" y="550658"/>
            <a:ext cx="4584675"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Así que, el que piensa estar firme, </a:t>
            </a:r>
            <a:r>
              <a:rPr lang="es-ES" sz="2400" dirty="0">
                <a:solidFill>
                  <a:srgbClr val="00B0F0"/>
                </a:solidFill>
                <a:latin typeface="Calibri"/>
              </a:rPr>
              <a:t>mire que no caiga.</a:t>
            </a:r>
          </a:p>
        </p:txBody>
      </p:sp>
      <p:sp>
        <p:nvSpPr>
          <p:cNvPr id="16" name="TextBox 15">
            <a:extLst>
              <a:ext uri="{FF2B5EF4-FFF2-40B4-BE49-F238E27FC236}">
                <a16:creationId xmlns:a16="http://schemas.microsoft.com/office/drawing/2014/main" id="{550B9487-F965-6349-600B-9F6C63419DB7}"/>
              </a:ext>
            </a:extLst>
          </p:cNvPr>
          <p:cNvSpPr txBox="1"/>
          <p:nvPr/>
        </p:nvSpPr>
        <p:spPr>
          <a:xfrm>
            <a:off x="4607496" y="4365104"/>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consejo: “El que piensa estar firme, mire que no caiga”</a:t>
            </a:r>
          </a:p>
        </p:txBody>
      </p:sp>
      <p:sp>
        <p:nvSpPr>
          <p:cNvPr id="22" name="TextBox 21">
            <a:extLst>
              <a:ext uri="{FF2B5EF4-FFF2-40B4-BE49-F238E27FC236}">
                <a16:creationId xmlns:a16="http://schemas.microsoft.com/office/drawing/2014/main" id="{FE36888A-5A93-2E26-C4DA-33F1AFA47F6A}"/>
              </a:ext>
            </a:extLst>
          </p:cNvPr>
          <p:cNvSpPr txBox="1"/>
          <p:nvPr/>
        </p:nvSpPr>
        <p:spPr>
          <a:xfrm>
            <a:off x="4597643" y="3794865"/>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aviso: Cometer pecados como los israelitas tiene consecuencias graves</a:t>
            </a:r>
          </a:p>
        </p:txBody>
      </p:sp>
      <p:sp>
        <p:nvSpPr>
          <p:cNvPr id="24" name="TextBox 23">
            <a:extLst>
              <a:ext uri="{FF2B5EF4-FFF2-40B4-BE49-F238E27FC236}">
                <a16:creationId xmlns:a16="http://schemas.microsoft.com/office/drawing/2014/main" id="{B1FCBC0D-223C-3866-86AE-9950698D4F94}"/>
              </a:ext>
            </a:extLst>
          </p:cNvPr>
          <p:cNvSpPr txBox="1"/>
          <p:nvPr/>
        </p:nvSpPr>
        <p:spPr>
          <a:xfrm>
            <a:off x="4607496" y="3212976"/>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enseñanza: La historia de Israel es una advertencia para los cristianos</a:t>
            </a:r>
          </a:p>
        </p:txBody>
      </p:sp>
      <p:sp>
        <p:nvSpPr>
          <p:cNvPr id="26" name="TextBox 25">
            <a:extLst>
              <a:ext uri="{FF2B5EF4-FFF2-40B4-BE49-F238E27FC236}">
                <a16:creationId xmlns:a16="http://schemas.microsoft.com/office/drawing/2014/main" id="{C448D729-9AFE-9988-CC37-320904C1BD3E}"/>
              </a:ext>
            </a:extLst>
          </p:cNvPr>
          <p:cNvSpPr txBox="1"/>
          <p:nvPr/>
        </p:nvSpPr>
        <p:spPr>
          <a:xfrm>
            <a:off x="4598376" y="2624042"/>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problema: Muchos israelitas cayeron en pecados graves</a:t>
            </a:r>
          </a:p>
        </p:txBody>
      </p:sp>
      <p:sp>
        <p:nvSpPr>
          <p:cNvPr id="28" name="TextBox 27">
            <a:extLst>
              <a:ext uri="{FF2B5EF4-FFF2-40B4-BE49-F238E27FC236}">
                <a16:creationId xmlns:a16="http://schemas.microsoft.com/office/drawing/2014/main" id="{1FF51546-5223-DD05-30E6-1DAB4DD97DEA}"/>
              </a:ext>
            </a:extLst>
          </p:cNvPr>
          <p:cNvSpPr txBox="1"/>
          <p:nvPr/>
        </p:nvSpPr>
        <p:spPr>
          <a:xfrm>
            <a:off x="4598376" y="2034903"/>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tesis: los cristianos están viviendo las mismas experiencias que el antiguo Israel</a:t>
            </a:r>
          </a:p>
        </p:txBody>
      </p:sp>
    </p:spTree>
    <p:extLst>
      <p:ext uri="{BB962C8B-B14F-4D97-AF65-F5344CB8AC3E}">
        <p14:creationId xmlns:p14="http://schemas.microsoft.com/office/powerpoint/2010/main" val="1750212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par>
                                <p:cTn id="8" presetID="1" presetClass="exit"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hidden"/>
                                      </p:to>
                                    </p:set>
                                  </p:childTnLst>
                                </p:cTn>
                              </p:par>
                              <p:par>
                                <p:cTn id="10" presetID="1" presetClass="exit"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6"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41670-96FC-E968-6A60-5F3070E1B00A}"/>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7C5F2709-5A49-8C3D-C6BA-D9A1F98D861E}"/>
              </a:ext>
            </a:extLst>
          </p:cNvPr>
          <p:cNvSpPr txBox="1"/>
          <p:nvPr/>
        </p:nvSpPr>
        <p:spPr>
          <a:xfrm>
            <a:off x="4620171"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E6F374F5-37D9-A04B-2D9F-CF2BC9E99DFB}"/>
              </a:ext>
            </a:extLst>
          </p:cNvPr>
          <p:cNvSpPr txBox="1"/>
          <p:nvPr/>
        </p:nvSpPr>
        <p:spPr>
          <a:xfrm>
            <a:off x="4613292"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9148F13E-94FC-1AF8-0D2C-FBFE199E7111}"/>
              </a:ext>
            </a:extLst>
          </p:cNvPr>
          <p:cNvSpPr txBox="1"/>
          <p:nvPr/>
        </p:nvSpPr>
        <p:spPr>
          <a:xfrm>
            <a:off x="4607496" y="720820"/>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7" name="TextBox 6">
            <a:extLst>
              <a:ext uri="{FF2B5EF4-FFF2-40B4-BE49-F238E27FC236}">
                <a16:creationId xmlns:a16="http://schemas.microsoft.com/office/drawing/2014/main" id="{D4C3972E-C204-5FF8-302A-442961BE8E54}"/>
              </a:ext>
            </a:extLst>
          </p:cNvPr>
          <p:cNvSpPr txBox="1"/>
          <p:nvPr/>
        </p:nvSpPr>
        <p:spPr>
          <a:xfrm>
            <a:off x="4601700" y="10575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Aprendiendo del pasado</a:t>
            </a:r>
          </a:p>
        </p:txBody>
      </p:sp>
      <p:sp>
        <p:nvSpPr>
          <p:cNvPr id="8" name="1 CuadroTexto">
            <a:extLst>
              <a:ext uri="{FF2B5EF4-FFF2-40B4-BE49-F238E27FC236}">
                <a16:creationId xmlns:a16="http://schemas.microsoft.com/office/drawing/2014/main" id="{66708342-177D-2461-7AA9-B4B713E63517}"/>
              </a:ext>
            </a:extLst>
          </p:cNvPr>
          <p:cNvSpPr txBox="1"/>
          <p:nvPr/>
        </p:nvSpPr>
        <p:spPr>
          <a:xfrm>
            <a:off x="179512" y="4462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10:14</a:t>
            </a:r>
          </a:p>
        </p:txBody>
      </p:sp>
      <p:sp>
        <p:nvSpPr>
          <p:cNvPr id="12" name="2 CuadroTexto">
            <a:extLst>
              <a:ext uri="{FF2B5EF4-FFF2-40B4-BE49-F238E27FC236}">
                <a16:creationId xmlns:a16="http://schemas.microsoft.com/office/drawing/2014/main" id="{DC0A9328-243C-36EE-A15C-45BDAC27AEEB}"/>
              </a:ext>
            </a:extLst>
          </p:cNvPr>
          <p:cNvSpPr txBox="1"/>
          <p:nvPr/>
        </p:nvSpPr>
        <p:spPr>
          <a:xfrm>
            <a:off x="35496" y="550658"/>
            <a:ext cx="4584675"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Por tanto, amados míos, huid de la idolatría.</a:t>
            </a:r>
          </a:p>
        </p:txBody>
      </p:sp>
      <p:sp>
        <p:nvSpPr>
          <p:cNvPr id="16" name="TextBox 15">
            <a:extLst>
              <a:ext uri="{FF2B5EF4-FFF2-40B4-BE49-F238E27FC236}">
                <a16:creationId xmlns:a16="http://schemas.microsoft.com/office/drawing/2014/main" id="{A623792F-FDFC-D07E-0DA1-E7869E038DFC}"/>
              </a:ext>
            </a:extLst>
          </p:cNvPr>
          <p:cNvSpPr txBox="1"/>
          <p:nvPr/>
        </p:nvSpPr>
        <p:spPr>
          <a:xfrm>
            <a:off x="4600384" y="1744650"/>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consejo: “El que piensa estar firme, mire que no caiga”</a:t>
            </a:r>
          </a:p>
        </p:txBody>
      </p:sp>
      <p:sp>
        <p:nvSpPr>
          <p:cNvPr id="17" name="TextBox 16">
            <a:extLst>
              <a:ext uri="{FF2B5EF4-FFF2-40B4-BE49-F238E27FC236}">
                <a16:creationId xmlns:a16="http://schemas.microsoft.com/office/drawing/2014/main" id="{AE4796A5-2354-E172-B11D-1F33E7C15B6E}"/>
              </a:ext>
            </a:extLst>
          </p:cNvPr>
          <p:cNvSpPr txBox="1"/>
          <p:nvPr/>
        </p:nvSpPr>
        <p:spPr>
          <a:xfrm>
            <a:off x="4607496" y="140790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Advertencia contra la idolatría</a:t>
            </a:r>
          </a:p>
        </p:txBody>
      </p:sp>
    </p:spTree>
    <p:extLst>
      <p:ext uri="{BB962C8B-B14F-4D97-AF65-F5344CB8AC3E}">
        <p14:creationId xmlns:p14="http://schemas.microsoft.com/office/powerpoint/2010/main" val="3805976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16" grpId="0" animBg="1"/>
      <p:bldP spid="17"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B6136-8375-32A8-4271-B845CED25AD7}"/>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6E99C843-E2F5-132A-C7C6-D1EE0D15F5B7}"/>
              </a:ext>
            </a:extLst>
          </p:cNvPr>
          <p:cNvSpPr txBox="1"/>
          <p:nvPr/>
        </p:nvSpPr>
        <p:spPr>
          <a:xfrm>
            <a:off x="4620171"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64FC3211-91B4-AC37-7719-9A5CE9885BB3}"/>
              </a:ext>
            </a:extLst>
          </p:cNvPr>
          <p:cNvSpPr txBox="1"/>
          <p:nvPr/>
        </p:nvSpPr>
        <p:spPr>
          <a:xfrm>
            <a:off x="4613292"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28159F2B-810D-39F5-1CC0-3578F08BAA5E}"/>
              </a:ext>
            </a:extLst>
          </p:cNvPr>
          <p:cNvSpPr txBox="1"/>
          <p:nvPr/>
        </p:nvSpPr>
        <p:spPr>
          <a:xfrm>
            <a:off x="4607496" y="720820"/>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7" name="TextBox 6">
            <a:extLst>
              <a:ext uri="{FF2B5EF4-FFF2-40B4-BE49-F238E27FC236}">
                <a16:creationId xmlns:a16="http://schemas.microsoft.com/office/drawing/2014/main" id="{8757E8ED-07E9-29CA-3882-B0D7689D8B5C}"/>
              </a:ext>
            </a:extLst>
          </p:cNvPr>
          <p:cNvSpPr txBox="1"/>
          <p:nvPr/>
        </p:nvSpPr>
        <p:spPr>
          <a:xfrm>
            <a:off x="4601700" y="10575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Aprendiendo del pasado</a:t>
            </a:r>
          </a:p>
        </p:txBody>
      </p:sp>
      <p:sp>
        <p:nvSpPr>
          <p:cNvPr id="8" name="1 CuadroTexto">
            <a:extLst>
              <a:ext uri="{FF2B5EF4-FFF2-40B4-BE49-F238E27FC236}">
                <a16:creationId xmlns:a16="http://schemas.microsoft.com/office/drawing/2014/main" id="{7AB95195-2082-FA10-DB32-E7FFCC04A1A9}"/>
              </a:ext>
            </a:extLst>
          </p:cNvPr>
          <p:cNvSpPr txBox="1"/>
          <p:nvPr/>
        </p:nvSpPr>
        <p:spPr>
          <a:xfrm>
            <a:off x="179512" y="4462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10:14</a:t>
            </a:r>
          </a:p>
        </p:txBody>
      </p:sp>
      <p:sp>
        <p:nvSpPr>
          <p:cNvPr id="12" name="2 CuadroTexto">
            <a:extLst>
              <a:ext uri="{FF2B5EF4-FFF2-40B4-BE49-F238E27FC236}">
                <a16:creationId xmlns:a16="http://schemas.microsoft.com/office/drawing/2014/main" id="{D1889DF8-2E7B-A340-1617-611EB425402D}"/>
              </a:ext>
            </a:extLst>
          </p:cNvPr>
          <p:cNvSpPr txBox="1"/>
          <p:nvPr/>
        </p:nvSpPr>
        <p:spPr>
          <a:xfrm>
            <a:off x="35496" y="550658"/>
            <a:ext cx="4584675"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Por tanto, amados míos, </a:t>
            </a:r>
            <a:r>
              <a:rPr lang="es-ES" sz="2400" dirty="0">
                <a:latin typeface="Calibri"/>
              </a:rPr>
              <a:t>huid de la idolatría.</a:t>
            </a:r>
          </a:p>
        </p:txBody>
      </p:sp>
      <p:sp>
        <p:nvSpPr>
          <p:cNvPr id="16" name="TextBox 15">
            <a:extLst>
              <a:ext uri="{FF2B5EF4-FFF2-40B4-BE49-F238E27FC236}">
                <a16:creationId xmlns:a16="http://schemas.microsoft.com/office/drawing/2014/main" id="{0F5211D6-A29A-BFD1-5014-7D0B1E33AE54}"/>
              </a:ext>
            </a:extLst>
          </p:cNvPr>
          <p:cNvSpPr txBox="1"/>
          <p:nvPr/>
        </p:nvSpPr>
        <p:spPr>
          <a:xfrm>
            <a:off x="4600384" y="1744650"/>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consejo: “El que piensa estar firme, mire que no caiga”</a:t>
            </a:r>
          </a:p>
        </p:txBody>
      </p:sp>
      <p:sp>
        <p:nvSpPr>
          <p:cNvPr id="17" name="TextBox 16">
            <a:extLst>
              <a:ext uri="{FF2B5EF4-FFF2-40B4-BE49-F238E27FC236}">
                <a16:creationId xmlns:a16="http://schemas.microsoft.com/office/drawing/2014/main" id="{82263C7E-1F17-5A7C-E412-6E45F2210C39}"/>
              </a:ext>
            </a:extLst>
          </p:cNvPr>
          <p:cNvSpPr txBox="1"/>
          <p:nvPr/>
        </p:nvSpPr>
        <p:spPr>
          <a:xfrm>
            <a:off x="4607496" y="140790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Advertencia contra la idolatría</a:t>
            </a:r>
          </a:p>
        </p:txBody>
      </p:sp>
    </p:spTree>
    <p:extLst>
      <p:ext uri="{BB962C8B-B14F-4D97-AF65-F5344CB8AC3E}">
        <p14:creationId xmlns:p14="http://schemas.microsoft.com/office/powerpoint/2010/main" val="9459520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CA8BEE-3C45-C19D-CCA7-95DAB2C17C5F}"/>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2A1A3B63-CE48-476A-1DAF-A2D9C723B5BD}"/>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8:1</a:t>
            </a:r>
          </a:p>
        </p:txBody>
      </p:sp>
      <p:sp>
        <p:nvSpPr>
          <p:cNvPr id="5" name="2 CuadroTexto">
            <a:extLst>
              <a:ext uri="{FF2B5EF4-FFF2-40B4-BE49-F238E27FC236}">
                <a16:creationId xmlns:a16="http://schemas.microsoft.com/office/drawing/2014/main" id="{18CC5BE4-5763-09E8-E84A-E32B84745214}"/>
              </a:ext>
            </a:extLst>
          </p:cNvPr>
          <p:cNvSpPr txBox="1"/>
          <p:nvPr/>
        </p:nvSpPr>
        <p:spPr>
          <a:xfrm>
            <a:off x="195202" y="477599"/>
            <a:ext cx="8769286"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En cuanto </a:t>
            </a:r>
            <a:r>
              <a:rPr lang="es-ES" sz="2400" u="sng" dirty="0">
                <a:solidFill>
                  <a:srgbClr val="FFFF00"/>
                </a:solidFill>
                <a:latin typeface="Calibri"/>
              </a:rPr>
              <a:t>a lo sacrificado a los ídolos</a:t>
            </a:r>
            <a:r>
              <a:rPr lang="es-ES" sz="2400" dirty="0">
                <a:solidFill>
                  <a:srgbClr val="FFFF00"/>
                </a:solidFill>
                <a:latin typeface="Calibri"/>
              </a:rPr>
              <a:t>, sabemos que todos tenemos conocimiento. </a:t>
            </a:r>
            <a:r>
              <a:rPr lang="es-ES" sz="2400" dirty="0">
                <a:latin typeface="Calibri"/>
              </a:rPr>
              <a:t>El conocimiento envanece, pero el amor edifica. </a:t>
            </a:r>
          </a:p>
        </p:txBody>
      </p:sp>
      <p:sp>
        <p:nvSpPr>
          <p:cNvPr id="10" name="TextBox 9">
            <a:extLst>
              <a:ext uri="{FF2B5EF4-FFF2-40B4-BE49-F238E27FC236}">
                <a16:creationId xmlns:a16="http://schemas.microsoft.com/office/drawing/2014/main" id="{102F7EC9-17A5-4D3C-51BA-E1387742CCBA}"/>
              </a:ext>
            </a:extLst>
          </p:cNvPr>
          <p:cNvSpPr txBox="1"/>
          <p:nvPr/>
        </p:nvSpPr>
        <p:spPr>
          <a:xfrm>
            <a:off x="4620171" y="155679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7C9A2D87-77E1-8C4E-907F-A7CEC592B3AE}"/>
              </a:ext>
            </a:extLst>
          </p:cNvPr>
          <p:cNvSpPr txBox="1"/>
          <p:nvPr/>
        </p:nvSpPr>
        <p:spPr>
          <a:xfrm>
            <a:off x="4613292" y="189624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2" name="2 CuadroTexto">
            <a:extLst>
              <a:ext uri="{FF2B5EF4-FFF2-40B4-BE49-F238E27FC236}">
                <a16:creationId xmlns:a16="http://schemas.microsoft.com/office/drawing/2014/main" id="{D8FBAD66-BDB1-9485-B3C1-A45DD2A3DC36}"/>
              </a:ext>
            </a:extLst>
          </p:cNvPr>
          <p:cNvSpPr txBox="1"/>
          <p:nvPr/>
        </p:nvSpPr>
        <p:spPr>
          <a:xfrm>
            <a:off x="4695611" y="5105856"/>
            <a:ext cx="4412893" cy="1635512"/>
          </a:xfrm>
          <a:prstGeom prst="rect">
            <a:avLst/>
          </a:prstGeom>
          <a:solidFill>
            <a:schemeClr val="bg1">
              <a:lumMod val="50000"/>
            </a:schemeClr>
          </a:solidFill>
          <a:ln>
            <a:solidFill>
              <a:schemeClr val="tx1"/>
            </a:solidFill>
          </a:ln>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En cuanto a lo sacrificado a los ídolos, es cierto que todos tenemos conocimiento. </a:t>
            </a:r>
            <a:r>
              <a:rPr lang="es-ES" sz="2400" dirty="0">
                <a:latin typeface="Calibri"/>
              </a:rPr>
              <a:t>El conocimiento trae orgullo, mientras que el amor edifica </a:t>
            </a:r>
            <a:r>
              <a:rPr lang="es-ES" sz="1600" dirty="0">
                <a:latin typeface="Calibri"/>
              </a:rPr>
              <a:t>(NVI).</a:t>
            </a:r>
          </a:p>
        </p:txBody>
      </p:sp>
      <p:sp>
        <p:nvSpPr>
          <p:cNvPr id="6" name="1 CuadroTexto">
            <a:extLst>
              <a:ext uri="{FF2B5EF4-FFF2-40B4-BE49-F238E27FC236}">
                <a16:creationId xmlns:a16="http://schemas.microsoft.com/office/drawing/2014/main" id="{542A90BF-6595-A746-9FD2-70751C72380F}"/>
              </a:ext>
            </a:extLst>
          </p:cNvPr>
          <p:cNvSpPr txBox="1"/>
          <p:nvPr/>
        </p:nvSpPr>
        <p:spPr>
          <a:xfrm>
            <a:off x="163822" y="1159098"/>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8:4</a:t>
            </a:r>
          </a:p>
        </p:txBody>
      </p:sp>
      <p:sp>
        <p:nvSpPr>
          <p:cNvPr id="7" name="2 CuadroTexto">
            <a:extLst>
              <a:ext uri="{FF2B5EF4-FFF2-40B4-BE49-F238E27FC236}">
                <a16:creationId xmlns:a16="http://schemas.microsoft.com/office/drawing/2014/main" id="{38B70CFD-6BA1-67EF-16C2-2AF138539B27}"/>
              </a:ext>
            </a:extLst>
          </p:cNvPr>
          <p:cNvSpPr txBox="1"/>
          <p:nvPr/>
        </p:nvSpPr>
        <p:spPr>
          <a:xfrm>
            <a:off x="0" y="1636697"/>
            <a:ext cx="4620171"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Acerca, pues, de las viandas que se sacrifican a los ídolos, </a:t>
            </a:r>
            <a:r>
              <a:rPr lang="es-ES" sz="2400" dirty="0">
                <a:latin typeface="Calibri"/>
              </a:rPr>
              <a:t>sabemos que un ídolo nada es en el mundo, y que no hay más que un Dios. </a:t>
            </a:r>
          </a:p>
        </p:txBody>
      </p:sp>
      <p:sp>
        <p:nvSpPr>
          <p:cNvPr id="9" name="TextBox 8">
            <a:extLst>
              <a:ext uri="{FF2B5EF4-FFF2-40B4-BE49-F238E27FC236}">
                <a16:creationId xmlns:a16="http://schemas.microsoft.com/office/drawing/2014/main" id="{38B0622B-8558-3C23-67D7-90E43902E282}"/>
              </a:ext>
            </a:extLst>
          </p:cNvPr>
          <p:cNvSpPr txBox="1"/>
          <p:nvPr/>
        </p:nvSpPr>
        <p:spPr>
          <a:xfrm>
            <a:off x="4606413" y="2204117"/>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tema: La comida sacrificada a los ídolos </a:t>
            </a:r>
          </a:p>
        </p:txBody>
      </p:sp>
    </p:spTree>
    <p:extLst>
      <p:ext uri="{BB962C8B-B14F-4D97-AF65-F5344CB8AC3E}">
        <p14:creationId xmlns:p14="http://schemas.microsoft.com/office/powerpoint/2010/main" val="4109266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1146D-9F64-DA11-7D4C-4079C28577DC}"/>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288A0102-A08D-5549-D11E-1265BF5D9469}"/>
              </a:ext>
            </a:extLst>
          </p:cNvPr>
          <p:cNvSpPr txBox="1"/>
          <p:nvPr/>
        </p:nvSpPr>
        <p:spPr>
          <a:xfrm>
            <a:off x="4620171"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15FB677F-581A-89B5-CFAF-0788A9E124D2}"/>
              </a:ext>
            </a:extLst>
          </p:cNvPr>
          <p:cNvSpPr txBox="1"/>
          <p:nvPr/>
        </p:nvSpPr>
        <p:spPr>
          <a:xfrm>
            <a:off x="4613292"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E1ADBA86-E2E1-8B04-9B97-DCEE5F27E34D}"/>
              </a:ext>
            </a:extLst>
          </p:cNvPr>
          <p:cNvSpPr txBox="1"/>
          <p:nvPr/>
        </p:nvSpPr>
        <p:spPr>
          <a:xfrm>
            <a:off x="4607496" y="720820"/>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7" name="TextBox 6">
            <a:extLst>
              <a:ext uri="{FF2B5EF4-FFF2-40B4-BE49-F238E27FC236}">
                <a16:creationId xmlns:a16="http://schemas.microsoft.com/office/drawing/2014/main" id="{091216C7-84E3-9091-80E6-2D21386C0DFE}"/>
              </a:ext>
            </a:extLst>
          </p:cNvPr>
          <p:cNvSpPr txBox="1"/>
          <p:nvPr/>
        </p:nvSpPr>
        <p:spPr>
          <a:xfrm>
            <a:off x="4601700" y="10575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Aprendiendo del pasado</a:t>
            </a:r>
          </a:p>
        </p:txBody>
      </p:sp>
      <p:sp>
        <p:nvSpPr>
          <p:cNvPr id="8" name="1 CuadroTexto">
            <a:extLst>
              <a:ext uri="{FF2B5EF4-FFF2-40B4-BE49-F238E27FC236}">
                <a16:creationId xmlns:a16="http://schemas.microsoft.com/office/drawing/2014/main" id="{86F77A81-9113-09AB-F5AB-D115D56B9EEA}"/>
              </a:ext>
            </a:extLst>
          </p:cNvPr>
          <p:cNvSpPr txBox="1"/>
          <p:nvPr/>
        </p:nvSpPr>
        <p:spPr>
          <a:xfrm>
            <a:off x="179512" y="4462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10:14</a:t>
            </a:r>
          </a:p>
        </p:txBody>
      </p:sp>
      <p:sp>
        <p:nvSpPr>
          <p:cNvPr id="12" name="2 CuadroTexto">
            <a:extLst>
              <a:ext uri="{FF2B5EF4-FFF2-40B4-BE49-F238E27FC236}">
                <a16:creationId xmlns:a16="http://schemas.microsoft.com/office/drawing/2014/main" id="{8BC9A217-1973-733D-5FA0-86A80105B852}"/>
              </a:ext>
            </a:extLst>
          </p:cNvPr>
          <p:cNvSpPr txBox="1"/>
          <p:nvPr/>
        </p:nvSpPr>
        <p:spPr>
          <a:xfrm>
            <a:off x="35496" y="550658"/>
            <a:ext cx="4584675"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Por tanto, amados míos, </a:t>
            </a:r>
            <a:r>
              <a:rPr lang="es-ES" sz="2400" dirty="0">
                <a:solidFill>
                  <a:srgbClr val="00B0F0"/>
                </a:solidFill>
                <a:latin typeface="Calibri"/>
              </a:rPr>
              <a:t>huid de la idolatría.</a:t>
            </a:r>
          </a:p>
        </p:txBody>
      </p:sp>
      <p:sp>
        <p:nvSpPr>
          <p:cNvPr id="16" name="TextBox 15">
            <a:extLst>
              <a:ext uri="{FF2B5EF4-FFF2-40B4-BE49-F238E27FC236}">
                <a16:creationId xmlns:a16="http://schemas.microsoft.com/office/drawing/2014/main" id="{0A18E135-E321-34CE-1A85-2BCF6082185C}"/>
              </a:ext>
            </a:extLst>
          </p:cNvPr>
          <p:cNvSpPr txBox="1"/>
          <p:nvPr/>
        </p:nvSpPr>
        <p:spPr>
          <a:xfrm>
            <a:off x="4600384" y="1744650"/>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consejo: “El que piensa estar firme, mire que no caiga”</a:t>
            </a:r>
          </a:p>
        </p:txBody>
      </p:sp>
      <p:sp>
        <p:nvSpPr>
          <p:cNvPr id="17" name="TextBox 16">
            <a:extLst>
              <a:ext uri="{FF2B5EF4-FFF2-40B4-BE49-F238E27FC236}">
                <a16:creationId xmlns:a16="http://schemas.microsoft.com/office/drawing/2014/main" id="{3343BC5A-846E-E050-0C3F-6066E9519A5A}"/>
              </a:ext>
            </a:extLst>
          </p:cNvPr>
          <p:cNvSpPr txBox="1"/>
          <p:nvPr/>
        </p:nvSpPr>
        <p:spPr>
          <a:xfrm>
            <a:off x="4607496" y="140790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Advertencia contra la idolatría</a:t>
            </a:r>
          </a:p>
        </p:txBody>
      </p:sp>
      <p:sp>
        <p:nvSpPr>
          <p:cNvPr id="4" name="1 CuadroTexto">
            <a:extLst>
              <a:ext uri="{FF2B5EF4-FFF2-40B4-BE49-F238E27FC236}">
                <a16:creationId xmlns:a16="http://schemas.microsoft.com/office/drawing/2014/main" id="{75898219-B849-536D-3703-84549498BD32}"/>
              </a:ext>
            </a:extLst>
          </p:cNvPr>
          <p:cNvSpPr txBox="1"/>
          <p:nvPr/>
        </p:nvSpPr>
        <p:spPr>
          <a:xfrm>
            <a:off x="179512" y="112474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10:20</a:t>
            </a:r>
          </a:p>
        </p:txBody>
      </p:sp>
      <p:sp>
        <p:nvSpPr>
          <p:cNvPr id="6" name="2 CuadroTexto">
            <a:extLst>
              <a:ext uri="{FF2B5EF4-FFF2-40B4-BE49-F238E27FC236}">
                <a16:creationId xmlns:a16="http://schemas.microsoft.com/office/drawing/2014/main" id="{10280E4C-8259-90A2-9715-27510D327F15}"/>
              </a:ext>
            </a:extLst>
          </p:cNvPr>
          <p:cNvSpPr txBox="1"/>
          <p:nvPr/>
        </p:nvSpPr>
        <p:spPr>
          <a:xfrm>
            <a:off x="35496" y="1630778"/>
            <a:ext cx="4584675"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Antes digo que lo que los gentiles sacrifican, a los demonios lo sacrifican, y no a Dios; y no quiero que vosotros os hagáis partícipes con los demonios. </a:t>
            </a:r>
          </a:p>
        </p:txBody>
      </p:sp>
      <p:sp>
        <p:nvSpPr>
          <p:cNvPr id="11" name="TextBox 10">
            <a:extLst>
              <a:ext uri="{FF2B5EF4-FFF2-40B4-BE49-F238E27FC236}">
                <a16:creationId xmlns:a16="http://schemas.microsoft.com/office/drawing/2014/main" id="{AC358978-494B-E9FC-EDB1-B7BF4E6AE3D3}"/>
              </a:ext>
            </a:extLst>
          </p:cNvPr>
          <p:cNvSpPr txBox="1"/>
          <p:nvPr/>
        </p:nvSpPr>
        <p:spPr>
          <a:xfrm>
            <a:off x="4596337" y="2327758"/>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imperativo: “huyan de la idolatría”</a:t>
            </a:r>
          </a:p>
        </p:txBody>
      </p:sp>
    </p:spTree>
    <p:extLst>
      <p:ext uri="{BB962C8B-B14F-4D97-AF65-F5344CB8AC3E}">
        <p14:creationId xmlns:p14="http://schemas.microsoft.com/office/powerpoint/2010/main" val="1106194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11"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EC7F9-5214-971B-CC45-52AFA2EBDE93}"/>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4271AB82-ECBD-7F4C-6F16-578CEF314D9A}"/>
              </a:ext>
            </a:extLst>
          </p:cNvPr>
          <p:cNvSpPr txBox="1"/>
          <p:nvPr/>
        </p:nvSpPr>
        <p:spPr>
          <a:xfrm>
            <a:off x="4620171"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EA3BC0FD-74AC-97D2-3CAD-721857D17C19}"/>
              </a:ext>
            </a:extLst>
          </p:cNvPr>
          <p:cNvSpPr txBox="1"/>
          <p:nvPr/>
        </p:nvSpPr>
        <p:spPr>
          <a:xfrm>
            <a:off x="4613292"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13B354E8-AC9F-F003-D282-2BDD6D108FB3}"/>
              </a:ext>
            </a:extLst>
          </p:cNvPr>
          <p:cNvSpPr txBox="1"/>
          <p:nvPr/>
        </p:nvSpPr>
        <p:spPr>
          <a:xfrm>
            <a:off x="4607496" y="720820"/>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7" name="TextBox 6">
            <a:extLst>
              <a:ext uri="{FF2B5EF4-FFF2-40B4-BE49-F238E27FC236}">
                <a16:creationId xmlns:a16="http://schemas.microsoft.com/office/drawing/2014/main" id="{210212F3-FDC5-E090-0C5E-7B6C66FF2CD3}"/>
              </a:ext>
            </a:extLst>
          </p:cNvPr>
          <p:cNvSpPr txBox="1"/>
          <p:nvPr/>
        </p:nvSpPr>
        <p:spPr>
          <a:xfrm>
            <a:off x="4601700" y="10575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Aprendiendo del pasado</a:t>
            </a:r>
          </a:p>
        </p:txBody>
      </p:sp>
      <p:sp>
        <p:nvSpPr>
          <p:cNvPr id="8" name="1 CuadroTexto">
            <a:extLst>
              <a:ext uri="{FF2B5EF4-FFF2-40B4-BE49-F238E27FC236}">
                <a16:creationId xmlns:a16="http://schemas.microsoft.com/office/drawing/2014/main" id="{66794DF7-246E-BD80-E994-4DDE927AB640}"/>
              </a:ext>
            </a:extLst>
          </p:cNvPr>
          <p:cNvSpPr txBox="1"/>
          <p:nvPr/>
        </p:nvSpPr>
        <p:spPr>
          <a:xfrm>
            <a:off x="179512" y="4462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10:14</a:t>
            </a:r>
          </a:p>
        </p:txBody>
      </p:sp>
      <p:sp>
        <p:nvSpPr>
          <p:cNvPr id="12" name="2 CuadroTexto">
            <a:extLst>
              <a:ext uri="{FF2B5EF4-FFF2-40B4-BE49-F238E27FC236}">
                <a16:creationId xmlns:a16="http://schemas.microsoft.com/office/drawing/2014/main" id="{C6C40D69-D358-546A-243F-0638E3467533}"/>
              </a:ext>
            </a:extLst>
          </p:cNvPr>
          <p:cNvSpPr txBox="1"/>
          <p:nvPr/>
        </p:nvSpPr>
        <p:spPr>
          <a:xfrm>
            <a:off x="35496" y="550658"/>
            <a:ext cx="4584675"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Por tanto, amados míos, </a:t>
            </a:r>
            <a:r>
              <a:rPr lang="es-ES" sz="2400" dirty="0">
                <a:solidFill>
                  <a:srgbClr val="00B0F0"/>
                </a:solidFill>
                <a:latin typeface="Calibri"/>
              </a:rPr>
              <a:t>huid de la idolatría.</a:t>
            </a:r>
          </a:p>
        </p:txBody>
      </p:sp>
      <p:sp>
        <p:nvSpPr>
          <p:cNvPr id="16" name="TextBox 15">
            <a:extLst>
              <a:ext uri="{FF2B5EF4-FFF2-40B4-BE49-F238E27FC236}">
                <a16:creationId xmlns:a16="http://schemas.microsoft.com/office/drawing/2014/main" id="{7E68255C-F779-0627-182D-88EFA5368FB4}"/>
              </a:ext>
            </a:extLst>
          </p:cNvPr>
          <p:cNvSpPr txBox="1"/>
          <p:nvPr/>
        </p:nvSpPr>
        <p:spPr>
          <a:xfrm>
            <a:off x="4600384" y="1744650"/>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consejo: “El que piensa estar firme, mire que no caiga”</a:t>
            </a:r>
          </a:p>
        </p:txBody>
      </p:sp>
      <p:sp>
        <p:nvSpPr>
          <p:cNvPr id="17" name="TextBox 16">
            <a:extLst>
              <a:ext uri="{FF2B5EF4-FFF2-40B4-BE49-F238E27FC236}">
                <a16:creationId xmlns:a16="http://schemas.microsoft.com/office/drawing/2014/main" id="{359DB02F-54D1-4D6B-A938-7812E7C5B7B4}"/>
              </a:ext>
            </a:extLst>
          </p:cNvPr>
          <p:cNvSpPr txBox="1"/>
          <p:nvPr/>
        </p:nvSpPr>
        <p:spPr>
          <a:xfrm>
            <a:off x="4607496" y="140790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Advertencia contra la idolatría</a:t>
            </a:r>
          </a:p>
        </p:txBody>
      </p:sp>
      <p:sp>
        <p:nvSpPr>
          <p:cNvPr id="4" name="1 CuadroTexto">
            <a:extLst>
              <a:ext uri="{FF2B5EF4-FFF2-40B4-BE49-F238E27FC236}">
                <a16:creationId xmlns:a16="http://schemas.microsoft.com/office/drawing/2014/main" id="{50C5E00F-D9FE-23A9-8FEA-B8EE7CD6E02F}"/>
              </a:ext>
            </a:extLst>
          </p:cNvPr>
          <p:cNvSpPr txBox="1"/>
          <p:nvPr/>
        </p:nvSpPr>
        <p:spPr>
          <a:xfrm>
            <a:off x="179512" y="112474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10:20</a:t>
            </a:r>
          </a:p>
        </p:txBody>
      </p:sp>
      <p:sp>
        <p:nvSpPr>
          <p:cNvPr id="6" name="2 CuadroTexto">
            <a:extLst>
              <a:ext uri="{FF2B5EF4-FFF2-40B4-BE49-F238E27FC236}">
                <a16:creationId xmlns:a16="http://schemas.microsoft.com/office/drawing/2014/main" id="{307867E1-650C-03A3-9268-E0258B0B4D22}"/>
              </a:ext>
            </a:extLst>
          </p:cNvPr>
          <p:cNvSpPr txBox="1"/>
          <p:nvPr/>
        </p:nvSpPr>
        <p:spPr>
          <a:xfrm>
            <a:off x="35496" y="1630778"/>
            <a:ext cx="4584675"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Antes digo que lo que los gentiles sacrifican, a los demonios lo sacrifican, y no a Dios; </a:t>
            </a:r>
            <a:r>
              <a:rPr lang="es-ES" sz="2400" dirty="0">
                <a:latin typeface="Calibri"/>
              </a:rPr>
              <a:t>y no quiero que vosotros os hagáis partícipes con los demonios. </a:t>
            </a:r>
          </a:p>
        </p:txBody>
      </p:sp>
      <p:sp>
        <p:nvSpPr>
          <p:cNvPr id="11" name="TextBox 10">
            <a:extLst>
              <a:ext uri="{FF2B5EF4-FFF2-40B4-BE49-F238E27FC236}">
                <a16:creationId xmlns:a16="http://schemas.microsoft.com/office/drawing/2014/main" id="{A788E452-F31B-13AC-0280-D45871C7EF24}"/>
              </a:ext>
            </a:extLst>
          </p:cNvPr>
          <p:cNvSpPr txBox="1"/>
          <p:nvPr/>
        </p:nvSpPr>
        <p:spPr>
          <a:xfrm>
            <a:off x="4596337" y="2327758"/>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imperativo: “huyan de la idolatría”</a:t>
            </a:r>
          </a:p>
        </p:txBody>
      </p:sp>
    </p:spTree>
    <p:extLst>
      <p:ext uri="{BB962C8B-B14F-4D97-AF65-F5344CB8AC3E}">
        <p14:creationId xmlns:p14="http://schemas.microsoft.com/office/powerpoint/2010/main" val="165823966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A5AB37-5BCD-33D6-3404-847718615ACD}"/>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A909E6CD-0708-4F69-8A48-1E8BE2BB5961}"/>
              </a:ext>
            </a:extLst>
          </p:cNvPr>
          <p:cNvSpPr txBox="1"/>
          <p:nvPr/>
        </p:nvSpPr>
        <p:spPr>
          <a:xfrm>
            <a:off x="4620171"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FD434A78-DE45-EAB8-A0EE-7AA4B2509C9F}"/>
              </a:ext>
            </a:extLst>
          </p:cNvPr>
          <p:cNvSpPr txBox="1"/>
          <p:nvPr/>
        </p:nvSpPr>
        <p:spPr>
          <a:xfrm>
            <a:off x="4613292"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EACCB199-9CEC-08FC-BD42-5E5B67B6D1FA}"/>
              </a:ext>
            </a:extLst>
          </p:cNvPr>
          <p:cNvSpPr txBox="1"/>
          <p:nvPr/>
        </p:nvSpPr>
        <p:spPr>
          <a:xfrm>
            <a:off x="4607496" y="720820"/>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7" name="TextBox 6">
            <a:extLst>
              <a:ext uri="{FF2B5EF4-FFF2-40B4-BE49-F238E27FC236}">
                <a16:creationId xmlns:a16="http://schemas.microsoft.com/office/drawing/2014/main" id="{D010790F-D3FB-CFD7-D618-DCB8530462C9}"/>
              </a:ext>
            </a:extLst>
          </p:cNvPr>
          <p:cNvSpPr txBox="1"/>
          <p:nvPr/>
        </p:nvSpPr>
        <p:spPr>
          <a:xfrm>
            <a:off x="4601700" y="10575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Aprendiendo del pasado</a:t>
            </a:r>
          </a:p>
        </p:txBody>
      </p:sp>
      <p:sp>
        <p:nvSpPr>
          <p:cNvPr id="8" name="1 CuadroTexto">
            <a:extLst>
              <a:ext uri="{FF2B5EF4-FFF2-40B4-BE49-F238E27FC236}">
                <a16:creationId xmlns:a16="http://schemas.microsoft.com/office/drawing/2014/main" id="{370DE76B-9B73-8457-D86D-FFD71E9A176A}"/>
              </a:ext>
            </a:extLst>
          </p:cNvPr>
          <p:cNvSpPr txBox="1"/>
          <p:nvPr/>
        </p:nvSpPr>
        <p:spPr>
          <a:xfrm>
            <a:off x="179512" y="4462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10:14</a:t>
            </a:r>
          </a:p>
        </p:txBody>
      </p:sp>
      <p:sp>
        <p:nvSpPr>
          <p:cNvPr id="12" name="2 CuadroTexto">
            <a:extLst>
              <a:ext uri="{FF2B5EF4-FFF2-40B4-BE49-F238E27FC236}">
                <a16:creationId xmlns:a16="http://schemas.microsoft.com/office/drawing/2014/main" id="{A934BBF2-E4ED-9F94-F0D5-01EB0F674165}"/>
              </a:ext>
            </a:extLst>
          </p:cNvPr>
          <p:cNvSpPr txBox="1"/>
          <p:nvPr/>
        </p:nvSpPr>
        <p:spPr>
          <a:xfrm>
            <a:off x="35496" y="550658"/>
            <a:ext cx="4584675"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Por tanto, amados míos, </a:t>
            </a:r>
            <a:r>
              <a:rPr lang="es-ES" sz="2400" dirty="0">
                <a:solidFill>
                  <a:srgbClr val="00B0F0"/>
                </a:solidFill>
                <a:latin typeface="Calibri"/>
              </a:rPr>
              <a:t>huid de la idolatría.</a:t>
            </a:r>
          </a:p>
        </p:txBody>
      </p:sp>
      <p:sp>
        <p:nvSpPr>
          <p:cNvPr id="16" name="TextBox 15">
            <a:extLst>
              <a:ext uri="{FF2B5EF4-FFF2-40B4-BE49-F238E27FC236}">
                <a16:creationId xmlns:a16="http://schemas.microsoft.com/office/drawing/2014/main" id="{71EC0688-D6BE-7864-5E60-2F42A890ACBE}"/>
              </a:ext>
            </a:extLst>
          </p:cNvPr>
          <p:cNvSpPr txBox="1"/>
          <p:nvPr/>
        </p:nvSpPr>
        <p:spPr>
          <a:xfrm>
            <a:off x="4600384" y="1744650"/>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consejo: “El que piensa estar firme, mire que no caiga”</a:t>
            </a:r>
          </a:p>
        </p:txBody>
      </p:sp>
      <p:sp>
        <p:nvSpPr>
          <p:cNvPr id="17" name="TextBox 16">
            <a:extLst>
              <a:ext uri="{FF2B5EF4-FFF2-40B4-BE49-F238E27FC236}">
                <a16:creationId xmlns:a16="http://schemas.microsoft.com/office/drawing/2014/main" id="{26CD232B-989F-760B-9BAA-C248BBAAF46F}"/>
              </a:ext>
            </a:extLst>
          </p:cNvPr>
          <p:cNvSpPr txBox="1"/>
          <p:nvPr/>
        </p:nvSpPr>
        <p:spPr>
          <a:xfrm>
            <a:off x="4607496" y="140790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Advertencia contra la idolatría</a:t>
            </a:r>
          </a:p>
        </p:txBody>
      </p:sp>
      <p:sp>
        <p:nvSpPr>
          <p:cNvPr id="4" name="1 CuadroTexto">
            <a:extLst>
              <a:ext uri="{FF2B5EF4-FFF2-40B4-BE49-F238E27FC236}">
                <a16:creationId xmlns:a16="http://schemas.microsoft.com/office/drawing/2014/main" id="{0B6DCA03-042F-F9D4-8913-0D7D16DC354E}"/>
              </a:ext>
            </a:extLst>
          </p:cNvPr>
          <p:cNvSpPr txBox="1"/>
          <p:nvPr/>
        </p:nvSpPr>
        <p:spPr>
          <a:xfrm>
            <a:off x="179512" y="112474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10:20</a:t>
            </a:r>
          </a:p>
        </p:txBody>
      </p:sp>
      <p:sp>
        <p:nvSpPr>
          <p:cNvPr id="6" name="2 CuadroTexto">
            <a:extLst>
              <a:ext uri="{FF2B5EF4-FFF2-40B4-BE49-F238E27FC236}">
                <a16:creationId xmlns:a16="http://schemas.microsoft.com/office/drawing/2014/main" id="{F335CEA4-0094-3A90-A404-3A28EE186761}"/>
              </a:ext>
            </a:extLst>
          </p:cNvPr>
          <p:cNvSpPr txBox="1"/>
          <p:nvPr/>
        </p:nvSpPr>
        <p:spPr>
          <a:xfrm>
            <a:off x="35496" y="1630778"/>
            <a:ext cx="4584675"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Antes digo que lo que los gentiles sacrifican, a los demonios lo sacrifican, y no a Dios; </a:t>
            </a:r>
            <a:r>
              <a:rPr lang="es-ES" sz="2400" dirty="0">
                <a:solidFill>
                  <a:srgbClr val="00B0F0"/>
                </a:solidFill>
                <a:latin typeface="Calibri"/>
              </a:rPr>
              <a:t>y no quiero que vosotros os hagáis </a:t>
            </a:r>
            <a:r>
              <a:rPr lang="es-ES" sz="2400" u="sng" dirty="0">
                <a:solidFill>
                  <a:srgbClr val="00B0F0"/>
                </a:solidFill>
                <a:latin typeface="Calibri"/>
              </a:rPr>
              <a:t>partícipes</a:t>
            </a:r>
            <a:r>
              <a:rPr lang="es-ES" sz="2400" dirty="0">
                <a:solidFill>
                  <a:srgbClr val="00B0F0"/>
                </a:solidFill>
                <a:latin typeface="Calibri"/>
              </a:rPr>
              <a:t> con los demonios. </a:t>
            </a:r>
          </a:p>
        </p:txBody>
      </p:sp>
      <p:sp>
        <p:nvSpPr>
          <p:cNvPr id="11" name="TextBox 10">
            <a:extLst>
              <a:ext uri="{FF2B5EF4-FFF2-40B4-BE49-F238E27FC236}">
                <a16:creationId xmlns:a16="http://schemas.microsoft.com/office/drawing/2014/main" id="{5AE65485-F449-F5B5-A79C-5D7D06425076}"/>
              </a:ext>
            </a:extLst>
          </p:cNvPr>
          <p:cNvSpPr txBox="1"/>
          <p:nvPr/>
        </p:nvSpPr>
        <p:spPr>
          <a:xfrm>
            <a:off x="4596337" y="2327758"/>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imperativo: “huyan de la idolatría”</a:t>
            </a:r>
          </a:p>
        </p:txBody>
      </p:sp>
      <p:sp>
        <p:nvSpPr>
          <p:cNvPr id="14" name="1 CuadroTexto">
            <a:extLst>
              <a:ext uri="{FF2B5EF4-FFF2-40B4-BE49-F238E27FC236}">
                <a16:creationId xmlns:a16="http://schemas.microsoft.com/office/drawing/2014/main" id="{30F5B548-942B-CA86-4BBB-141B08057ACA}"/>
              </a:ext>
            </a:extLst>
          </p:cNvPr>
          <p:cNvSpPr txBox="1"/>
          <p:nvPr/>
        </p:nvSpPr>
        <p:spPr>
          <a:xfrm>
            <a:off x="179512" y="316303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10:16</a:t>
            </a:r>
          </a:p>
        </p:txBody>
      </p:sp>
      <p:sp>
        <p:nvSpPr>
          <p:cNvPr id="18" name="2 CuadroTexto">
            <a:extLst>
              <a:ext uri="{FF2B5EF4-FFF2-40B4-BE49-F238E27FC236}">
                <a16:creationId xmlns:a16="http://schemas.microsoft.com/office/drawing/2014/main" id="{B69EF5BD-2135-F4E4-8460-C929CC921A94}"/>
              </a:ext>
            </a:extLst>
          </p:cNvPr>
          <p:cNvSpPr txBox="1"/>
          <p:nvPr/>
        </p:nvSpPr>
        <p:spPr>
          <a:xfrm>
            <a:off x="35496" y="3593688"/>
            <a:ext cx="4584675"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La copa de bendición que bendecimos, ¿no es la comunión de la sangre de Cristo? El pan que partimos, ¿no es la comunión del cuerpo de Cristo?</a:t>
            </a:r>
          </a:p>
        </p:txBody>
      </p:sp>
      <p:sp>
        <p:nvSpPr>
          <p:cNvPr id="22" name="TextBox 21">
            <a:extLst>
              <a:ext uri="{FF2B5EF4-FFF2-40B4-BE49-F238E27FC236}">
                <a16:creationId xmlns:a16="http://schemas.microsoft.com/office/drawing/2014/main" id="{780A76E0-3B54-6FB2-7564-E755C2E41774}"/>
              </a:ext>
            </a:extLst>
          </p:cNvPr>
          <p:cNvSpPr txBox="1"/>
          <p:nvPr/>
        </p:nvSpPr>
        <p:spPr>
          <a:xfrm>
            <a:off x="4620171" y="2675196"/>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premisa 1: Los rituales paganos denotaban comunión con  los demonios</a:t>
            </a:r>
          </a:p>
        </p:txBody>
      </p:sp>
    </p:spTree>
    <p:extLst>
      <p:ext uri="{BB962C8B-B14F-4D97-AF65-F5344CB8AC3E}">
        <p14:creationId xmlns:p14="http://schemas.microsoft.com/office/powerpoint/2010/main" val="3962805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8" grpId="0"/>
      <p:bldP spid="22"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ACF20-0892-F5AA-7D47-8BE543C775D5}"/>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12BA5160-B252-1E4F-FA27-B5C052C62FE4}"/>
              </a:ext>
            </a:extLst>
          </p:cNvPr>
          <p:cNvSpPr txBox="1"/>
          <p:nvPr/>
        </p:nvSpPr>
        <p:spPr>
          <a:xfrm>
            <a:off x="4620171"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A051981D-FBB5-A714-D7B6-A9401F028B08}"/>
              </a:ext>
            </a:extLst>
          </p:cNvPr>
          <p:cNvSpPr txBox="1"/>
          <p:nvPr/>
        </p:nvSpPr>
        <p:spPr>
          <a:xfrm>
            <a:off x="4613292"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1364A4A4-4744-3329-4B2A-B63119162026}"/>
              </a:ext>
            </a:extLst>
          </p:cNvPr>
          <p:cNvSpPr txBox="1"/>
          <p:nvPr/>
        </p:nvSpPr>
        <p:spPr>
          <a:xfrm>
            <a:off x="4607496" y="720820"/>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7" name="TextBox 6">
            <a:extLst>
              <a:ext uri="{FF2B5EF4-FFF2-40B4-BE49-F238E27FC236}">
                <a16:creationId xmlns:a16="http://schemas.microsoft.com/office/drawing/2014/main" id="{5C3CCDCC-F0A3-6BF1-30D1-9B65424050DF}"/>
              </a:ext>
            </a:extLst>
          </p:cNvPr>
          <p:cNvSpPr txBox="1"/>
          <p:nvPr/>
        </p:nvSpPr>
        <p:spPr>
          <a:xfrm>
            <a:off x="4601700" y="10575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Aprendiendo del pasado</a:t>
            </a:r>
          </a:p>
        </p:txBody>
      </p:sp>
      <p:sp>
        <p:nvSpPr>
          <p:cNvPr id="8" name="1 CuadroTexto">
            <a:extLst>
              <a:ext uri="{FF2B5EF4-FFF2-40B4-BE49-F238E27FC236}">
                <a16:creationId xmlns:a16="http://schemas.microsoft.com/office/drawing/2014/main" id="{6923B6DB-70DC-3D5B-B98D-9F69C9C61A2B}"/>
              </a:ext>
            </a:extLst>
          </p:cNvPr>
          <p:cNvSpPr txBox="1"/>
          <p:nvPr/>
        </p:nvSpPr>
        <p:spPr>
          <a:xfrm>
            <a:off x="179512" y="4462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10:14</a:t>
            </a:r>
          </a:p>
        </p:txBody>
      </p:sp>
      <p:sp>
        <p:nvSpPr>
          <p:cNvPr id="12" name="2 CuadroTexto">
            <a:extLst>
              <a:ext uri="{FF2B5EF4-FFF2-40B4-BE49-F238E27FC236}">
                <a16:creationId xmlns:a16="http://schemas.microsoft.com/office/drawing/2014/main" id="{A59BC9B5-238D-B5F9-F163-7E6D46551416}"/>
              </a:ext>
            </a:extLst>
          </p:cNvPr>
          <p:cNvSpPr txBox="1"/>
          <p:nvPr/>
        </p:nvSpPr>
        <p:spPr>
          <a:xfrm>
            <a:off x="35496" y="550658"/>
            <a:ext cx="4584675"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Por tanto, amados míos, </a:t>
            </a:r>
            <a:r>
              <a:rPr lang="es-ES" sz="2400" dirty="0">
                <a:solidFill>
                  <a:srgbClr val="00B0F0"/>
                </a:solidFill>
                <a:latin typeface="Calibri"/>
              </a:rPr>
              <a:t>huid de la idolatría.</a:t>
            </a:r>
          </a:p>
        </p:txBody>
      </p:sp>
      <p:sp>
        <p:nvSpPr>
          <p:cNvPr id="16" name="TextBox 15">
            <a:extLst>
              <a:ext uri="{FF2B5EF4-FFF2-40B4-BE49-F238E27FC236}">
                <a16:creationId xmlns:a16="http://schemas.microsoft.com/office/drawing/2014/main" id="{147D074A-2F68-A03C-C98D-8445D3113260}"/>
              </a:ext>
            </a:extLst>
          </p:cNvPr>
          <p:cNvSpPr txBox="1"/>
          <p:nvPr/>
        </p:nvSpPr>
        <p:spPr>
          <a:xfrm>
            <a:off x="4600384" y="1744650"/>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consejo: “El que piensa estar firme, mire que no caiga”</a:t>
            </a:r>
          </a:p>
        </p:txBody>
      </p:sp>
      <p:sp>
        <p:nvSpPr>
          <p:cNvPr id="17" name="TextBox 16">
            <a:extLst>
              <a:ext uri="{FF2B5EF4-FFF2-40B4-BE49-F238E27FC236}">
                <a16:creationId xmlns:a16="http://schemas.microsoft.com/office/drawing/2014/main" id="{B28428A8-867A-4910-D11A-46AB75CF8491}"/>
              </a:ext>
            </a:extLst>
          </p:cNvPr>
          <p:cNvSpPr txBox="1"/>
          <p:nvPr/>
        </p:nvSpPr>
        <p:spPr>
          <a:xfrm>
            <a:off x="4607496" y="140790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Advertencia contra la idolatría</a:t>
            </a:r>
          </a:p>
        </p:txBody>
      </p:sp>
      <p:sp>
        <p:nvSpPr>
          <p:cNvPr id="4" name="1 CuadroTexto">
            <a:extLst>
              <a:ext uri="{FF2B5EF4-FFF2-40B4-BE49-F238E27FC236}">
                <a16:creationId xmlns:a16="http://schemas.microsoft.com/office/drawing/2014/main" id="{6002C1D8-8FAB-83BC-F065-32CE64BC714A}"/>
              </a:ext>
            </a:extLst>
          </p:cNvPr>
          <p:cNvSpPr txBox="1"/>
          <p:nvPr/>
        </p:nvSpPr>
        <p:spPr>
          <a:xfrm>
            <a:off x="179512" y="112474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10:20</a:t>
            </a:r>
          </a:p>
        </p:txBody>
      </p:sp>
      <p:sp>
        <p:nvSpPr>
          <p:cNvPr id="6" name="2 CuadroTexto">
            <a:extLst>
              <a:ext uri="{FF2B5EF4-FFF2-40B4-BE49-F238E27FC236}">
                <a16:creationId xmlns:a16="http://schemas.microsoft.com/office/drawing/2014/main" id="{726300AC-F54A-D0F4-11F8-5F0BFFC9E5E7}"/>
              </a:ext>
            </a:extLst>
          </p:cNvPr>
          <p:cNvSpPr txBox="1"/>
          <p:nvPr/>
        </p:nvSpPr>
        <p:spPr>
          <a:xfrm>
            <a:off x="35496" y="1630778"/>
            <a:ext cx="4584675"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Antes digo que lo que los gentiles sacrifican, a los demonios lo sacrifican, y no a Dios; </a:t>
            </a:r>
            <a:r>
              <a:rPr lang="es-ES" sz="2400" dirty="0">
                <a:solidFill>
                  <a:srgbClr val="00B0F0"/>
                </a:solidFill>
                <a:latin typeface="Calibri"/>
              </a:rPr>
              <a:t>y no quiero que vosotros os hagáis </a:t>
            </a:r>
            <a:r>
              <a:rPr lang="es-ES" sz="2400" u="sng" dirty="0">
                <a:solidFill>
                  <a:srgbClr val="00B0F0"/>
                </a:solidFill>
                <a:latin typeface="Calibri"/>
              </a:rPr>
              <a:t>partícipes</a:t>
            </a:r>
            <a:r>
              <a:rPr lang="es-ES" sz="2400" dirty="0">
                <a:solidFill>
                  <a:srgbClr val="00B0F0"/>
                </a:solidFill>
                <a:latin typeface="Calibri"/>
              </a:rPr>
              <a:t> con los demonios. </a:t>
            </a:r>
          </a:p>
        </p:txBody>
      </p:sp>
      <p:sp>
        <p:nvSpPr>
          <p:cNvPr id="11" name="TextBox 10">
            <a:extLst>
              <a:ext uri="{FF2B5EF4-FFF2-40B4-BE49-F238E27FC236}">
                <a16:creationId xmlns:a16="http://schemas.microsoft.com/office/drawing/2014/main" id="{46F7C587-69C5-6E12-61BF-5A538C933EE1}"/>
              </a:ext>
            </a:extLst>
          </p:cNvPr>
          <p:cNvSpPr txBox="1"/>
          <p:nvPr/>
        </p:nvSpPr>
        <p:spPr>
          <a:xfrm>
            <a:off x="4596337" y="2327758"/>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imperativo: “huyan de la idolatría”</a:t>
            </a:r>
          </a:p>
        </p:txBody>
      </p:sp>
      <p:sp>
        <p:nvSpPr>
          <p:cNvPr id="14" name="1 CuadroTexto">
            <a:extLst>
              <a:ext uri="{FF2B5EF4-FFF2-40B4-BE49-F238E27FC236}">
                <a16:creationId xmlns:a16="http://schemas.microsoft.com/office/drawing/2014/main" id="{C2178F97-A8D9-4B3D-6938-F03CA0F75FBE}"/>
              </a:ext>
            </a:extLst>
          </p:cNvPr>
          <p:cNvSpPr txBox="1"/>
          <p:nvPr/>
        </p:nvSpPr>
        <p:spPr>
          <a:xfrm>
            <a:off x="179512" y="316303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10:16</a:t>
            </a:r>
          </a:p>
        </p:txBody>
      </p:sp>
      <p:sp>
        <p:nvSpPr>
          <p:cNvPr id="18" name="2 CuadroTexto">
            <a:extLst>
              <a:ext uri="{FF2B5EF4-FFF2-40B4-BE49-F238E27FC236}">
                <a16:creationId xmlns:a16="http://schemas.microsoft.com/office/drawing/2014/main" id="{7503176E-C327-5E68-AA98-3337BEB17E8D}"/>
              </a:ext>
            </a:extLst>
          </p:cNvPr>
          <p:cNvSpPr txBox="1"/>
          <p:nvPr/>
        </p:nvSpPr>
        <p:spPr>
          <a:xfrm>
            <a:off x="35496" y="3593688"/>
            <a:ext cx="4584675"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La copa de bendición que bendecimos, </a:t>
            </a:r>
            <a:r>
              <a:rPr lang="es-ES" sz="2400" dirty="0">
                <a:latin typeface="Calibri"/>
              </a:rPr>
              <a:t>¿no es la comunión de la sangre de Cristo? El pan que partimos, ¿no es la comunión del cuerpo de Cristo?</a:t>
            </a:r>
          </a:p>
        </p:txBody>
      </p:sp>
      <p:sp>
        <p:nvSpPr>
          <p:cNvPr id="19" name="TextBox 18">
            <a:extLst>
              <a:ext uri="{FF2B5EF4-FFF2-40B4-BE49-F238E27FC236}">
                <a16:creationId xmlns:a16="http://schemas.microsoft.com/office/drawing/2014/main" id="{62EC9683-B7C4-9DB7-41EC-C04E307DB9EC}"/>
              </a:ext>
            </a:extLst>
          </p:cNvPr>
          <p:cNvSpPr txBox="1"/>
          <p:nvPr/>
        </p:nvSpPr>
        <p:spPr>
          <a:xfrm>
            <a:off x="4620171" y="2675196"/>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premisa 1: Los rituales paganos denotaban comunión con  los demonios</a:t>
            </a:r>
          </a:p>
        </p:txBody>
      </p:sp>
    </p:spTree>
    <p:extLst>
      <p:ext uri="{BB962C8B-B14F-4D97-AF65-F5344CB8AC3E}">
        <p14:creationId xmlns:p14="http://schemas.microsoft.com/office/powerpoint/2010/main" val="179410824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1BC2B-7921-EC8B-84AD-4E5341C8FD88}"/>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7D6F2AFE-DF2C-1650-A04E-5D1AC0485286}"/>
              </a:ext>
            </a:extLst>
          </p:cNvPr>
          <p:cNvSpPr txBox="1"/>
          <p:nvPr/>
        </p:nvSpPr>
        <p:spPr>
          <a:xfrm>
            <a:off x="4620171"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95055B6C-D375-EB38-1FBA-B2ACCDB36B16}"/>
              </a:ext>
            </a:extLst>
          </p:cNvPr>
          <p:cNvSpPr txBox="1"/>
          <p:nvPr/>
        </p:nvSpPr>
        <p:spPr>
          <a:xfrm>
            <a:off x="4613292"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956F1983-0120-6A45-3007-0715FF3784DB}"/>
              </a:ext>
            </a:extLst>
          </p:cNvPr>
          <p:cNvSpPr txBox="1"/>
          <p:nvPr/>
        </p:nvSpPr>
        <p:spPr>
          <a:xfrm>
            <a:off x="4607496" y="720820"/>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7" name="TextBox 6">
            <a:extLst>
              <a:ext uri="{FF2B5EF4-FFF2-40B4-BE49-F238E27FC236}">
                <a16:creationId xmlns:a16="http://schemas.microsoft.com/office/drawing/2014/main" id="{92809E38-747F-B087-D1B7-8519C4330038}"/>
              </a:ext>
            </a:extLst>
          </p:cNvPr>
          <p:cNvSpPr txBox="1"/>
          <p:nvPr/>
        </p:nvSpPr>
        <p:spPr>
          <a:xfrm>
            <a:off x="4601700" y="10575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Aprendiendo del pasado</a:t>
            </a:r>
          </a:p>
        </p:txBody>
      </p:sp>
      <p:sp>
        <p:nvSpPr>
          <p:cNvPr id="8" name="1 CuadroTexto">
            <a:extLst>
              <a:ext uri="{FF2B5EF4-FFF2-40B4-BE49-F238E27FC236}">
                <a16:creationId xmlns:a16="http://schemas.microsoft.com/office/drawing/2014/main" id="{C455826C-D329-B0B2-0E4C-E3138624910E}"/>
              </a:ext>
            </a:extLst>
          </p:cNvPr>
          <p:cNvSpPr txBox="1"/>
          <p:nvPr/>
        </p:nvSpPr>
        <p:spPr>
          <a:xfrm>
            <a:off x="179512" y="4462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10:14</a:t>
            </a:r>
          </a:p>
        </p:txBody>
      </p:sp>
      <p:sp>
        <p:nvSpPr>
          <p:cNvPr id="12" name="2 CuadroTexto">
            <a:extLst>
              <a:ext uri="{FF2B5EF4-FFF2-40B4-BE49-F238E27FC236}">
                <a16:creationId xmlns:a16="http://schemas.microsoft.com/office/drawing/2014/main" id="{C5C79D82-D7C9-4BD5-53F7-1F6E1421537A}"/>
              </a:ext>
            </a:extLst>
          </p:cNvPr>
          <p:cNvSpPr txBox="1"/>
          <p:nvPr/>
        </p:nvSpPr>
        <p:spPr>
          <a:xfrm>
            <a:off x="35496" y="550658"/>
            <a:ext cx="4584675"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Por tanto, amados míos, </a:t>
            </a:r>
            <a:r>
              <a:rPr lang="es-ES" sz="2400" dirty="0">
                <a:solidFill>
                  <a:srgbClr val="00B0F0"/>
                </a:solidFill>
                <a:latin typeface="Calibri"/>
              </a:rPr>
              <a:t>huid de la idolatría.</a:t>
            </a:r>
          </a:p>
        </p:txBody>
      </p:sp>
      <p:sp>
        <p:nvSpPr>
          <p:cNvPr id="16" name="TextBox 15">
            <a:extLst>
              <a:ext uri="{FF2B5EF4-FFF2-40B4-BE49-F238E27FC236}">
                <a16:creationId xmlns:a16="http://schemas.microsoft.com/office/drawing/2014/main" id="{37517F0C-1267-140F-BF1D-92E7173A0E6F}"/>
              </a:ext>
            </a:extLst>
          </p:cNvPr>
          <p:cNvSpPr txBox="1"/>
          <p:nvPr/>
        </p:nvSpPr>
        <p:spPr>
          <a:xfrm>
            <a:off x="4600384" y="1744650"/>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consejo: “El que piensa estar firme, mire que no caiga”</a:t>
            </a:r>
          </a:p>
        </p:txBody>
      </p:sp>
      <p:sp>
        <p:nvSpPr>
          <p:cNvPr id="17" name="TextBox 16">
            <a:extLst>
              <a:ext uri="{FF2B5EF4-FFF2-40B4-BE49-F238E27FC236}">
                <a16:creationId xmlns:a16="http://schemas.microsoft.com/office/drawing/2014/main" id="{DDA66258-52E1-FCB9-3E7A-6B18C84DD31B}"/>
              </a:ext>
            </a:extLst>
          </p:cNvPr>
          <p:cNvSpPr txBox="1"/>
          <p:nvPr/>
        </p:nvSpPr>
        <p:spPr>
          <a:xfrm>
            <a:off x="4607496" y="140790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Advertencia contra la idolatría</a:t>
            </a:r>
          </a:p>
        </p:txBody>
      </p:sp>
      <p:sp>
        <p:nvSpPr>
          <p:cNvPr id="4" name="1 CuadroTexto">
            <a:extLst>
              <a:ext uri="{FF2B5EF4-FFF2-40B4-BE49-F238E27FC236}">
                <a16:creationId xmlns:a16="http://schemas.microsoft.com/office/drawing/2014/main" id="{402A78C8-4BC5-45CE-3D76-B107463270E6}"/>
              </a:ext>
            </a:extLst>
          </p:cNvPr>
          <p:cNvSpPr txBox="1"/>
          <p:nvPr/>
        </p:nvSpPr>
        <p:spPr>
          <a:xfrm>
            <a:off x="179512" y="112474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10:20</a:t>
            </a:r>
          </a:p>
        </p:txBody>
      </p:sp>
      <p:sp>
        <p:nvSpPr>
          <p:cNvPr id="6" name="2 CuadroTexto">
            <a:extLst>
              <a:ext uri="{FF2B5EF4-FFF2-40B4-BE49-F238E27FC236}">
                <a16:creationId xmlns:a16="http://schemas.microsoft.com/office/drawing/2014/main" id="{4FB5C959-8D0A-CB01-3ECD-8C8E31395D71}"/>
              </a:ext>
            </a:extLst>
          </p:cNvPr>
          <p:cNvSpPr txBox="1"/>
          <p:nvPr/>
        </p:nvSpPr>
        <p:spPr>
          <a:xfrm>
            <a:off x="35496" y="1630778"/>
            <a:ext cx="4584675"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Antes digo que lo que los gentiles sacrifican, a los demonios lo sacrifican, y no a Dios; </a:t>
            </a:r>
            <a:r>
              <a:rPr lang="es-ES" sz="2400" dirty="0">
                <a:solidFill>
                  <a:srgbClr val="00B0F0"/>
                </a:solidFill>
                <a:latin typeface="Calibri"/>
              </a:rPr>
              <a:t>y no quiero que vosotros os hagáis </a:t>
            </a:r>
            <a:r>
              <a:rPr lang="es-ES" sz="2400" u="sng" dirty="0">
                <a:solidFill>
                  <a:srgbClr val="00B0F0"/>
                </a:solidFill>
                <a:latin typeface="Calibri"/>
              </a:rPr>
              <a:t>partícipes</a:t>
            </a:r>
            <a:r>
              <a:rPr lang="es-ES" sz="2400" dirty="0">
                <a:solidFill>
                  <a:srgbClr val="00B0F0"/>
                </a:solidFill>
                <a:latin typeface="Calibri"/>
              </a:rPr>
              <a:t> con los demonios. </a:t>
            </a:r>
          </a:p>
        </p:txBody>
      </p:sp>
      <p:sp>
        <p:nvSpPr>
          <p:cNvPr id="11" name="TextBox 10">
            <a:extLst>
              <a:ext uri="{FF2B5EF4-FFF2-40B4-BE49-F238E27FC236}">
                <a16:creationId xmlns:a16="http://schemas.microsoft.com/office/drawing/2014/main" id="{BED2D434-A1EF-0167-1769-15B6078735CD}"/>
              </a:ext>
            </a:extLst>
          </p:cNvPr>
          <p:cNvSpPr txBox="1"/>
          <p:nvPr/>
        </p:nvSpPr>
        <p:spPr>
          <a:xfrm>
            <a:off x="4596337" y="2327758"/>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imperativo: “huyan de la idolatría”</a:t>
            </a:r>
          </a:p>
        </p:txBody>
      </p:sp>
      <p:sp>
        <p:nvSpPr>
          <p:cNvPr id="14" name="1 CuadroTexto">
            <a:extLst>
              <a:ext uri="{FF2B5EF4-FFF2-40B4-BE49-F238E27FC236}">
                <a16:creationId xmlns:a16="http://schemas.microsoft.com/office/drawing/2014/main" id="{A6AF0404-43D4-D8BF-224D-2D8CDE9A2143}"/>
              </a:ext>
            </a:extLst>
          </p:cNvPr>
          <p:cNvSpPr txBox="1"/>
          <p:nvPr/>
        </p:nvSpPr>
        <p:spPr>
          <a:xfrm>
            <a:off x="179512" y="316303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10:16</a:t>
            </a:r>
          </a:p>
        </p:txBody>
      </p:sp>
      <p:sp>
        <p:nvSpPr>
          <p:cNvPr id="18" name="2 CuadroTexto">
            <a:extLst>
              <a:ext uri="{FF2B5EF4-FFF2-40B4-BE49-F238E27FC236}">
                <a16:creationId xmlns:a16="http://schemas.microsoft.com/office/drawing/2014/main" id="{29099910-7503-BFAD-8918-E07D04EC1CF9}"/>
              </a:ext>
            </a:extLst>
          </p:cNvPr>
          <p:cNvSpPr txBox="1"/>
          <p:nvPr/>
        </p:nvSpPr>
        <p:spPr>
          <a:xfrm>
            <a:off x="35496" y="3593688"/>
            <a:ext cx="4584675"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La copa de bendición que bendecimos, </a:t>
            </a:r>
            <a:r>
              <a:rPr lang="es-ES" sz="2400" dirty="0">
                <a:solidFill>
                  <a:srgbClr val="00B0F0"/>
                </a:solidFill>
                <a:latin typeface="Calibri"/>
              </a:rPr>
              <a:t>¿no es </a:t>
            </a:r>
            <a:r>
              <a:rPr lang="es-ES" sz="2400" u="sng" dirty="0">
                <a:solidFill>
                  <a:srgbClr val="00B0F0"/>
                </a:solidFill>
                <a:latin typeface="Calibri"/>
              </a:rPr>
              <a:t>la comunión</a:t>
            </a:r>
            <a:r>
              <a:rPr lang="es-ES" sz="2400" dirty="0">
                <a:solidFill>
                  <a:srgbClr val="00B0F0"/>
                </a:solidFill>
                <a:latin typeface="Calibri"/>
              </a:rPr>
              <a:t> </a:t>
            </a:r>
            <a:r>
              <a:rPr lang="es-ES" sz="2400" u="sng" dirty="0">
                <a:solidFill>
                  <a:srgbClr val="00B0F0"/>
                </a:solidFill>
                <a:latin typeface="Calibri"/>
              </a:rPr>
              <a:t>de la sangre de Cristo</a:t>
            </a:r>
            <a:r>
              <a:rPr lang="es-ES" sz="2400" dirty="0">
                <a:solidFill>
                  <a:srgbClr val="00B0F0"/>
                </a:solidFill>
                <a:latin typeface="Calibri"/>
              </a:rPr>
              <a:t>? </a:t>
            </a:r>
            <a:r>
              <a:rPr lang="es-ES" sz="2400" dirty="0">
                <a:latin typeface="Calibri"/>
              </a:rPr>
              <a:t>El pan que partimos, ¿no es la comunión del cuerpo de Cristo?</a:t>
            </a:r>
          </a:p>
        </p:txBody>
      </p:sp>
      <p:sp>
        <p:nvSpPr>
          <p:cNvPr id="19" name="TextBox 18">
            <a:extLst>
              <a:ext uri="{FF2B5EF4-FFF2-40B4-BE49-F238E27FC236}">
                <a16:creationId xmlns:a16="http://schemas.microsoft.com/office/drawing/2014/main" id="{A88A96DA-44C1-D309-95D7-EB6D24718EC0}"/>
              </a:ext>
            </a:extLst>
          </p:cNvPr>
          <p:cNvSpPr txBox="1"/>
          <p:nvPr/>
        </p:nvSpPr>
        <p:spPr>
          <a:xfrm>
            <a:off x="4620171" y="2675196"/>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premisa 1: Los rituales paganos denotaban comunión con  los demonios</a:t>
            </a:r>
          </a:p>
        </p:txBody>
      </p:sp>
    </p:spTree>
    <p:extLst>
      <p:ext uri="{BB962C8B-B14F-4D97-AF65-F5344CB8AC3E}">
        <p14:creationId xmlns:p14="http://schemas.microsoft.com/office/powerpoint/2010/main" val="350218511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D538A-DC6E-04CB-3C35-8F5BD24135F3}"/>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82FB4369-A847-83D8-E92E-9F8BD6B6A829}"/>
              </a:ext>
            </a:extLst>
          </p:cNvPr>
          <p:cNvSpPr txBox="1"/>
          <p:nvPr/>
        </p:nvSpPr>
        <p:spPr>
          <a:xfrm>
            <a:off x="4620171"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DFCAF1D0-7324-8D25-C24E-C1D993631F38}"/>
              </a:ext>
            </a:extLst>
          </p:cNvPr>
          <p:cNvSpPr txBox="1"/>
          <p:nvPr/>
        </p:nvSpPr>
        <p:spPr>
          <a:xfrm>
            <a:off x="4613292"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E06672BD-CFE7-8B48-0953-D4F1C43B821F}"/>
              </a:ext>
            </a:extLst>
          </p:cNvPr>
          <p:cNvSpPr txBox="1"/>
          <p:nvPr/>
        </p:nvSpPr>
        <p:spPr>
          <a:xfrm>
            <a:off x="4607496" y="720820"/>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7" name="TextBox 6">
            <a:extLst>
              <a:ext uri="{FF2B5EF4-FFF2-40B4-BE49-F238E27FC236}">
                <a16:creationId xmlns:a16="http://schemas.microsoft.com/office/drawing/2014/main" id="{919BB8BF-06E8-0EF2-85B6-2EA146491DA6}"/>
              </a:ext>
            </a:extLst>
          </p:cNvPr>
          <p:cNvSpPr txBox="1"/>
          <p:nvPr/>
        </p:nvSpPr>
        <p:spPr>
          <a:xfrm>
            <a:off x="4601700" y="10575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Aprendiendo del pasado</a:t>
            </a:r>
          </a:p>
        </p:txBody>
      </p:sp>
      <p:sp>
        <p:nvSpPr>
          <p:cNvPr id="8" name="1 CuadroTexto">
            <a:extLst>
              <a:ext uri="{FF2B5EF4-FFF2-40B4-BE49-F238E27FC236}">
                <a16:creationId xmlns:a16="http://schemas.microsoft.com/office/drawing/2014/main" id="{AD1624BC-7B82-2D2C-D651-53C439AB825E}"/>
              </a:ext>
            </a:extLst>
          </p:cNvPr>
          <p:cNvSpPr txBox="1"/>
          <p:nvPr/>
        </p:nvSpPr>
        <p:spPr>
          <a:xfrm>
            <a:off x="179512" y="4462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10:14</a:t>
            </a:r>
          </a:p>
        </p:txBody>
      </p:sp>
      <p:sp>
        <p:nvSpPr>
          <p:cNvPr id="12" name="2 CuadroTexto">
            <a:extLst>
              <a:ext uri="{FF2B5EF4-FFF2-40B4-BE49-F238E27FC236}">
                <a16:creationId xmlns:a16="http://schemas.microsoft.com/office/drawing/2014/main" id="{F32279DA-AEC3-DC12-10BC-CF4C3F839490}"/>
              </a:ext>
            </a:extLst>
          </p:cNvPr>
          <p:cNvSpPr txBox="1"/>
          <p:nvPr/>
        </p:nvSpPr>
        <p:spPr>
          <a:xfrm>
            <a:off x="35496" y="550658"/>
            <a:ext cx="4584675"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Por tanto, amados míos, </a:t>
            </a:r>
            <a:r>
              <a:rPr lang="es-ES" sz="2400" dirty="0">
                <a:solidFill>
                  <a:srgbClr val="00B0F0"/>
                </a:solidFill>
                <a:latin typeface="Calibri"/>
              </a:rPr>
              <a:t>huid de la idolatría.</a:t>
            </a:r>
          </a:p>
        </p:txBody>
      </p:sp>
      <p:sp>
        <p:nvSpPr>
          <p:cNvPr id="16" name="TextBox 15">
            <a:extLst>
              <a:ext uri="{FF2B5EF4-FFF2-40B4-BE49-F238E27FC236}">
                <a16:creationId xmlns:a16="http://schemas.microsoft.com/office/drawing/2014/main" id="{FE35685E-53BB-EEC4-C84E-A190250F0AEB}"/>
              </a:ext>
            </a:extLst>
          </p:cNvPr>
          <p:cNvSpPr txBox="1"/>
          <p:nvPr/>
        </p:nvSpPr>
        <p:spPr>
          <a:xfrm>
            <a:off x="4600384" y="1744650"/>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consejo: “El que piensa estar firme, mire que no caiga”</a:t>
            </a:r>
          </a:p>
        </p:txBody>
      </p:sp>
      <p:sp>
        <p:nvSpPr>
          <p:cNvPr id="17" name="TextBox 16">
            <a:extLst>
              <a:ext uri="{FF2B5EF4-FFF2-40B4-BE49-F238E27FC236}">
                <a16:creationId xmlns:a16="http://schemas.microsoft.com/office/drawing/2014/main" id="{2C8A7377-32CF-3C12-0D31-FF94CC4DD6DA}"/>
              </a:ext>
            </a:extLst>
          </p:cNvPr>
          <p:cNvSpPr txBox="1"/>
          <p:nvPr/>
        </p:nvSpPr>
        <p:spPr>
          <a:xfrm>
            <a:off x="4607496" y="140790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Advertencia contra la idolatría</a:t>
            </a:r>
          </a:p>
        </p:txBody>
      </p:sp>
      <p:sp>
        <p:nvSpPr>
          <p:cNvPr id="4" name="1 CuadroTexto">
            <a:extLst>
              <a:ext uri="{FF2B5EF4-FFF2-40B4-BE49-F238E27FC236}">
                <a16:creationId xmlns:a16="http://schemas.microsoft.com/office/drawing/2014/main" id="{CDF27360-8AB8-4BB9-E6B0-35C42DC0D6D3}"/>
              </a:ext>
            </a:extLst>
          </p:cNvPr>
          <p:cNvSpPr txBox="1"/>
          <p:nvPr/>
        </p:nvSpPr>
        <p:spPr>
          <a:xfrm>
            <a:off x="179512" y="112474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10:20</a:t>
            </a:r>
          </a:p>
        </p:txBody>
      </p:sp>
      <p:sp>
        <p:nvSpPr>
          <p:cNvPr id="6" name="2 CuadroTexto">
            <a:extLst>
              <a:ext uri="{FF2B5EF4-FFF2-40B4-BE49-F238E27FC236}">
                <a16:creationId xmlns:a16="http://schemas.microsoft.com/office/drawing/2014/main" id="{CB141120-4594-13FD-DB66-3B62A751349A}"/>
              </a:ext>
            </a:extLst>
          </p:cNvPr>
          <p:cNvSpPr txBox="1"/>
          <p:nvPr/>
        </p:nvSpPr>
        <p:spPr>
          <a:xfrm>
            <a:off x="35496" y="1630778"/>
            <a:ext cx="4584675"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Antes digo que lo que los gentiles sacrifican, a los demonios lo sacrifican, y no a Dios; </a:t>
            </a:r>
            <a:r>
              <a:rPr lang="es-ES" sz="2400" dirty="0">
                <a:solidFill>
                  <a:srgbClr val="00B0F0"/>
                </a:solidFill>
                <a:latin typeface="Calibri"/>
              </a:rPr>
              <a:t>y no quiero que vosotros os hagáis </a:t>
            </a:r>
            <a:r>
              <a:rPr lang="es-ES" sz="2400" u="sng" dirty="0">
                <a:solidFill>
                  <a:srgbClr val="00B0F0"/>
                </a:solidFill>
                <a:latin typeface="Calibri"/>
              </a:rPr>
              <a:t>partícipes</a:t>
            </a:r>
            <a:r>
              <a:rPr lang="es-ES" sz="2400" dirty="0">
                <a:solidFill>
                  <a:srgbClr val="00B0F0"/>
                </a:solidFill>
                <a:latin typeface="Calibri"/>
              </a:rPr>
              <a:t> con los demonios. </a:t>
            </a:r>
          </a:p>
        </p:txBody>
      </p:sp>
      <p:sp>
        <p:nvSpPr>
          <p:cNvPr id="11" name="TextBox 10">
            <a:extLst>
              <a:ext uri="{FF2B5EF4-FFF2-40B4-BE49-F238E27FC236}">
                <a16:creationId xmlns:a16="http://schemas.microsoft.com/office/drawing/2014/main" id="{B72C364A-1A00-DD1C-36F6-1BB86C379C1C}"/>
              </a:ext>
            </a:extLst>
          </p:cNvPr>
          <p:cNvSpPr txBox="1"/>
          <p:nvPr/>
        </p:nvSpPr>
        <p:spPr>
          <a:xfrm>
            <a:off x="4596337" y="2327758"/>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imperativo: “huyan de la idolatría”</a:t>
            </a:r>
          </a:p>
        </p:txBody>
      </p:sp>
      <p:sp>
        <p:nvSpPr>
          <p:cNvPr id="5" name="TextBox 4">
            <a:extLst>
              <a:ext uri="{FF2B5EF4-FFF2-40B4-BE49-F238E27FC236}">
                <a16:creationId xmlns:a16="http://schemas.microsoft.com/office/drawing/2014/main" id="{9A94F499-5FF9-16FC-A0A1-AA1C620BE6B8}"/>
              </a:ext>
            </a:extLst>
          </p:cNvPr>
          <p:cNvSpPr txBox="1"/>
          <p:nvPr/>
        </p:nvSpPr>
        <p:spPr>
          <a:xfrm>
            <a:off x="4620171" y="2675196"/>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premisa 1: Los rituales paganos denotaban comunión con  los demonios</a:t>
            </a:r>
          </a:p>
        </p:txBody>
      </p:sp>
      <p:sp>
        <p:nvSpPr>
          <p:cNvPr id="14" name="1 CuadroTexto">
            <a:extLst>
              <a:ext uri="{FF2B5EF4-FFF2-40B4-BE49-F238E27FC236}">
                <a16:creationId xmlns:a16="http://schemas.microsoft.com/office/drawing/2014/main" id="{EE88600A-1A10-AF70-AEC7-8018ACAE2357}"/>
              </a:ext>
            </a:extLst>
          </p:cNvPr>
          <p:cNvSpPr txBox="1"/>
          <p:nvPr/>
        </p:nvSpPr>
        <p:spPr>
          <a:xfrm>
            <a:off x="179512" y="316303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10:16</a:t>
            </a:r>
          </a:p>
        </p:txBody>
      </p:sp>
      <p:sp>
        <p:nvSpPr>
          <p:cNvPr id="18" name="2 CuadroTexto">
            <a:extLst>
              <a:ext uri="{FF2B5EF4-FFF2-40B4-BE49-F238E27FC236}">
                <a16:creationId xmlns:a16="http://schemas.microsoft.com/office/drawing/2014/main" id="{BBEAD800-8117-1EFB-D1CD-339D24732310}"/>
              </a:ext>
            </a:extLst>
          </p:cNvPr>
          <p:cNvSpPr txBox="1"/>
          <p:nvPr/>
        </p:nvSpPr>
        <p:spPr>
          <a:xfrm>
            <a:off x="35496" y="3593688"/>
            <a:ext cx="4584675"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La copa de bendición que bendecimos, </a:t>
            </a:r>
            <a:r>
              <a:rPr lang="es-ES" sz="2400" dirty="0">
                <a:solidFill>
                  <a:srgbClr val="00B0F0"/>
                </a:solidFill>
                <a:latin typeface="Calibri"/>
              </a:rPr>
              <a:t>¿no es </a:t>
            </a:r>
            <a:r>
              <a:rPr lang="es-ES" sz="2400" u="sng" dirty="0">
                <a:solidFill>
                  <a:srgbClr val="00B0F0"/>
                </a:solidFill>
                <a:latin typeface="Calibri"/>
              </a:rPr>
              <a:t>la comunión</a:t>
            </a:r>
            <a:r>
              <a:rPr lang="es-ES" sz="2400" dirty="0">
                <a:solidFill>
                  <a:srgbClr val="00B0F0"/>
                </a:solidFill>
                <a:latin typeface="Calibri"/>
              </a:rPr>
              <a:t> </a:t>
            </a:r>
            <a:r>
              <a:rPr lang="es-ES" sz="2400" u="sng" dirty="0">
                <a:solidFill>
                  <a:srgbClr val="00B0F0"/>
                </a:solidFill>
                <a:latin typeface="Calibri"/>
              </a:rPr>
              <a:t>de la sangre de Cristo</a:t>
            </a:r>
            <a:r>
              <a:rPr lang="es-ES" sz="2400" dirty="0">
                <a:solidFill>
                  <a:srgbClr val="00B0F0"/>
                </a:solidFill>
                <a:latin typeface="Calibri"/>
              </a:rPr>
              <a:t>? </a:t>
            </a:r>
            <a:r>
              <a:rPr lang="es-ES" sz="2400" dirty="0">
                <a:solidFill>
                  <a:srgbClr val="FFFF00"/>
                </a:solidFill>
                <a:latin typeface="Calibri"/>
              </a:rPr>
              <a:t>El pan que partimos, ¿no es </a:t>
            </a:r>
            <a:r>
              <a:rPr lang="es-ES" sz="2400" u="sng" dirty="0">
                <a:solidFill>
                  <a:srgbClr val="FFFF00"/>
                </a:solidFill>
                <a:latin typeface="Calibri"/>
              </a:rPr>
              <a:t>la comunión del cuerpo de Cristo</a:t>
            </a:r>
            <a:r>
              <a:rPr lang="es-ES" sz="2400" dirty="0">
                <a:solidFill>
                  <a:srgbClr val="FFFF00"/>
                </a:solidFill>
                <a:latin typeface="Calibri"/>
              </a:rPr>
              <a:t>?</a:t>
            </a:r>
          </a:p>
        </p:txBody>
      </p:sp>
      <p:sp>
        <p:nvSpPr>
          <p:cNvPr id="9" name="TextBox 8">
            <a:extLst>
              <a:ext uri="{FF2B5EF4-FFF2-40B4-BE49-F238E27FC236}">
                <a16:creationId xmlns:a16="http://schemas.microsoft.com/office/drawing/2014/main" id="{28191390-6F44-F3A2-98BC-32F666E59DA6}"/>
              </a:ext>
            </a:extLst>
          </p:cNvPr>
          <p:cNvSpPr txBox="1"/>
          <p:nvPr/>
        </p:nvSpPr>
        <p:spPr>
          <a:xfrm>
            <a:off x="4607496" y="3274276"/>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premisa 2: La Cena del Señor denota comunión con Cristo</a:t>
            </a:r>
          </a:p>
        </p:txBody>
      </p:sp>
      <p:sp>
        <p:nvSpPr>
          <p:cNvPr id="19" name="1 CuadroTexto">
            <a:extLst>
              <a:ext uri="{FF2B5EF4-FFF2-40B4-BE49-F238E27FC236}">
                <a16:creationId xmlns:a16="http://schemas.microsoft.com/office/drawing/2014/main" id="{9B609376-E853-F960-4E01-A161C2A8BADE}"/>
              </a:ext>
            </a:extLst>
          </p:cNvPr>
          <p:cNvSpPr txBox="1"/>
          <p:nvPr/>
        </p:nvSpPr>
        <p:spPr>
          <a:xfrm>
            <a:off x="2359148" y="551336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10:21</a:t>
            </a:r>
          </a:p>
        </p:txBody>
      </p:sp>
      <p:sp>
        <p:nvSpPr>
          <p:cNvPr id="21" name="2 CuadroTexto">
            <a:extLst>
              <a:ext uri="{FF2B5EF4-FFF2-40B4-BE49-F238E27FC236}">
                <a16:creationId xmlns:a16="http://schemas.microsoft.com/office/drawing/2014/main" id="{B89C5FC3-5D78-5FB4-1232-F98C886F631C}"/>
              </a:ext>
            </a:extLst>
          </p:cNvPr>
          <p:cNvSpPr txBox="1"/>
          <p:nvPr/>
        </p:nvSpPr>
        <p:spPr>
          <a:xfrm>
            <a:off x="0" y="6029185"/>
            <a:ext cx="9143999"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No podéis beber la copa del Señor, y la copa de los demonios; no podéis participar de la mesa del Señor, y de la mesa de los demonios. </a:t>
            </a:r>
          </a:p>
        </p:txBody>
      </p:sp>
    </p:spTree>
    <p:extLst>
      <p:ext uri="{BB962C8B-B14F-4D97-AF65-F5344CB8AC3E}">
        <p14:creationId xmlns:p14="http://schemas.microsoft.com/office/powerpoint/2010/main" val="1830151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9" grpId="0"/>
      <p:bldP spid="21"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A5E41-D004-26EF-5356-3A6B62FBBF28}"/>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36465404-6F73-677D-5A3E-2E48FB2576C2}"/>
              </a:ext>
            </a:extLst>
          </p:cNvPr>
          <p:cNvSpPr txBox="1"/>
          <p:nvPr/>
        </p:nvSpPr>
        <p:spPr>
          <a:xfrm>
            <a:off x="4620171"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3776F86E-A049-9CC6-874D-B17BF9C83BCE}"/>
              </a:ext>
            </a:extLst>
          </p:cNvPr>
          <p:cNvSpPr txBox="1"/>
          <p:nvPr/>
        </p:nvSpPr>
        <p:spPr>
          <a:xfrm>
            <a:off x="4613292"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CFC32ED1-00EE-C45A-7AF7-DC433E8C4968}"/>
              </a:ext>
            </a:extLst>
          </p:cNvPr>
          <p:cNvSpPr txBox="1"/>
          <p:nvPr/>
        </p:nvSpPr>
        <p:spPr>
          <a:xfrm>
            <a:off x="4607496" y="720820"/>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7" name="TextBox 6">
            <a:extLst>
              <a:ext uri="{FF2B5EF4-FFF2-40B4-BE49-F238E27FC236}">
                <a16:creationId xmlns:a16="http://schemas.microsoft.com/office/drawing/2014/main" id="{D9D48837-0632-8489-C336-35872587E7AA}"/>
              </a:ext>
            </a:extLst>
          </p:cNvPr>
          <p:cNvSpPr txBox="1"/>
          <p:nvPr/>
        </p:nvSpPr>
        <p:spPr>
          <a:xfrm>
            <a:off x="4601700" y="10575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Aprendiendo del pasado</a:t>
            </a:r>
          </a:p>
        </p:txBody>
      </p:sp>
      <p:sp>
        <p:nvSpPr>
          <p:cNvPr id="8" name="1 CuadroTexto">
            <a:extLst>
              <a:ext uri="{FF2B5EF4-FFF2-40B4-BE49-F238E27FC236}">
                <a16:creationId xmlns:a16="http://schemas.microsoft.com/office/drawing/2014/main" id="{1C79FC2E-09EF-5AC7-BFE6-F742CAEB38B7}"/>
              </a:ext>
            </a:extLst>
          </p:cNvPr>
          <p:cNvSpPr txBox="1"/>
          <p:nvPr/>
        </p:nvSpPr>
        <p:spPr>
          <a:xfrm>
            <a:off x="179512" y="4462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10:14</a:t>
            </a:r>
          </a:p>
        </p:txBody>
      </p:sp>
      <p:sp>
        <p:nvSpPr>
          <p:cNvPr id="12" name="2 CuadroTexto">
            <a:extLst>
              <a:ext uri="{FF2B5EF4-FFF2-40B4-BE49-F238E27FC236}">
                <a16:creationId xmlns:a16="http://schemas.microsoft.com/office/drawing/2014/main" id="{39EB8973-1C9A-BF5B-71EE-74682A8D12FD}"/>
              </a:ext>
            </a:extLst>
          </p:cNvPr>
          <p:cNvSpPr txBox="1"/>
          <p:nvPr/>
        </p:nvSpPr>
        <p:spPr>
          <a:xfrm>
            <a:off x="35496" y="550658"/>
            <a:ext cx="4584675"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Por tanto, amados míos, </a:t>
            </a:r>
            <a:r>
              <a:rPr lang="es-ES" sz="2400" dirty="0">
                <a:solidFill>
                  <a:srgbClr val="00B0F0"/>
                </a:solidFill>
                <a:latin typeface="Calibri"/>
              </a:rPr>
              <a:t>huid de la idolatría.</a:t>
            </a:r>
          </a:p>
        </p:txBody>
      </p:sp>
      <p:sp>
        <p:nvSpPr>
          <p:cNvPr id="16" name="TextBox 15">
            <a:extLst>
              <a:ext uri="{FF2B5EF4-FFF2-40B4-BE49-F238E27FC236}">
                <a16:creationId xmlns:a16="http://schemas.microsoft.com/office/drawing/2014/main" id="{5A5936C4-A5CC-EA39-B992-AB18CF967E6A}"/>
              </a:ext>
            </a:extLst>
          </p:cNvPr>
          <p:cNvSpPr txBox="1"/>
          <p:nvPr/>
        </p:nvSpPr>
        <p:spPr>
          <a:xfrm>
            <a:off x="4600384" y="1744650"/>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consejo: “El que piensa estar firme, mire que no caiga”</a:t>
            </a:r>
          </a:p>
        </p:txBody>
      </p:sp>
      <p:sp>
        <p:nvSpPr>
          <p:cNvPr id="17" name="TextBox 16">
            <a:extLst>
              <a:ext uri="{FF2B5EF4-FFF2-40B4-BE49-F238E27FC236}">
                <a16:creationId xmlns:a16="http://schemas.microsoft.com/office/drawing/2014/main" id="{3EA03D3C-359F-DD96-D88F-00498A6F9DAB}"/>
              </a:ext>
            </a:extLst>
          </p:cNvPr>
          <p:cNvSpPr txBox="1"/>
          <p:nvPr/>
        </p:nvSpPr>
        <p:spPr>
          <a:xfrm>
            <a:off x="4607496" y="140790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Advertencia contra la idolatría</a:t>
            </a:r>
          </a:p>
        </p:txBody>
      </p:sp>
      <p:sp>
        <p:nvSpPr>
          <p:cNvPr id="4" name="1 CuadroTexto">
            <a:extLst>
              <a:ext uri="{FF2B5EF4-FFF2-40B4-BE49-F238E27FC236}">
                <a16:creationId xmlns:a16="http://schemas.microsoft.com/office/drawing/2014/main" id="{BF18A9CB-E116-9A0E-DF15-2BB2349CA452}"/>
              </a:ext>
            </a:extLst>
          </p:cNvPr>
          <p:cNvSpPr txBox="1"/>
          <p:nvPr/>
        </p:nvSpPr>
        <p:spPr>
          <a:xfrm>
            <a:off x="179512" y="112474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10:20</a:t>
            </a:r>
          </a:p>
        </p:txBody>
      </p:sp>
      <p:sp>
        <p:nvSpPr>
          <p:cNvPr id="6" name="2 CuadroTexto">
            <a:extLst>
              <a:ext uri="{FF2B5EF4-FFF2-40B4-BE49-F238E27FC236}">
                <a16:creationId xmlns:a16="http://schemas.microsoft.com/office/drawing/2014/main" id="{0AFE7CEB-476A-A156-604B-2DC77B6671C4}"/>
              </a:ext>
            </a:extLst>
          </p:cNvPr>
          <p:cNvSpPr txBox="1"/>
          <p:nvPr/>
        </p:nvSpPr>
        <p:spPr>
          <a:xfrm>
            <a:off x="35496" y="1630778"/>
            <a:ext cx="4584675"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Antes digo que lo que los gentiles sacrifican, a los demonios lo sacrifican, y no a Dios; </a:t>
            </a:r>
            <a:r>
              <a:rPr lang="es-ES" sz="2400" dirty="0">
                <a:solidFill>
                  <a:srgbClr val="00B0F0"/>
                </a:solidFill>
                <a:latin typeface="Calibri"/>
              </a:rPr>
              <a:t>y no quiero que vosotros os hagáis </a:t>
            </a:r>
            <a:r>
              <a:rPr lang="es-ES" sz="2400" u="sng" dirty="0">
                <a:solidFill>
                  <a:srgbClr val="00B0F0"/>
                </a:solidFill>
                <a:latin typeface="Calibri"/>
              </a:rPr>
              <a:t>partícipes</a:t>
            </a:r>
            <a:r>
              <a:rPr lang="es-ES" sz="2400" dirty="0">
                <a:solidFill>
                  <a:srgbClr val="00B0F0"/>
                </a:solidFill>
                <a:latin typeface="Calibri"/>
              </a:rPr>
              <a:t> con los demonios. </a:t>
            </a:r>
          </a:p>
        </p:txBody>
      </p:sp>
      <p:sp>
        <p:nvSpPr>
          <p:cNvPr id="11" name="TextBox 10">
            <a:extLst>
              <a:ext uri="{FF2B5EF4-FFF2-40B4-BE49-F238E27FC236}">
                <a16:creationId xmlns:a16="http://schemas.microsoft.com/office/drawing/2014/main" id="{A14B75AA-AB16-B5DE-F2FC-06037299BAC8}"/>
              </a:ext>
            </a:extLst>
          </p:cNvPr>
          <p:cNvSpPr txBox="1"/>
          <p:nvPr/>
        </p:nvSpPr>
        <p:spPr>
          <a:xfrm>
            <a:off x="4596337" y="2327758"/>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imperativo: “huyan de la idolatría”</a:t>
            </a:r>
          </a:p>
        </p:txBody>
      </p:sp>
      <p:sp>
        <p:nvSpPr>
          <p:cNvPr id="5" name="TextBox 4">
            <a:extLst>
              <a:ext uri="{FF2B5EF4-FFF2-40B4-BE49-F238E27FC236}">
                <a16:creationId xmlns:a16="http://schemas.microsoft.com/office/drawing/2014/main" id="{0DDEB143-8C76-9A5B-70FF-A61AEC5DCCB2}"/>
              </a:ext>
            </a:extLst>
          </p:cNvPr>
          <p:cNvSpPr txBox="1"/>
          <p:nvPr/>
        </p:nvSpPr>
        <p:spPr>
          <a:xfrm>
            <a:off x="4620171" y="2675196"/>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premisa 1: Los rituales paganos denotaban comunión con  los demonios</a:t>
            </a:r>
          </a:p>
        </p:txBody>
      </p:sp>
      <p:sp>
        <p:nvSpPr>
          <p:cNvPr id="14" name="1 CuadroTexto">
            <a:extLst>
              <a:ext uri="{FF2B5EF4-FFF2-40B4-BE49-F238E27FC236}">
                <a16:creationId xmlns:a16="http://schemas.microsoft.com/office/drawing/2014/main" id="{292EB7A7-BEF2-CF21-5901-5D05A3853904}"/>
              </a:ext>
            </a:extLst>
          </p:cNvPr>
          <p:cNvSpPr txBox="1"/>
          <p:nvPr/>
        </p:nvSpPr>
        <p:spPr>
          <a:xfrm>
            <a:off x="179512" y="316303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10:16</a:t>
            </a:r>
          </a:p>
        </p:txBody>
      </p:sp>
      <p:sp>
        <p:nvSpPr>
          <p:cNvPr id="18" name="2 CuadroTexto">
            <a:extLst>
              <a:ext uri="{FF2B5EF4-FFF2-40B4-BE49-F238E27FC236}">
                <a16:creationId xmlns:a16="http://schemas.microsoft.com/office/drawing/2014/main" id="{F5343D69-48DE-8CE0-4161-0B886F594997}"/>
              </a:ext>
            </a:extLst>
          </p:cNvPr>
          <p:cNvSpPr txBox="1"/>
          <p:nvPr/>
        </p:nvSpPr>
        <p:spPr>
          <a:xfrm>
            <a:off x="35496" y="3593688"/>
            <a:ext cx="4584675"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La copa de bendición que bendecimos, </a:t>
            </a:r>
            <a:r>
              <a:rPr lang="es-ES" sz="2400" dirty="0">
                <a:solidFill>
                  <a:srgbClr val="00B0F0"/>
                </a:solidFill>
                <a:latin typeface="Calibri"/>
              </a:rPr>
              <a:t>¿no es </a:t>
            </a:r>
            <a:r>
              <a:rPr lang="es-ES" sz="2400" u="sng" dirty="0">
                <a:solidFill>
                  <a:srgbClr val="00B0F0"/>
                </a:solidFill>
                <a:latin typeface="Calibri"/>
              </a:rPr>
              <a:t>la comunión</a:t>
            </a:r>
            <a:r>
              <a:rPr lang="es-ES" sz="2400" dirty="0">
                <a:solidFill>
                  <a:srgbClr val="00B0F0"/>
                </a:solidFill>
                <a:latin typeface="Calibri"/>
              </a:rPr>
              <a:t> </a:t>
            </a:r>
            <a:r>
              <a:rPr lang="es-ES" sz="2400" u="sng" dirty="0">
                <a:solidFill>
                  <a:srgbClr val="00B0F0"/>
                </a:solidFill>
                <a:latin typeface="Calibri"/>
              </a:rPr>
              <a:t>de la sangre de Cristo</a:t>
            </a:r>
            <a:r>
              <a:rPr lang="es-ES" sz="2400" dirty="0">
                <a:solidFill>
                  <a:srgbClr val="00B0F0"/>
                </a:solidFill>
                <a:latin typeface="Calibri"/>
              </a:rPr>
              <a:t>? </a:t>
            </a:r>
            <a:r>
              <a:rPr lang="es-ES" sz="2400" dirty="0">
                <a:solidFill>
                  <a:srgbClr val="FFFF00"/>
                </a:solidFill>
                <a:latin typeface="Calibri"/>
              </a:rPr>
              <a:t>El pan que partimos, ¿no es </a:t>
            </a:r>
            <a:r>
              <a:rPr lang="es-ES" sz="2400" u="sng" dirty="0">
                <a:solidFill>
                  <a:srgbClr val="FFFF00"/>
                </a:solidFill>
                <a:latin typeface="Calibri"/>
              </a:rPr>
              <a:t>la comunión del cuerpo de Cristo</a:t>
            </a:r>
            <a:r>
              <a:rPr lang="es-ES" sz="2400" dirty="0">
                <a:solidFill>
                  <a:srgbClr val="FFFF00"/>
                </a:solidFill>
                <a:latin typeface="Calibri"/>
              </a:rPr>
              <a:t>?</a:t>
            </a:r>
          </a:p>
        </p:txBody>
      </p:sp>
      <p:sp>
        <p:nvSpPr>
          <p:cNvPr id="9" name="TextBox 8">
            <a:extLst>
              <a:ext uri="{FF2B5EF4-FFF2-40B4-BE49-F238E27FC236}">
                <a16:creationId xmlns:a16="http://schemas.microsoft.com/office/drawing/2014/main" id="{2727F81C-929E-6F96-A1DB-BE48BD988299}"/>
              </a:ext>
            </a:extLst>
          </p:cNvPr>
          <p:cNvSpPr txBox="1"/>
          <p:nvPr/>
        </p:nvSpPr>
        <p:spPr>
          <a:xfrm>
            <a:off x="4607496" y="3274276"/>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premisa 2: La Cena del Señor denota comunión con Cristo</a:t>
            </a:r>
          </a:p>
        </p:txBody>
      </p:sp>
      <p:sp>
        <p:nvSpPr>
          <p:cNvPr id="19" name="1 CuadroTexto">
            <a:extLst>
              <a:ext uri="{FF2B5EF4-FFF2-40B4-BE49-F238E27FC236}">
                <a16:creationId xmlns:a16="http://schemas.microsoft.com/office/drawing/2014/main" id="{5E9F2614-3145-BF13-A353-55B5829FF911}"/>
              </a:ext>
            </a:extLst>
          </p:cNvPr>
          <p:cNvSpPr txBox="1"/>
          <p:nvPr/>
        </p:nvSpPr>
        <p:spPr>
          <a:xfrm>
            <a:off x="2359148" y="551336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10:21</a:t>
            </a:r>
          </a:p>
        </p:txBody>
      </p:sp>
      <p:sp>
        <p:nvSpPr>
          <p:cNvPr id="21" name="2 CuadroTexto">
            <a:extLst>
              <a:ext uri="{FF2B5EF4-FFF2-40B4-BE49-F238E27FC236}">
                <a16:creationId xmlns:a16="http://schemas.microsoft.com/office/drawing/2014/main" id="{E8AF30D2-B565-7CDF-9239-C701A248B287}"/>
              </a:ext>
            </a:extLst>
          </p:cNvPr>
          <p:cNvSpPr txBox="1"/>
          <p:nvPr/>
        </p:nvSpPr>
        <p:spPr>
          <a:xfrm>
            <a:off x="0" y="6029185"/>
            <a:ext cx="9143999"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No podéis beber la copa del Señor, y la copa de los demonios; </a:t>
            </a:r>
            <a:r>
              <a:rPr lang="es-ES" sz="2400" dirty="0">
                <a:latin typeface="Calibri"/>
              </a:rPr>
              <a:t>no podéis participar de la mesa del Señor, y de la mesa de los demonios. </a:t>
            </a:r>
          </a:p>
        </p:txBody>
      </p:sp>
    </p:spTree>
    <p:extLst>
      <p:ext uri="{BB962C8B-B14F-4D97-AF65-F5344CB8AC3E}">
        <p14:creationId xmlns:p14="http://schemas.microsoft.com/office/powerpoint/2010/main" val="153394704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337CAE-DF61-01DD-5159-F01867203D6F}"/>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24F6955D-7FEC-209F-DFBA-075B5649363A}"/>
              </a:ext>
            </a:extLst>
          </p:cNvPr>
          <p:cNvSpPr txBox="1"/>
          <p:nvPr/>
        </p:nvSpPr>
        <p:spPr>
          <a:xfrm>
            <a:off x="4620171"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178976A4-47EC-473E-2AA7-AAB513FDCA25}"/>
              </a:ext>
            </a:extLst>
          </p:cNvPr>
          <p:cNvSpPr txBox="1"/>
          <p:nvPr/>
        </p:nvSpPr>
        <p:spPr>
          <a:xfrm>
            <a:off x="4613292"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648E1B73-F942-5186-52EE-A53CFBBB29FC}"/>
              </a:ext>
            </a:extLst>
          </p:cNvPr>
          <p:cNvSpPr txBox="1"/>
          <p:nvPr/>
        </p:nvSpPr>
        <p:spPr>
          <a:xfrm>
            <a:off x="4607496" y="720820"/>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7" name="TextBox 6">
            <a:extLst>
              <a:ext uri="{FF2B5EF4-FFF2-40B4-BE49-F238E27FC236}">
                <a16:creationId xmlns:a16="http://schemas.microsoft.com/office/drawing/2014/main" id="{B56EC113-F9D5-EA1F-9055-9B48AA608937}"/>
              </a:ext>
            </a:extLst>
          </p:cNvPr>
          <p:cNvSpPr txBox="1"/>
          <p:nvPr/>
        </p:nvSpPr>
        <p:spPr>
          <a:xfrm>
            <a:off x="4601700" y="10575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Aprendiendo del pasado</a:t>
            </a:r>
          </a:p>
        </p:txBody>
      </p:sp>
      <p:sp>
        <p:nvSpPr>
          <p:cNvPr id="8" name="1 CuadroTexto">
            <a:extLst>
              <a:ext uri="{FF2B5EF4-FFF2-40B4-BE49-F238E27FC236}">
                <a16:creationId xmlns:a16="http://schemas.microsoft.com/office/drawing/2014/main" id="{0ADB85F7-9F23-0383-0D6D-ED2468F4F1C5}"/>
              </a:ext>
            </a:extLst>
          </p:cNvPr>
          <p:cNvSpPr txBox="1"/>
          <p:nvPr/>
        </p:nvSpPr>
        <p:spPr>
          <a:xfrm>
            <a:off x="179512" y="4462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10:14</a:t>
            </a:r>
          </a:p>
        </p:txBody>
      </p:sp>
      <p:sp>
        <p:nvSpPr>
          <p:cNvPr id="12" name="2 CuadroTexto">
            <a:extLst>
              <a:ext uri="{FF2B5EF4-FFF2-40B4-BE49-F238E27FC236}">
                <a16:creationId xmlns:a16="http://schemas.microsoft.com/office/drawing/2014/main" id="{24D8CE5A-FEA0-13AE-79E0-17C488DD490C}"/>
              </a:ext>
            </a:extLst>
          </p:cNvPr>
          <p:cNvSpPr txBox="1"/>
          <p:nvPr/>
        </p:nvSpPr>
        <p:spPr>
          <a:xfrm>
            <a:off x="35496" y="550658"/>
            <a:ext cx="4584675"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Por tanto, amados míos, </a:t>
            </a:r>
            <a:r>
              <a:rPr lang="es-ES" sz="2400" dirty="0">
                <a:solidFill>
                  <a:srgbClr val="00B0F0"/>
                </a:solidFill>
                <a:latin typeface="Calibri"/>
              </a:rPr>
              <a:t>huid de la idolatría.</a:t>
            </a:r>
          </a:p>
        </p:txBody>
      </p:sp>
      <p:sp>
        <p:nvSpPr>
          <p:cNvPr id="16" name="TextBox 15">
            <a:extLst>
              <a:ext uri="{FF2B5EF4-FFF2-40B4-BE49-F238E27FC236}">
                <a16:creationId xmlns:a16="http://schemas.microsoft.com/office/drawing/2014/main" id="{E4968EE8-F65A-A13E-E99E-818218320FA7}"/>
              </a:ext>
            </a:extLst>
          </p:cNvPr>
          <p:cNvSpPr txBox="1"/>
          <p:nvPr/>
        </p:nvSpPr>
        <p:spPr>
          <a:xfrm>
            <a:off x="4600384" y="1744650"/>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consejo: “El que piensa estar firme, mire que no caiga”</a:t>
            </a:r>
          </a:p>
        </p:txBody>
      </p:sp>
      <p:sp>
        <p:nvSpPr>
          <p:cNvPr id="17" name="TextBox 16">
            <a:extLst>
              <a:ext uri="{FF2B5EF4-FFF2-40B4-BE49-F238E27FC236}">
                <a16:creationId xmlns:a16="http://schemas.microsoft.com/office/drawing/2014/main" id="{B1D64839-AE51-4AB5-D700-3B942AD73129}"/>
              </a:ext>
            </a:extLst>
          </p:cNvPr>
          <p:cNvSpPr txBox="1"/>
          <p:nvPr/>
        </p:nvSpPr>
        <p:spPr>
          <a:xfrm>
            <a:off x="4607496" y="140790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Advertencia contra la idolatría</a:t>
            </a:r>
          </a:p>
        </p:txBody>
      </p:sp>
      <p:sp>
        <p:nvSpPr>
          <p:cNvPr id="4" name="1 CuadroTexto">
            <a:extLst>
              <a:ext uri="{FF2B5EF4-FFF2-40B4-BE49-F238E27FC236}">
                <a16:creationId xmlns:a16="http://schemas.microsoft.com/office/drawing/2014/main" id="{120CCDB3-0BBD-78AE-8B41-C762D27693EA}"/>
              </a:ext>
            </a:extLst>
          </p:cNvPr>
          <p:cNvSpPr txBox="1"/>
          <p:nvPr/>
        </p:nvSpPr>
        <p:spPr>
          <a:xfrm>
            <a:off x="179512" y="112474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10:20</a:t>
            </a:r>
          </a:p>
        </p:txBody>
      </p:sp>
      <p:sp>
        <p:nvSpPr>
          <p:cNvPr id="6" name="2 CuadroTexto">
            <a:extLst>
              <a:ext uri="{FF2B5EF4-FFF2-40B4-BE49-F238E27FC236}">
                <a16:creationId xmlns:a16="http://schemas.microsoft.com/office/drawing/2014/main" id="{9C9E599A-0372-09D0-55E3-C1B9E0918AA9}"/>
              </a:ext>
            </a:extLst>
          </p:cNvPr>
          <p:cNvSpPr txBox="1"/>
          <p:nvPr/>
        </p:nvSpPr>
        <p:spPr>
          <a:xfrm>
            <a:off x="35496" y="1630778"/>
            <a:ext cx="4584675"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Antes digo que lo que los gentiles sacrifican, a los demonios lo sacrifican, y no a Dios; </a:t>
            </a:r>
            <a:r>
              <a:rPr lang="es-ES" sz="2400" dirty="0">
                <a:solidFill>
                  <a:srgbClr val="00B0F0"/>
                </a:solidFill>
                <a:latin typeface="Calibri"/>
              </a:rPr>
              <a:t>y no quiero que vosotros os hagáis </a:t>
            </a:r>
            <a:r>
              <a:rPr lang="es-ES" sz="2400" u="sng" dirty="0">
                <a:solidFill>
                  <a:srgbClr val="00B0F0"/>
                </a:solidFill>
                <a:latin typeface="Calibri"/>
              </a:rPr>
              <a:t>partícipes</a:t>
            </a:r>
            <a:r>
              <a:rPr lang="es-ES" sz="2400" dirty="0">
                <a:solidFill>
                  <a:srgbClr val="00B0F0"/>
                </a:solidFill>
                <a:latin typeface="Calibri"/>
              </a:rPr>
              <a:t> con los demonios. </a:t>
            </a:r>
          </a:p>
        </p:txBody>
      </p:sp>
      <p:sp>
        <p:nvSpPr>
          <p:cNvPr id="11" name="TextBox 10">
            <a:extLst>
              <a:ext uri="{FF2B5EF4-FFF2-40B4-BE49-F238E27FC236}">
                <a16:creationId xmlns:a16="http://schemas.microsoft.com/office/drawing/2014/main" id="{30951D7F-CD96-81D2-63DB-514EAB6E7AFB}"/>
              </a:ext>
            </a:extLst>
          </p:cNvPr>
          <p:cNvSpPr txBox="1"/>
          <p:nvPr/>
        </p:nvSpPr>
        <p:spPr>
          <a:xfrm>
            <a:off x="4596337" y="2327758"/>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imperativo: “huyan de la idolatría”</a:t>
            </a:r>
          </a:p>
        </p:txBody>
      </p:sp>
      <p:sp>
        <p:nvSpPr>
          <p:cNvPr id="5" name="TextBox 4">
            <a:extLst>
              <a:ext uri="{FF2B5EF4-FFF2-40B4-BE49-F238E27FC236}">
                <a16:creationId xmlns:a16="http://schemas.microsoft.com/office/drawing/2014/main" id="{78E1C2BC-0120-D729-FCCB-01551320876C}"/>
              </a:ext>
            </a:extLst>
          </p:cNvPr>
          <p:cNvSpPr txBox="1"/>
          <p:nvPr/>
        </p:nvSpPr>
        <p:spPr>
          <a:xfrm>
            <a:off x="4620171" y="2675196"/>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premisa 1: Los rituales paganos denotaban comunión con  los demonios</a:t>
            </a:r>
          </a:p>
        </p:txBody>
      </p:sp>
      <p:sp>
        <p:nvSpPr>
          <p:cNvPr id="14" name="1 CuadroTexto">
            <a:extLst>
              <a:ext uri="{FF2B5EF4-FFF2-40B4-BE49-F238E27FC236}">
                <a16:creationId xmlns:a16="http://schemas.microsoft.com/office/drawing/2014/main" id="{CF6926DC-B608-2139-1755-96F592E8358A}"/>
              </a:ext>
            </a:extLst>
          </p:cNvPr>
          <p:cNvSpPr txBox="1"/>
          <p:nvPr/>
        </p:nvSpPr>
        <p:spPr>
          <a:xfrm>
            <a:off x="179512" y="316303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10:16</a:t>
            </a:r>
          </a:p>
        </p:txBody>
      </p:sp>
      <p:sp>
        <p:nvSpPr>
          <p:cNvPr id="18" name="2 CuadroTexto">
            <a:extLst>
              <a:ext uri="{FF2B5EF4-FFF2-40B4-BE49-F238E27FC236}">
                <a16:creationId xmlns:a16="http://schemas.microsoft.com/office/drawing/2014/main" id="{0DAC7734-409E-BFC3-7B20-564E5FDBCCA7}"/>
              </a:ext>
            </a:extLst>
          </p:cNvPr>
          <p:cNvSpPr txBox="1"/>
          <p:nvPr/>
        </p:nvSpPr>
        <p:spPr>
          <a:xfrm>
            <a:off x="35496" y="3593688"/>
            <a:ext cx="4584675"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La copa de bendición que bendecimos, </a:t>
            </a:r>
            <a:r>
              <a:rPr lang="es-ES" sz="2400" dirty="0">
                <a:solidFill>
                  <a:srgbClr val="00B0F0"/>
                </a:solidFill>
                <a:latin typeface="Calibri"/>
              </a:rPr>
              <a:t>¿no es </a:t>
            </a:r>
            <a:r>
              <a:rPr lang="es-ES" sz="2400" u="sng" dirty="0">
                <a:solidFill>
                  <a:srgbClr val="00B0F0"/>
                </a:solidFill>
                <a:latin typeface="Calibri"/>
              </a:rPr>
              <a:t>la comunión</a:t>
            </a:r>
            <a:r>
              <a:rPr lang="es-ES" sz="2400" dirty="0">
                <a:solidFill>
                  <a:srgbClr val="00B0F0"/>
                </a:solidFill>
                <a:latin typeface="Calibri"/>
              </a:rPr>
              <a:t> </a:t>
            </a:r>
            <a:r>
              <a:rPr lang="es-ES" sz="2400" u="sng" dirty="0">
                <a:solidFill>
                  <a:srgbClr val="00B0F0"/>
                </a:solidFill>
                <a:latin typeface="Calibri"/>
              </a:rPr>
              <a:t>de la sangre de Cristo</a:t>
            </a:r>
            <a:r>
              <a:rPr lang="es-ES" sz="2400" dirty="0">
                <a:solidFill>
                  <a:srgbClr val="00B0F0"/>
                </a:solidFill>
                <a:latin typeface="Calibri"/>
              </a:rPr>
              <a:t>? </a:t>
            </a:r>
            <a:r>
              <a:rPr lang="es-ES" sz="2400" dirty="0">
                <a:solidFill>
                  <a:srgbClr val="FFFF00"/>
                </a:solidFill>
                <a:latin typeface="Calibri"/>
              </a:rPr>
              <a:t>El pan que partimos, ¿no es </a:t>
            </a:r>
            <a:r>
              <a:rPr lang="es-ES" sz="2400" u="sng" dirty="0">
                <a:solidFill>
                  <a:srgbClr val="FFFF00"/>
                </a:solidFill>
                <a:latin typeface="Calibri"/>
              </a:rPr>
              <a:t>la comunión del cuerpo de Cristo</a:t>
            </a:r>
            <a:r>
              <a:rPr lang="es-ES" sz="2400" dirty="0">
                <a:solidFill>
                  <a:srgbClr val="FFFF00"/>
                </a:solidFill>
                <a:latin typeface="Calibri"/>
              </a:rPr>
              <a:t>?</a:t>
            </a:r>
          </a:p>
        </p:txBody>
      </p:sp>
      <p:sp>
        <p:nvSpPr>
          <p:cNvPr id="9" name="TextBox 8">
            <a:extLst>
              <a:ext uri="{FF2B5EF4-FFF2-40B4-BE49-F238E27FC236}">
                <a16:creationId xmlns:a16="http://schemas.microsoft.com/office/drawing/2014/main" id="{3AE9A3F8-A546-D22D-C0A3-C773609024EA}"/>
              </a:ext>
            </a:extLst>
          </p:cNvPr>
          <p:cNvSpPr txBox="1"/>
          <p:nvPr/>
        </p:nvSpPr>
        <p:spPr>
          <a:xfrm>
            <a:off x="4607496" y="3274276"/>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premisa 2: La Cena del Señor denota comunión con Cristo</a:t>
            </a:r>
          </a:p>
        </p:txBody>
      </p:sp>
      <p:sp>
        <p:nvSpPr>
          <p:cNvPr id="19" name="1 CuadroTexto">
            <a:extLst>
              <a:ext uri="{FF2B5EF4-FFF2-40B4-BE49-F238E27FC236}">
                <a16:creationId xmlns:a16="http://schemas.microsoft.com/office/drawing/2014/main" id="{472894A9-AEFF-6E69-A928-6CD6A52C5383}"/>
              </a:ext>
            </a:extLst>
          </p:cNvPr>
          <p:cNvSpPr txBox="1"/>
          <p:nvPr/>
        </p:nvSpPr>
        <p:spPr>
          <a:xfrm>
            <a:off x="2359148" y="551336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10:21</a:t>
            </a:r>
          </a:p>
        </p:txBody>
      </p:sp>
      <p:sp>
        <p:nvSpPr>
          <p:cNvPr id="21" name="2 CuadroTexto">
            <a:extLst>
              <a:ext uri="{FF2B5EF4-FFF2-40B4-BE49-F238E27FC236}">
                <a16:creationId xmlns:a16="http://schemas.microsoft.com/office/drawing/2014/main" id="{9C01E5C6-1B7E-C077-EA98-29302C779DFB}"/>
              </a:ext>
            </a:extLst>
          </p:cNvPr>
          <p:cNvSpPr txBox="1"/>
          <p:nvPr/>
        </p:nvSpPr>
        <p:spPr>
          <a:xfrm>
            <a:off x="0" y="6029185"/>
            <a:ext cx="9143999"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No podéis beber la copa del Señor, y la copa de los demonios; </a:t>
            </a:r>
            <a:r>
              <a:rPr lang="es-ES" sz="2400" dirty="0">
                <a:solidFill>
                  <a:srgbClr val="00B0F0"/>
                </a:solidFill>
                <a:latin typeface="Calibri"/>
              </a:rPr>
              <a:t>no podéis participar de la mesa del Señor, y de la mesa de los demonios. </a:t>
            </a:r>
          </a:p>
        </p:txBody>
      </p:sp>
      <p:sp>
        <p:nvSpPr>
          <p:cNvPr id="15" name="TextBox 14">
            <a:extLst>
              <a:ext uri="{FF2B5EF4-FFF2-40B4-BE49-F238E27FC236}">
                <a16:creationId xmlns:a16="http://schemas.microsoft.com/office/drawing/2014/main" id="{A4C8547B-269F-402A-ED23-EF29F7F89BAA}"/>
              </a:ext>
            </a:extLst>
          </p:cNvPr>
          <p:cNvSpPr txBox="1"/>
          <p:nvPr/>
        </p:nvSpPr>
        <p:spPr>
          <a:xfrm>
            <a:off x="4607495" y="3817133"/>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conclusión: Es incompatible beber la copa del Señor y la copa de los demonios </a:t>
            </a:r>
          </a:p>
        </p:txBody>
      </p:sp>
    </p:spTree>
    <p:extLst>
      <p:ext uri="{BB962C8B-B14F-4D97-AF65-F5344CB8AC3E}">
        <p14:creationId xmlns:p14="http://schemas.microsoft.com/office/powerpoint/2010/main" val="2878350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46CCB-3664-3AF1-9DCF-64BF5503134F}"/>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BD1A2778-0231-4901-2E03-790783163C1C}"/>
              </a:ext>
            </a:extLst>
          </p:cNvPr>
          <p:cNvSpPr txBox="1"/>
          <p:nvPr/>
        </p:nvSpPr>
        <p:spPr>
          <a:xfrm>
            <a:off x="4620171"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59BFE444-4184-BE80-C6C7-2300E5D940AD}"/>
              </a:ext>
            </a:extLst>
          </p:cNvPr>
          <p:cNvSpPr txBox="1"/>
          <p:nvPr/>
        </p:nvSpPr>
        <p:spPr>
          <a:xfrm>
            <a:off x="4613292"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DE63B14E-339B-C28D-001D-53F6A3CFC7FE}"/>
              </a:ext>
            </a:extLst>
          </p:cNvPr>
          <p:cNvSpPr txBox="1"/>
          <p:nvPr/>
        </p:nvSpPr>
        <p:spPr>
          <a:xfrm>
            <a:off x="4607496" y="720820"/>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7" name="TextBox 6">
            <a:extLst>
              <a:ext uri="{FF2B5EF4-FFF2-40B4-BE49-F238E27FC236}">
                <a16:creationId xmlns:a16="http://schemas.microsoft.com/office/drawing/2014/main" id="{BE134397-CE83-C8F0-0A3A-D1E46F6B180C}"/>
              </a:ext>
            </a:extLst>
          </p:cNvPr>
          <p:cNvSpPr txBox="1"/>
          <p:nvPr/>
        </p:nvSpPr>
        <p:spPr>
          <a:xfrm>
            <a:off x="4601700" y="10575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Aprendiendo del pasado</a:t>
            </a:r>
          </a:p>
        </p:txBody>
      </p:sp>
      <p:sp>
        <p:nvSpPr>
          <p:cNvPr id="8" name="1 CuadroTexto">
            <a:extLst>
              <a:ext uri="{FF2B5EF4-FFF2-40B4-BE49-F238E27FC236}">
                <a16:creationId xmlns:a16="http://schemas.microsoft.com/office/drawing/2014/main" id="{0D87F1C1-AA84-1828-91F3-F82C778DC62E}"/>
              </a:ext>
            </a:extLst>
          </p:cNvPr>
          <p:cNvSpPr txBox="1"/>
          <p:nvPr/>
        </p:nvSpPr>
        <p:spPr>
          <a:xfrm>
            <a:off x="179512" y="4462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Mateo 6:24</a:t>
            </a:r>
          </a:p>
        </p:txBody>
      </p:sp>
      <p:sp>
        <p:nvSpPr>
          <p:cNvPr id="12" name="2 CuadroTexto">
            <a:extLst>
              <a:ext uri="{FF2B5EF4-FFF2-40B4-BE49-F238E27FC236}">
                <a16:creationId xmlns:a16="http://schemas.microsoft.com/office/drawing/2014/main" id="{42534F06-1A7E-5C7A-BD97-6C3D192DAA2B}"/>
              </a:ext>
            </a:extLst>
          </p:cNvPr>
          <p:cNvSpPr txBox="1"/>
          <p:nvPr/>
        </p:nvSpPr>
        <p:spPr>
          <a:xfrm>
            <a:off x="35496" y="550658"/>
            <a:ext cx="4584675"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Ninguno puede servir a dos señores; porque o aborrecerá al uno y amará al otro, o estimará al uno y menospreciará al otro. No podéis servir a Dios y a las riquezas.</a:t>
            </a:r>
          </a:p>
        </p:txBody>
      </p:sp>
      <p:sp>
        <p:nvSpPr>
          <p:cNvPr id="16" name="TextBox 15">
            <a:extLst>
              <a:ext uri="{FF2B5EF4-FFF2-40B4-BE49-F238E27FC236}">
                <a16:creationId xmlns:a16="http://schemas.microsoft.com/office/drawing/2014/main" id="{D95BF61B-97B8-7F7F-D12A-FD08F54244FC}"/>
              </a:ext>
            </a:extLst>
          </p:cNvPr>
          <p:cNvSpPr txBox="1"/>
          <p:nvPr/>
        </p:nvSpPr>
        <p:spPr>
          <a:xfrm>
            <a:off x="4600384" y="1744650"/>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consejo: “El que piensa estar firme, mire que no caiga”</a:t>
            </a:r>
          </a:p>
        </p:txBody>
      </p:sp>
      <p:sp>
        <p:nvSpPr>
          <p:cNvPr id="17" name="TextBox 16">
            <a:extLst>
              <a:ext uri="{FF2B5EF4-FFF2-40B4-BE49-F238E27FC236}">
                <a16:creationId xmlns:a16="http://schemas.microsoft.com/office/drawing/2014/main" id="{41C667F2-26B6-9B2C-B632-76D36CCF75AE}"/>
              </a:ext>
            </a:extLst>
          </p:cNvPr>
          <p:cNvSpPr txBox="1"/>
          <p:nvPr/>
        </p:nvSpPr>
        <p:spPr>
          <a:xfrm>
            <a:off x="4607496" y="140790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Advertencia contra la idolatría</a:t>
            </a:r>
          </a:p>
        </p:txBody>
      </p:sp>
      <p:sp>
        <p:nvSpPr>
          <p:cNvPr id="11" name="TextBox 10">
            <a:extLst>
              <a:ext uri="{FF2B5EF4-FFF2-40B4-BE49-F238E27FC236}">
                <a16:creationId xmlns:a16="http://schemas.microsoft.com/office/drawing/2014/main" id="{1CF505AC-3AB3-D9F0-EB1F-425E9634B673}"/>
              </a:ext>
            </a:extLst>
          </p:cNvPr>
          <p:cNvSpPr txBox="1"/>
          <p:nvPr/>
        </p:nvSpPr>
        <p:spPr>
          <a:xfrm>
            <a:off x="4596337" y="2327758"/>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imperativo: “huyan de la idolatría”</a:t>
            </a:r>
          </a:p>
        </p:txBody>
      </p:sp>
      <p:sp>
        <p:nvSpPr>
          <p:cNvPr id="5" name="TextBox 4">
            <a:extLst>
              <a:ext uri="{FF2B5EF4-FFF2-40B4-BE49-F238E27FC236}">
                <a16:creationId xmlns:a16="http://schemas.microsoft.com/office/drawing/2014/main" id="{49DAEE36-3D3B-0747-87F4-B74936E2E17B}"/>
              </a:ext>
            </a:extLst>
          </p:cNvPr>
          <p:cNvSpPr txBox="1"/>
          <p:nvPr/>
        </p:nvSpPr>
        <p:spPr>
          <a:xfrm>
            <a:off x="4620171" y="2675196"/>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premisa 1: Los rituales paganos denotaban comunión con  los demonios</a:t>
            </a:r>
          </a:p>
        </p:txBody>
      </p:sp>
      <p:sp>
        <p:nvSpPr>
          <p:cNvPr id="9" name="TextBox 8">
            <a:extLst>
              <a:ext uri="{FF2B5EF4-FFF2-40B4-BE49-F238E27FC236}">
                <a16:creationId xmlns:a16="http://schemas.microsoft.com/office/drawing/2014/main" id="{00B74D28-E1B0-519E-D165-DCF06E1E9F6E}"/>
              </a:ext>
            </a:extLst>
          </p:cNvPr>
          <p:cNvSpPr txBox="1"/>
          <p:nvPr/>
        </p:nvSpPr>
        <p:spPr>
          <a:xfrm>
            <a:off x="4607496" y="3274276"/>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premisa 2: La Cena del Señor denota comunión con Cristo</a:t>
            </a:r>
          </a:p>
        </p:txBody>
      </p:sp>
      <p:sp>
        <p:nvSpPr>
          <p:cNvPr id="19" name="1 CuadroTexto">
            <a:extLst>
              <a:ext uri="{FF2B5EF4-FFF2-40B4-BE49-F238E27FC236}">
                <a16:creationId xmlns:a16="http://schemas.microsoft.com/office/drawing/2014/main" id="{1B909822-5EC3-57A1-53DE-606340948FA4}"/>
              </a:ext>
            </a:extLst>
          </p:cNvPr>
          <p:cNvSpPr txBox="1"/>
          <p:nvPr/>
        </p:nvSpPr>
        <p:spPr>
          <a:xfrm>
            <a:off x="2359148" y="551336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10:21</a:t>
            </a:r>
          </a:p>
        </p:txBody>
      </p:sp>
      <p:sp>
        <p:nvSpPr>
          <p:cNvPr id="21" name="2 CuadroTexto">
            <a:extLst>
              <a:ext uri="{FF2B5EF4-FFF2-40B4-BE49-F238E27FC236}">
                <a16:creationId xmlns:a16="http://schemas.microsoft.com/office/drawing/2014/main" id="{30CC9CF1-06F6-94B8-5FA9-AD8F2CF25309}"/>
              </a:ext>
            </a:extLst>
          </p:cNvPr>
          <p:cNvSpPr txBox="1"/>
          <p:nvPr/>
        </p:nvSpPr>
        <p:spPr>
          <a:xfrm>
            <a:off x="0" y="6029185"/>
            <a:ext cx="9143999"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No podéis beber la copa del Señor, y la copa de los demonios; </a:t>
            </a:r>
            <a:r>
              <a:rPr lang="es-ES" sz="2400" dirty="0">
                <a:solidFill>
                  <a:srgbClr val="00B0F0"/>
                </a:solidFill>
                <a:latin typeface="Calibri"/>
              </a:rPr>
              <a:t>no podéis participar de la mesa del Señor, y de la mesa de los demonios. </a:t>
            </a:r>
          </a:p>
        </p:txBody>
      </p:sp>
      <p:sp>
        <p:nvSpPr>
          <p:cNvPr id="15" name="TextBox 14">
            <a:extLst>
              <a:ext uri="{FF2B5EF4-FFF2-40B4-BE49-F238E27FC236}">
                <a16:creationId xmlns:a16="http://schemas.microsoft.com/office/drawing/2014/main" id="{1C443721-DB69-C7F3-D947-84B772019A0A}"/>
              </a:ext>
            </a:extLst>
          </p:cNvPr>
          <p:cNvSpPr txBox="1"/>
          <p:nvPr/>
        </p:nvSpPr>
        <p:spPr>
          <a:xfrm>
            <a:off x="4607495" y="3817133"/>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conclusión: Es incompatible beber la copa del Señor y la copa de los demonios </a:t>
            </a:r>
          </a:p>
        </p:txBody>
      </p:sp>
    </p:spTree>
    <p:extLst>
      <p:ext uri="{BB962C8B-B14F-4D97-AF65-F5344CB8AC3E}">
        <p14:creationId xmlns:p14="http://schemas.microsoft.com/office/powerpoint/2010/main" val="3193845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89743D-D05A-8AB8-F74B-DF3E77AAF62E}"/>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88C8D88D-67E2-3124-84B9-4532E790D446}"/>
              </a:ext>
            </a:extLst>
          </p:cNvPr>
          <p:cNvSpPr txBox="1"/>
          <p:nvPr/>
        </p:nvSpPr>
        <p:spPr>
          <a:xfrm>
            <a:off x="4620171"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39C3F06A-93EA-05CC-B1B5-C1F0E527805F}"/>
              </a:ext>
            </a:extLst>
          </p:cNvPr>
          <p:cNvSpPr txBox="1"/>
          <p:nvPr/>
        </p:nvSpPr>
        <p:spPr>
          <a:xfrm>
            <a:off x="4613292"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2D4661AA-BEF1-777C-9942-69A079A0E744}"/>
              </a:ext>
            </a:extLst>
          </p:cNvPr>
          <p:cNvSpPr txBox="1"/>
          <p:nvPr/>
        </p:nvSpPr>
        <p:spPr>
          <a:xfrm>
            <a:off x="4607496" y="720820"/>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7" name="TextBox 6">
            <a:extLst>
              <a:ext uri="{FF2B5EF4-FFF2-40B4-BE49-F238E27FC236}">
                <a16:creationId xmlns:a16="http://schemas.microsoft.com/office/drawing/2014/main" id="{B9F85A76-1C99-4A33-5C0E-EC775A6CE5A6}"/>
              </a:ext>
            </a:extLst>
          </p:cNvPr>
          <p:cNvSpPr txBox="1"/>
          <p:nvPr/>
        </p:nvSpPr>
        <p:spPr>
          <a:xfrm>
            <a:off x="4601700" y="10575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Aprendiendo del pasado</a:t>
            </a:r>
          </a:p>
        </p:txBody>
      </p:sp>
      <p:sp>
        <p:nvSpPr>
          <p:cNvPr id="8" name="1 CuadroTexto">
            <a:extLst>
              <a:ext uri="{FF2B5EF4-FFF2-40B4-BE49-F238E27FC236}">
                <a16:creationId xmlns:a16="http://schemas.microsoft.com/office/drawing/2014/main" id="{5E76109F-07D1-6221-A76F-B057A8C29893}"/>
              </a:ext>
            </a:extLst>
          </p:cNvPr>
          <p:cNvSpPr txBox="1"/>
          <p:nvPr/>
        </p:nvSpPr>
        <p:spPr>
          <a:xfrm>
            <a:off x="179512" y="4462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Mateo 6:24</a:t>
            </a:r>
          </a:p>
        </p:txBody>
      </p:sp>
      <p:sp>
        <p:nvSpPr>
          <p:cNvPr id="12" name="2 CuadroTexto">
            <a:extLst>
              <a:ext uri="{FF2B5EF4-FFF2-40B4-BE49-F238E27FC236}">
                <a16:creationId xmlns:a16="http://schemas.microsoft.com/office/drawing/2014/main" id="{2719AF13-E92B-C950-56F2-7D22120D3650}"/>
              </a:ext>
            </a:extLst>
          </p:cNvPr>
          <p:cNvSpPr txBox="1"/>
          <p:nvPr/>
        </p:nvSpPr>
        <p:spPr>
          <a:xfrm>
            <a:off x="35496" y="550658"/>
            <a:ext cx="4584675"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Ninguno puede servir a dos señores;</a:t>
            </a:r>
            <a:r>
              <a:rPr lang="es-ES" sz="2400" dirty="0">
                <a:latin typeface="Calibri"/>
              </a:rPr>
              <a:t> porque o aborrecerá al uno y amará al otro, o estimará al uno y menospreciará al otro. No podéis servir a Dios y a las riquezas.</a:t>
            </a:r>
          </a:p>
        </p:txBody>
      </p:sp>
      <p:sp>
        <p:nvSpPr>
          <p:cNvPr id="16" name="TextBox 15">
            <a:extLst>
              <a:ext uri="{FF2B5EF4-FFF2-40B4-BE49-F238E27FC236}">
                <a16:creationId xmlns:a16="http://schemas.microsoft.com/office/drawing/2014/main" id="{3733419F-B2F5-1FD5-039B-97767F1D15A8}"/>
              </a:ext>
            </a:extLst>
          </p:cNvPr>
          <p:cNvSpPr txBox="1"/>
          <p:nvPr/>
        </p:nvSpPr>
        <p:spPr>
          <a:xfrm>
            <a:off x="4600384" y="1744650"/>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consejo: “El que piensa estar firme, mire que no caiga”</a:t>
            </a:r>
          </a:p>
        </p:txBody>
      </p:sp>
      <p:sp>
        <p:nvSpPr>
          <p:cNvPr id="17" name="TextBox 16">
            <a:extLst>
              <a:ext uri="{FF2B5EF4-FFF2-40B4-BE49-F238E27FC236}">
                <a16:creationId xmlns:a16="http://schemas.microsoft.com/office/drawing/2014/main" id="{CE8912F8-E090-5126-2DEA-A5BE7B42B1A3}"/>
              </a:ext>
            </a:extLst>
          </p:cNvPr>
          <p:cNvSpPr txBox="1"/>
          <p:nvPr/>
        </p:nvSpPr>
        <p:spPr>
          <a:xfrm>
            <a:off x="4607496" y="140790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Advertencia contra la idolatría</a:t>
            </a:r>
          </a:p>
        </p:txBody>
      </p:sp>
      <p:sp>
        <p:nvSpPr>
          <p:cNvPr id="11" name="TextBox 10">
            <a:extLst>
              <a:ext uri="{FF2B5EF4-FFF2-40B4-BE49-F238E27FC236}">
                <a16:creationId xmlns:a16="http://schemas.microsoft.com/office/drawing/2014/main" id="{5206A6CA-8FAD-4F7E-8889-C975FD3585F0}"/>
              </a:ext>
            </a:extLst>
          </p:cNvPr>
          <p:cNvSpPr txBox="1"/>
          <p:nvPr/>
        </p:nvSpPr>
        <p:spPr>
          <a:xfrm>
            <a:off x="4596337" y="2327758"/>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imperativo: “huyan de la idolatría”</a:t>
            </a:r>
          </a:p>
        </p:txBody>
      </p:sp>
      <p:sp>
        <p:nvSpPr>
          <p:cNvPr id="5" name="TextBox 4">
            <a:extLst>
              <a:ext uri="{FF2B5EF4-FFF2-40B4-BE49-F238E27FC236}">
                <a16:creationId xmlns:a16="http://schemas.microsoft.com/office/drawing/2014/main" id="{F53C3658-3BFD-3E93-2347-B5B207427DA9}"/>
              </a:ext>
            </a:extLst>
          </p:cNvPr>
          <p:cNvSpPr txBox="1"/>
          <p:nvPr/>
        </p:nvSpPr>
        <p:spPr>
          <a:xfrm>
            <a:off x="4620171" y="2675196"/>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premisa 1: Los rituales paganos denotaban comunión con  los demonios</a:t>
            </a:r>
          </a:p>
        </p:txBody>
      </p:sp>
      <p:sp>
        <p:nvSpPr>
          <p:cNvPr id="9" name="TextBox 8">
            <a:extLst>
              <a:ext uri="{FF2B5EF4-FFF2-40B4-BE49-F238E27FC236}">
                <a16:creationId xmlns:a16="http://schemas.microsoft.com/office/drawing/2014/main" id="{263EC190-6D3D-2675-69B3-916C628CBA82}"/>
              </a:ext>
            </a:extLst>
          </p:cNvPr>
          <p:cNvSpPr txBox="1"/>
          <p:nvPr/>
        </p:nvSpPr>
        <p:spPr>
          <a:xfrm>
            <a:off x="4607496" y="3274276"/>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premisa 2: La Cena del Señor denota comunión con Cristo</a:t>
            </a:r>
          </a:p>
        </p:txBody>
      </p:sp>
      <p:sp>
        <p:nvSpPr>
          <p:cNvPr id="19" name="1 CuadroTexto">
            <a:extLst>
              <a:ext uri="{FF2B5EF4-FFF2-40B4-BE49-F238E27FC236}">
                <a16:creationId xmlns:a16="http://schemas.microsoft.com/office/drawing/2014/main" id="{2D513733-38CE-AFD6-FC25-62297C7CBE65}"/>
              </a:ext>
            </a:extLst>
          </p:cNvPr>
          <p:cNvSpPr txBox="1"/>
          <p:nvPr/>
        </p:nvSpPr>
        <p:spPr>
          <a:xfrm>
            <a:off x="2359148" y="551336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10:21</a:t>
            </a:r>
          </a:p>
        </p:txBody>
      </p:sp>
      <p:sp>
        <p:nvSpPr>
          <p:cNvPr id="21" name="2 CuadroTexto">
            <a:extLst>
              <a:ext uri="{FF2B5EF4-FFF2-40B4-BE49-F238E27FC236}">
                <a16:creationId xmlns:a16="http://schemas.microsoft.com/office/drawing/2014/main" id="{DE2B9A5B-C2CA-D5E2-CBC7-B94E9DBD2606}"/>
              </a:ext>
            </a:extLst>
          </p:cNvPr>
          <p:cNvSpPr txBox="1"/>
          <p:nvPr/>
        </p:nvSpPr>
        <p:spPr>
          <a:xfrm>
            <a:off x="0" y="6029185"/>
            <a:ext cx="9143999"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No podéis beber la copa del Señor, y la copa de los demonios; </a:t>
            </a:r>
            <a:r>
              <a:rPr lang="es-ES" sz="2400" dirty="0">
                <a:solidFill>
                  <a:srgbClr val="00B0F0"/>
                </a:solidFill>
                <a:latin typeface="Calibri"/>
              </a:rPr>
              <a:t>no podéis participar de la mesa del Señor, y de la mesa de los demonios. </a:t>
            </a:r>
          </a:p>
        </p:txBody>
      </p:sp>
      <p:sp>
        <p:nvSpPr>
          <p:cNvPr id="15" name="TextBox 14">
            <a:extLst>
              <a:ext uri="{FF2B5EF4-FFF2-40B4-BE49-F238E27FC236}">
                <a16:creationId xmlns:a16="http://schemas.microsoft.com/office/drawing/2014/main" id="{29DD9CCE-E862-6422-5FFC-04BA0D25EC41}"/>
              </a:ext>
            </a:extLst>
          </p:cNvPr>
          <p:cNvSpPr txBox="1"/>
          <p:nvPr/>
        </p:nvSpPr>
        <p:spPr>
          <a:xfrm>
            <a:off x="4607495" y="3817133"/>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conclusión: Es incompatible beber la copa del Señor y la copa de los demonios </a:t>
            </a:r>
          </a:p>
        </p:txBody>
      </p:sp>
    </p:spTree>
    <p:extLst>
      <p:ext uri="{BB962C8B-B14F-4D97-AF65-F5344CB8AC3E}">
        <p14:creationId xmlns:p14="http://schemas.microsoft.com/office/powerpoint/2010/main" val="17893592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F6863-9598-A4B6-003B-4E3C65D87925}"/>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DEBC08BE-91BF-1B64-D9FE-0FA5CFB24BED}"/>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8:1</a:t>
            </a:r>
          </a:p>
        </p:txBody>
      </p:sp>
      <p:sp>
        <p:nvSpPr>
          <p:cNvPr id="5" name="2 CuadroTexto">
            <a:extLst>
              <a:ext uri="{FF2B5EF4-FFF2-40B4-BE49-F238E27FC236}">
                <a16:creationId xmlns:a16="http://schemas.microsoft.com/office/drawing/2014/main" id="{61792997-4924-8821-8B2C-496A1B756C2F}"/>
              </a:ext>
            </a:extLst>
          </p:cNvPr>
          <p:cNvSpPr txBox="1"/>
          <p:nvPr/>
        </p:nvSpPr>
        <p:spPr>
          <a:xfrm>
            <a:off x="195202" y="477599"/>
            <a:ext cx="8769286"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En cuanto </a:t>
            </a:r>
            <a:r>
              <a:rPr lang="es-ES" sz="2400" u="sng" dirty="0">
                <a:solidFill>
                  <a:srgbClr val="FFFF00"/>
                </a:solidFill>
                <a:latin typeface="Calibri"/>
              </a:rPr>
              <a:t>a lo sacrificado a los ídolos</a:t>
            </a:r>
            <a:r>
              <a:rPr lang="es-ES" sz="2400" dirty="0">
                <a:solidFill>
                  <a:srgbClr val="FFFF00"/>
                </a:solidFill>
                <a:latin typeface="Calibri"/>
              </a:rPr>
              <a:t>, sabemos que todos tenemos conocimiento. </a:t>
            </a:r>
            <a:r>
              <a:rPr lang="es-ES" sz="2400" dirty="0">
                <a:latin typeface="Calibri"/>
              </a:rPr>
              <a:t>El conocimiento envanece, pero el amor edifica. </a:t>
            </a:r>
          </a:p>
        </p:txBody>
      </p:sp>
      <p:sp>
        <p:nvSpPr>
          <p:cNvPr id="10" name="TextBox 9">
            <a:extLst>
              <a:ext uri="{FF2B5EF4-FFF2-40B4-BE49-F238E27FC236}">
                <a16:creationId xmlns:a16="http://schemas.microsoft.com/office/drawing/2014/main" id="{E7DB7167-2205-6C11-3A5D-5334646AFD59}"/>
              </a:ext>
            </a:extLst>
          </p:cNvPr>
          <p:cNvSpPr txBox="1"/>
          <p:nvPr/>
        </p:nvSpPr>
        <p:spPr>
          <a:xfrm>
            <a:off x="4620171" y="155679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F4936B56-0F2B-46B2-A91F-D38E464FF18F}"/>
              </a:ext>
            </a:extLst>
          </p:cNvPr>
          <p:cNvSpPr txBox="1"/>
          <p:nvPr/>
        </p:nvSpPr>
        <p:spPr>
          <a:xfrm>
            <a:off x="4613292" y="189624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2" name="2 CuadroTexto">
            <a:extLst>
              <a:ext uri="{FF2B5EF4-FFF2-40B4-BE49-F238E27FC236}">
                <a16:creationId xmlns:a16="http://schemas.microsoft.com/office/drawing/2014/main" id="{6B41BCCE-FCD8-BA1A-F51B-E2007EC87355}"/>
              </a:ext>
            </a:extLst>
          </p:cNvPr>
          <p:cNvSpPr txBox="1"/>
          <p:nvPr/>
        </p:nvSpPr>
        <p:spPr>
          <a:xfrm>
            <a:off x="4695611" y="5105856"/>
            <a:ext cx="4412893" cy="1635512"/>
          </a:xfrm>
          <a:prstGeom prst="rect">
            <a:avLst/>
          </a:prstGeom>
          <a:solidFill>
            <a:schemeClr val="bg1">
              <a:lumMod val="50000"/>
            </a:schemeClr>
          </a:solidFill>
          <a:ln>
            <a:solidFill>
              <a:schemeClr val="tx1"/>
            </a:solidFill>
          </a:ln>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En cuanto a lo sacrificado a los ídolos, es cierto que todos tenemos conocimiento. </a:t>
            </a:r>
            <a:r>
              <a:rPr lang="es-ES" sz="2400" dirty="0">
                <a:latin typeface="Calibri"/>
              </a:rPr>
              <a:t>El conocimiento trae orgullo, mientras que el amor edifica </a:t>
            </a:r>
            <a:r>
              <a:rPr lang="es-ES" sz="1600" dirty="0">
                <a:latin typeface="Calibri"/>
              </a:rPr>
              <a:t>(NVI).</a:t>
            </a:r>
          </a:p>
        </p:txBody>
      </p:sp>
      <p:sp>
        <p:nvSpPr>
          <p:cNvPr id="6" name="1 CuadroTexto">
            <a:extLst>
              <a:ext uri="{FF2B5EF4-FFF2-40B4-BE49-F238E27FC236}">
                <a16:creationId xmlns:a16="http://schemas.microsoft.com/office/drawing/2014/main" id="{2FE92420-90DC-C70B-0541-4EDE019BC999}"/>
              </a:ext>
            </a:extLst>
          </p:cNvPr>
          <p:cNvSpPr txBox="1"/>
          <p:nvPr/>
        </p:nvSpPr>
        <p:spPr>
          <a:xfrm>
            <a:off x="163822" y="1159098"/>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8:4</a:t>
            </a:r>
          </a:p>
        </p:txBody>
      </p:sp>
      <p:sp>
        <p:nvSpPr>
          <p:cNvPr id="7" name="2 CuadroTexto">
            <a:extLst>
              <a:ext uri="{FF2B5EF4-FFF2-40B4-BE49-F238E27FC236}">
                <a16:creationId xmlns:a16="http://schemas.microsoft.com/office/drawing/2014/main" id="{61AC31A5-1F74-6261-2E9D-DD462438E2EB}"/>
              </a:ext>
            </a:extLst>
          </p:cNvPr>
          <p:cNvSpPr txBox="1"/>
          <p:nvPr/>
        </p:nvSpPr>
        <p:spPr>
          <a:xfrm>
            <a:off x="0" y="1636697"/>
            <a:ext cx="4620171"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Acerca, pues, de las viandas que se sacrifican a los ídolos, </a:t>
            </a:r>
            <a:r>
              <a:rPr lang="es-ES" sz="2400" dirty="0">
                <a:solidFill>
                  <a:srgbClr val="00B0F0"/>
                </a:solidFill>
                <a:latin typeface="Calibri"/>
              </a:rPr>
              <a:t>sabemos que un ídolo nada es en el mundo,</a:t>
            </a:r>
            <a:r>
              <a:rPr lang="es-ES" sz="2400" dirty="0">
                <a:latin typeface="Calibri"/>
              </a:rPr>
              <a:t> y que no hay más que un Dios. </a:t>
            </a:r>
          </a:p>
        </p:txBody>
      </p:sp>
      <p:sp>
        <p:nvSpPr>
          <p:cNvPr id="13" name="TextBox 12">
            <a:extLst>
              <a:ext uri="{FF2B5EF4-FFF2-40B4-BE49-F238E27FC236}">
                <a16:creationId xmlns:a16="http://schemas.microsoft.com/office/drawing/2014/main" id="{B004D351-56FC-F6FD-52DC-DCC0B082D8CE}"/>
              </a:ext>
            </a:extLst>
          </p:cNvPr>
          <p:cNvSpPr txBox="1"/>
          <p:nvPr/>
        </p:nvSpPr>
        <p:spPr>
          <a:xfrm>
            <a:off x="4620171" y="2557860"/>
            <a:ext cx="2400101"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Sabemos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un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ídolo nada es en el mundo </a:t>
            </a:r>
          </a:p>
        </p:txBody>
      </p:sp>
      <p:sp>
        <p:nvSpPr>
          <p:cNvPr id="16" name="TextBox 15">
            <a:extLst>
              <a:ext uri="{FF2B5EF4-FFF2-40B4-BE49-F238E27FC236}">
                <a16:creationId xmlns:a16="http://schemas.microsoft.com/office/drawing/2014/main" id="{A6B405AC-C932-4E35-3024-46F1B1357AA4}"/>
              </a:ext>
            </a:extLst>
          </p:cNvPr>
          <p:cNvSpPr txBox="1"/>
          <p:nvPr/>
        </p:nvSpPr>
        <p:spPr>
          <a:xfrm>
            <a:off x="4606413" y="2204117"/>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tema: La comida sacrificada a los ídolos </a:t>
            </a:r>
          </a:p>
        </p:txBody>
      </p:sp>
    </p:spTree>
    <p:extLst>
      <p:ext uri="{BB962C8B-B14F-4D97-AF65-F5344CB8AC3E}">
        <p14:creationId xmlns:p14="http://schemas.microsoft.com/office/powerpoint/2010/main" val="713791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D92000-7F96-52AC-0DF1-A941D165F3A1}"/>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A892E05F-5BB4-5F70-8D40-558855CB9A87}"/>
              </a:ext>
            </a:extLst>
          </p:cNvPr>
          <p:cNvSpPr txBox="1"/>
          <p:nvPr/>
        </p:nvSpPr>
        <p:spPr>
          <a:xfrm>
            <a:off x="4620171"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CAD69698-5549-DC50-9801-49DB459C9FC1}"/>
              </a:ext>
            </a:extLst>
          </p:cNvPr>
          <p:cNvSpPr txBox="1"/>
          <p:nvPr/>
        </p:nvSpPr>
        <p:spPr>
          <a:xfrm>
            <a:off x="4613292"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5D2F71DA-686C-CBA7-A2E3-68FE1C6CD41A}"/>
              </a:ext>
            </a:extLst>
          </p:cNvPr>
          <p:cNvSpPr txBox="1"/>
          <p:nvPr/>
        </p:nvSpPr>
        <p:spPr>
          <a:xfrm>
            <a:off x="4607496" y="720820"/>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7" name="TextBox 6">
            <a:extLst>
              <a:ext uri="{FF2B5EF4-FFF2-40B4-BE49-F238E27FC236}">
                <a16:creationId xmlns:a16="http://schemas.microsoft.com/office/drawing/2014/main" id="{58C3EBBB-B390-BD2C-E5FF-C715A93F5890}"/>
              </a:ext>
            </a:extLst>
          </p:cNvPr>
          <p:cNvSpPr txBox="1"/>
          <p:nvPr/>
        </p:nvSpPr>
        <p:spPr>
          <a:xfrm>
            <a:off x="4601700" y="10575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Aprendiendo del pasado</a:t>
            </a:r>
          </a:p>
        </p:txBody>
      </p:sp>
      <p:sp>
        <p:nvSpPr>
          <p:cNvPr id="8" name="1 CuadroTexto">
            <a:extLst>
              <a:ext uri="{FF2B5EF4-FFF2-40B4-BE49-F238E27FC236}">
                <a16:creationId xmlns:a16="http://schemas.microsoft.com/office/drawing/2014/main" id="{512A7646-65A0-3366-6DD9-2C1C8F8C38AA}"/>
              </a:ext>
            </a:extLst>
          </p:cNvPr>
          <p:cNvSpPr txBox="1"/>
          <p:nvPr/>
        </p:nvSpPr>
        <p:spPr>
          <a:xfrm>
            <a:off x="179512" y="4462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Mateo 6:24</a:t>
            </a:r>
          </a:p>
        </p:txBody>
      </p:sp>
      <p:sp>
        <p:nvSpPr>
          <p:cNvPr id="12" name="2 CuadroTexto">
            <a:extLst>
              <a:ext uri="{FF2B5EF4-FFF2-40B4-BE49-F238E27FC236}">
                <a16:creationId xmlns:a16="http://schemas.microsoft.com/office/drawing/2014/main" id="{3E0BC615-A9AF-30FB-BCFA-1F003F63AB8E}"/>
              </a:ext>
            </a:extLst>
          </p:cNvPr>
          <p:cNvSpPr txBox="1"/>
          <p:nvPr/>
        </p:nvSpPr>
        <p:spPr>
          <a:xfrm>
            <a:off x="35496" y="550658"/>
            <a:ext cx="4584675"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Ninguno puede servir a dos señores;</a:t>
            </a:r>
            <a:r>
              <a:rPr lang="es-ES" sz="2400" dirty="0">
                <a:latin typeface="Calibri"/>
              </a:rPr>
              <a:t> </a:t>
            </a:r>
            <a:r>
              <a:rPr lang="es-ES" sz="2400" dirty="0">
                <a:solidFill>
                  <a:srgbClr val="00B0F0"/>
                </a:solidFill>
                <a:latin typeface="Calibri"/>
              </a:rPr>
              <a:t>porque o aborrecerá al uno y amará al otro, o estimará al uno y menospreciará al otro. </a:t>
            </a:r>
            <a:r>
              <a:rPr lang="es-ES" sz="2400" dirty="0">
                <a:latin typeface="Calibri"/>
              </a:rPr>
              <a:t>No podéis servir a Dios y a las riquezas.</a:t>
            </a:r>
          </a:p>
        </p:txBody>
      </p:sp>
      <p:sp>
        <p:nvSpPr>
          <p:cNvPr id="16" name="TextBox 15">
            <a:extLst>
              <a:ext uri="{FF2B5EF4-FFF2-40B4-BE49-F238E27FC236}">
                <a16:creationId xmlns:a16="http://schemas.microsoft.com/office/drawing/2014/main" id="{93F4D42B-2189-74CE-F93F-0D19CA2A552B}"/>
              </a:ext>
            </a:extLst>
          </p:cNvPr>
          <p:cNvSpPr txBox="1"/>
          <p:nvPr/>
        </p:nvSpPr>
        <p:spPr>
          <a:xfrm>
            <a:off x="4600384" y="1744650"/>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consejo: “El que piensa estar firme, mire que no caiga”</a:t>
            </a:r>
          </a:p>
        </p:txBody>
      </p:sp>
      <p:sp>
        <p:nvSpPr>
          <p:cNvPr id="17" name="TextBox 16">
            <a:extLst>
              <a:ext uri="{FF2B5EF4-FFF2-40B4-BE49-F238E27FC236}">
                <a16:creationId xmlns:a16="http://schemas.microsoft.com/office/drawing/2014/main" id="{298BD2BF-40C9-173F-746C-4406C5A80F2C}"/>
              </a:ext>
            </a:extLst>
          </p:cNvPr>
          <p:cNvSpPr txBox="1"/>
          <p:nvPr/>
        </p:nvSpPr>
        <p:spPr>
          <a:xfrm>
            <a:off x="4607496" y="140790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Advertencia contra la idolatría</a:t>
            </a:r>
          </a:p>
        </p:txBody>
      </p:sp>
      <p:sp>
        <p:nvSpPr>
          <p:cNvPr id="11" name="TextBox 10">
            <a:extLst>
              <a:ext uri="{FF2B5EF4-FFF2-40B4-BE49-F238E27FC236}">
                <a16:creationId xmlns:a16="http://schemas.microsoft.com/office/drawing/2014/main" id="{F5F00E70-1793-7A84-C106-8DD597F8097D}"/>
              </a:ext>
            </a:extLst>
          </p:cNvPr>
          <p:cNvSpPr txBox="1"/>
          <p:nvPr/>
        </p:nvSpPr>
        <p:spPr>
          <a:xfrm>
            <a:off x="4596337" y="2327758"/>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imperativo: “huyan de la idolatría”</a:t>
            </a:r>
          </a:p>
        </p:txBody>
      </p:sp>
      <p:sp>
        <p:nvSpPr>
          <p:cNvPr id="5" name="TextBox 4">
            <a:extLst>
              <a:ext uri="{FF2B5EF4-FFF2-40B4-BE49-F238E27FC236}">
                <a16:creationId xmlns:a16="http://schemas.microsoft.com/office/drawing/2014/main" id="{6C270C18-82D3-5087-9DE5-5E54B31D0CE7}"/>
              </a:ext>
            </a:extLst>
          </p:cNvPr>
          <p:cNvSpPr txBox="1"/>
          <p:nvPr/>
        </p:nvSpPr>
        <p:spPr>
          <a:xfrm>
            <a:off x="4620171" y="2675196"/>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premisa 1: Los rituales paganos denotaban comunión con  los demonios</a:t>
            </a:r>
          </a:p>
        </p:txBody>
      </p:sp>
      <p:sp>
        <p:nvSpPr>
          <p:cNvPr id="9" name="TextBox 8">
            <a:extLst>
              <a:ext uri="{FF2B5EF4-FFF2-40B4-BE49-F238E27FC236}">
                <a16:creationId xmlns:a16="http://schemas.microsoft.com/office/drawing/2014/main" id="{6BBE00F2-D432-CAC0-413C-9BD76C30D8B3}"/>
              </a:ext>
            </a:extLst>
          </p:cNvPr>
          <p:cNvSpPr txBox="1"/>
          <p:nvPr/>
        </p:nvSpPr>
        <p:spPr>
          <a:xfrm>
            <a:off x="4607496" y="3274276"/>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premisa 2: La Cena del Señor denota comunión con Cristo</a:t>
            </a:r>
          </a:p>
        </p:txBody>
      </p:sp>
      <p:sp>
        <p:nvSpPr>
          <p:cNvPr id="19" name="1 CuadroTexto">
            <a:extLst>
              <a:ext uri="{FF2B5EF4-FFF2-40B4-BE49-F238E27FC236}">
                <a16:creationId xmlns:a16="http://schemas.microsoft.com/office/drawing/2014/main" id="{67634E74-0518-B8FF-B996-C8F796EA24EA}"/>
              </a:ext>
            </a:extLst>
          </p:cNvPr>
          <p:cNvSpPr txBox="1"/>
          <p:nvPr/>
        </p:nvSpPr>
        <p:spPr>
          <a:xfrm>
            <a:off x="2359148" y="551336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10:21</a:t>
            </a:r>
          </a:p>
        </p:txBody>
      </p:sp>
      <p:sp>
        <p:nvSpPr>
          <p:cNvPr id="21" name="2 CuadroTexto">
            <a:extLst>
              <a:ext uri="{FF2B5EF4-FFF2-40B4-BE49-F238E27FC236}">
                <a16:creationId xmlns:a16="http://schemas.microsoft.com/office/drawing/2014/main" id="{96E3F453-9016-38EC-FA59-FC06D3CB68E1}"/>
              </a:ext>
            </a:extLst>
          </p:cNvPr>
          <p:cNvSpPr txBox="1"/>
          <p:nvPr/>
        </p:nvSpPr>
        <p:spPr>
          <a:xfrm>
            <a:off x="0" y="6029185"/>
            <a:ext cx="9143999"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No podéis beber la copa del Señor, y la copa de los demonios; </a:t>
            </a:r>
            <a:r>
              <a:rPr lang="es-ES" sz="2400" dirty="0">
                <a:solidFill>
                  <a:srgbClr val="00B0F0"/>
                </a:solidFill>
                <a:latin typeface="Calibri"/>
              </a:rPr>
              <a:t>no podéis participar de la mesa del Señor, y de la mesa de los demonios. </a:t>
            </a:r>
          </a:p>
        </p:txBody>
      </p:sp>
      <p:sp>
        <p:nvSpPr>
          <p:cNvPr id="15" name="TextBox 14">
            <a:extLst>
              <a:ext uri="{FF2B5EF4-FFF2-40B4-BE49-F238E27FC236}">
                <a16:creationId xmlns:a16="http://schemas.microsoft.com/office/drawing/2014/main" id="{3750873C-4B0A-F0D1-972D-294EE3F8760D}"/>
              </a:ext>
            </a:extLst>
          </p:cNvPr>
          <p:cNvSpPr txBox="1"/>
          <p:nvPr/>
        </p:nvSpPr>
        <p:spPr>
          <a:xfrm>
            <a:off x="4607495" y="3817133"/>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conclusión: Es incompatible beber la copa del Señor y la copa de los demonios </a:t>
            </a:r>
          </a:p>
        </p:txBody>
      </p:sp>
      <p:sp>
        <p:nvSpPr>
          <p:cNvPr id="4" name="1 CuadroTexto">
            <a:extLst>
              <a:ext uri="{FF2B5EF4-FFF2-40B4-BE49-F238E27FC236}">
                <a16:creationId xmlns:a16="http://schemas.microsoft.com/office/drawing/2014/main" id="{9E987663-A251-0CDC-E046-9177BA5910B9}"/>
              </a:ext>
            </a:extLst>
          </p:cNvPr>
          <p:cNvSpPr txBox="1"/>
          <p:nvPr/>
        </p:nvSpPr>
        <p:spPr>
          <a:xfrm>
            <a:off x="179512" y="2060848"/>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Éxodo 20:3</a:t>
            </a:r>
          </a:p>
        </p:txBody>
      </p:sp>
      <p:sp>
        <p:nvSpPr>
          <p:cNvPr id="14" name="2 CuadroTexto">
            <a:extLst>
              <a:ext uri="{FF2B5EF4-FFF2-40B4-BE49-F238E27FC236}">
                <a16:creationId xmlns:a16="http://schemas.microsoft.com/office/drawing/2014/main" id="{A2613134-29DB-3C3D-87C3-9BFD29F673C1}"/>
              </a:ext>
            </a:extLst>
          </p:cNvPr>
          <p:cNvSpPr txBox="1"/>
          <p:nvPr/>
        </p:nvSpPr>
        <p:spPr>
          <a:xfrm>
            <a:off x="35496" y="2566882"/>
            <a:ext cx="4584675"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No tendrás dioses ajenos delante de mí.</a:t>
            </a:r>
          </a:p>
        </p:txBody>
      </p:sp>
    </p:spTree>
    <p:extLst>
      <p:ext uri="{BB962C8B-B14F-4D97-AF65-F5344CB8AC3E}">
        <p14:creationId xmlns:p14="http://schemas.microsoft.com/office/powerpoint/2010/main" val="417597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4"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5D6DB4-A1DF-6BDA-2413-6B4993D4EA15}"/>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225C8ACD-3DDA-5C89-4673-DBA0B6C7180A}"/>
              </a:ext>
            </a:extLst>
          </p:cNvPr>
          <p:cNvSpPr txBox="1"/>
          <p:nvPr/>
        </p:nvSpPr>
        <p:spPr>
          <a:xfrm>
            <a:off x="4620171"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3750FC14-A6D2-04E3-34C2-28C2D78BF4EF}"/>
              </a:ext>
            </a:extLst>
          </p:cNvPr>
          <p:cNvSpPr txBox="1"/>
          <p:nvPr/>
        </p:nvSpPr>
        <p:spPr>
          <a:xfrm>
            <a:off x="4613292"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EA27FDBB-E0A7-DFD2-7E36-BD0C2FAA5F21}"/>
              </a:ext>
            </a:extLst>
          </p:cNvPr>
          <p:cNvSpPr txBox="1"/>
          <p:nvPr/>
        </p:nvSpPr>
        <p:spPr>
          <a:xfrm>
            <a:off x="4607496" y="720820"/>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7" name="TextBox 6">
            <a:extLst>
              <a:ext uri="{FF2B5EF4-FFF2-40B4-BE49-F238E27FC236}">
                <a16:creationId xmlns:a16="http://schemas.microsoft.com/office/drawing/2014/main" id="{B06BB5C2-9C73-0944-1238-12F27CAF34CF}"/>
              </a:ext>
            </a:extLst>
          </p:cNvPr>
          <p:cNvSpPr txBox="1"/>
          <p:nvPr/>
        </p:nvSpPr>
        <p:spPr>
          <a:xfrm>
            <a:off x="4601700" y="10575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Aprendiendo del pasado</a:t>
            </a:r>
          </a:p>
        </p:txBody>
      </p:sp>
      <p:sp>
        <p:nvSpPr>
          <p:cNvPr id="8" name="1 CuadroTexto">
            <a:extLst>
              <a:ext uri="{FF2B5EF4-FFF2-40B4-BE49-F238E27FC236}">
                <a16:creationId xmlns:a16="http://schemas.microsoft.com/office/drawing/2014/main" id="{121798E5-2341-9133-4057-EEB977D0E938}"/>
              </a:ext>
            </a:extLst>
          </p:cNvPr>
          <p:cNvSpPr txBox="1"/>
          <p:nvPr/>
        </p:nvSpPr>
        <p:spPr>
          <a:xfrm>
            <a:off x="179512" y="4462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Mateo 6:24</a:t>
            </a:r>
          </a:p>
        </p:txBody>
      </p:sp>
      <p:sp>
        <p:nvSpPr>
          <p:cNvPr id="12" name="2 CuadroTexto">
            <a:extLst>
              <a:ext uri="{FF2B5EF4-FFF2-40B4-BE49-F238E27FC236}">
                <a16:creationId xmlns:a16="http://schemas.microsoft.com/office/drawing/2014/main" id="{3E132CFC-304C-A7E0-0E92-0B018BE60B0D}"/>
              </a:ext>
            </a:extLst>
          </p:cNvPr>
          <p:cNvSpPr txBox="1"/>
          <p:nvPr/>
        </p:nvSpPr>
        <p:spPr>
          <a:xfrm>
            <a:off x="35496" y="550658"/>
            <a:ext cx="4584675"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Ninguno puede servir a dos señores;</a:t>
            </a:r>
            <a:r>
              <a:rPr lang="es-ES" sz="2400" dirty="0">
                <a:latin typeface="Calibri"/>
              </a:rPr>
              <a:t> </a:t>
            </a:r>
            <a:r>
              <a:rPr lang="es-ES" sz="2400" dirty="0">
                <a:solidFill>
                  <a:srgbClr val="00B0F0"/>
                </a:solidFill>
                <a:latin typeface="Calibri"/>
              </a:rPr>
              <a:t>porque o aborrecerá al uno y amará al otro, o estimará al uno y menospreciará al otro. </a:t>
            </a:r>
            <a:r>
              <a:rPr lang="es-ES" sz="2400" dirty="0">
                <a:latin typeface="Calibri"/>
              </a:rPr>
              <a:t>No podéis servir a Dios y a las riquezas.</a:t>
            </a:r>
          </a:p>
        </p:txBody>
      </p:sp>
      <p:sp>
        <p:nvSpPr>
          <p:cNvPr id="16" name="TextBox 15">
            <a:extLst>
              <a:ext uri="{FF2B5EF4-FFF2-40B4-BE49-F238E27FC236}">
                <a16:creationId xmlns:a16="http://schemas.microsoft.com/office/drawing/2014/main" id="{91FE5884-D329-04FC-C422-043ABAE5EF11}"/>
              </a:ext>
            </a:extLst>
          </p:cNvPr>
          <p:cNvSpPr txBox="1"/>
          <p:nvPr/>
        </p:nvSpPr>
        <p:spPr>
          <a:xfrm>
            <a:off x="4600384" y="1744650"/>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consejo: “El que piensa estar firme, mire que no caiga”</a:t>
            </a:r>
          </a:p>
        </p:txBody>
      </p:sp>
      <p:sp>
        <p:nvSpPr>
          <p:cNvPr id="17" name="TextBox 16">
            <a:extLst>
              <a:ext uri="{FF2B5EF4-FFF2-40B4-BE49-F238E27FC236}">
                <a16:creationId xmlns:a16="http://schemas.microsoft.com/office/drawing/2014/main" id="{D2D58860-0962-6395-EF9F-752A5245B902}"/>
              </a:ext>
            </a:extLst>
          </p:cNvPr>
          <p:cNvSpPr txBox="1"/>
          <p:nvPr/>
        </p:nvSpPr>
        <p:spPr>
          <a:xfrm>
            <a:off x="4607496" y="140790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Advertencia contra la idolatría</a:t>
            </a:r>
          </a:p>
        </p:txBody>
      </p:sp>
      <p:sp>
        <p:nvSpPr>
          <p:cNvPr id="11" name="TextBox 10">
            <a:extLst>
              <a:ext uri="{FF2B5EF4-FFF2-40B4-BE49-F238E27FC236}">
                <a16:creationId xmlns:a16="http://schemas.microsoft.com/office/drawing/2014/main" id="{BDA2DCC7-E25D-6C75-3B8B-7F1093477625}"/>
              </a:ext>
            </a:extLst>
          </p:cNvPr>
          <p:cNvSpPr txBox="1"/>
          <p:nvPr/>
        </p:nvSpPr>
        <p:spPr>
          <a:xfrm>
            <a:off x="4596337" y="2327758"/>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imperativo: “huyan de la idolatría”</a:t>
            </a:r>
          </a:p>
        </p:txBody>
      </p:sp>
      <p:sp>
        <p:nvSpPr>
          <p:cNvPr id="5" name="TextBox 4">
            <a:extLst>
              <a:ext uri="{FF2B5EF4-FFF2-40B4-BE49-F238E27FC236}">
                <a16:creationId xmlns:a16="http://schemas.microsoft.com/office/drawing/2014/main" id="{C930E5E0-6E75-A9F4-D80E-9A1235A709B8}"/>
              </a:ext>
            </a:extLst>
          </p:cNvPr>
          <p:cNvSpPr txBox="1"/>
          <p:nvPr/>
        </p:nvSpPr>
        <p:spPr>
          <a:xfrm>
            <a:off x="4620171" y="2675196"/>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premisa 1: Los rituales paganos denotaban comunión con  los demonios</a:t>
            </a:r>
          </a:p>
        </p:txBody>
      </p:sp>
      <p:sp>
        <p:nvSpPr>
          <p:cNvPr id="9" name="TextBox 8">
            <a:extLst>
              <a:ext uri="{FF2B5EF4-FFF2-40B4-BE49-F238E27FC236}">
                <a16:creationId xmlns:a16="http://schemas.microsoft.com/office/drawing/2014/main" id="{45058ACF-DC4A-2888-3F1C-0FA8318BF4D1}"/>
              </a:ext>
            </a:extLst>
          </p:cNvPr>
          <p:cNvSpPr txBox="1"/>
          <p:nvPr/>
        </p:nvSpPr>
        <p:spPr>
          <a:xfrm>
            <a:off x="4607496" y="3274276"/>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premisa 2: La Cena del Señor denota comunión con Cristo</a:t>
            </a:r>
          </a:p>
        </p:txBody>
      </p:sp>
      <p:sp>
        <p:nvSpPr>
          <p:cNvPr id="19" name="1 CuadroTexto">
            <a:extLst>
              <a:ext uri="{FF2B5EF4-FFF2-40B4-BE49-F238E27FC236}">
                <a16:creationId xmlns:a16="http://schemas.microsoft.com/office/drawing/2014/main" id="{8FD4FC74-E511-60E8-9D99-190184D234DA}"/>
              </a:ext>
            </a:extLst>
          </p:cNvPr>
          <p:cNvSpPr txBox="1"/>
          <p:nvPr/>
        </p:nvSpPr>
        <p:spPr>
          <a:xfrm>
            <a:off x="2359148" y="551336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10:21</a:t>
            </a:r>
          </a:p>
        </p:txBody>
      </p:sp>
      <p:sp>
        <p:nvSpPr>
          <p:cNvPr id="21" name="2 CuadroTexto">
            <a:extLst>
              <a:ext uri="{FF2B5EF4-FFF2-40B4-BE49-F238E27FC236}">
                <a16:creationId xmlns:a16="http://schemas.microsoft.com/office/drawing/2014/main" id="{290BD598-DD30-BCA2-2B8B-0D9F07B84328}"/>
              </a:ext>
            </a:extLst>
          </p:cNvPr>
          <p:cNvSpPr txBox="1"/>
          <p:nvPr/>
        </p:nvSpPr>
        <p:spPr>
          <a:xfrm>
            <a:off x="0" y="6029185"/>
            <a:ext cx="9143999"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No podéis beber la copa del Señor, y la copa de los demonios; </a:t>
            </a:r>
            <a:r>
              <a:rPr lang="es-ES" sz="2400" dirty="0">
                <a:solidFill>
                  <a:srgbClr val="00B0F0"/>
                </a:solidFill>
                <a:latin typeface="Calibri"/>
              </a:rPr>
              <a:t>no podéis participar de la mesa del Señor, y de la mesa de los demonios. </a:t>
            </a:r>
          </a:p>
        </p:txBody>
      </p:sp>
      <p:sp>
        <p:nvSpPr>
          <p:cNvPr id="15" name="TextBox 14">
            <a:extLst>
              <a:ext uri="{FF2B5EF4-FFF2-40B4-BE49-F238E27FC236}">
                <a16:creationId xmlns:a16="http://schemas.microsoft.com/office/drawing/2014/main" id="{7770E8BD-D674-0A2D-7F29-B469EDA60614}"/>
              </a:ext>
            </a:extLst>
          </p:cNvPr>
          <p:cNvSpPr txBox="1"/>
          <p:nvPr/>
        </p:nvSpPr>
        <p:spPr>
          <a:xfrm>
            <a:off x="4607495" y="3817133"/>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conclusión: Es incompatible beber la copa del Señor y la copa de los demonios </a:t>
            </a:r>
          </a:p>
        </p:txBody>
      </p:sp>
      <p:sp>
        <p:nvSpPr>
          <p:cNvPr id="4" name="1 CuadroTexto">
            <a:extLst>
              <a:ext uri="{FF2B5EF4-FFF2-40B4-BE49-F238E27FC236}">
                <a16:creationId xmlns:a16="http://schemas.microsoft.com/office/drawing/2014/main" id="{C5CEB8AA-D242-6A35-324C-D3065567B772}"/>
              </a:ext>
            </a:extLst>
          </p:cNvPr>
          <p:cNvSpPr txBox="1"/>
          <p:nvPr/>
        </p:nvSpPr>
        <p:spPr>
          <a:xfrm>
            <a:off x="179512" y="2060848"/>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Éxodo 20:3</a:t>
            </a:r>
          </a:p>
        </p:txBody>
      </p:sp>
      <p:sp>
        <p:nvSpPr>
          <p:cNvPr id="14" name="2 CuadroTexto">
            <a:extLst>
              <a:ext uri="{FF2B5EF4-FFF2-40B4-BE49-F238E27FC236}">
                <a16:creationId xmlns:a16="http://schemas.microsoft.com/office/drawing/2014/main" id="{F02F9D38-C829-0312-9715-DE0345458E77}"/>
              </a:ext>
            </a:extLst>
          </p:cNvPr>
          <p:cNvSpPr txBox="1"/>
          <p:nvPr/>
        </p:nvSpPr>
        <p:spPr>
          <a:xfrm>
            <a:off x="35496" y="2566882"/>
            <a:ext cx="4584675"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No tendrás dioses ajenos delante de mí.</a:t>
            </a:r>
          </a:p>
        </p:txBody>
      </p:sp>
      <p:sp>
        <p:nvSpPr>
          <p:cNvPr id="6" name="TextBox 5">
            <a:extLst>
              <a:ext uri="{FF2B5EF4-FFF2-40B4-BE49-F238E27FC236}">
                <a16:creationId xmlns:a16="http://schemas.microsoft.com/office/drawing/2014/main" id="{5B4AAA7F-A022-0755-1FBD-CE3C48786E56}"/>
              </a:ext>
            </a:extLst>
          </p:cNvPr>
          <p:cNvSpPr txBox="1"/>
          <p:nvPr/>
        </p:nvSpPr>
        <p:spPr>
          <a:xfrm>
            <a:off x="4596337" y="4387401"/>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razón: Dios exige una lealtad completa</a:t>
            </a:r>
          </a:p>
        </p:txBody>
      </p:sp>
    </p:spTree>
    <p:extLst>
      <p:ext uri="{BB962C8B-B14F-4D97-AF65-F5344CB8AC3E}">
        <p14:creationId xmlns:p14="http://schemas.microsoft.com/office/powerpoint/2010/main" val="1445912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58251-296B-9A8E-0A6F-A33CA07BDF39}"/>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BC8BEDA4-1313-89E0-440F-363B772BF26E}"/>
              </a:ext>
            </a:extLst>
          </p:cNvPr>
          <p:cNvSpPr txBox="1"/>
          <p:nvPr/>
        </p:nvSpPr>
        <p:spPr>
          <a:xfrm>
            <a:off x="4620171"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9D4FA14D-85F3-618C-3D9D-AECD2CB616A4}"/>
              </a:ext>
            </a:extLst>
          </p:cNvPr>
          <p:cNvSpPr txBox="1"/>
          <p:nvPr/>
        </p:nvSpPr>
        <p:spPr>
          <a:xfrm>
            <a:off x="4613292"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1D5FBECE-6FFF-DFAD-2CB6-18C6A352DF2C}"/>
              </a:ext>
            </a:extLst>
          </p:cNvPr>
          <p:cNvSpPr txBox="1"/>
          <p:nvPr/>
        </p:nvSpPr>
        <p:spPr>
          <a:xfrm>
            <a:off x="4607496" y="720820"/>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7" name="TextBox 6">
            <a:extLst>
              <a:ext uri="{FF2B5EF4-FFF2-40B4-BE49-F238E27FC236}">
                <a16:creationId xmlns:a16="http://schemas.microsoft.com/office/drawing/2014/main" id="{CA6EEF61-93BB-39BA-5B4D-ED02A63F0F51}"/>
              </a:ext>
            </a:extLst>
          </p:cNvPr>
          <p:cNvSpPr txBox="1"/>
          <p:nvPr/>
        </p:nvSpPr>
        <p:spPr>
          <a:xfrm>
            <a:off x="4601700" y="10575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Aprendiendo del pasado</a:t>
            </a:r>
          </a:p>
        </p:txBody>
      </p:sp>
      <p:sp>
        <p:nvSpPr>
          <p:cNvPr id="8" name="1 CuadroTexto">
            <a:extLst>
              <a:ext uri="{FF2B5EF4-FFF2-40B4-BE49-F238E27FC236}">
                <a16:creationId xmlns:a16="http://schemas.microsoft.com/office/drawing/2014/main" id="{3C8AA80F-EE5C-4925-58F7-7F5F27C12A2C}"/>
              </a:ext>
            </a:extLst>
          </p:cNvPr>
          <p:cNvSpPr txBox="1"/>
          <p:nvPr/>
        </p:nvSpPr>
        <p:spPr>
          <a:xfrm>
            <a:off x="179512" y="4462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10:31</a:t>
            </a:r>
          </a:p>
        </p:txBody>
      </p:sp>
      <p:sp>
        <p:nvSpPr>
          <p:cNvPr id="12" name="2 CuadroTexto">
            <a:extLst>
              <a:ext uri="{FF2B5EF4-FFF2-40B4-BE49-F238E27FC236}">
                <a16:creationId xmlns:a16="http://schemas.microsoft.com/office/drawing/2014/main" id="{12FF2D45-2C2A-014F-948C-482E8238BBFC}"/>
              </a:ext>
            </a:extLst>
          </p:cNvPr>
          <p:cNvSpPr txBox="1"/>
          <p:nvPr/>
        </p:nvSpPr>
        <p:spPr>
          <a:xfrm>
            <a:off x="35496" y="550658"/>
            <a:ext cx="4584675"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Si, pues, coméis o bebéis, o hacéis otra cosa, hacedlo todo para la gloria de Dios. </a:t>
            </a:r>
          </a:p>
        </p:txBody>
      </p:sp>
      <p:sp>
        <p:nvSpPr>
          <p:cNvPr id="17" name="TextBox 16">
            <a:extLst>
              <a:ext uri="{FF2B5EF4-FFF2-40B4-BE49-F238E27FC236}">
                <a16:creationId xmlns:a16="http://schemas.microsoft.com/office/drawing/2014/main" id="{E8013A51-827E-EFB5-184E-49BA9A34D7CF}"/>
              </a:ext>
            </a:extLst>
          </p:cNvPr>
          <p:cNvSpPr txBox="1"/>
          <p:nvPr/>
        </p:nvSpPr>
        <p:spPr>
          <a:xfrm>
            <a:off x="4607496" y="140790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Advertencia contra la idolatría</a:t>
            </a:r>
          </a:p>
        </p:txBody>
      </p:sp>
      <p:sp>
        <p:nvSpPr>
          <p:cNvPr id="6" name="TextBox 5">
            <a:extLst>
              <a:ext uri="{FF2B5EF4-FFF2-40B4-BE49-F238E27FC236}">
                <a16:creationId xmlns:a16="http://schemas.microsoft.com/office/drawing/2014/main" id="{8C945FBF-7F12-BD47-F529-0E6DF90D0219}"/>
              </a:ext>
            </a:extLst>
          </p:cNvPr>
          <p:cNvSpPr txBox="1"/>
          <p:nvPr/>
        </p:nvSpPr>
        <p:spPr>
          <a:xfrm>
            <a:off x="4582660" y="2035740"/>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Dios exige una lealtad completa</a:t>
            </a:r>
          </a:p>
        </p:txBody>
      </p:sp>
      <p:sp>
        <p:nvSpPr>
          <p:cNvPr id="18" name="TextBox 17">
            <a:extLst>
              <a:ext uri="{FF2B5EF4-FFF2-40B4-BE49-F238E27FC236}">
                <a16:creationId xmlns:a16="http://schemas.microsoft.com/office/drawing/2014/main" id="{249491C4-0D3E-C6F7-1609-BC4EA77751F8}"/>
              </a:ext>
            </a:extLst>
          </p:cNvPr>
          <p:cNvSpPr txBox="1"/>
          <p:nvPr/>
        </p:nvSpPr>
        <p:spPr>
          <a:xfrm>
            <a:off x="4602590" y="171637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Venciendo la idolatría</a:t>
            </a:r>
          </a:p>
        </p:txBody>
      </p:sp>
    </p:spTree>
    <p:extLst>
      <p:ext uri="{BB962C8B-B14F-4D97-AF65-F5344CB8AC3E}">
        <p14:creationId xmlns:p14="http://schemas.microsoft.com/office/powerpoint/2010/main" val="2598109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6" grpId="0" animBg="1"/>
      <p:bldP spid="18"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AF96A-C4CC-5ECA-4244-BD5E35312D84}"/>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2D77B26B-C0F3-4AE5-042B-4A882CD753D3}"/>
              </a:ext>
            </a:extLst>
          </p:cNvPr>
          <p:cNvSpPr txBox="1"/>
          <p:nvPr/>
        </p:nvSpPr>
        <p:spPr>
          <a:xfrm>
            <a:off x="4620171"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A9FDBAE1-1549-0459-B491-1857C37887F1}"/>
              </a:ext>
            </a:extLst>
          </p:cNvPr>
          <p:cNvSpPr txBox="1"/>
          <p:nvPr/>
        </p:nvSpPr>
        <p:spPr>
          <a:xfrm>
            <a:off x="4613292"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D28CE161-C40D-9DDA-36C3-802C7123096F}"/>
              </a:ext>
            </a:extLst>
          </p:cNvPr>
          <p:cNvSpPr txBox="1"/>
          <p:nvPr/>
        </p:nvSpPr>
        <p:spPr>
          <a:xfrm>
            <a:off x="4607496" y="720820"/>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7" name="TextBox 6">
            <a:extLst>
              <a:ext uri="{FF2B5EF4-FFF2-40B4-BE49-F238E27FC236}">
                <a16:creationId xmlns:a16="http://schemas.microsoft.com/office/drawing/2014/main" id="{4119656A-CF6E-A9B9-3D8A-87E2DFB1C5F3}"/>
              </a:ext>
            </a:extLst>
          </p:cNvPr>
          <p:cNvSpPr txBox="1"/>
          <p:nvPr/>
        </p:nvSpPr>
        <p:spPr>
          <a:xfrm>
            <a:off x="4601700" y="10575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Aprendiendo del pasado</a:t>
            </a:r>
          </a:p>
        </p:txBody>
      </p:sp>
      <p:sp>
        <p:nvSpPr>
          <p:cNvPr id="8" name="1 CuadroTexto">
            <a:extLst>
              <a:ext uri="{FF2B5EF4-FFF2-40B4-BE49-F238E27FC236}">
                <a16:creationId xmlns:a16="http://schemas.microsoft.com/office/drawing/2014/main" id="{023A91A7-0CB8-F9CD-2EDA-130DFEC966DA}"/>
              </a:ext>
            </a:extLst>
          </p:cNvPr>
          <p:cNvSpPr txBox="1"/>
          <p:nvPr/>
        </p:nvSpPr>
        <p:spPr>
          <a:xfrm>
            <a:off x="179512" y="4462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10:31</a:t>
            </a:r>
          </a:p>
        </p:txBody>
      </p:sp>
      <p:sp>
        <p:nvSpPr>
          <p:cNvPr id="12" name="2 CuadroTexto">
            <a:extLst>
              <a:ext uri="{FF2B5EF4-FFF2-40B4-BE49-F238E27FC236}">
                <a16:creationId xmlns:a16="http://schemas.microsoft.com/office/drawing/2014/main" id="{E4510B9D-6CF6-1352-8DCC-0AC2828B2F40}"/>
              </a:ext>
            </a:extLst>
          </p:cNvPr>
          <p:cNvSpPr txBox="1"/>
          <p:nvPr/>
        </p:nvSpPr>
        <p:spPr>
          <a:xfrm>
            <a:off x="35496" y="550658"/>
            <a:ext cx="4584675"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Si, pues, coméis o bebéis, o hacéis otra cosa, </a:t>
            </a:r>
            <a:r>
              <a:rPr lang="es-ES" sz="2400" dirty="0">
                <a:latin typeface="Calibri"/>
              </a:rPr>
              <a:t>hacedlo todo para la gloria de Dios. </a:t>
            </a:r>
          </a:p>
        </p:txBody>
      </p:sp>
      <p:sp>
        <p:nvSpPr>
          <p:cNvPr id="17" name="TextBox 16">
            <a:extLst>
              <a:ext uri="{FF2B5EF4-FFF2-40B4-BE49-F238E27FC236}">
                <a16:creationId xmlns:a16="http://schemas.microsoft.com/office/drawing/2014/main" id="{32514208-5B41-54CF-5480-0DBCCD525B19}"/>
              </a:ext>
            </a:extLst>
          </p:cNvPr>
          <p:cNvSpPr txBox="1"/>
          <p:nvPr/>
        </p:nvSpPr>
        <p:spPr>
          <a:xfrm>
            <a:off x="4607496" y="140790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Advertencia contra la idolatría</a:t>
            </a:r>
          </a:p>
        </p:txBody>
      </p:sp>
      <p:sp>
        <p:nvSpPr>
          <p:cNvPr id="6" name="TextBox 5">
            <a:extLst>
              <a:ext uri="{FF2B5EF4-FFF2-40B4-BE49-F238E27FC236}">
                <a16:creationId xmlns:a16="http://schemas.microsoft.com/office/drawing/2014/main" id="{A2BB6892-B4AD-11C0-AC2B-D78470C622CD}"/>
              </a:ext>
            </a:extLst>
          </p:cNvPr>
          <p:cNvSpPr txBox="1"/>
          <p:nvPr/>
        </p:nvSpPr>
        <p:spPr>
          <a:xfrm>
            <a:off x="4582660" y="2035740"/>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Dios exige una lealtad completa</a:t>
            </a:r>
          </a:p>
        </p:txBody>
      </p:sp>
      <p:sp>
        <p:nvSpPr>
          <p:cNvPr id="18" name="TextBox 17">
            <a:extLst>
              <a:ext uri="{FF2B5EF4-FFF2-40B4-BE49-F238E27FC236}">
                <a16:creationId xmlns:a16="http://schemas.microsoft.com/office/drawing/2014/main" id="{2FA2BE00-5FCF-17BC-28D3-DD4729BBB47E}"/>
              </a:ext>
            </a:extLst>
          </p:cNvPr>
          <p:cNvSpPr txBox="1"/>
          <p:nvPr/>
        </p:nvSpPr>
        <p:spPr>
          <a:xfrm>
            <a:off x="4602590" y="171637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Venciendo la idolatría</a:t>
            </a:r>
          </a:p>
        </p:txBody>
      </p:sp>
    </p:spTree>
    <p:extLst>
      <p:ext uri="{BB962C8B-B14F-4D97-AF65-F5344CB8AC3E}">
        <p14:creationId xmlns:p14="http://schemas.microsoft.com/office/powerpoint/2010/main" val="336950909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DB4FC-0B50-1CF8-A457-82112D11D42B}"/>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A3BF80AE-CDBB-C116-2242-4F575F255053}"/>
              </a:ext>
            </a:extLst>
          </p:cNvPr>
          <p:cNvSpPr txBox="1"/>
          <p:nvPr/>
        </p:nvSpPr>
        <p:spPr>
          <a:xfrm>
            <a:off x="4620171"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D02F219F-244E-A68D-602C-702A5BED7CFF}"/>
              </a:ext>
            </a:extLst>
          </p:cNvPr>
          <p:cNvSpPr txBox="1"/>
          <p:nvPr/>
        </p:nvSpPr>
        <p:spPr>
          <a:xfrm>
            <a:off x="4613292"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0E3C4D49-ABEA-8C67-EED0-213E8084F79F}"/>
              </a:ext>
            </a:extLst>
          </p:cNvPr>
          <p:cNvSpPr txBox="1"/>
          <p:nvPr/>
        </p:nvSpPr>
        <p:spPr>
          <a:xfrm>
            <a:off x="4607496" y="720820"/>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7" name="TextBox 6">
            <a:extLst>
              <a:ext uri="{FF2B5EF4-FFF2-40B4-BE49-F238E27FC236}">
                <a16:creationId xmlns:a16="http://schemas.microsoft.com/office/drawing/2014/main" id="{1CF268A0-6832-4291-7AC8-BF5015CC4AED}"/>
              </a:ext>
            </a:extLst>
          </p:cNvPr>
          <p:cNvSpPr txBox="1"/>
          <p:nvPr/>
        </p:nvSpPr>
        <p:spPr>
          <a:xfrm>
            <a:off x="4601700" y="10575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Aprendiendo del pasado</a:t>
            </a:r>
          </a:p>
        </p:txBody>
      </p:sp>
      <p:sp>
        <p:nvSpPr>
          <p:cNvPr id="8" name="1 CuadroTexto">
            <a:extLst>
              <a:ext uri="{FF2B5EF4-FFF2-40B4-BE49-F238E27FC236}">
                <a16:creationId xmlns:a16="http://schemas.microsoft.com/office/drawing/2014/main" id="{017835DB-8107-8675-34EF-DCC92C903BBE}"/>
              </a:ext>
            </a:extLst>
          </p:cNvPr>
          <p:cNvSpPr txBox="1"/>
          <p:nvPr/>
        </p:nvSpPr>
        <p:spPr>
          <a:xfrm>
            <a:off x="179512" y="4462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10:31</a:t>
            </a:r>
          </a:p>
        </p:txBody>
      </p:sp>
      <p:sp>
        <p:nvSpPr>
          <p:cNvPr id="12" name="2 CuadroTexto">
            <a:extLst>
              <a:ext uri="{FF2B5EF4-FFF2-40B4-BE49-F238E27FC236}">
                <a16:creationId xmlns:a16="http://schemas.microsoft.com/office/drawing/2014/main" id="{DD3CE298-0C33-44DA-EC5A-AC46F631C868}"/>
              </a:ext>
            </a:extLst>
          </p:cNvPr>
          <p:cNvSpPr txBox="1"/>
          <p:nvPr/>
        </p:nvSpPr>
        <p:spPr>
          <a:xfrm>
            <a:off x="35496" y="550658"/>
            <a:ext cx="4584675"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Si, pues, coméis o bebéis, o hacéis otra cosa</a:t>
            </a:r>
            <a:r>
              <a:rPr lang="es-ES" sz="2400" dirty="0">
                <a:solidFill>
                  <a:srgbClr val="00B0F0"/>
                </a:solidFill>
                <a:latin typeface="Calibri"/>
              </a:rPr>
              <a:t>, hacedlo todo para la gloria de Dios. </a:t>
            </a:r>
          </a:p>
        </p:txBody>
      </p:sp>
      <p:sp>
        <p:nvSpPr>
          <p:cNvPr id="17" name="TextBox 16">
            <a:extLst>
              <a:ext uri="{FF2B5EF4-FFF2-40B4-BE49-F238E27FC236}">
                <a16:creationId xmlns:a16="http://schemas.microsoft.com/office/drawing/2014/main" id="{68692FDB-C0F3-A125-7F7F-EDEC15863A1D}"/>
              </a:ext>
            </a:extLst>
          </p:cNvPr>
          <p:cNvSpPr txBox="1"/>
          <p:nvPr/>
        </p:nvSpPr>
        <p:spPr>
          <a:xfrm>
            <a:off x="4607496" y="140790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Advertencia contra la idolatría</a:t>
            </a:r>
          </a:p>
        </p:txBody>
      </p:sp>
      <p:sp>
        <p:nvSpPr>
          <p:cNvPr id="6" name="TextBox 5">
            <a:extLst>
              <a:ext uri="{FF2B5EF4-FFF2-40B4-BE49-F238E27FC236}">
                <a16:creationId xmlns:a16="http://schemas.microsoft.com/office/drawing/2014/main" id="{CC8CFB5A-0F81-93AF-D539-EDC88FC5F199}"/>
              </a:ext>
            </a:extLst>
          </p:cNvPr>
          <p:cNvSpPr txBox="1"/>
          <p:nvPr/>
        </p:nvSpPr>
        <p:spPr>
          <a:xfrm>
            <a:off x="4582660" y="2035740"/>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Dios exige una lealtad completa</a:t>
            </a:r>
          </a:p>
        </p:txBody>
      </p:sp>
      <p:sp>
        <p:nvSpPr>
          <p:cNvPr id="18" name="TextBox 17">
            <a:extLst>
              <a:ext uri="{FF2B5EF4-FFF2-40B4-BE49-F238E27FC236}">
                <a16:creationId xmlns:a16="http://schemas.microsoft.com/office/drawing/2014/main" id="{7CD6A7C7-F895-B2B9-5841-E059FD6BE946}"/>
              </a:ext>
            </a:extLst>
          </p:cNvPr>
          <p:cNvSpPr txBox="1"/>
          <p:nvPr/>
        </p:nvSpPr>
        <p:spPr>
          <a:xfrm>
            <a:off x="4602590" y="171637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Venciendo la idolatría</a:t>
            </a:r>
          </a:p>
        </p:txBody>
      </p:sp>
      <p:sp>
        <p:nvSpPr>
          <p:cNvPr id="4" name="1 CuadroTexto">
            <a:extLst>
              <a:ext uri="{FF2B5EF4-FFF2-40B4-BE49-F238E27FC236}">
                <a16:creationId xmlns:a16="http://schemas.microsoft.com/office/drawing/2014/main" id="{8B002E3D-8484-CE53-2F44-DA123E13E754}"/>
              </a:ext>
            </a:extLst>
          </p:cNvPr>
          <p:cNvSpPr txBox="1"/>
          <p:nvPr/>
        </p:nvSpPr>
        <p:spPr>
          <a:xfrm>
            <a:off x="2495935" y="4975295"/>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Marcos 12:30, 31</a:t>
            </a:r>
          </a:p>
        </p:txBody>
      </p:sp>
      <p:sp>
        <p:nvSpPr>
          <p:cNvPr id="9" name="2 CuadroTexto">
            <a:extLst>
              <a:ext uri="{FF2B5EF4-FFF2-40B4-BE49-F238E27FC236}">
                <a16:creationId xmlns:a16="http://schemas.microsoft.com/office/drawing/2014/main" id="{250E832E-22C9-FDE8-9248-FCD90EDD826B}"/>
              </a:ext>
            </a:extLst>
          </p:cNvPr>
          <p:cNvSpPr txBox="1"/>
          <p:nvPr/>
        </p:nvSpPr>
        <p:spPr>
          <a:xfrm>
            <a:off x="35496" y="5485640"/>
            <a:ext cx="9102707"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Y amarás al Señor tu Dios con todo tu corazón, y con toda tu alma, y con toda tu mente y con todas tus fuerzas. Este es el principal mandamiento. Y el segundo es semejante: Amarás a tu prójimo como a ti mismo. No hay otro mandamiento mayor que éstos. </a:t>
            </a:r>
          </a:p>
        </p:txBody>
      </p:sp>
    </p:spTree>
    <p:extLst>
      <p:ext uri="{BB962C8B-B14F-4D97-AF65-F5344CB8AC3E}">
        <p14:creationId xmlns:p14="http://schemas.microsoft.com/office/powerpoint/2010/main" val="2170629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33E96D-5689-11BE-481D-E969E7A44684}"/>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C65ACF80-72B9-799E-4FBE-5538CE7D3EB8}"/>
              </a:ext>
            </a:extLst>
          </p:cNvPr>
          <p:cNvSpPr txBox="1"/>
          <p:nvPr/>
        </p:nvSpPr>
        <p:spPr>
          <a:xfrm>
            <a:off x="4620171"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EAACE538-8560-EC07-FE41-BC945EC194D6}"/>
              </a:ext>
            </a:extLst>
          </p:cNvPr>
          <p:cNvSpPr txBox="1"/>
          <p:nvPr/>
        </p:nvSpPr>
        <p:spPr>
          <a:xfrm>
            <a:off x="4613292"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F0611B6D-B326-5976-5ED6-B5ADC29E1B79}"/>
              </a:ext>
            </a:extLst>
          </p:cNvPr>
          <p:cNvSpPr txBox="1"/>
          <p:nvPr/>
        </p:nvSpPr>
        <p:spPr>
          <a:xfrm>
            <a:off x="4607496" y="720820"/>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7" name="TextBox 6">
            <a:extLst>
              <a:ext uri="{FF2B5EF4-FFF2-40B4-BE49-F238E27FC236}">
                <a16:creationId xmlns:a16="http://schemas.microsoft.com/office/drawing/2014/main" id="{116DCC3D-633D-2F55-8555-A6F32CB5DA80}"/>
              </a:ext>
            </a:extLst>
          </p:cNvPr>
          <p:cNvSpPr txBox="1"/>
          <p:nvPr/>
        </p:nvSpPr>
        <p:spPr>
          <a:xfrm>
            <a:off x="4601700" y="10575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Aprendiendo del pasado</a:t>
            </a:r>
          </a:p>
        </p:txBody>
      </p:sp>
      <p:sp>
        <p:nvSpPr>
          <p:cNvPr id="8" name="1 CuadroTexto">
            <a:extLst>
              <a:ext uri="{FF2B5EF4-FFF2-40B4-BE49-F238E27FC236}">
                <a16:creationId xmlns:a16="http://schemas.microsoft.com/office/drawing/2014/main" id="{5FF40F64-1305-CEE7-6154-0F894F1BFA87}"/>
              </a:ext>
            </a:extLst>
          </p:cNvPr>
          <p:cNvSpPr txBox="1"/>
          <p:nvPr/>
        </p:nvSpPr>
        <p:spPr>
          <a:xfrm>
            <a:off x="179512" y="4462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10:31</a:t>
            </a:r>
          </a:p>
        </p:txBody>
      </p:sp>
      <p:sp>
        <p:nvSpPr>
          <p:cNvPr id="12" name="2 CuadroTexto">
            <a:extLst>
              <a:ext uri="{FF2B5EF4-FFF2-40B4-BE49-F238E27FC236}">
                <a16:creationId xmlns:a16="http://schemas.microsoft.com/office/drawing/2014/main" id="{9E9039AC-6227-E50F-B47E-57CED66BB7C8}"/>
              </a:ext>
            </a:extLst>
          </p:cNvPr>
          <p:cNvSpPr txBox="1"/>
          <p:nvPr/>
        </p:nvSpPr>
        <p:spPr>
          <a:xfrm>
            <a:off x="35496" y="550658"/>
            <a:ext cx="4584675"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Si, pues, coméis o bebéis, o hacéis otra cosa</a:t>
            </a:r>
            <a:r>
              <a:rPr lang="es-ES" sz="2400" dirty="0">
                <a:solidFill>
                  <a:srgbClr val="00B0F0"/>
                </a:solidFill>
                <a:latin typeface="Calibri"/>
              </a:rPr>
              <a:t>, hacedlo todo para la gloria de Dios. </a:t>
            </a:r>
          </a:p>
        </p:txBody>
      </p:sp>
      <p:sp>
        <p:nvSpPr>
          <p:cNvPr id="17" name="TextBox 16">
            <a:extLst>
              <a:ext uri="{FF2B5EF4-FFF2-40B4-BE49-F238E27FC236}">
                <a16:creationId xmlns:a16="http://schemas.microsoft.com/office/drawing/2014/main" id="{7BB5A94F-2E1B-E757-83CD-9102BF1E41DA}"/>
              </a:ext>
            </a:extLst>
          </p:cNvPr>
          <p:cNvSpPr txBox="1"/>
          <p:nvPr/>
        </p:nvSpPr>
        <p:spPr>
          <a:xfrm>
            <a:off x="4607496" y="140790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Advertencia contra la idolatría</a:t>
            </a:r>
          </a:p>
        </p:txBody>
      </p:sp>
      <p:sp>
        <p:nvSpPr>
          <p:cNvPr id="6" name="TextBox 5">
            <a:extLst>
              <a:ext uri="{FF2B5EF4-FFF2-40B4-BE49-F238E27FC236}">
                <a16:creationId xmlns:a16="http://schemas.microsoft.com/office/drawing/2014/main" id="{08537C5D-CAE1-C943-3DF5-198512A5B6E4}"/>
              </a:ext>
            </a:extLst>
          </p:cNvPr>
          <p:cNvSpPr txBox="1"/>
          <p:nvPr/>
        </p:nvSpPr>
        <p:spPr>
          <a:xfrm>
            <a:off x="4582660" y="2035740"/>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Dios exige una lealtad completa</a:t>
            </a:r>
          </a:p>
        </p:txBody>
      </p:sp>
      <p:sp>
        <p:nvSpPr>
          <p:cNvPr id="18" name="TextBox 17">
            <a:extLst>
              <a:ext uri="{FF2B5EF4-FFF2-40B4-BE49-F238E27FC236}">
                <a16:creationId xmlns:a16="http://schemas.microsoft.com/office/drawing/2014/main" id="{A0FD97C1-0281-040C-A44E-70D9BDF05BB1}"/>
              </a:ext>
            </a:extLst>
          </p:cNvPr>
          <p:cNvSpPr txBox="1"/>
          <p:nvPr/>
        </p:nvSpPr>
        <p:spPr>
          <a:xfrm>
            <a:off x="4602590" y="171637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Venciendo la idolatría</a:t>
            </a:r>
          </a:p>
        </p:txBody>
      </p:sp>
      <p:sp>
        <p:nvSpPr>
          <p:cNvPr id="4" name="1 CuadroTexto">
            <a:extLst>
              <a:ext uri="{FF2B5EF4-FFF2-40B4-BE49-F238E27FC236}">
                <a16:creationId xmlns:a16="http://schemas.microsoft.com/office/drawing/2014/main" id="{EB499F0C-4AD0-87DB-0101-A2DDA3409F3E}"/>
              </a:ext>
            </a:extLst>
          </p:cNvPr>
          <p:cNvSpPr txBox="1"/>
          <p:nvPr/>
        </p:nvSpPr>
        <p:spPr>
          <a:xfrm>
            <a:off x="2495935" y="4975295"/>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Marcos 12:30, 31</a:t>
            </a:r>
          </a:p>
        </p:txBody>
      </p:sp>
      <p:sp>
        <p:nvSpPr>
          <p:cNvPr id="9" name="2 CuadroTexto">
            <a:extLst>
              <a:ext uri="{FF2B5EF4-FFF2-40B4-BE49-F238E27FC236}">
                <a16:creationId xmlns:a16="http://schemas.microsoft.com/office/drawing/2014/main" id="{649967B0-847A-6B8E-C794-2A7C673840AF}"/>
              </a:ext>
            </a:extLst>
          </p:cNvPr>
          <p:cNvSpPr txBox="1"/>
          <p:nvPr/>
        </p:nvSpPr>
        <p:spPr>
          <a:xfrm>
            <a:off x="35496" y="5485640"/>
            <a:ext cx="9102707"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amarás al Señor tu Dios con todo tu corazón, y con toda tu alma, y con toda tu mente y con todas tus fuerzas. </a:t>
            </a:r>
            <a:r>
              <a:rPr lang="es-ES" sz="2400" dirty="0">
                <a:latin typeface="Calibri"/>
              </a:rPr>
              <a:t>Este es el principal mandamiento. Y el segundo es semejante: Amarás a tu prójimo como a ti mismo. No hay otro mandamiento mayor que éstos. </a:t>
            </a:r>
          </a:p>
        </p:txBody>
      </p:sp>
      <p:sp>
        <p:nvSpPr>
          <p:cNvPr id="5" name="TextBox 4">
            <a:extLst>
              <a:ext uri="{FF2B5EF4-FFF2-40B4-BE49-F238E27FC236}">
                <a16:creationId xmlns:a16="http://schemas.microsoft.com/office/drawing/2014/main" id="{213D6A9C-DFE0-10A2-ADCE-F1BDD70148CC}"/>
              </a:ext>
            </a:extLst>
          </p:cNvPr>
          <p:cNvSpPr txBox="1"/>
          <p:nvPr/>
        </p:nvSpPr>
        <p:spPr>
          <a:xfrm>
            <a:off x="4584676" y="2396449"/>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Principio 1: Amar a Dios sobre todas las cosas </a:t>
            </a:r>
          </a:p>
        </p:txBody>
      </p:sp>
      <p:sp>
        <p:nvSpPr>
          <p:cNvPr id="14" name="1 CuadroTexto">
            <a:extLst>
              <a:ext uri="{FF2B5EF4-FFF2-40B4-BE49-F238E27FC236}">
                <a16:creationId xmlns:a16="http://schemas.microsoft.com/office/drawing/2014/main" id="{15B3E4BF-D431-B015-CA2B-69D2D8DDB09D}"/>
              </a:ext>
            </a:extLst>
          </p:cNvPr>
          <p:cNvSpPr txBox="1"/>
          <p:nvPr/>
        </p:nvSpPr>
        <p:spPr>
          <a:xfrm>
            <a:off x="179512" y="1470959"/>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10:24</a:t>
            </a:r>
          </a:p>
        </p:txBody>
      </p:sp>
      <p:sp>
        <p:nvSpPr>
          <p:cNvPr id="16" name="2 CuadroTexto">
            <a:extLst>
              <a:ext uri="{FF2B5EF4-FFF2-40B4-BE49-F238E27FC236}">
                <a16:creationId xmlns:a16="http://schemas.microsoft.com/office/drawing/2014/main" id="{1C0E1864-412E-9766-1D1F-68ED46D4E93B}"/>
              </a:ext>
            </a:extLst>
          </p:cNvPr>
          <p:cNvSpPr txBox="1"/>
          <p:nvPr/>
        </p:nvSpPr>
        <p:spPr>
          <a:xfrm>
            <a:off x="35496" y="1976993"/>
            <a:ext cx="4584675"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Ninguno busque su propio bien, sino el del otro. </a:t>
            </a:r>
          </a:p>
        </p:txBody>
      </p:sp>
    </p:spTree>
    <p:extLst>
      <p:ext uri="{BB962C8B-B14F-4D97-AF65-F5344CB8AC3E}">
        <p14:creationId xmlns:p14="http://schemas.microsoft.com/office/powerpoint/2010/main" val="666149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4" grpId="0"/>
      <p:bldP spid="16"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4C1E5D-4977-EC13-5B9F-428F80A3BDC8}"/>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D0763F58-2505-9337-2B76-7AA6E11BC346}"/>
              </a:ext>
            </a:extLst>
          </p:cNvPr>
          <p:cNvSpPr txBox="1"/>
          <p:nvPr/>
        </p:nvSpPr>
        <p:spPr>
          <a:xfrm>
            <a:off x="4620171"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80568930-2905-8E99-D9E8-5059DA089225}"/>
              </a:ext>
            </a:extLst>
          </p:cNvPr>
          <p:cNvSpPr txBox="1"/>
          <p:nvPr/>
        </p:nvSpPr>
        <p:spPr>
          <a:xfrm>
            <a:off x="4613292"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E2D2233E-844B-824F-834F-6D1AB0B87ED6}"/>
              </a:ext>
            </a:extLst>
          </p:cNvPr>
          <p:cNvSpPr txBox="1"/>
          <p:nvPr/>
        </p:nvSpPr>
        <p:spPr>
          <a:xfrm>
            <a:off x="4607496" y="720820"/>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7" name="TextBox 6">
            <a:extLst>
              <a:ext uri="{FF2B5EF4-FFF2-40B4-BE49-F238E27FC236}">
                <a16:creationId xmlns:a16="http://schemas.microsoft.com/office/drawing/2014/main" id="{03094EBB-3175-0B18-AB17-319486F91BAF}"/>
              </a:ext>
            </a:extLst>
          </p:cNvPr>
          <p:cNvSpPr txBox="1"/>
          <p:nvPr/>
        </p:nvSpPr>
        <p:spPr>
          <a:xfrm>
            <a:off x="4601700" y="10575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Aprendiendo del pasado</a:t>
            </a:r>
          </a:p>
        </p:txBody>
      </p:sp>
      <p:sp>
        <p:nvSpPr>
          <p:cNvPr id="8" name="1 CuadroTexto">
            <a:extLst>
              <a:ext uri="{FF2B5EF4-FFF2-40B4-BE49-F238E27FC236}">
                <a16:creationId xmlns:a16="http://schemas.microsoft.com/office/drawing/2014/main" id="{50161EC2-EB07-E1E2-9A33-2094BA88249D}"/>
              </a:ext>
            </a:extLst>
          </p:cNvPr>
          <p:cNvSpPr txBox="1"/>
          <p:nvPr/>
        </p:nvSpPr>
        <p:spPr>
          <a:xfrm>
            <a:off x="179512" y="4462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10:31</a:t>
            </a:r>
          </a:p>
        </p:txBody>
      </p:sp>
      <p:sp>
        <p:nvSpPr>
          <p:cNvPr id="12" name="2 CuadroTexto">
            <a:extLst>
              <a:ext uri="{FF2B5EF4-FFF2-40B4-BE49-F238E27FC236}">
                <a16:creationId xmlns:a16="http://schemas.microsoft.com/office/drawing/2014/main" id="{60F7BB11-6E33-3B95-CA9A-98BC7A86507E}"/>
              </a:ext>
            </a:extLst>
          </p:cNvPr>
          <p:cNvSpPr txBox="1"/>
          <p:nvPr/>
        </p:nvSpPr>
        <p:spPr>
          <a:xfrm>
            <a:off x="35496" y="550658"/>
            <a:ext cx="4584675"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Si, pues, coméis o bebéis, o hacéis otra cosa</a:t>
            </a:r>
            <a:r>
              <a:rPr lang="es-ES" sz="2400" dirty="0">
                <a:solidFill>
                  <a:srgbClr val="00B0F0"/>
                </a:solidFill>
                <a:latin typeface="Calibri"/>
              </a:rPr>
              <a:t>, hacedlo todo para la gloria de Dios. </a:t>
            </a:r>
          </a:p>
        </p:txBody>
      </p:sp>
      <p:sp>
        <p:nvSpPr>
          <p:cNvPr id="17" name="TextBox 16">
            <a:extLst>
              <a:ext uri="{FF2B5EF4-FFF2-40B4-BE49-F238E27FC236}">
                <a16:creationId xmlns:a16="http://schemas.microsoft.com/office/drawing/2014/main" id="{588CC11E-FF3B-CA43-C91E-1516847A32FA}"/>
              </a:ext>
            </a:extLst>
          </p:cNvPr>
          <p:cNvSpPr txBox="1"/>
          <p:nvPr/>
        </p:nvSpPr>
        <p:spPr>
          <a:xfrm>
            <a:off x="4607496" y="140790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Advertencia contra la idolatría</a:t>
            </a:r>
          </a:p>
        </p:txBody>
      </p:sp>
      <p:sp>
        <p:nvSpPr>
          <p:cNvPr id="6" name="TextBox 5">
            <a:extLst>
              <a:ext uri="{FF2B5EF4-FFF2-40B4-BE49-F238E27FC236}">
                <a16:creationId xmlns:a16="http://schemas.microsoft.com/office/drawing/2014/main" id="{05D789BF-ACF3-D234-04D7-18355AB0D987}"/>
              </a:ext>
            </a:extLst>
          </p:cNvPr>
          <p:cNvSpPr txBox="1"/>
          <p:nvPr/>
        </p:nvSpPr>
        <p:spPr>
          <a:xfrm>
            <a:off x="4582660" y="2035740"/>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Dios exige una lealtad completa</a:t>
            </a:r>
          </a:p>
        </p:txBody>
      </p:sp>
      <p:sp>
        <p:nvSpPr>
          <p:cNvPr id="18" name="TextBox 17">
            <a:extLst>
              <a:ext uri="{FF2B5EF4-FFF2-40B4-BE49-F238E27FC236}">
                <a16:creationId xmlns:a16="http://schemas.microsoft.com/office/drawing/2014/main" id="{255AD295-DD21-D354-E9F9-956BACA34AF9}"/>
              </a:ext>
            </a:extLst>
          </p:cNvPr>
          <p:cNvSpPr txBox="1"/>
          <p:nvPr/>
        </p:nvSpPr>
        <p:spPr>
          <a:xfrm>
            <a:off x="4602590" y="171637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Venciendo la idolatría</a:t>
            </a:r>
          </a:p>
        </p:txBody>
      </p:sp>
      <p:sp>
        <p:nvSpPr>
          <p:cNvPr id="4" name="1 CuadroTexto">
            <a:extLst>
              <a:ext uri="{FF2B5EF4-FFF2-40B4-BE49-F238E27FC236}">
                <a16:creationId xmlns:a16="http://schemas.microsoft.com/office/drawing/2014/main" id="{85A3CADD-EA7B-B039-9763-4118A8C94AD4}"/>
              </a:ext>
            </a:extLst>
          </p:cNvPr>
          <p:cNvSpPr txBox="1"/>
          <p:nvPr/>
        </p:nvSpPr>
        <p:spPr>
          <a:xfrm>
            <a:off x="2495935" y="4975295"/>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Marcos 12:30, 31</a:t>
            </a:r>
          </a:p>
        </p:txBody>
      </p:sp>
      <p:sp>
        <p:nvSpPr>
          <p:cNvPr id="9" name="2 CuadroTexto">
            <a:extLst>
              <a:ext uri="{FF2B5EF4-FFF2-40B4-BE49-F238E27FC236}">
                <a16:creationId xmlns:a16="http://schemas.microsoft.com/office/drawing/2014/main" id="{60505685-331C-8DAC-2122-44D6F8CC55FD}"/>
              </a:ext>
            </a:extLst>
          </p:cNvPr>
          <p:cNvSpPr txBox="1"/>
          <p:nvPr/>
        </p:nvSpPr>
        <p:spPr>
          <a:xfrm>
            <a:off x="35496" y="5485640"/>
            <a:ext cx="9102707"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amarás al Señor tu Dios con todo tu corazón, y con toda tu alma, y con toda tu mente y con todas tus fuerzas. </a:t>
            </a:r>
            <a:r>
              <a:rPr lang="es-ES" sz="2400" dirty="0">
                <a:latin typeface="Calibri"/>
              </a:rPr>
              <a:t>Este es el principal mandamiento. Y el segundo es semejante: Amarás a tu prójimo como a ti mismo. No hay otro mandamiento mayor que éstos. </a:t>
            </a:r>
          </a:p>
        </p:txBody>
      </p:sp>
      <p:sp>
        <p:nvSpPr>
          <p:cNvPr id="5" name="TextBox 4">
            <a:extLst>
              <a:ext uri="{FF2B5EF4-FFF2-40B4-BE49-F238E27FC236}">
                <a16:creationId xmlns:a16="http://schemas.microsoft.com/office/drawing/2014/main" id="{86F0B254-CE6A-0202-C70E-546BB14A1218}"/>
              </a:ext>
            </a:extLst>
          </p:cNvPr>
          <p:cNvSpPr txBox="1"/>
          <p:nvPr/>
        </p:nvSpPr>
        <p:spPr>
          <a:xfrm>
            <a:off x="4584676" y="2396449"/>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Principio 1: Amar a Dios sobre todas las cosas </a:t>
            </a:r>
          </a:p>
        </p:txBody>
      </p:sp>
      <p:sp>
        <p:nvSpPr>
          <p:cNvPr id="14" name="1 CuadroTexto">
            <a:extLst>
              <a:ext uri="{FF2B5EF4-FFF2-40B4-BE49-F238E27FC236}">
                <a16:creationId xmlns:a16="http://schemas.microsoft.com/office/drawing/2014/main" id="{0A0D5B12-B42E-8019-0903-D8194E6116B3}"/>
              </a:ext>
            </a:extLst>
          </p:cNvPr>
          <p:cNvSpPr txBox="1"/>
          <p:nvPr/>
        </p:nvSpPr>
        <p:spPr>
          <a:xfrm>
            <a:off x="179512" y="1470959"/>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10:24</a:t>
            </a:r>
          </a:p>
        </p:txBody>
      </p:sp>
      <p:sp>
        <p:nvSpPr>
          <p:cNvPr id="16" name="2 CuadroTexto">
            <a:extLst>
              <a:ext uri="{FF2B5EF4-FFF2-40B4-BE49-F238E27FC236}">
                <a16:creationId xmlns:a16="http://schemas.microsoft.com/office/drawing/2014/main" id="{F1D272F5-E73F-5A50-E989-855B9D3AFC4F}"/>
              </a:ext>
            </a:extLst>
          </p:cNvPr>
          <p:cNvSpPr txBox="1"/>
          <p:nvPr/>
        </p:nvSpPr>
        <p:spPr>
          <a:xfrm>
            <a:off x="35496" y="1976993"/>
            <a:ext cx="4584675"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Ninguno busque su propio bien, </a:t>
            </a:r>
            <a:r>
              <a:rPr lang="es-ES" sz="2400" dirty="0">
                <a:latin typeface="Calibri"/>
              </a:rPr>
              <a:t>sino el del otro. </a:t>
            </a:r>
          </a:p>
        </p:txBody>
      </p:sp>
    </p:spTree>
    <p:extLst>
      <p:ext uri="{BB962C8B-B14F-4D97-AF65-F5344CB8AC3E}">
        <p14:creationId xmlns:p14="http://schemas.microsoft.com/office/powerpoint/2010/main" val="172624704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07E00-CD7B-6A0F-9E5C-829099D2C124}"/>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2FF18279-B72B-8F60-038D-F8150FB1246A}"/>
              </a:ext>
            </a:extLst>
          </p:cNvPr>
          <p:cNvSpPr txBox="1"/>
          <p:nvPr/>
        </p:nvSpPr>
        <p:spPr>
          <a:xfrm>
            <a:off x="4620171"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02DA0974-30EB-2A01-6CE2-0A81D75EBA77}"/>
              </a:ext>
            </a:extLst>
          </p:cNvPr>
          <p:cNvSpPr txBox="1"/>
          <p:nvPr/>
        </p:nvSpPr>
        <p:spPr>
          <a:xfrm>
            <a:off x="4613292"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5F93DEFF-EDF3-90B7-6B11-B09F735B55B5}"/>
              </a:ext>
            </a:extLst>
          </p:cNvPr>
          <p:cNvSpPr txBox="1"/>
          <p:nvPr/>
        </p:nvSpPr>
        <p:spPr>
          <a:xfrm>
            <a:off x="4607496" y="720820"/>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7" name="TextBox 6">
            <a:extLst>
              <a:ext uri="{FF2B5EF4-FFF2-40B4-BE49-F238E27FC236}">
                <a16:creationId xmlns:a16="http://schemas.microsoft.com/office/drawing/2014/main" id="{FF62B25E-C4F0-64D4-4339-9C0444D7FDE6}"/>
              </a:ext>
            </a:extLst>
          </p:cNvPr>
          <p:cNvSpPr txBox="1"/>
          <p:nvPr/>
        </p:nvSpPr>
        <p:spPr>
          <a:xfrm>
            <a:off x="4601700" y="10575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Aprendiendo del pasado</a:t>
            </a:r>
          </a:p>
        </p:txBody>
      </p:sp>
      <p:sp>
        <p:nvSpPr>
          <p:cNvPr id="8" name="1 CuadroTexto">
            <a:extLst>
              <a:ext uri="{FF2B5EF4-FFF2-40B4-BE49-F238E27FC236}">
                <a16:creationId xmlns:a16="http://schemas.microsoft.com/office/drawing/2014/main" id="{8A89C774-8504-56F7-E106-56457F0229AB}"/>
              </a:ext>
            </a:extLst>
          </p:cNvPr>
          <p:cNvSpPr txBox="1"/>
          <p:nvPr/>
        </p:nvSpPr>
        <p:spPr>
          <a:xfrm>
            <a:off x="179512" y="4462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10:31</a:t>
            </a:r>
          </a:p>
        </p:txBody>
      </p:sp>
      <p:sp>
        <p:nvSpPr>
          <p:cNvPr id="12" name="2 CuadroTexto">
            <a:extLst>
              <a:ext uri="{FF2B5EF4-FFF2-40B4-BE49-F238E27FC236}">
                <a16:creationId xmlns:a16="http://schemas.microsoft.com/office/drawing/2014/main" id="{A8F6A785-AB6F-E7A9-5C31-6CB95CDCC5FE}"/>
              </a:ext>
            </a:extLst>
          </p:cNvPr>
          <p:cNvSpPr txBox="1"/>
          <p:nvPr/>
        </p:nvSpPr>
        <p:spPr>
          <a:xfrm>
            <a:off x="35496" y="550658"/>
            <a:ext cx="4584675"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Si, pues, coméis o bebéis, o hacéis otra cosa</a:t>
            </a:r>
            <a:r>
              <a:rPr lang="es-ES" sz="2400" dirty="0">
                <a:solidFill>
                  <a:srgbClr val="00B0F0"/>
                </a:solidFill>
                <a:latin typeface="Calibri"/>
              </a:rPr>
              <a:t>, hacedlo todo para la gloria de Dios. </a:t>
            </a:r>
          </a:p>
        </p:txBody>
      </p:sp>
      <p:sp>
        <p:nvSpPr>
          <p:cNvPr id="17" name="TextBox 16">
            <a:extLst>
              <a:ext uri="{FF2B5EF4-FFF2-40B4-BE49-F238E27FC236}">
                <a16:creationId xmlns:a16="http://schemas.microsoft.com/office/drawing/2014/main" id="{FB22CC66-4543-48F4-BA38-0E324A600585}"/>
              </a:ext>
            </a:extLst>
          </p:cNvPr>
          <p:cNvSpPr txBox="1"/>
          <p:nvPr/>
        </p:nvSpPr>
        <p:spPr>
          <a:xfrm>
            <a:off x="4607496" y="140790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Advertencia contra la idolatría</a:t>
            </a:r>
          </a:p>
        </p:txBody>
      </p:sp>
      <p:sp>
        <p:nvSpPr>
          <p:cNvPr id="6" name="TextBox 5">
            <a:extLst>
              <a:ext uri="{FF2B5EF4-FFF2-40B4-BE49-F238E27FC236}">
                <a16:creationId xmlns:a16="http://schemas.microsoft.com/office/drawing/2014/main" id="{4DADD01F-C069-1C4C-1185-59E2DC9190A3}"/>
              </a:ext>
            </a:extLst>
          </p:cNvPr>
          <p:cNvSpPr txBox="1"/>
          <p:nvPr/>
        </p:nvSpPr>
        <p:spPr>
          <a:xfrm>
            <a:off x="4582660" y="2035740"/>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Dios exige una lealtad completa</a:t>
            </a:r>
          </a:p>
        </p:txBody>
      </p:sp>
      <p:sp>
        <p:nvSpPr>
          <p:cNvPr id="18" name="TextBox 17">
            <a:extLst>
              <a:ext uri="{FF2B5EF4-FFF2-40B4-BE49-F238E27FC236}">
                <a16:creationId xmlns:a16="http://schemas.microsoft.com/office/drawing/2014/main" id="{B71020EB-C4EF-4B7A-0B16-01FEEA356AE4}"/>
              </a:ext>
            </a:extLst>
          </p:cNvPr>
          <p:cNvSpPr txBox="1"/>
          <p:nvPr/>
        </p:nvSpPr>
        <p:spPr>
          <a:xfrm>
            <a:off x="4602590" y="171637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Venciendo la idolatría</a:t>
            </a:r>
          </a:p>
        </p:txBody>
      </p:sp>
      <p:sp>
        <p:nvSpPr>
          <p:cNvPr id="4" name="1 CuadroTexto">
            <a:extLst>
              <a:ext uri="{FF2B5EF4-FFF2-40B4-BE49-F238E27FC236}">
                <a16:creationId xmlns:a16="http://schemas.microsoft.com/office/drawing/2014/main" id="{BDE7182D-7762-768A-5C79-F6262F9B1A24}"/>
              </a:ext>
            </a:extLst>
          </p:cNvPr>
          <p:cNvSpPr txBox="1"/>
          <p:nvPr/>
        </p:nvSpPr>
        <p:spPr>
          <a:xfrm>
            <a:off x="2495935" y="4975295"/>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Marcos 12:30, 31</a:t>
            </a:r>
          </a:p>
        </p:txBody>
      </p:sp>
      <p:sp>
        <p:nvSpPr>
          <p:cNvPr id="9" name="2 CuadroTexto">
            <a:extLst>
              <a:ext uri="{FF2B5EF4-FFF2-40B4-BE49-F238E27FC236}">
                <a16:creationId xmlns:a16="http://schemas.microsoft.com/office/drawing/2014/main" id="{A27840E3-B17D-7D55-9410-22089B946638}"/>
              </a:ext>
            </a:extLst>
          </p:cNvPr>
          <p:cNvSpPr txBox="1"/>
          <p:nvPr/>
        </p:nvSpPr>
        <p:spPr>
          <a:xfrm>
            <a:off x="35496" y="5485640"/>
            <a:ext cx="9102707"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amarás al Señor tu Dios con todo tu corazón, y con toda tu alma, y con toda tu mente y con todas tus fuerzas. </a:t>
            </a:r>
            <a:r>
              <a:rPr lang="es-ES" sz="2400" dirty="0">
                <a:latin typeface="Calibri"/>
              </a:rPr>
              <a:t>Este es el principal mandamiento. Y el segundo es semejante: Amarás a tu prójimo como a ti mismo. No hay otro mandamiento mayor que éstos. </a:t>
            </a:r>
          </a:p>
        </p:txBody>
      </p:sp>
      <p:sp>
        <p:nvSpPr>
          <p:cNvPr id="5" name="TextBox 4">
            <a:extLst>
              <a:ext uri="{FF2B5EF4-FFF2-40B4-BE49-F238E27FC236}">
                <a16:creationId xmlns:a16="http://schemas.microsoft.com/office/drawing/2014/main" id="{0E9431F8-FA86-84A9-61C2-8C90EBBF3F2E}"/>
              </a:ext>
            </a:extLst>
          </p:cNvPr>
          <p:cNvSpPr txBox="1"/>
          <p:nvPr/>
        </p:nvSpPr>
        <p:spPr>
          <a:xfrm>
            <a:off x="4584676" y="2396449"/>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Principio 1: Amar a Dios sobre todas las cosas </a:t>
            </a:r>
          </a:p>
        </p:txBody>
      </p:sp>
      <p:sp>
        <p:nvSpPr>
          <p:cNvPr id="14" name="1 CuadroTexto">
            <a:extLst>
              <a:ext uri="{FF2B5EF4-FFF2-40B4-BE49-F238E27FC236}">
                <a16:creationId xmlns:a16="http://schemas.microsoft.com/office/drawing/2014/main" id="{5C039B52-EEAF-3D1E-3FE5-8E41B657A097}"/>
              </a:ext>
            </a:extLst>
          </p:cNvPr>
          <p:cNvSpPr txBox="1"/>
          <p:nvPr/>
        </p:nvSpPr>
        <p:spPr>
          <a:xfrm>
            <a:off x="179512" y="1470959"/>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10:24</a:t>
            </a:r>
          </a:p>
        </p:txBody>
      </p:sp>
      <p:sp>
        <p:nvSpPr>
          <p:cNvPr id="16" name="2 CuadroTexto">
            <a:extLst>
              <a:ext uri="{FF2B5EF4-FFF2-40B4-BE49-F238E27FC236}">
                <a16:creationId xmlns:a16="http://schemas.microsoft.com/office/drawing/2014/main" id="{AE78D74C-7813-2519-23F4-51F52363E304}"/>
              </a:ext>
            </a:extLst>
          </p:cNvPr>
          <p:cNvSpPr txBox="1"/>
          <p:nvPr/>
        </p:nvSpPr>
        <p:spPr>
          <a:xfrm>
            <a:off x="35496" y="1976993"/>
            <a:ext cx="4584675"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Ninguno busque su propio bien, </a:t>
            </a:r>
            <a:r>
              <a:rPr lang="es-ES" sz="2400" dirty="0">
                <a:solidFill>
                  <a:srgbClr val="00B0F0"/>
                </a:solidFill>
                <a:latin typeface="Calibri"/>
              </a:rPr>
              <a:t>sino el del otro. </a:t>
            </a:r>
          </a:p>
        </p:txBody>
      </p:sp>
    </p:spTree>
    <p:extLst>
      <p:ext uri="{BB962C8B-B14F-4D97-AF65-F5344CB8AC3E}">
        <p14:creationId xmlns:p14="http://schemas.microsoft.com/office/powerpoint/2010/main" val="136712724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F9263-E12E-5189-66C8-0B6FAAA06FEE}"/>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DD469EC8-5564-44B4-5E15-D4385CC33B5E}"/>
              </a:ext>
            </a:extLst>
          </p:cNvPr>
          <p:cNvSpPr txBox="1"/>
          <p:nvPr/>
        </p:nvSpPr>
        <p:spPr>
          <a:xfrm>
            <a:off x="4620171"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DE9F8540-56B7-DF69-553E-E3795B196E44}"/>
              </a:ext>
            </a:extLst>
          </p:cNvPr>
          <p:cNvSpPr txBox="1"/>
          <p:nvPr/>
        </p:nvSpPr>
        <p:spPr>
          <a:xfrm>
            <a:off x="4613292"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A5D6602C-342D-0F63-81E3-2565F3D506AC}"/>
              </a:ext>
            </a:extLst>
          </p:cNvPr>
          <p:cNvSpPr txBox="1"/>
          <p:nvPr/>
        </p:nvSpPr>
        <p:spPr>
          <a:xfrm>
            <a:off x="4607496" y="720820"/>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7" name="TextBox 6">
            <a:extLst>
              <a:ext uri="{FF2B5EF4-FFF2-40B4-BE49-F238E27FC236}">
                <a16:creationId xmlns:a16="http://schemas.microsoft.com/office/drawing/2014/main" id="{1F8D1BD7-9AF7-E12C-91E0-B71A7FDB16D3}"/>
              </a:ext>
            </a:extLst>
          </p:cNvPr>
          <p:cNvSpPr txBox="1"/>
          <p:nvPr/>
        </p:nvSpPr>
        <p:spPr>
          <a:xfrm>
            <a:off x="4601700" y="10575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Aprendiendo del pasado</a:t>
            </a:r>
          </a:p>
        </p:txBody>
      </p:sp>
      <p:sp>
        <p:nvSpPr>
          <p:cNvPr id="8" name="1 CuadroTexto">
            <a:extLst>
              <a:ext uri="{FF2B5EF4-FFF2-40B4-BE49-F238E27FC236}">
                <a16:creationId xmlns:a16="http://schemas.microsoft.com/office/drawing/2014/main" id="{25F6A30D-6A36-9F04-31C8-937BD7EB772F}"/>
              </a:ext>
            </a:extLst>
          </p:cNvPr>
          <p:cNvSpPr txBox="1"/>
          <p:nvPr/>
        </p:nvSpPr>
        <p:spPr>
          <a:xfrm>
            <a:off x="179512" y="4462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10:31</a:t>
            </a:r>
          </a:p>
        </p:txBody>
      </p:sp>
      <p:sp>
        <p:nvSpPr>
          <p:cNvPr id="12" name="2 CuadroTexto">
            <a:extLst>
              <a:ext uri="{FF2B5EF4-FFF2-40B4-BE49-F238E27FC236}">
                <a16:creationId xmlns:a16="http://schemas.microsoft.com/office/drawing/2014/main" id="{084774F1-4B75-D65A-6CE0-00DBE4CDD305}"/>
              </a:ext>
            </a:extLst>
          </p:cNvPr>
          <p:cNvSpPr txBox="1"/>
          <p:nvPr/>
        </p:nvSpPr>
        <p:spPr>
          <a:xfrm>
            <a:off x="35496" y="550658"/>
            <a:ext cx="4584675"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Si, pues, coméis o bebéis, o hacéis otra cosa</a:t>
            </a:r>
            <a:r>
              <a:rPr lang="es-ES" sz="2400" dirty="0">
                <a:solidFill>
                  <a:srgbClr val="00B0F0"/>
                </a:solidFill>
                <a:latin typeface="Calibri"/>
              </a:rPr>
              <a:t>, hacedlo todo para la gloria de Dios. </a:t>
            </a:r>
          </a:p>
        </p:txBody>
      </p:sp>
      <p:sp>
        <p:nvSpPr>
          <p:cNvPr id="17" name="TextBox 16">
            <a:extLst>
              <a:ext uri="{FF2B5EF4-FFF2-40B4-BE49-F238E27FC236}">
                <a16:creationId xmlns:a16="http://schemas.microsoft.com/office/drawing/2014/main" id="{27BB78B8-7E84-19DC-103B-78F926405347}"/>
              </a:ext>
            </a:extLst>
          </p:cNvPr>
          <p:cNvSpPr txBox="1"/>
          <p:nvPr/>
        </p:nvSpPr>
        <p:spPr>
          <a:xfrm>
            <a:off x="4607496" y="140790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Advertencia contra la idolatría</a:t>
            </a:r>
          </a:p>
        </p:txBody>
      </p:sp>
      <p:sp>
        <p:nvSpPr>
          <p:cNvPr id="6" name="TextBox 5">
            <a:extLst>
              <a:ext uri="{FF2B5EF4-FFF2-40B4-BE49-F238E27FC236}">
                <a16:creationId xmlns:a16="http://schemas.microsoft.com/office/drawing/2014/main" id="{8C2BF2C4-9F2E-D8B8-A96A-DCF2BE5B355B}"/>
              </a:ext>
            </a:extLst>
          </p:cNvPr>
          <p:cNvSpPr txBox="1"/>
          <p:nvPr/>
        </p:nvSpPr>
        <p:spPr>
          <a:xfrm>
            <a:off x="4582660" y="2035740"/>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Dios exige una lealtad completa</a:t>
            </a:r>
          </a:p>
        </p:txBody>
      </p:sp>
      <p:sp>
        <p:nvSpPr>
          <p:cNvPr id="18" name="TextBox 17">
            <a:extLst>
              <a:ext uri="{FF2B5EF4-FFF2-40B4-BE49-F238E27FC236}">
                <a16:creationId xmlns:a16="http://schemas.microsoft.com/office/drawing/2014/main" id="{584A0A3D-5734-1C6F-222B-75512A3732D4}"/>
              </a:ext>
            </a:extLst>
          </p:cNvPr>
          <p:cNvSpPr txBox="1"/>
          <p:nvPr/>
        </p:nvSpPr>
        <p:spPr>
          <a:xfrm>
            <a:off x="4602590" y="171637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Venciendo la idolatría</a:t>
            </a:r>
          </a:p>
        </p:txBody>
      </p:sp>
      <p:sp>
        <p:nvSpPr>
          <p:cNvPr id="4" name="1 CuadroTexto">
            <a:extLst>
              <a:ext uri="{FF2B5EF4-FFF2-40B4-BE49-F238E27FC236}">
                <a16:creationId xmlns:a16="http://schemas.microsoft.com/office/drawing/2014/main" id="{8B180409-33A3-3091-CE03-3794981E37B2}"/>
              </a:ext>
            </a:extLst>
          </p:cNvPr>
          <p:cNvSpPr txBox="1"/>
          <p:nvPr/>
        </p:nvSpPr>
        <p:spPr>
          <a:xfrm>
            <a:off x="2495935" y="4975295"/>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Marcos 12:30, 31</a:t>
            </a:r>
          </a:p>
        </p:txBody>
      </p:sp>
      <p:sp>
        <p:nvSpPr>
          <p:cNvPr id="9" name="2 CuadroTexto">
            <a:extLst>
              <a:ext uri="{FF2B5EF4-FFF2-40B4-BE49-F238E27FC236}">
                <a16:creationId xmlns:a16="http://schemas.microsoft.com/office/drawing/2014/main" id="{BDFB4D91-A822-5BF9-04CB-0051E9E1FD96}"/>
              </a:ext>
            </a:extLst>
          </p:cNvPr>
          <p:cNvSpPr txBox="1"/>
          <p:nvPr/>
        </p:nvSpPr>
        <p:spPr>
          <a:xfrm>
            <a:off x="35496" y="5485640"/>
            <a:ext cx="9102707"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amarás al Señor tu Dios con todo tu corazón, y con toda tu alma, y con toda tu mente y con todas tus fuerzas. </a:t>
            </a:r>
            <a:r>
              <a:rPr lang="es-ES" sz="2400" dirty="0">
                <a:latin typeface="Calibri"/>
              </a:rPr>
              <a:t>Este es el principal mandamiento. Y el segundo es semejante: </a:t>
            </a:r>
            <a:r>
              <a:rPr lang="es-ES" sz="2400" dirty="0">
                <a:solidFill>
                  <a:srgbClr val="00B0F0"/>
                </a:solidFill>
                <a:latin typeface="Calibri"/>
              </a:rPr>
              <a:t>Amarás a tu prójimo como a ti mismo.</a:t>
            </a:r>
            <a:r>
              <a:rPr lang="es-ES" sz="2400" dirty="0">
                <a:latin typeface="Calibri"/>
              </a:rPr>
              <a:t> No hay otro mandamiento mayor que éstos. </a:t>
            </a:r>
          </a:p>
        </p:txBody>
      </p:sp>
      <p:sp>
        <p:nvSpPr>
          <p:cNvPr id="5" name="TextBox 4">
            <a:extLst>
              <a:ext uri="{FF2B5EF4-FFF2-40B4-BE49-F238E27FC236}">
                <a16:creationId xmlns:a16="http://schemas.microsoft.com/office/drawing/2014/main" id="{C955604E-BA49-E4AE-D355-CE1BFED3E0BB}"/>
              </a:ext>
            </a:extLst>
          </p:cNvPr>
          <p:cNvSpPr txBox="1"/>
          <p:nvPr/>
        </p:nvSpPr>
        <p:spPr>
          <a:xfrm>
            <a:off x="4584676" y="2396449"/>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Principio 1: Amar a Dios sobre todas las cosas </a:t>
            </a:r>
          </a:p>
        </p:txBody>
      </p:sp>
      <p:sp>
        <p:nvSpPr>
          <p:cNvPr id="14" name="1 CuadroTexto">
            <a:extLst>
              <a:ext uri="{FF2B5EF4-FFF2-40B4-BE49-F238E27FC236}">
                <a16:creationId xmlns:a16="http://schemas.microsoft.com/office/drawing/2014/main" id="{A113EE8B-4515-1AAF-BD85-B68A5DE610DB}"/>
              </a:ext>
            </a:extLst>
          </p:cNvPr>
          <p:cNvSpPr txBox="1"/>
          <p:nvPr/>
        </p:nvSpPr>
        <p:spPr>
          <a:xfrm>
            <a:off x="179512" y="1470959"/>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10:24</a:t>
            </a:r>
          </a:p>
        </p:txBody>
      </p:sp>
      <p:sp>
        <p:nvSpPr>
          <p:cNvPr id="16" name="2 CuadroTexto">
            <a:extLst>
              <a:ext uri="{FF2B5EF4-FFF2-40B4-BE49-F238E27FC236}">
                <a16:creationId xmlns:a16="http://schemas.microsoft.com/office/drawing/2014/main" id="{70FB35EA-7F9C-80C9-35E0-9FFA51F4A2D4}"/>
              </a:ext>
            </a:extLst>
          </p:cNvPr>
          <p:cNvSpPr txBox="1"/>
          <p:nvPr/>
        </p:nvSpPr>
        <p:spPr>
          <a:xfrm>
            <a:off x="35496" y="1976993"/>
            <a:ext cx="4584675"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Ninguno busque su propio bien, </a:t>
            </a:r>
            <a:r>
              <a:rPr lang="es-ES" sz="2400" dirty="0">
                <a:solidFill>
                  <a:srgbClr val="00B0F0"/>
                </a:solidFill>
                <a:latin typeface="Calibri"/>
              </a:rPr>
              <a:t>sino el del otro. </a:t>
            </a:r>
          </a:p>
        </p:txBody>
      </p:sp>
      <p:sp>
        <p:nvSpPr>
          <p:cNvPr id="11" name="TextBox 10">
            <a:extLst>
              <a:ext uri="{FF2B5EF4-FFF2-40B4-BE49-F238E27FC236}">
                <a16:creationId xmlns:a16="http://schemas.microsoft.com/office/drawing/2014/main" id="{3CA555FD-E903-BDBE-A5A0-49C931818041}"/>
              </a:ext>
            </a:extLst>
          </p:cNvPr>
          <p:cNvSpPr txBox="1"/>
          <p:nvPr/>
        </p:nvSpPr>
        <p:spPr>
          <a:xfrm>
            <a:off x="4582660" y="2969419"/>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Principio 2: Amar al prójimo</a:t>
            </a:r>
          </a:p>
        </p:txBody>
      </p:sp>
      <p:sp>
        <p:nvSpPr>
          <p:cNvPr id="19" name="1 CuadroTexto">
            <a:extLst>
              <a:ext uri="{FF2B5EF4-FFF2-40B4-BE49-F238E27FC236}">
                <a16:creationId xmlns:a16="http://schemas.microsoft.com/office/drawing/2014/main" id="{A3C73BB4-C89E-3EA1-93ED-630AA8CD7F1F}"/>
              </a:ext>
            </a:extLst>
          </p:cNvPr>
          <p:cNvSpPr txBox="1"/>
          <p:nvPr/>
        </p:nvSpPr>
        <p:spPr>
          <a:xfrm>
            <a:off x="179512" y="2570823"/>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10:33</a:t>
            </a:r>
          </a:p>
        </p:txBody>
      </p:sp>
      <p:sp>
        <p:nvSpPr>
          <p:cNvPr id="21" name="2 CuadroTexto">
            <a:extLst>
              <a:ext uri="{FF2B5EF4-FFF2-40B4-BE49-F238E27FC236}">
                <a16:creationId xmlns:a16="http://schemas.microsoft.com/office/drawing/2014/main" id="{313AA81F-3D1B-5D3C-B46E-6CB035501ABA}"/>
              </a:ext>
            </a:extLst>
          </p:cNvPr>
          <p:cNvSpPr txBox="1"/>
          <p:nvPr/>
        </p:nvSpPr>
        <p:spPr>
          <a:xfrm>
            <a:off x="35496" y="3076857"/>
            <a:ext cx="4584675"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Como también yo en todas las cosas agrado a todos, no procurando mi propio beneficio, sino el de muchos, para que sean salvos. </a:t>
            </a:r>
          </a:p>
        </p:txBody>
      </p:sp>
    </p:spTree>
    <p:extLst>
      <p:ext uri="{BB962C8B-B14F-4D97-AF65-F5344CB8AC3E}">
        <p14:creationId xmlns:p14="http://schemas.microsoft.com/office/powerpoint/2010/main" val="4140290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9" grpId="0"/>
      <p:bldP spid="21"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23929-8314-4BAB-9BFB-EC5A934A859E}"/>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48425E5C-7C3B-475B-D231-7C7EEADCEB0D}"/>
              </a:ext>
            </a:extLst>
          </p:cNvPr>
          <p:cNvSpPr txBox="1"/>
          <p:nvPr/>
        </p:nvSpPr>
        <p:spPr>
          <a:xfrm>
            <a:off x="4620171"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6B4B2E6A-E608-1F66-B50F-F4C7E875CE71}"/>
              </a:ext>
            </a:extLst>
          </p:cNvPr>
          <p:cNvSpPr txBox="1"/>
          <p:nvPr/>
        </p:nvSpPr>
        <p:spPr>
          <a:xfrm>
            <a:off x="4613292" y="38407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13" name="TextBox 12">
            <a:extLst>
              <a:ext uri="{FF2B5EF4-FFF2-40B4-BE49-F238E27FC236}">
                <a16:creationId xmlns:a16="http://schemas.microsoft.com/office/drawing/2014/main" id="{A68CA04D-9AC3-0B74-B84B-E42ABF2C961C}"/>
              </a:ext>
            </a:extLst>
          </p:cNvPr>
          <p:cNvSpPr txBox="1"/>
          <p:nvPr/>
        </p:nvSpPr>
        <p:spPr>
          <a:xfrm>
            <a:off x="4607496" y="720820"/>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Amor desinteresado</a:t>
            </a:r>
          </a:p>
        </p:txBody>
      </p:sp>
      <p:sp>
        <p:nvSpPr>
          <p:cNvPr id="7" name="TextBox 6">
            <a:extLst>
              <a:ext uri="{FF2B5EF4-FFF2-40B4-BE49-F238E27FC236}">
                <a16:creationId xmlns:a16="http://schemas.microsoft.com/office/drawing/2014/main" id="{833B2FE4-3467-4921-A357-C0C70CB9C072}"/>
              </a:ext>
            </a:extLst>
          </p:cNvPr>
          <p:cNvSpPr txBox="1"/>
          <p:nvPr/>
        </p:nvSpPr>
        <p:spPr>
          <a:xfrm>
            <a:off x="4601700" y="105756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Aprendiendo del pasado</a:t>
            </a:r>
          </a:p>
        </p:txBody>
      </p:sp>
      <p:sp>
        <p:nvSpPr>
          <p:cNvPr id="8" name="1 CuadroTexto">
            <a:extLst>
              <a:ext uri="{FF2B5EF4-FFF2-40B4-BE49-F238E27FC236}">
                <a16:creationId xmlns:a16="http://schemas.microsoft.com/office/drawing/2014/main" id="{94757CAF-5965-CFB7-BCC4-7E4143045365}"/>
              </a:ext>
            </a:extLst>
          </p:cNvPr>
          <p:cNvSpPr txBox="1"/>
          <p:nvPr/>
        </p:nvSpPr>
        <p:spPr>
          <a:xfrm>
            <a:off x="179512" y="44624"/>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10:31</a:t>
            </a:r>
          </a:p>
        </p:txBody>
      </p:sp>
      <p:sp>
        <p:nvSpPr>
          <p:cNvPr id="12" name="2 CuadroTexto">
            <a:extLst>
              <a:ext uri="{FF2B5EF4-FFF2-40B4-BE49-F238E27FC236}">
                <a16:creationId xmlns:a16="http://schemas.microsoft.com/office/drawing/2014/main" id="{69CEF7C6-52DA-823B-A58A-8427A85C7EAC}"/>
              </a:ext>
            </a:extLst>
          </p:cNvPr>
          <p:cNvSpPr txBox="1"/>
          <p:nvPr/>
        </p:nvSpPr>
        <p:spPr>
          <a:xfrm>
            <a:off x="35496" y="550658"/>
            <a:ext cx="4584675"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Si, pues, coméis o bebéis, o hacéis otra cosa</a:t>
            </a:r>
            <a:r>
              <a:rPr lang="es-ES" sz="2400" dirty="0">
                <a:solidFill>
                  <a:srgbClr val="00B0F0"/>
                </a:solidFill>
                <a:latin typeface="Calibri"/>
              </a:rPr>
              <a:t>, hacedlo todo para la gloria de Dios. </a:t>
            </a:r>
          </a:p>
        </p:txBody>
      </p:sp>
      <p:sp>
        <p:nvSpPr>
          <p:cNvPr id="17" name="TextBox 16">
            <a:extLst>
              <a:ext uri="{FF2B5EF4-FFF2-40B4-BE49-F238E27FC236}">
                <a16:creationId xmlns:a16="http://schemas.microsoft.com/office/drawing/2014/main" id="{0AAF4F42-109A-9ACE-290C-D91A08ED41F1}"/>
              </a:ext>
            </a:extLst>
          </p:cNvPr>
          <p:cNvSpPr txBox="1"/>
          <p:nvPr/>
        </p:nvSpPr>
        <p:spPr>
          <a:xfrm>
            <a:off x="4607496" y="140790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Advertencia contra la idolatría</a:t>
            </a:r>
          </a:p>
        </p:txBody>
      </p:sp>
      <p:sp>
        <p:nvSpPr>
          <p:cNvPr id="6" name="TextBox 5">
            <a:extLst>
              <a:ext uri="{FF2B5EF4-FFF2-40B4-BE49-F238E27FC236}">
                <a16:creationId xmlns:a16="http://schemas.microsoft.com/office/drawing/2014/main" id="{C702298B-8C80-7ABF-5C06-3F3E2CE3E8DF}"/>
              </a:ext>
            </a:extLst>
          </p:cNvPr>
          <p:cNvSpPr txBox="1"/>
          <p:nvPr/>
        </p:nvSpPr>
        <p:spPr>
          <a:xfrm>
            <a:off x="4582660" y="2035740"/>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Dios exige una lealtad completa</a:t>
            </a:r>
          </a:p>
        </p:txBody>
      </p:sp>
      <p:sp>
        <p:nvSpPr>
          <p:cNvPr id="18" name="TextBox 17">
            <a:extLst>
              <a:ext uri="{FF2B5EF4-FFF2-40B4-BE49-F238E27FC236}">
                <a16:creationId xmlns:a16="http://schemas.microsoft.com/office/drawing/2014/main" id="{52D84A1B-C2BC-8F3B-6EB1-925DC35D39CD}"/>
              </a:ext>
            </a:extLst>
          </p:cNvPr>
          <p:cNvSpPr txBox="1"/>
          <p:nvPr/>
        </p:nvSpPr>
        <p:spPr>
          <a:xfrm>
            <a:off x="4602590" y="1716378"/>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Venciendo la idolatría</a:t>
            </a:r>
          </a:p>
        </p:txBody>
      </p:sp>
      <p:sp>
        <p:nvSpPr>
          <p:cNvPr id="4" name="1 CuadroTexto">
            <a:extLst>
              <a:ext uri="{FF2B5EF4-FFF2-40B4-BE49-F238E27FC236}">
                <a16:creationId xmlns:a16="http://schemas.microsoft.com/office/drawing/2014/main" id="{3DE06F7D-1F62-6E99-547A-7574E8B84917}"/>
              </a:ext>
            </a:extLst>
          </p:cNvPr>
          <p:cNvSpPr txBox="1"/>
          <p:nvPr/>
        </p:nvSpPr>
        <p:spPr>
          <a:xfrm>
            <a:off x="2495935" y="4975295"/>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Marcos 12:30, 31</a:t>
            </a:r>
          </a:p>
        </p:txBody>
      </p:sp>
      <p:sp>
        <p:nvSpPr>
          <p:cNvPr id="9" name="2 CuadroTexto">
            <a:extLst>
              <a:ext uri="{FF2B5EF4-FFF2-40B4-BE49-F238E27FC236}">
                <a16:creationId xmlns:a16="http://schemas.microsoft.com/office/drawing/2014/main" id="{10DB7403-F5B4-2483-2819-A0E2D658B76D}"/>
              </a:ext>
            </a:extLst>
          </p:cNvPr>
          <p:cNvSpPr txBox="1"/>
          <p:nvPr/>
        </p:nvSpPr>
        <p:spPr>
          <a:xfrm>
            <a:off x="35496" y="5485640"/>
            <a:ext cx="9102707"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amarás al Señor tu Dios con todo tu corazón, y con toda tu alma, y con toda tu mente y con todas tus fuerzas. </a:t>
            </a:r>
            <a:r>
              <a:rPr lang="es-ES" sz="2400" dirty="0">
                <a:latin typeface="Calibri"/>
              </a:rPr>
              <a:t>Este es el principal mandamiento. Y el segundo es semejante: </a:t>
            </a:r>
            <a:r>
              <a:rPr lang="es-ES" sz="2400" dirty="0">
                <a:solidFill>
                  <a:srgbClr val="00B0F0"/>
                </a:solidFill>
                <a:latin typeface="Calibri"/>
              </a:rPr>
              <a:t>Amarás a tu prójimo como a ti mismo.</a:t>
            </a:r>
            <a:r>
              <a:rPr lang="es-ES" sz="2400" dirty="0">
                <a:latin typeface="Calibri"/>
              </a:rPr>
              <a:t> No hay otro mandamiento mayor que éstos. </a:t>
            </a:r>
          </a:p>
        </p:txBody>
      </p:sp>
      <p:sp>
        <p:nvSpPr>
          <p:cNvPr id="5" name="TextBox 4">
            <a:extLst>
              <a:ext uri="{FF2B5EF4-FFF2-40B4-BE49-F238E27FC236}">
                <a16:creationId xmlns:a16="http://schemas.microsoft.com/office/drawing/2014/main" id="{7CE9CFC8-711D-CA9F-7EFB-124F271E29DF}"/>
              </a:ext>
            </a:extLst>
          </p:cNvPr>
          <p:cNvSpPr txBox="1"/>
          <p:nvPr/>
        </p:nvSpPr>
        <p:spPr>
          <a:xfrm>
            <a:off x="4584676" y="2396449"/>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Principio 1: Amar a Dios sobre todas las cosas </a:t>
            </a:r>
          </a:p>
        </p:txBody>
      </p:sp>
      <p:sp>
        <p:nvSpPr>
          <p:cNvPr id="14" name="1 CuadroTexto">
            <a:extLst>
              <a:ext uri="{FF2B5EF4-FFF2-40B4-BE49-F238E27FC236}">
                <a16:creationId xmlns:a16="http://schemas.microsoft.com/office/drawing/2014/main" id="{A16E0EB0-3E34-3542-923A-F77593D2873E}"/>
              </a:ext>
            </a:extLst>
          </p:cNvPr>
          <p:cNvSpPr txBox="1"/>
          <p:nvPr/>
        </p:nvSpPr>
        <p:spPr>
          <a:xfrm>
            <a:off x="179512" y="1470959"/>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10:24</a:t>
            </a:r>
          </a:p>
        </p:txBody>
      </p:sp>
      <p:sp>
        <p:nvSpPr>
          <p:cNvPr id="16" name="2 CuadroTexto">
            <a:extLst>
              <a:ext uri="{FF2B5EF4-FFF2-40B4-BE49-F238E27FC236}">
                <a16:creationId xmlns:a16="http://schemas.microsoft.com/office/drawing/2014/main" id="{680F1E8D-0DE7-ABB3-AF47-483C71427A0B}"/>
              </a:ext>
            </a:extLst>
          </p:cNvPr>
          <p:cNvSpPr txBox="1"/>
          <p:nvPr/>
        </p:nvSpPr>
        <p:spPr>
          <a:xfrm>
            <a:off x="35496" y="1976993"/>
            <a:ext cx="4584675"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Ninguno busque su propio bien, </a:t>
            </a:r>
            <a:r>
              <a:rPr lang="es-ES" sz="2400" dirty="0">
                <a:solidFill>
                  <a:srgbClr val="00B0F0"/>
                </a:solidFill>
                <a:latin typeface="Calibri"/>
              </a:rPr>
              <a:t>sino el del otro. </a:t>
            </a:r>
          </a:p>
        </p:txBody>
      </p:sp>
      <p:sp>
        <p:nvSpPr>
          <p:cNvPr id="11" name="TextBox 10">
            <a:extLst>
              <a:ext uri="{FF2B5EF4-FFF2-40B4-BE49-F238E27FC236}">
                <a16:creationId xmlns:a16="http://schemas.microsoft.com/office/drawing/2014/main" id="{F391FBEA-CD51-5CF6-B137-7123F8BEACD4}"/>
              </a:ext>
            </a:extLst>
          </p:cNvPr>
          <p:cNvSpPr txBox="1"/>
          <p:nvPr/>
        </p:nvSpPr>
        <p:spPr>
          <a:xfrm>
            <a:off x="4582660" y="2969419"/>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Principio 2: Amar al prójimo</a:t>
            </a:r>
          </a:p>
        </p:txBody>
      </p:sp>
      <p:sp>
        <p:nvSpPr>
          <p:cNvPr id="19" name="1 CuadroTexto">
            <a:extLst>
              <a:ext uri="{FF2B5EF4-FFF2-40B4-BE49-F238E27FC236}">
                <a16:creationId xmlns:a16="http://schemas.microsoft.com/office/drawing/2014/main" id="{A5FC69C7-676B-C3D8-6F78-96FAA9A2D33D}"/>
              </a:ext>
            </a:extLst>
          </p:cNvPr>
          <p:cNvSpPr txBox="1"/>
          <p:nvPr/>
        </p:nvSpPr>
        <p:spPr>
          <a:xfrm>
            <a:off x="179512" y="2570823"/>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10:33</a:t>
            </a:r>
          </a:p>
        </p:txBody>
      </p:sp>
      <p:sp>
        <p:nvSpPr>
          <p:cNvPr id="21" name="2 CuadroTexto">
            <a:extLst>
              <a:ext uri="{FF2B5EF4-FFF2-40B4-BE49-F238E27FC236}">
                <a16:creationId xmlns:a16="http://schemas.microsoft.com/office/drawing/2014/main" id="{262285CE-8E2B-FDE6-EA0E-3CA0F463CC6C}"/>
              </a:ext>
            </a:extLst>
          </p:cNvPr>
          <p:cNvSpPr txBox="1"/>
          <p:nvPr/>
        </p:nvSpPr>
        <p:spPr>
          <a:xfrm>
            <a:off x="35496" y="3076857"/>
            <a:ext cx="4584675"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Como también yo en todas las cosas agrado a todos, no procurando mi propio beneficio, sino el de muchos, </a:t>
            </a:r>
            <a:r>
              <a:rPr lang="es-ES" sz="2400" u="sng" dirty="0">
                <a:solidFill>
                  <a:srgbClr val="FFFF00"/>
                </a:solidFill>
                <a:latin typeface="Calibri"/>
              </a:rPr>
              <a:t>para que sean salvos.</a:t>
            </a:r>
            <a:r>
              <a:rPr lang="es-ES" sz="2400" dirty="0">
                <a:solidFill>
                  <a:srgbClr val="FFFF00"/>
                </a:solidFill>
                <a:latin typeface="Calibri"/>
              </a:rPr>
              <a:t> </a:t>
            </a:r>
          </a:p>
        </p:txBody>
      </p:sp>
    </p:spTree>
    <p:extLst>
      <p:ext uri="{BB962C8B-B14F-4D97-AF65-F5344CB8AC3E}">
        <p14:creationId xmlns:p14="http://schemas.microsoft.com/office/powerpoint/2010/main" val="898219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F8D2B-1C73-4A53-889B-80209F102BE8}"/>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7A54535B-223C-060D-81A3-5C13CD5F72F9}"/>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8:1</a:t>
            </a:r>
          </a:p>
        </p:txBody>
      </p:sp>
      <p:sp>
        <p:nvSpPr>
          <p:cNvPr id="5" name="2 CuadroTexto">
            <a:extLst>
              <a:ext uri="{FF2B5EF4-FFF2-40B4-BE49-F238E27FC236}">
                <a16:creationId xmlns:a16="http://schemas.microsoft.com/office/drawing/2014/main" id="{FE012203-1B47-4CB0-D7E4-182086E2E199}"/>
              </a:ext>
            </a:extLst>
          </p:cNvPr>
          <p:cNvSpPr txBox="1"/>
          <p:nvPr/>
        </p:nvSpPr>
        <p:spPr>
          <a:xfrm>
            <a:off x="195202" y="477599"/>
            <a:ext cx="8769286"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En cuanto </a:t>
            </a:r>
            <a:r>
              <a:rPr lang="es-ES" sz="2400" u="sng" dirty="0">
                <a:solidFill>
                  <a:srgbClr val="FFFF00"/>
                </a:solidFill>
                <a:latin typeface="Calibri"/>
              </a:rPr>
              <a:t>a lo sacrificado a los ídolos</a:t>
            </a:r>
            <a:r>
              <a:rPr lang="es-ES" sz="2400" dirty="0">
                <a:solidFill>
                  <a:srgbClr val="FFFF00"/>
                </a:solidFill>
                <a:latin typeface="Calibri"/>
              </a:rPr>
              <a:t>, sabemos que todos tenemos conocimiento. </a:t>
            </a:r>
            <a:r>
              <a:rPr lang="es-ES" sz="2400" dirty="0">
                <a:latin typeface="Calibri"/>
              </a:rPr>
              <a:t>El conocimiento envanece, pero el amor edifica. </a:t>
            </a:r>
          </a:p>
        </p:txBody>
      </p:sp>
      <p:sp>
        <p:nvSpPr>
          <p:cNvPr id="10" name="TextBox 9">
            <a:extLst>
              <a:ext uri="{FF2B5EF4-FFF2-40B4-BE49-F238E27FC236}">
                <a16:creationId xmlns:a16="http://schemas.microsoft.com/office/drawing/2014/main" id="{BC5E4A3F-7EA9-0095-8C7B-D8BCC0D65D45}"/>
              </a:ext>
            </a:extLst>
          </p:cNvPr>
          <p:cNvSpPr txBox="1"/>
          <p:nvPr/>
        </p:nvSpPr>
        <p:spPr>
          <a:xfrm>
            <a:off x="4620171" y="155679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AF14E9A2-9DA1-016B-34A6-D94D6FB77D76}"/>
              </a:ext>
            </a:extLst>
          </p:cNvPr>
          <p:cNvSpPr txBox="1"/>
          <p:nvPr/>
        </p:nvSpPr>
        <p:spPr>
          <a:xfrm>
            <a:off x="4613292" y="189624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2" name="2 CuadroTexto">
            <a:extLst>
              <a:ext uri="{FF2B5EF4-FFF2-40B4-BE49-F238E27FC236}">
                <a16:creationId xmlns:a16="http://schemas.microsoft.com/office/drawing/2014/main" id="{FE087336-243A-E7F7-8727-4C2269F44B22}"/>
              </a:ext>
            </a:extLst>
          </p:cNvPr>
          <p:cNvSpPr txBox="1"/>
          <p:nvPr/>
        </p:nvSpPr>
        <p:spPr>
          <a:xfrm>
            <a:off x="4695611" y="5105856"/>
            <a:ext cx="4412893" cy="1635512"/>
          </a:xfrm>
          <a:prstGeom prst="rect">
            <a:avLst/>
          </a:prstGeom>
          <a:solidFill>
            <a:schemeClr val="bg1">
              <a:lumMod val="50000"/>
            </a:schemeClr>
          </a:solidFill>
          <a:ln>
            <a:solidFill>
              <a:schemeClr val="tx1"/>
            </a:solidFill>
          </a:ln>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En cuanto a lo sacrificado a los ídolos, es cierto que todos tenemos conocimiento. </a:t>
            </a:r>
            <a:r>
              <a:rPr lang="es-ES" sz="2400" dirty="0">
                <a:latin typeface="Calibri"/>
              </a:rPr>
              <a:t>El conocimiento trae orgullo, mientras que el amor edifica </a:t>
            </a:r>
            <a:r>
              <a:rPr lang="es-ES" sz="1600" dirty="0">
                <a:latin typeface="Calibri"/>
              </a:rPr>
              <a:t>(NVI).</a:t>
            </a:r>
          </a:p>
        </p:txBody>
      </p:sp>
      <p:sp>
        <p:nvSpPr>
          <p:cNvPr id="6" name="1 CuadroTexto">
            <a:extLst>
              <a:ext uri="{FF2B5EF4-FFF2-40B4-BE49-F238E27FC236}">
                <a16:creationId xmlns:a16="http://schemas.microsoft.com/office/drawing/2014/main" id="{24F3E93E-DF62-0617-4A18-C1900E5AF4BD}"/>
              </a:ext>
            </a:extLst>
          </p:cNvPr>
          <p:cNvSpPr txBox="1"/>
          <p:nvPr/>
        </p:nvSpPr>
        <p:spPr>
          <a:xfrm>
            <a:off x="163822" y="1159098"/>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8:4</a:t>
            </a:r>
          </a:p>
        </p:txBody>
      </p:sp>
      <p:sp>
        <p:nvSpPr>
          <p:cNvPr id="7" name="2 CuadroTexto">
            <a:extLst>
              <a:ext uri="{FF2B5EF4-FFF2-40B4-BE49-F238E27FC236}">
                <a16:creationId xmlns:a16="http://schemas.microsoft.com/office/drawing/2014/main" id="{F8E46A80-4681-58D2-C809-D498EAEB42E1}"/>
              </a:ext>
            </a:extLst>
          </p:cNvPr>
          <p:cNvSpPr txBox="1"/>
          <p:nvPr/>
        </p:nvSpPr>
        <p:spPr>
          <a:xfrm>
            <a:off x="0" y="1636697"/>
            <a:ext cx="4620171"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Acerca, pues, de las viandas que se sacrifican a los ídolos, </a:t>
            </a:r>
            <a:r>
              <a:rPr lang="es-ES" sz="2400" dirty="0">
                <a:solidFill>
                  <a:srgbClr val="00B0F0"/>
                </a:solidFill>
                <a:latin typeface="Calibri"/>
              </a:rPr>
              <a:t>sabemos que un ídolo nada es en el mundo,</a:t>
            </a:r>
            <a:r>
              <a:rPr lang="es-ES" sz="2400" dirty="0">
                <a:latin typeface="Calibri"/>
              </a:rPr>
              <a:t> </a:t>
            </a:r>
            <a:r>
              <a:rPr lang="es-ES" sz="2400" dirty="0">
                <a:solidFill>
                  <a:srgbClr val="FFFF00"/>
                </a:solidFill>
                <a:latin typeface="Calibri"/>
              </a:rPr>
              <a:t>y que no hay más que un Dios. </a:t>
            </a:r>
          </a:p>
        </p:txBody>
      </p:sp>
      <p:sp>
        <p:nvSpPr>
          <p:cNvPr id="14" name="TextBox 13">
            <a:extLst>
              <a:ext uri="{FF2B5EF4-FFF2-40B4-BE49-F238E27FC236}">
                <a16:creationId xmlns:a16="http://schemas.microsoft.com/office/drawing/2014/main" id="{E422A4EF-BF30-1C47-C392-580935F47F9D}"/>
              </a:ext>
            </a:extLst>
          </p:cNvPr>
          <p:cNvSpPr txBox="1"/>
          <p:nvPr/>
        </p:nvSpPr>
        <p:spPr>
          <a:xfrm>
            <a:off x="4620171" y="2557860"/>
            <a:ext cx="2400101"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Sabemos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un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ídolo nada es en el mundo </a:t>
            </a:r>
          </a:p>
        </p:txBody>
      </p:sp>
      <p:sp>
        <p:nvSpPr>
          <p:cNvPr id="15" name="TextBox 14">
            <a:extLst>
              <a:ext uri="{FF2B5EF4-FFF2-40B4-BE49-F238E27FC236}">
                <a16:creationId xmlns:a16="http://schemas.microsoft.com/office/drawing/2014/main" id="{C39CC8FF-2868-88A3-7119-91965ED5DD91}"/>
              </a:ext>
            </a:extLst>
          </p:cNvPr>
          <p:cNvSpPr txBox="1"/>
          <p:nvPr/>
        </p:nvSpPr>
        <p:spPr>
          <a:xfrm>
            <a:off x="6948264" y="2557859"/>
            <a:ext cx="2208411"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Conocemos que solo hay un Dios  </a:t>
            </a:r>
          </a:p>
        </p:txBody>
      </p:sp>
      <p:sp>
        <p:nvSpPr>
          <p:cNvPr id="18" name="TextBox 17">
            <a:extLst>
              <a:ext uri="{FF2B5EF4-FFF2-40B4-BE49-F238E27FC236}">
                <a16:creationId xmlns:a16="http://schemas.microsoft.com/office/drawing/2014/main" id="{9652FE36-924F-CE49-E41B-D8009B7F8857}"/>
              </a:ext>
            </a:extLst>
          </p:cNvPr>
          <p:cNvSpPr txBox="1"/>
          <p:nvPr/>
        </p:nvSpPr>
        <p:spPr>
          <a:xfrm>
            <a:off x="4606413" y="2204117"/>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tema: La comida sacrificada a los ídolos </a:t>
            </a:r>
          </a:p>
        </p:txBody>
      </p:sp>
      <p:sp>
        <p:nvSpPr>
          <p:cNvPr id="20" name="1 CuadroTexto">
            <a:extLst>
              <a:ext uri="{FF2B5EF4-FFF2-40B4-BE49-F238E27FC236}">
                <a16:creationId xmlns:a16="http://schemas.microsoft.com/office/drawing/2014/main" id="{6A25EB32-EB79-1777-5FEA-09319112B6FF}"/>
              </a:ext>
            </a:extLst>
          </p:cNvPr>
          <p:cNvSpPr txBox="1"/>
          <p:nvPr/>
        </p:nvSpPr>
        <p:spPr>
          <a:xfrm>
            <a:off x="187659" y="285293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8:2</a:t>
            </a:r>
          </a:p>
        </p:txBody>
      </p:sp>
      <p:sp>
        <p:nvSpPr>
          <p:cNvPr id="22" name="2 CuadroTexto">
            <a:extLst>
              <a:ext uri="{FF2B5EF4-FFF2-40B4-BE49-F238E27FC236}">
                <a16:creationId xmlns:a16="http://schemas.microsoft.com/office/drawing/2014/main" id="{BBD12C39-6032-1EF6-BC4B-404B8D9C600B}"/>
              </a:ext>
            </a:extLst>
          </p:cNvPr>
          <p:cNvSpPr txBox="1"/>
          <p:nvPr/>
        </p:nvSpPr>
        <p:spPr>
          <a:xfrm>
            <a:off x="302008" y="3356992"/>
            <a:ext cx="3972099"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Y si alguno se imagina que sabe algo, aún no sabe nada como debe saberlo. </a:t>
            </a:r>
          </a:p>
        </p:txBody>
      </p:sp>
    </p:spTree>
    <p:extLst>
      <p:ext uri="{BB962C8B-B14F-4D97-AF65-F5344CB8AC3E}">
        <p14:creationId xmlns:p14="http://schemas.microsoft.com/office/powerpoint/2010/main" val="1563029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0" grpId="0"/>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EF360-B661-4548-ACE4-5A39C0E5580F}"/>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2623B88F-346F-34A6-948F-FE56A25A5B53}"/>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8:1</a:t>
            </a:r>
          </a:p>
        </p:txBody>
      </p:sp>
      <p:sp>
        <p:nvSpPr>
          <p:cNvPr id="5" name="2 CuadroTexto">
            <a:extLst>
              <a:ext uri="{FF2B5EF4-FFF2-40B4-BE49-F238E27FC236}">
                <a16:creationId xmlns:a16="http://schemas.microsoft.com/office/drawing/2014/main" id="{64CD8533-99DF-E169-F5DC-008F8F774519}"/>
              </a:ext>
            </a:extLst>
          </p:cNvPr>
          <p:cNvSpPr txBox="1"/>
          <p:nvPr/>
        </p:nvSpPr>
        <p:spPr>
          <a:xfrm>
            <a:off x="195202" y="477599"/>
            <a:ext cx="8769286"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En cuanto </a:t>
            </a:r>
            <a:r>
              <a:rPr lang="es-ES" sz="2400" u="sng" dirty="0">
                <a:solidFill>
                  <a:srgbClr val="FFFF00"/>
                </a:solidFill>
                <a:latin typeface="Calibri"/>
              </a:rPr>
              <a:t>a lo sacrificado a los ídolos</a:t>
            </a:r>
            <a:r>
              <a:rPr lang="es-ES" sz="2400" dirty="0">
                <a:solidFill>
                  <a:srgbClr val="FFFF00"/>
                </a:solidFill>
                <a:latin typeface="Calibri"/>
              </a:rPr>
              <a:t>, sabemos que todos tenemos conocimiento. </a:t>
            </a:r>
            <a:r>
              <a:rPr lang="es-ES" sz="2400" dirty="0">
                <a:latin typeface="Calibri"/>
              </a:rPr>
              <a:t>El conocimiento envanece, pero el amor edifica. </a:t>
            </a:r>
          </a:p>
        </p:txBody>
      </p:sp>
      <p:sp>
        <p:nvSpPr>
          <p:cNvPr id="10" name="TextBox 9">
            <a:extLst>
              <a:ext uri="{FF2B5EF4-FFF2-40B4-BE49-F238E27FC236}">
                <a16:creationId xmlns:a16="http://schemas.microsoft.com/office/drawing/2014/main" id="{45063CAC-0D5F-A9F7-66F4-9EAF4455F7D4}"/>
              </a:ext>
            </a:extLst>
          </p:cNvPr>
          <p:cNvSpPr txBox="1"/>
          <p:nvPr/>
        </p:nvSpPr>
        <p:spPr>
          <a:xfrm>
            <a:off x="4620171" y="1556792"/>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para la gloria de Dios</a:t>
            </a:r>
          </a:p>
        </p:txBody>
      </p:sp>
      <p:sp>
        <p:nvSpPr>
          <p:cNvPr id="3" name="TextBox 2">
            <a:extLst>
              <a:ext uri="{FF2B5EF4-FFF2-40B4-BE49-F238E27FC236}">
                <a16:creationId xmlns:a16="http://schemas.microsoft.com/office/drawing/2014/main" id="{1BA61B1C-CCE7-3EB3-A306-8EA36E7658BB}"/>
              </a:ext>
            </a:extLst>
          </p:cNvPr>
          <p:cNvSpPr txBox="1"/>
          <p:nvPr/>
        </p:nvSpPr>
        <p:spPr>
          <a:xfrm>
            <a:off x="4613292" y="1896244"/>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Conocimiento versus amor</a:t>
            </a:r>
          </a:p>
        </p:txBody>
      </p:sp>
      <p:sp>
        <p:nvSpPr>
          <p:cNvPr id="2" name="2 CuadroTexto">
            <a:extLst>
              <a:ext uri="{FF2B5EF4-FFF2-40B4-BE49-F238E27FC236}">
                <a16:creationId xmlns:a16="http://schemas.microsoft.com/office/drawing/2014/main" id="{24CBFFD5-1644-F662-FD82-613E386AB235}"/>
              </a:ext>
            </a:extLst>
          </p:cNvPr>
          <p:cNvSpPr txBox="1"/>
          <p:nvPr/>
        </p:nvSpPr>
        <p:spPr>
          <a:xfrm>
            <a:off x="4695611" y="5105856"/>
            <a:ext cx="4412893" cy="1635512"/>
          </a:xfrm>
          <a:prstGeom prst="rect">
            <a:avLst/>
          </a:prstGeom>
          <a:solidFill>
            <a:schemeClr val="bg1">
              <a:lumMod val="50000"/>
            </a:schemeClr>
          </a:solidFill>
          <a:ln>
            <a:solidFill>
              <a:schemeClr val="tx1"/>
            </a:solidFill>
          </a:ln>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En cuanto a lo sacrificado a los ídolos, es cierto que todos tenemos conocimiento. </a:t>
            </a:r>
            <a:r>
              <a:rPr lang="es-ES" sz="2400" dirty="0">
                <a:latin typeface="Calibri"/>
              </a:rPr>
              <a:t>El conocimiento trae orgullo,</a:t>
            </a:r>
            <a:r>
              <a:rPr lang="es-ES" sz="2400" dirty="0">
                <a:solidFill>
                  <a:srgbClr val="00B0F0"/>
                </a:solidFill>
                <a:latin typeface="Calibri"/>
              </a:rPr>
              <a:t> </a:t>
            </a:r>
            <a:r>
              <a:rPr lang="es-ES" sz="2400" dirty="0">
                <a:latin typeface="Calibri"/>
              </a:rPr>
              <a:t>mientras que el amor edifica </a:t>
            </a:r>
            <a:r>
              <a:rPr lang="es-ES" sz="1600" dirty="0">
                <a:latin typeface="Calibri"/>
              </a:rPr>
              <a:t>(NVI).</a:t>
            </a:r>
          </a:p>
        </p:txBody>
      </p:sp>
      <p:sp>
        <p:nvSpPr>
          <p:cNvPr id="6" name="1 CuadroTexto">
            <a:extLst>
              <a:ext uri="{FF2B5EF4-FFF2-40B4-BE49-F238E27FC236}">
                <a16:creationId xmlns:a16="http://schemas.microsoft.com/office/drawing/2014/main" id="{A7DB4E63-E789-19BB-2E8F-68418D71061B}"/>
              </a:ext>
            </a:extLst>
          </p:cNvPr>
          <p:cNvSpPr txBox="1"/>
          <p:nvPr/>
        </p:nvSpPr>
        <p:spPr>
          <a:xfrm>
            <a:off x="163822" y="1159098"/>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8:4</a:t>
            </a:r>
          </a:p>
        </p:txBody>
      </p:sp>
      <p:sp>
        <p:nvSpPr>
          <p:cNvPr id="7" name="2 CuadroTexto">
            <a:extLst>
              <a:ext uri="{FF2B5EF4-FFF2-40B4-BE49-F238E27FC236}">
                <a16:creationId xmlns:a16="http://schemas.microsoft.com/office/drawing/2014/main" id="{9E0E3416-0DFE-91AB-A634-3F284D50580E}"/>
              </a:ext>
            </a:extLst>
          </p:cNvPr>
          <p:cNvSpPr txBox="1"/>
          <p:nvPr/>
        </p:nvSpPr>
        <p:spPr>
          <a:xfrm>
            <a:off x="0" y="1636697"/>
            <a:ext cx="4620171"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Acerca, pues, de las viandas que se sacrifican a los ídolos, </a:t>
            </a:r>
            <a:r>
              <a:rPr lang="es-ES" sz="2400" dirty="0">
                <a:solidFill>
                  <a:srgbClr val="00B0F0"/>
                </a:solidFill>
                <a:latin typeface="Calibri"/>
              </a:rPr>
              <a:t>sabemos que un ídolo nada es en el mundo,</a:t>
            </a:r>
            <a:r>
              <a:rPr lang="es-ES" sz="2400" dirty="0">
                <a:latin typeface="Calibri"/>
              </a:rPr>
              <a:t> </a:t>
            </a:r>
            <a:r>
              <a:rPr lang="es-ES" sz="2400" dirty="0">
                <a:solidFill>
                  <a:srgbClr val="FFFF00"/>
                </a:solidFill>
                <a:latin typeface="Calibri"/>
              </a:rPr>
              <a:t>y que no hay más que un Dios. </a:t>
            </a:r>
          </a:p>
        </p:txBody>
      </p:sp>
      <p:sp>
        <p:nvSpPr>
          <p:cNvPr id="14" name="TextBox 13">
            <a:extLst>
              <a:ext uri="{FF2B5EF4-FFF2-40B4-BE49-F238E27FC236}">
                <a16:creationId xmlns:a16="http://schemas.microsoft.com/office/drawing/2014/main" id="{F02044B8-5D1E-C8F4-BBAD-A44F4D14382F}"/>
              </a:ext>
            </a:extLst>
          </p:cNvPr>
          <p:cNvSpPr txBox="1"/>
          <p:nvPr/>
        </p:nvSpPr>
        <p:spPr>
          <a:xfrm>
            <a:off x="4620171" y="2557860"/>
            <a:ext cx="2400101"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Sabemos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un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ídolo nada es en el mundo </a:t>
            </a:r>
          </a:p>
        </p:txBody>
      </p:sp>
      <p:sp>
        <p:nvSpPr>
          <p:cNvPr id="15" name="TextBox 14">
            <a:extLst>
              <a:ext uri="{FF2B5EF4-FFF2-40B4-BE49-F238E27FC236}">
                <a16:creationId xmlns:a16="http://schemas.microsoft.com/office/drawing/2014/main" id="{8DB866C4-4EC4-82FB-2E1D-D45BF9619118}"/>
              </a:ext>
            </a:extLst>
          </p:cNvPr>
          <p:cNvSpPr txBox="1"/>
          <p:nvPr/>
        </p:nvSpPr>
        <p:spPr>
          <a:xfrm>
            <a:off x="6948264" y="2557859"/>
            <a:ext cx="2208411"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Conocemos que solo hay un Dios  </a:t>
            </a:r>
          </a:p>
        </p:txBody>
      </p:sp>
      <p:sp>
        <p:nvSpPr>
          <p:cNvPr id="18" name="TextBox 17">
            <a:extLst>
              <a:ext uri="{FF2B5EF4-FFF2-40B4-BE49-F238E27FC236}">
                <a16:creationId xmlns:a16="http://schemas.microsoft.com/office/drawing/2014/main" id="{633151BC-FE0F-6FD2-9A3D-CA6D4825CCDE}"/>
              </a:ext>
            </a:extLst>
          </p:cNvPr>
          <p:cNvSpPr txBox="1"/>
          <p:nvPr/>
        </p:nvSpPr>
        <p:spPr>
          <a:xfrm>
            <a:off x="4606413" y="2204117"/>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tema: La comida sacrificada a los ídolos </a:t>
            </a:r>
          </a:p>
        </p:txBody>
      </p:sp>
      <p:sp>
        <p:nvSpPr>
          <p:cNvPr id="20" name="1 CuadroTexto">
            <a:extLst>
              <a:ext uri="{FF2B5EF4-FFF2-40B4-BE49-F238E27FC236}">
                <a16:creationId xmlns:a16="http://schemas.microsoft.com/office/drawing/2014/main" id="{D0EA0418-CB3C-F59D-33E9-A3866E2D0B6F}"/>
              </a:ext>
            </a:extLst>
          </p:cNvPr>
          <p:cNvSpPr txBox="1"/>
          <p:nvPr/>
        </p:nvSpPr>
        <p:spPr>
          <a:xfrm>
            <a:off x="187659" y="285293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8:2</a:t>
            </a:r>
          </a:p>
        </p:txBody>
      </p:sp>
      <p:sp>
        <p:nvSpPr>
          <p:cNvPr id="22" name="2 CuadroTexto">
            <a:extLst>
              <a:ext uri="{FF2B5EF4-FFF2-40B4-BE49-F238E27FC236}">
                <a16:creationId xmlns:a16="http://schemas.microsoft.com/office/drawing/2014/main" id="{5286FD61-F2C9-8119-9800-3AFF3714E954}"/>
              </a:ext>
            </a:extLst>
          </p:cNvPr>
          <p:cNvSpPr txBox="1"/>
          <p:nvPr/>
        </p:nvSpPr>
        <p:spPr>
          <a:xfrm>
            <a:off x="302008" y="3356992"/>
            <a:ext cx="3972099"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si alguno se imagina que sabe algo, </a:t>
            </a:r>
            <a:r>
              <a:rPr lang="es-ES" sz="2400" dirty="0">
                <a:latin typeface="Calibri"/>
              </a:rPr>
              <a:t>aún no sabe nada como debe saberlo. </a:t>
            </a:r>
          </a:p>
        </p:txBody>
      </p:sp>
    </p:spTree>
    <p:extLst>
      <p:ext uri="{BB962C8B-B14F-4D97-AF65-F5344CB8AC3E}">
        <p14:creationId xmlns:p14="http://schemas.microsoft.com/office/powerpoint/2010/main" val="676133820"/>
      </p:ext>
    </p:extLst>
  </p:cSld>
  <p:clrMapOvr>
    <a:masterClrMapping/>
  </p:clrMapOvr>
</p:sld>
</file>

<file path=ppt/theme/theme1.xml><?xml version="1.0" encoding="utf-8"?>
<a:theme xmlns:a="http://schemas.openxmlformats.org/drawingml/2006/main" name="Corte">
  <a:themeElements>
    <a:clrScheme name="Corte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fontScheme name="Corte">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orte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clrMap bg1="dk2" tx1="lt1" bg2="dk1" tx2="lt2" accent1="accent1" accent2="accent2" accent3="accent3" accent4="accent4" accent5="accent5" accent6="accent6" hlink="hlink" folHlink="folHlink"/>
    </a:extraClrScheme>
    <a:extraClrScheme>
      <a:clrScheme name="Corte 2">
        <a:dk1>
          <a:srgbClr val="674E2F"/>
        </a:dk1>
        <a:lt1>
          <a:srgbClr val="FFFFFF"/>
        </a:lt1>
        <a:dk2>
          <a:srgbClr val="533F27"/>
        </a:dk2>
        <a:lt2>
          <a:srgbClr val="D8B274"/>
        </a:lt2>
        <a:accent1>
          <a:srgbClr val="CC9900"/>
        </a:accent1>
        <a:accent2>
          <a:srgbClr val="8F5F2F"/>
        </a:accent2>
        <a:accent3>
          <a:srgbClr val="B3AFAC"/>
        </a:accent3>
        <a:accent4>
          <a:srgbClr val="DADADA"/>
        </a:accent4>
        <a:accent5>
          <a:srgbClr val="E2CAAA"/>
        </a:accent5>
        <a:accent6>
          <a:srgbClr val="81552A"/>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Corte 3">
        <a:dk1>
          <a:srgbClr val="646464"/>
        </a:dk1>
        <a:lt1>
          <a:srgbClr val="FFFFFF"/>
        </a:lt1>
        <a:dk2>
          <a:srgbClr val="545454"/>
        </a:dk2>
        <a:lt2>
          <a:srgbClr val="D4D4CE"/>
        </a:lt2>
        <a:accent1>
          <a:srgbClr val="49747D"/>
        </a:accent1>
        <a:accent2>
          <a:srgbClr val="8F9699"/>
        </a:accent2>
        <a:accent3>
          <a:srgbClr val="B3B3B3"/>
        </a:accent3>
        <a:accent4>
          <a:srgbClr val="DADADA"/>
        </a:accent4>
        <a:accent5>
          <a:srgbClr val="B1BCBF"/>
        </a:accent5>
        <a:accent6>
          <a:srgbClr val="81878A"/>
        </a:accent6>
        <a:hlink>
          <a:srgbClr val="8DC4D7"/>
        </a:hlink>
        <a:folHlink>
          <a:srgbClr val="7FB97F"/>
        </a:folHlink>
      </a:clrScheme>
      <a:clrMap bg1="dk2" tx1="lt1" bg2="dk1" tx2="lt2" accent1="accent1" accent2="accent2" accent3="accent3" accent4="accent4" accent5="accent5" accent6="accent6" hlink="hlink" folHlink="folHlink"/>
    </a:extraClrScheme>
    <a:extraClrScheme>
      <a:clrScheme name="Corte 4">
        <a:dk1>
          <a:srgbClr val="3A7400"/>
        </a:dk1>
        <a:lt1>
          <a:srgbClr val="FFFFFF"/>
        </a:lt1>
        <a:dk2>
          <a:srgbClr val="2E5C00"/>
        </a:dk2>
        <a:lt2>
          <a:srgbClr val="FFFFFF"/>
        </a:lt2>
        <a:accent1>
          <a:srgbClr val="79CA02"/>
        </a:accent1>
        <a:accent2>
          <a:srgbClr val="008080"/>
        </a:accent2>
        <a:accent3>
          <a:srgbClr val="ADB5AA"/>
        </a:accent3>
        <a:accent4>
          <a:srgbClr val="DADADA"/>
        </a:accent4>
        <a:accent5>
          <a:srgbClr val="BEE1AA"/>
        </a:accent5>
        <a:accent6>
          <a:srgbClr val="007373"/>
        </a:accent6>
        <a:hlink>
          <a:srgbClr val="A8DE0E"/>
        </a:hlink>
        <a:folHlink>
          <a:srgbClr val="00CC66"/>
        </a:folHlink>
      </a:clrScheme>
      <a:clrMap bg1="dk2" tx1="lt1" bg2="dk1" tx2="lt2" accent1="accent1" accent2="accent2" accent3="accent3" accent4="accent4" accent5="accent5" accent6="accent6" hlink="hlink" folHlink="folHlink"/>
    </a:extraClrScheme>
    <a:extraClrScheme>
      <a:clrScheme name="Corte 5">
        <a:dk1>
          <a:srgbClr val="008885"/>
        </a:dk1>
        <a:lt1>
          <a:srgbClr val="FFFFFF"/>
        </a:lt1>
        <a:dk2>
          <a:srgbClr val="007572"/>
        </a:dk2>
        <a:lt2>
          <a:srgbClr val="FFFF99"/>
        </a:lt2>
        <a:accent1>
          <a:srgbClr val="33CCCC"/>
        </a:accent1>
        <a:accent2>
          <a:srgbClr val="6D6FC7"/>
        </a:accent2>
        <a:accent3>
          <a:srgbClr val="AABDBC"/>
        </a:accent3>
        <a:accent4>
          <a:srgbClr val="DADADA"/>
        </a:accent4>
        <a:accent5>
          <a:srgbClr val="ADE2E2"/>
        </a:accent5>
        <a:accent6>
          <a:srgbClr val="6264B4"/>
        </a:accent6>
        <a:hlink>
          <a:srgbClr val="FFFFCC"/>
        </a:hlink>
        <a:folHlink>
          <a:srgbClr val="00FF00"/>
        </a:folHlink>
      </a:clrScheme>
      <a:clrMap bg1="dk2" tx1="lt1" bg2="dk1" tx2="lt2" accent1="accent1" accent2="accent2" accent3="accent3" accent4="accent4" accent5="accent5" accent6="accent6" hlink="hlink" folHlink="folHlink"/>
    </a:extraClrScheme>
    <a:extraClrScheme>
      <a:clrScheme name="Corte 6">
        <a:dk1>
          <a:srgbClr val="0000AC"/>
        </a:dk1>
        <a:lt1>
          <a:srgbClr val="FFFFFF"/>
        </a:lt1>
        <a:dk2>
          <a:srgbClr val="000086"/>
        </a:dk2>
        <a:lt2>
          <a:srgbClr val="CCFFFF"/>
        </a:lt2>
        <a:accent1>
          <a:srgbClr val="0099FF"/>
        </a:accent1>
        <a:accent2>
          <a:srgbClr val="00B000"/>
        </a:accent2>
        <a:accent3>
          <a:srgbClr val="AAAAC3"/>
        </a:accent3>
        <a:accent4>
          <a:srgbClr val="DADADA"/>
        </a:accent4>
        <a:accent5>
          <a:srgbClr val="AACAFF"/>
        </a:accent5>
        <a:accent6>
          <a:srgbClr val="009F00"/>
        </a:accent6>
        <a:hlink>
          <a:srgbClr val="FFE701"/>
        </a:hlink>
        <a:folHlink>
          <a:srgbClr val="FF9900"/>
        </a:folHlink>
      </a:clrScheme>
      <a:clrMap bg1="dk2" tx1="lt1" bg2="dk1" tx2="lt2" accent1="accent1" accent2="accent2" accent3="accent3" accent4="accent4" accent5="accent5" accent6="accent6" hlink="hlink" folHlink="folHlink"/>
    </a:extraClrScheme>
    <a:extraClrScheme>
      <a:clrScheme name="Corte 7">
        <a:dk1>
          <a:srgbClr val="7474A2"/>
        </a:dk1>
        <a:lt1>
          <a:srgbClr val="FFFFFF"/>
        </a:lt1>
        <a:dk2>
          <a:srgbClr val="5E5E8E"/>
        </a:dk2>
        <a:lt2>
          <a:srgbClr val="D1D1DF"/>
        </a:lt2>
        <a:accent1>
          <a:srgbClr val="CC66FF"/>
        </a:accent1>
        <a:accent2>
          <a:srgbClr val="6666FF"/>
        </a:accent2>
        <a:accent3>
          <a:srgbClr val="B6B6C6"/>
        </a:accent3>
        <a:accent4>
          <a:srgbClr val="DADADA"/>
        </a:accent4>
        <a:accent5>
          <a:srgbClr val="E2B8FF"/>
        </a:accent5>
        <a:accent6>
          <a:srgbClr val="5C5CE7"/>
        </a:accent6>
        <a:hlink>
          <a:srgbClr val="FFCC99"/>
        </a:hlink>
        <a:folHlink>
          <a:srgbClr val="CCCCFF"/>
        </a:folHlink>
      </a:clrScheme>
      <a:clrMap bg1="dk2" tx1="lt1" bg2="dk1" tx2="lt2" accent1="accent1" accent2="accent2" accent3="accent3" accent4="accent4" accent5="accent5" accent6="accent6" hlink="hlink" folHlink="folHlink"/>
    </a:extraClrScheme>
    <a:extraClrScheme>
      <a:clrScheme name="Corte 8">
        <a:dk1>
          <a:srgbClr val="000000"/>
        </a:dk1>
        <a:lt1>
          <a:srgbClr val="D0DAE2"/>
        </a:lt1>
        <a:dk2>
          <a:srgbClr val="000000"/>
        </a:dk2>
        <a:lt2>
          <a:srgbClr val="E7EDF1"/>
        </a:lt2>
        <a:accent1>
          <a:srgbClr val="33CCCC"/>
        </a:accent1>
        <a:accent2>
          <a:srgbClr val="0099CC"/>
        </a:accent2>
        <a:accent3>
          <a:srgbClr val="E4EAEE"/>
        </a:accent3>
        <a:accent4>
          <a:srgbClr val="000000"/>
        </a:accent4>
        <a:accent5>
          <a:srgbClr val="ADE2E2"/>
        </a:accent5>
        <a:accent6>
          <a:srgbClr val="008AB9"/>
        </a:accent6>
        <a:hlink>
          <a:srgbClr val="3333CC"/>
        </a:hlink>
        <a:folHlink>
          <a:srgbClr val="008080"/>
        </a:folHlink>
      </a:clrScheme>
      <a:clrMap bg1="lt1" tx1="dk1" bg2="lt2" tx2="dk2" accent1="accent1" accent2="accent2" accent3="accent3" accent4="accent4" accent5="accent5" accent6="accent6" hlink="hlink" folHlink="folHlink"/>
    </a:extraClrScheme>
    <a:extraClrScheme>
      <a:clrScheme name="Corte 9">
        <a:dk1>
          <a:srgbClr val="000000"/>
        </a:dk1>
        <a:lt1>
          <a:srgbClr val="FFFFFF"/>
        </a:lt1>
        <a:dk2>
          <a:srgbClr val="000000"/>
        </a:dk2>
        <a:lt2>
          <a:srgbClr val="E6E6E6"/>
        </a:lt2>
        <a:accent1>
          <a:srgbClr val="66CCFF"/>
        </a:accent1>
        <a:accent2>
          <a:srgbClr val="9999FF"/>
        </a:accent2>
        <a:accent3>
          <a:srgbClr val="FFFFFF"/>
        </a:accent3>
        <a:accent4>
          <a:srgbClr val="000000"/>
        </a:accent4>
        <a:accent5>
          <a:srgbClr val="B8E2FF"/>
        </a:accent5>
        <a:accent6>
          <a:srgbClr val="8A8AE7"/>
        </a:accent6>
        <a:hlink>
          <a:srgbClr val="3333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552029</TotalTime>
  <Words>11741</Words>
  <Application>Microsoft Office PowerPoint</Application>
  <PresentationFormat>Apresentação na tela (4:3)</PresentationFormat>
  <Paragraphs>998</Paragraphs>
  <Slides>79</Slides>
  <Notes>77</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79</vt:i4>
      </vt:variant>
    </vt:vector>
  </HeadingPairs>
  <TitlesOfParts>
    <vt:vector size="85" baseType="lpstr">
      <vt:lpstr>Arial</vt:lpstr>
      <vt:lpstr>Arial Rounded MT Bold</vt:lpstr>
      <vt:lpstr>Calibri</vt:lpstr>
      <vt:lpstr>Tahoma</vt:lpstr>
      <vt:lpstr>Wingdings</vt:lpstr>
      <vt:lpstr>Corte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 Urrutia</dc:title>
  <dc:creator>Héctor</dc:creator>
  <cp:lastModifiedBy>jose ferreira Neto</cp:lastModifiedBy>
  <cp:revision>3321</cp:revision>
  <dcterms:created xsi:type="dcterms:W3CDTF">2006-07-04T03:12:34Z</dcterms:created>
  <dcterms:modified xsi:type="dcterms:W3CDTF">2026-07-31T10:39:41Z</dcterms:modified>
</cp:coreProperties>
</file>