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60" r:id="rId7"/>
    <p:sldId id="263" r:id="rId8"/>
    <p:sldId id="271" r:id="rId9"/>
    <p:sldId id="272" r:id="rId10"/>
    <p:sldId id="264" r:id="rId11"/>
    <p:sldId id="265" r:id="rId12"/>
    <p:sldId id="273" r:id="rId13"/>
    <p:sldId id="278" r:id="rId14"/>
    <p:sldId id="266" r:id="rId15"/>
    <p:sldId id="267" r:id="rId16"/>
    <p:sldId id="275" r:id="rId17"/>
    <p:sldId id="276" r:id="rId18"/>
    <p:sldId id="268" r:id="rId19"/>
    <p:sldId id="262" r:id="rId20"/>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25/07/2026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25/07/2026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186309"/>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Es fácil señalar con el dedo al antiguo Israel y decir que cometieron faltas graves. Sin embargo, Pablo argumenta que los cristianos son susceptibles de caer en pecados similares a pesar de su inmenso privilegio de conocer la historia de Cristo. Esto resulta claro en la advertencia: «El que piensa estar firme, mire que no caiga»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10: 12). Las palabras «el que piensa» sugieren que algunos en la iglesia no se daban cuenta de que corrían el peligro de caer en esos pecados. ¿Corremos el mismo riesgo hoy? </a:t>
            </a:r>
            <a:r>
              <a:rPr lang="es-ES" sz="3600" dirty="0">
                <a:solidFill>
                  <a:schemeClr val="accent2"/>
                </a:solidFill>
                <a:latin typeface="Bahnschrift SemiBold Condensed" panose="020B0502040204020203" pitchFamily="34" charset="0"/>
              </a:rPr>
              <a:t>Lección del martes</a:t>
            </a:r>
            <a:r>
              <a:rPr lang="es-ES" sz="3600" dirty="0">
                <a:solidFill>
                  <a:schemeClr val="bg1"/>
                </a:solidFill>
                <a:latin typeface="Bahnschrift SemiBold Condensed" panose="020B0502040204020203" pitchFamily="34" charset="0"/>
              </a:rPr>
              <a:t>.</a:t>
            </a:r>
            <a:endParaRPr lang="es-ES" sz="36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416320"/>
          </a:xfrm>
          <a:prstGeom prst="rect">
            <a:avLst/>
          </a:prstGeom>
          <a:noFill/>
        </p:spPr>
        <p:txBody>
          <a:bodyPr wrap="square" rtlCol="0">
            <a:spAutoFit/>
          </a:bodyPr>
          <a:lstStyle/>
          <a:p>
            <a:pPr algn="ctr"/>
            <a:r>
              <a:rPr lang="es-ES" sz="3600">
                <a:solidFill>
                  <a:schemeClr val="bg1"/>
                </a:solidFill>
              </a:rPr>
              <a:t>¿Por qué debemos huir</a:t>
            </a:r>
          </a:p>
          <a:p>
            <a:pPr algn="ctr"/>
            <a:r>
              <a:rPr lang="es-ES" sz="3600">
                <a:solidFill>
                  <a:schemeClr val="bg1"/>
                </a:solidFill>
              </a:rPr>
              <a:t> de cualquier práctica</a:t>
            </a:r>
          </a:p>
          <a:p>
            <a:pPr algn="ctr"/>
            <a:r>
              <a:rPr lang="es-ES" sz="3600">
                <a:solidFill>
                  <a:schemeClr val="bg1"/>
                </a:solidFill>
              </a:rPr>
              <a:t> o ritual idólatra?</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Porque Dios</a:t>
            </a:r>
          </a:p>
          <a:p>
            <a:pPr algn="ctr"/>
            <a:r>
              <a:rPr lang="es-ES" sz="3200" dirty="0">
                <a:solidFill>
                  <a:schemeClr val="bg1"/>
                </a:solidFill>
              </a:rPr>
              <a:t> exige lealtad </a:t>
            </a:r>
          </a:p>
          <a:p>
            <a:pPr algn="ctr"/>
            <a:r>
              <a:rPr lang="es-ES" sz="3200" dirty="0">
                <a:solidFill>
                  <a:schemeClr val="bg1"/>
                </a:solidFill>
              </a:rPr>
              <a:t>exclusiva, y no se puede participar al mismo tiempo de la mesa del Señor y de la comunión con Satanás.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40088"/>
          </a:xfrm>
          <a:prstGeom prst="rect">
            <a:avLst/>
          </a:prstGeom>
          <a:noFill/>
        </p:spPr>
        <p:txBody>
          <a:bodyPr wrap="square" rtlCol="0">
            <a:spAutoFit/>
          </a:bodyPr>
          <a:lstStyle/>
          <a:p>
            <a:r>
              <a:rPr lang="es-ES" sz="3800" dirty="0">
                <a:solidFill>
                  <a:schemeClr val="bg1"/>
                </a:solidFill>
              </a:rPr>
              <a:t>14 Por tanto, mis queridos hermanos, </a:t>
            </a:r>
            <a:r>
              <a:rPr lang="es-ES" sz="3800" dirty="0">
                <a:solidFill>
                  <a:schemeClr val="accent2"/>
                </a:solidFill>
              </a:rPr>
              <a:t>huyan de la idolatría</a:t>
            </a:r>
            <a:r>
              <a:rPr lang="es-ES" sz="3800" dirty="0">
                <a:solidFill>
                  <a:schemeClr val="bg1"/>
                </a:solidFill>
              </a:rPr>
              <a:t>.20 No, sino que cuando ellos ofrecen sacrificios, lo hacen para los demonios, no para Dios; y no quiero que ustedes entren en comunión con los demonios. 21 No pueden </a:t>
            </a:r>
            <a:r>
              <a:rPr lang="es-ES" sz="3800" dirty="0">
                <a:solidFill>
                  <a:schemeClr val="accent2"/>
                </a:solidFill>
              </a:rPr>
              <a:t>beber de la copa del Señor </a:t>
            </a:r>
            <a:r>
              <a:rPr lang="es-ES" sz="3800" dirty="0">
                <a:solidFill>
                  <a:schemeClr val="bg1"/>
                </a:solidFill>
              </a:rPr>
              <a:t>y también de la </a:t>
            </a:r>
            <a:r>
              <a:rPr lang="es-ES" sz="3800" dirty="0">
                <a:solidFill>
                  <a:schemeClr val="accent2"/>
                </a:solidFill>
              </a:rPr>
              <a:t>copa de los demonios</a:t>
            </a:r>
            <a:r>
              <a:rPr lang="es-ES" sz="3800" dirty="0">
                <a:solidFill>
                  <a:schemeClr val="bg1"/>
                </a:solidFill>
              </a:rPr>
              <a:t>; no pueden </a:t>
            </a:r>
            <a:r>
              <a:rPr lang="es-ES" sz="3800" dirty="0">
                <a:solidFill>
                  <a:schemeClr val="accent2"/>
                </a:solidFill>
              </a:rPr>
              <a:t>participar de la mesa del Señor </a:t>
            </a:r>
            <a:r>
              <a:rPr lang="es-ES" sz="3800" dirty="0">
                <a:solidFill>
                  <a:schemeClr val="bg1"/>
                </a:solidFill>
              </a:rPr>
              <a:t>y también de la </a:t>
            </a:r>
            <a:r>
              <a:rPr lang="es-ES" sz="3800" dirty="0">
                <a:solidFill>
                  <a:schemeClr val="accent2"/>
                </a:solidFill>
              </a:rPr>
              <a:t>mesa de los demonios</a:t>
            </a:r>
            <a:r>
              <a:rPr lang="es-ES" sz="3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r>
              <a:rPr lang="fi-FI">
                <a:solidFill>
                  <a:schemeClr val="accent2"/>
                </a:solidFill>
              </a:rPr>
              <a:t>1 Corintios 10: 14, 20-21 NVI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262979"/>
          </a:xfrm>
          <a:prstGeom prst="rect">
            <a:avLst/>
          </a:prstGeom>
          <a:noFill/>
        </p:spPr>
        <p:txBody>
          <a:bodyPr wrap="square" rtlCol="0">
            <a:spAutoFit/>
          </a:bodyPr>
          <a:lstStyle/>
          <a:p>
            <a:r>
              <a:rPr lang="es-ES" sz="4800" dirty="0">
                <a:solidFill>
                  <a:schemeClr val="bg1"/>
                </a:solidFill>
              </a:rPr>
              <a:t>24 Ninguno puede </a:t>
            </a:r>
            <a:r>
              <a:rPr lang="es-ES" sz="4800" dirty="0">
                <a:solidFill>
                  <a:schemeClr val="accent2"/>
                </a:solidFill>
              </a:rPr>
              <a:t>servir a dos señores</a:t>
            </a:r>
            <a:r>
              <a:rPr lang="es-ES" sz="4800" dirty="0">
                <a:solidFill>
                  <a:schemeClr val="bg1"/>
                </a:solidFill>
              </a:rPr>
              <a:t>; porque o </a:t>
            </a:r>
            <a:r>
              <a:rPr lang="es-ES" sz="4800" dirty="0">
                <a:solidFill>
                  <a:schemeClr val="accent2"/>
                </a:solidFill>
              </a:rPr>
              <a:t>aborrecerá</a:t>
            </a:r>
            <a:r>
              <a:rPr lang="es-ES" sz="4800" dirty="0">
                <a:solidFill>
                  <a:schemeClr val="bg1"/>
                </a:solidFill>
              </a:rPr>
              <a:t> al uno y </a:t>
            </a:r>
            <a:r>
              <a:rPr lang="es-ES" sz="4800" dirty="0">
                <a:solidFill>
                  <a:schemeClr val="accent2"/>
                </a:solidFill>
              </a:rPr>
              <a:t>amará</a:t>
            </a:r>
            <a:r>
              <a:rPr lang="es-ES" sz="4800" dirty="0">
                <a:solidFill>
                  <a:schemeClr val="bg1"/>
                </a:solidFill>
              </a:rPr>
              <a:t> al otro, o </a:t>
            </a:r>
            <a:r>
              <a:rPr lang="es-ES" sz="4800" dirty="0">
                <a:solidFill>
                  <a:schemeClr val="accent2"/>
                </a:solidFill>
              </a:rPr>
              <a:t>estimará</a:t>
            </a:r>
            <a:r>
              <a:rPr lang="es-ES" sz="4800" dirty="0">
                <a:solidFill>
                  <a:schemeClr val="bg1"/>
                </a:solidFill>
              </a:rPr>
              <a:t> al uno y </a:t>
            </a:r>
            <a:r>
              <a:rPr lang="es-ES" sz="4800" dirty="0">
                <a:solidFill>
                  <a:schemeClr val="accent2"/>
                </a:solidFill>
              </a:rPr>
              <a:t>menospreciará</a:t>
            </a:r>
            <a:r>
              <a:rPr lang="es-ES" sz="4800" dirty="0">
                <a:solidFill>
                  <a:schemeClr val="bg1"/>
                </a:solidFill>
              </a:rPr>
              <a:t> al otro. </a:t>
            </a:r>
            <a:r>
              <a:rPr lang="es-ES" sz="4800" dirty="0">
                <a:solidFill>
                  <a:schemeClr val="accent2"/>
                </a:solidFill>
              </a:rPr>
              <a:t>No podéis servir a Dios y a las riquezas</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Mateo 6: 24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Aunque los cristianos podían comer en casa la carne previamente sacrificada en un templo pagano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8: 1-13), la práctica de entrar en los templos paganos y participar en sus festivales estaba claramente prohibida para los cristianos. El criterio es claro: los cristianos pueden comer esa carne en casa porque los ídolos no existen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8: 4), pero no deben participar en ceremonias paganas porque esto equivale a adorar a los demonios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10: 20-21). </a:t>
            </a:r>
            <a:r>
              <a:rPr lang="es-ES" sz="36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¿Cuál es la regla</a:t>
            </a:r>
          </a:p>
          <a:p>
            <a:pPr algn="ctr"/>
            <a:r>
              <a:rPr lang="es-ES" sz="3200">
                <a:solidFill>
                  <a:schemeClr val="bg1"/>
                </a:solidFill>
              </a:rPr>
              <a:t> fundamental para vencer</a:t>
            </a:r>
          </a:p>
          <a:p>
            <a:pPr algn="ctr"/>
            <a:r>
              <a:rPr lang="es-ES" sz="3200">
                <a:solidFill>
                  <a:schemeClr val="bg1"/>
                </a:solidFill>
              </a:rPr>
              <a:t> la idolatría en la vida diaria?</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Amar a Dios </a:t>
            </a:r>
          </a:p>
          <a:p>
            <a:pPr algn="ctr"/>
            <a:r>
              <a:rPr lang="es-ES" sz="3200" dirty="0">
                <a:solidFill>
                  <a:schemeClr val="bg1"/>
                </a:solidFill>
              </a:rPr>
              <a:t>sobre todas las cosas, buscar el bienestar del prójimo y hacer absolutamente todo para la gloria de Dios.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099000"/>
            <a:ext cx="8469630" cy="3139321"/>
          </a:xfrm>
          <a:prstGeom prst="rect">
            <a:avLst/>
          </a:prstGeom>
          <a:noFill/>
        </p:spPr>
        <p:txBody>
          <a:bodyPr wrap="square" rtlCol="0">
            <a:spAutoFit/>
          </a:bodyPr>
          <a:lstStyle/>
          <a:p>
            <a:r>
              <a:rPr lang="es-ES" sz="6600" dirty="0">
                <a:solidFill>
                  <a:schemeClr val="bg1"/>
                </a:solidFill>
              </a:rPr>
              <a:t>Que nadie </a:t>
            </a:r>
            <a:r>
              <a:rPr lang="es-ES" sz="6600" dirty="0">
                <a:solidFill>
                  <a:schemeClr val="accent2"/>
                </a:solidFill>
              </a:rPr>
              <a:t>busque</a:t>
            </a:r>
            <a:r>
              <a:rPr lang="es-ES" sz="6600" dirty="0">
                <a:solidFill>
                  <a:schemeClr val="bg1"/>
                </a:solidFill>
              </a:rPr>
              <a:t> sus propios intereses, sino </a:t>
            </a:r>
            <a:r>
              <a:rPr lang="es-ES" sz="6600" dirty="0">
                <a:solidFill>
                  <a:schemeClr val="accent2"/>
                </a:solidFill>
              </a:rPr>
              <a:t>los del prójimo</a:t>
            </a:r>
            <a:r>
              <a:rPr lang="es-ES" sz="6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10: 24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247864"/>
          </a:xfrm>
          <a:prstGeom prst="rect">
            <a:avLst/>
          </a:prstGeom>
          <a:noFill/>
        </p:spPr>
        <p:txBody>
          <a:bodyPr wrap="square" rtlCol="0">
            <a:spAutoFit/>
          </a:bodyPr>
          <a:lstStyle/>
          <a:p>
            <a:r>
              <a:rPr lang="es-ES" sz="4000" dirty="0">
                <a:solidFill>
                  <a:schemeClr val="bg1"/>
                </a:solidFill>
              </a:rPr>
              <a:t>31En conclusión, ya sea que coman o beban o hagan cualquier otra cosa, </a:t>
            </a:r>
            <a:r>
              <a:rPr lang="es-ES" sz="4000" dirty="0">
                <a:solidFill>
                  <a:schemeClr val="accent2"/>
                </a:solidFill>
              </a:rPr>
              <a:t>háganlo todo para la gloria de Dios</a:t>
            </a:r>
            <a:r>
              <a:rPr lang="es-ES" sz="4000" dirty="0">
                <a:solidFill>
                  <a:schemeClr val="bg1"/>
                </a:solidFill>
              </a:rPr>
              <a:t>. 32 No hagan tropezar a nadie, ni a judíos, ni a los que no son judíos, ni a la iglesia de Dios. 33 Hagan como yo, que procuro agradar a todos en todo. </a:t>
            </a:r>
            <a:r>
              <a:rPr lang="es-ES" sz="4000" dirty="0">
                <a:solidFill>
                  <a:schemeClr val="accent2"/>
                </a:solidFill>
              </a:rPr>
              <a:t>No busco mis propios intereses, sino los de los demás, para que sean salvos</a:t>
            </a:r>
            <a:r>
              <a:rPr lang="es-ES" sz="4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r>
              <a:rPr lang="fi-FI">
                <a:solidFill>
                  <a:schemeClr val="accent2"/>
                </a:solidFill>
              </a:rPr>
              <a:t>1 Corintios 10: 31-33 NVI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262979"/>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Al decir que todo debe hacerse para la gloria de Dios, Pablo indica que la idolatría puede manifestarse de las formas más variadas, ya que cualquier cosa que usurpe la gloria que pertenece solo a Dios es una forma de idolatría (Isa. 42: 8). </a:t>
            </a:r>
            <a:r>
              <a:rPr lang="es-ES" sz="4800" dirty="0">
                <a:solidFill>
                  <a:schemeClr val="accent2"/>
                </a:solidFill>
                <a:latin typeface="Bahnschrift SemiBold Condensed" panose="020B0502040204020203" pitchFamily="34" charset="0"/>
              </a:rPr>
              <a:t>Lección del jueves.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585323"/>
          </a:xfrm>
          <a:prstGeom prst="rect">
            <a:avLst/>
          </a:prstGeom>
          <a:noFill/>
        </p:spPr>
        <p:txBody>
          <a:bodyPr wrap="square">
            <a:spAutoFit/>
          </a:bodyPr>
          <a:lstStyle/>
          <a:p>
            <a:r>
              <a:rPr lang="es-ES" sz="5400" dirty="0">
                <a:latin typeface="Bahnschrift SemiBold Condensed" panose="020B0502040204020203" pitchFamily="34" charset="0"/>
              </a:rPr>
              <a:t>¿Quieres huir de la idolatría haciendo todo para la gloria de Dios?</a:t>
            </a: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44459" y="2349123"/>
            <a:ext cx="5699545" cy="769441"/>
          </a:xfrm>
          <a:prstGeom prst="rect">
            <a:avLst/>
          </a:prstGeom>
          <a:noFill/>
        </p:spPr>
        <p:txBody>
          <a:bodyPr wrap="square">
            <a:spAutoFit/>
          </a:bodyPr>
          <a:lstStyle/>
          <a:p>
            <a:r>
              <a:rPr lang="es-ES" sz="4400"/>
              <a:t>Todo para Cristo</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¿Por qué el conocimiento </a:t>
            </a:r>
          </a:p>
          <a:p>
            <a:pPr algn="ctr"/>
            <a:r>
              <a:rPr lang="es-ES" sz="3200">
                <a:solidFill>
                  <a:schemeClr val="bg1"/>
                </a:solidFill>
              </a:rPr>
              <a:t>debe estar guiado </a:t>
            </a:r>
          </a:p>
          <a:p>
            <a:pPr algn="ctr"/>
            <a:r>
              <a:rPr lang="es-ES" sz="3200">
                <a:solidFill>
                  <a:schemeClr val="bg1"/>
                </a:solidFill>
              </a:rPr>
              <a:t>siempre por el amor?</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539430"/>
          </a:xfrm>
          <a:prstGeom prst="rect">
            <a:avLst/>
          </a:prstGeom>
          <a:noFill/>
        </p:spPr>
        <p:txBody>
          <a:bodyPr wrap="square" rtlCol="0">
            <a:spAutoFit/>
          </a:bodyPr>
          <a:lstStyle/>
          <a:p>
            <a:pPr algn="ctr"/>
            <a:r>
              <a:rPr lang="es-ES" sz="2800" dirty="0">
                <a:solidFill>
                  <a:schemeClr val="bg1"/>
                </a:solidFill>
              </a:rPr>
              <a:t>Porque el</a:t>
            </a:r>
          </a:p>
          <a:p>
            <a:pPr algn="ctr"/>
            <a:r>
              <a:rPr lang="es-ES" sz="2800" dirty="0">
                <a:solidFill>
                  <a:schemeClr val="bg1"/>
                </a:solidFill>
              </a:rPr>
              <a:t> conocimiento</a:t>
            </a:r>
          </a:p>
          <a:p>
            <a:pPr algn="ctr"/>
            <a:r>
              <a:rPr lang="es-ES" sz="2800" dirty="0">
                <a:solidFill>
                  <a:schemeClr val="bg1"/>
                </a:solidFill>
              </a:rPr>
              <a:t> sin amor produce orgullo, mientras que</a:t>
            </a:r>
          </a:p>
          <a:p>
            <a:pPr algn="ctr"/>
            <a:r>
              <a:rPr lang="es-ES" sz="2800" dirty="0">
                <a:solidFill>
                  <a:schemeClr val="bg1"/>
                </a:solidFill>
              </a:rPr>
              <a:t> el amor edifica y evita que seamos tropiezo para los hermanos débiles en la fe.</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86309"/>
          </a:xfrm>
          <a:prstGeom prst="rect">
            <a:avLst/>
          </a:prstGeom>
          <a:noFill/>
        </p:spPr>
        <p:txBody>
          <a:bodyPr wrap="square" rtlCol="0">
            <a:spAutoFit/>
          </a:bodyPr>
          <a:lstStyle/>
          <a:p>
            <a:r>
              <a:rPr lang="es-ES" sz="4400" dirty="0">
                <a:solidFill>
                  <a:schemeClr val="bg1"/>
                </a:solidFill>
              </a:rPr>
              <a:t>1 En cuanto a lo sacrificado a los ídolos, sabemos que todos tenemos </a:t>
            </a:r>
            <a:r>
              <a:rPr lang="es-ES" sz="4400" dirty="0">
                <a:solidFill>
                  <a:schemeClr val="accent2"/>
                </a:solidFill>
              </a:rPr>
              <a:t>conocimiento</a:t>
            </a:r>
            <a:r>
              <a:rPr lang="es-ES" sz="4400" dirty="0">
                <a:solidFill>
                  <a:schemeClr val="bg1"/>
                </a:solidFill>
              </a:rPr>
              <a:t>. El conocimiento </a:t>
            </a:r>
            <a:r>
              <a:rPr lang="es-ES" sz="4400" dirty="0">
                <a:solidFill>
                  <a:schemeClr val="accent2"/>
                </a:solidFill>
              </a:rPr>
              <a:t>envanece</a:t>
            </a:r>
            <a:r>
              <a:rPr lang="es-ES" sz="4400" dirty="0">
                <a:solidFill>
                  <a:schemeClr val="bg1"/>
                </a:solidFill>
              </a:rPr>
              <a:t>, pero el </a:t>
            </a:r>
            <a:r>
              <a:rPr lang="es-ES" sz="4400" dirty="0">
                <a:solidFill>
                  <a:schemeClr val="accent2"/>
                </a:solidFill>
              </a:rPr>
              <a:t>amor edifica</a:t>
            </a:r>
            <a:r>
              <a:rPr lang="es-ES" sz="4400" dirty="0">
                <a:solidFill>
                  <a:schemeClr val="bg1"/>
                </a:solidFill>
              </a:rPr>
              <a:t>. 2 Y si alguno se imagina que sabe algo, </a:t>
            </a:r>
            <a:r>
              <a:rPr lang="es-ES" sz="4400" dirty="0">
                <a:solidFill>
                  <a:schemeClr val="accent2"/>
                </a:solidFill>
              </a:rPr>
              <a:t>aún no sabe nada</a:t>
            </a:r>
            <a:r>
              <a:rPr lang="es-ES" sz="4400" dirty="0">
                <a:solidFill>
                  <a:schemeClr val="bg1"/>
                </a:solidFill>
              </a:rPr>
              <a:t> como debe saberlo. 3 Pero </a:t>
            </a:r>
            <a:r>
              <a:rPr lang="es-ES" sz="4400" dirty="0">
                <a:solidFill>
                  <a:schemeClr val="accent2"/>
                </a:solidFill>
              </a:rPr>
              <a:t>si alguno ama a Dios, es conocido por él</a:t>
            </a:r>
            <a:r>
              <a:rPr lang="es-ES" sz="4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8: 1-3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5170646"/>
          </a:xfrm>
          <a:prstGeom prst="rect">
            <a:avLst/>
          </a:prstGeom>
          <a:noFill/>
        </p:spPr>
        <p:txBody>
          <a:bodyPr wrap="square" rtlCol="0">
            <a:spAutoFit/>
          </a:bodyPr>
          <a:lstStyle/>
          <a:p>
            <a:r>
              <a:rPr lang="es-ES" sz="6600" dirty="0">
                <a:solidFill>
                  <a:schemeClr val="bg1"/>
                </a:solidFill>
              </a:rPr>
              <a:t>9 Pero mirad que esta </a:t>
            </a:r>
            <a:r>
              <a:rPr lang="es-ES" sz="6600" dirty="0">
                <a:solidFill>
                  <a:schemeClr val="accent2"/>
                </a:solidFill>
              </a:rPr>
              <a:t>libertad</a:t>
            </a:r>
            <a:r>
              <a:rPr lang="es-ES" sz="6600" dirty="0">
                <a:solidFill>
                  <a:schemeClr val="bg1"/>
                </a:solidFill>
              </a:rPr>
              <a:t> vuestra no venga a ser </a:t>
            </a:r>
            <a:r>
              <a:rPr lang="es-ES" sz="6600" dirty="0">
                <a:solidFill>
                  <a:schemeClr val="accent2"/>
                </a:solidFill>
              </a:rPr>
              <a:t>tropezadero para los débiles</a:t>
            </a:r>
            <a:r>
              <a:rPr lang="es-ES" sz="6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8: 9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61293" y="413050"/>
            <a:ext cx="8385908" cy="6186309"/>
          </a:xfrm>
          <a:prstGeom prst="rect">
            <a:avLst/>
          </a:prstGeom>
          <a:noFill/>
        </p:spPr>
        <p:txBody>
          <a:bodyPr wrap="square">
            <a:spAutoFit/>
          </a:bodyPr>
          <a:lstStyle/>
          <a:p>
            <a:r>
              <a:rPr lang="es-ES" sz="4400" dirty="0">
                <a:solidFill>
                  <a:schemeClr val="bg1"/>
                </a:solidFill>
                <a:latin typeface="Bahnschrift SemiBold Condensed" panose="020B0502040204020203" pitchFamily="34" charset="0"/>
              </a:rPr>
              <a:t>Pablo no critica el conocimiento como algo malo en sí mismo, sino que se opone al tipo de conocimiento que conduce a la arrogancia y la división en la iglesia. El conocimiento sin amor no es verdadero conocimiento en absoluto (1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8: 2). El verdadero conocimiento surge solamente cuando uno ama a Dios y es conocido por él (1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8: 3). </a:t>
            </a:r>
            <a:r>
              <a:rPr lang="es-ES" sz="44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¿Para qué a veces debemos</a:t>
            </a:r>
          </a:p>
          <a:p>
            <a:pPr algn="ctr"/>
            <a:r>
              <a:rPr lang="es-ES" sz="3200">
                <a:solidFill>
                  <a:schemeClr val="bg1"/>
                </a:solidFill>
              </a:rPr>
              <a:t> renunciar a nuestros</a:t>
            </a:r>
          </a:p>
          <a:p>
            <a:pPr algn="ctr"/>
            <a:r>
              <a:rPr lang="es-ES" sz="3200">
                <a:solidFill>
                  <a:schemeClr val="bg1"/>
                </a:solidFill>
              </a:rPr>
              <a:t> derechos y autoestima?</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2800" dirty="0">
                <a:solidFill>
                  <a:schemeClr val="bg1"/>
                </a:solidFill>
              </a:rPr>
              <a:t>Para no </a:t>
            </a:r>
          </a:p>
          <a:p>
            <a:pPr algn="ctr"/>
            <a:r>
              <a:rPr lang="es-ES" sz="2800" dirty="0">
                <a:solidFill>
                  <a:schemeClr val="bg1"/>
                </a:solidFill>
              </a:rPr>
              <a:t>poner trabas </a:t>
            </a:r>
          </a:p>
          <a:p>
            <a:pPr algn="ctr"/>
            <a:r>
              <a:rPr lang="es-ES" sz="2800" dirty="0">
                <a:solidFill>
                  <a:schemeClr val="bg1"/>
                </a:solidFill>
              </a:rPr>
              <a:t>al avance del</a:t>
            </a:r>
          </a:p>
          <a:p>
            <a:pPr algn="ctr"/>
            <a:r>
              <a:rPr lang="es-ES" sz="2800" dirty="0">
                <a:solidFill>
                  <a:schemeClr val="bg1"/>
                </a:solidFill>
              </a:rPr>
              <a:t> evangelio y para </a:t>
            </a:r>
          </a:p>
          <a:p>
            <a:pPr algn="ctr"/>
            <a:r>
              <a:rPr lang="es-ES" sz="2800" dirty="0">
                <a:solidFill>
                  <a:schemeClr val="bg1"/>
                </a:solidFill>
              </a:rPr>
              <a:t>evitar caer en los mismos pecados de idolatría e</a:t>
            </a:r>
          </a:p>
          <a:p>
            <a:pPr algn="ctr"/>
            <a:r>
              <a:rPr lang="es-ES" sz="2800" dirty="0">
                <a:solidFill>
                  <a:schemeClr val="bg1"/>
                </a:solidFill>
              </a:rPr>
              <a:t> incredulidad del antiguo Israel.</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247864"/>
          </a:xfrm>
          <a:prstGeom prst="rect">
            <a:avLst/>
          </a:prstGeom>
          <a:noFill/>
        </p:spPr>
        <p:txBody>
          <a:bodyPr wrap="square" rtlCol="0">
            <a:spAutoFit/>
          </a:bodyPr>
          <a:lstStyle/>
          <a:p>
            <a:r>
              <a:rPr lang="es-ES" sz="4000" dirty="0">
                <a:solidFill>
                  <a:schemeClr val="bg1"/>
                </a:solidFill>
              </a:rPr>
              <a:t>11Si </a:t>
            </a:r>
            <a:r>
              <a:rPr lang="es-ES" sz="4000" dirty="0">
                <a:solidFill>
                  <a:schemeClr val="accent2"/>
                </a:solidFill>
              </a:rPr>
              <a:t>hemos sembrado semilla espiritual </a:t>
            </a:r>
            <a:r>
              <a:rPr lang="es-ES" sz="4000" dirty="0">
                <a:solidFill>
                  <a:schemeClr val="bg1"/>
                </a:solidFill>
              </a:rPr>
              <a:t>entre ustedes, ¿será mucho pedir que </a:t>
            </a:r>
            <a:r>
              <a:rPr lang="es-ES" sz="4000" dirty="0">
                <a:solidFill>
                  <a:schemeClr val="accent2"/>
                </a:solidFill>
              </a:rPr>
              <a:t>cosechemos de ustedes lo material</a:t>
            </a:r>
            <a:r>
              <a:rPr lang="es-ES" sz="4000" dirty="0">
                <a:solidFill>
                  <a:schemeClr val="bg1"/>
                </a:solidFill>
              </a:rPr>
              <a:t>? 12 Si otros tienen </a:t>
            </a:r>
            <a:r>
              <a:rPr lang="es-ES" sz="4000" dirty="0">
                <a:solidFill>
                  <a:schemeClr val="accent2"/>
                </a:solidFill>
              </a:rPr>
              <a:t>derecho</a:t>
            </a:r>
            <a:r>
              <a:rPr lang="es-ES" sz="4000" dirty="0">
                <a:solidFill>
                  <a:schemeClr val="bg1"/>
                </a:solidFill>
              </a:rPr>
              <a:t> a este sustento de parte de ustedes, ¿no lo tendremos aún más nosotros? Sin embargo, no </a:t>
            </a:r>
            <a:r>
              <a:rPr lang="es-ES" sz="4000" dirty="0">
                <a:solidFill>
                  <a:schemeClr val="accent2"/>
                </a:solidFill>
              </a:rPr>
              <a:t>ejercimos este derecho</a:t>
            </a:r>
            <a:r>
              <a:rPr lang="es-ES" sz="4000" dirty="0">
                <a:solidFill>
                  <a:schemeClr val="bg1"/>
                </a:solidFill>
              </a:rPr>
              <a:t>, sino que lo soportamos todo con tal de </a:t>
            </a:r>
            <a:r>
              <a:rPr lang="es-ES" sz="4000" dirty="0">
                <a:solidFill>
                  <a:schemeClr val="accent2"/>
                </a:solidFill>
              </a:rPr>
              <a:t>no crear obstáculo al evangelio </a:t>
            </a:r>
            <a:r>
              <a:rPr lang="es-ES" sz="4000" dirty="0">
                <a:solidFill>
                  <a:schemeClr val="bg1"/>
                </a:solidFill>
              </a:rPr>
              <a:t>de Cristo.</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9: 11-12 NVI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5262979"/>
          </a:xfrm>
          <a:prstGeom prst="rect">
            <a:avLst/>
          </a:prstGeom>
          <a:noFill/>
        </p:spPr>
        <p:txBody>
          <a:bodyPr wrap="square" rtlCol="0">
            <a:spAutoFit/>
          </a:bodyPr>
          <a:lstStyle/>
          <a:p>
            <a:r>
              <a:rPr lang="es-ES" sz="4800" dirty="0">
                <a:solidFill>
                  <a:schemeClr val="bg1"/>
                </a:solidFill>
              </a:rPr>
              <a:t>6 Todo eso sucedió para servirnos de ejemplo, a fin de que </a:t>
            </a:r>
            <a:r>
              <a:rPr lang="es-ES" sz="4800" dirty="0">
                <a:solidFill>
                  <a:schemeClr val="accent2"/>
                </a:solidFill>
              </a:rPr>
              <a:t>no nos apasionemos por lo malo</a:t>
            </a:r>
            <a:r>
              <a:rPr lang="es-ES" sz="4800" dirty="0">
                <a:solidFill>
                  <a:schemeClr val="bg1"/>
                </a:solidFill>
              </a:rPr>
              <a:t>, como lo hicieron ellos.12 Por lo tanto, </a:t>
            </a:r>
            <a:r>
              <a:rPr lang="es-ES" sz="4800" dirty="0">
                <a:solidFill>
                  <a:schemeClr val="accent2"/>
                </a:solidFill>
              </a:rPr>
              <a:t>si alguien piensa que está firme, tenga cuidado de no caer</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r>
              <a:rPr lang="fi-FI">
                <a:solidFill>
                  <a:schemeClr val="accent2"/>
                </a:solidFill>
              </a:rPr>
              <a:t>1 Corintios 10: 6, 12 NVI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158</TotalTime>
  <Words>961</Words>
  <Application>Microsoft Office PowerPoint</Application>
  <PresentationFormat>Widescreen</PresentationFormat>
  <Paragraphs>57</Paragraphs>
  <Slides>19</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19</vt:i4>
      </vt:variant>
    </vt:vector>
  </HeadingPairs>
  <TitlesOfParts>
    <vt:vector size="24" baseType="lpstr">
      <vt:lpstr>Aptos</vt:lpstr>
      <vt:lpstr>Aptos Display</vt:lpstr>
      <vt:lpstr>Arial</vt:lpstr>
      <vt:lpstr>Bahnschrift SemiBold Condensed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jose ferreira Neto</cp:lastModifiedBy>
  <cp:revision>9</cp:revision>
  <dcterms:created xsi:type="dcterms:W3CDTF">2026-06-27T11:23:44Z</dcterms:created>
  <dcterms:modified xsi:type="dcterms:W3CDTF">2026-07-25T10:16:34Z</dcterms:modified>
</cp:coreProperties>
</file>