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60" r:id="rId7"/>
    <p:sldId id="261" r:id="rId8"/>
    <p:sldId id="269" r:id="rId9"/>
    <p:sldId id="264" r:id="rId10"/>
  </p:sldIdLst>
  <p:sldSz cx="12192000" cy="6858000"/>
  <p:notesSz cx="6858000" cy="9144000"/>
  <p:embeddedFontLst>
    <p:embeddedFont>
      <p:font typeface="Comic Sans MS" panose="030F0702030302020204" pitchFamily="66" charset="0"/>
      <p:regular r:id="rId11"/>
      <p:bold r:id="rId12"/>
      <p:italic r:id="rId13"/>
      <p:boldItalic r:id="rId14"/>
    </p:embeddedFont>
    <p:embeddedFont>
      <p:font typeface="Constantia" panose="02030602050306030303" pitchFamily="18" charset="0"/>
      <p:regular r:id="rId15"/>
      <p:bold r:id="rId16"/>
      <p:italic r:id="rId17"/>
      <p:boldItalic r:id="rId18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247" autoAdjust="0"/>
  </p:normalViewPr>
  <p:slideViewPr>
    <p:cSldViewPr snapToGrid="0">
      <p:cViewPr varScale="1">
        <p:scale>
          <a:sx n="65" d="100"/>
          <a:sy n="65" d="100"/>
        </p:scale>
        <p:origin x="9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1ª de Corintios 8</a:t>
          </a:r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>
              <a:solidFill>
                <a:srgbClr val="105660"/>
              </a:solidFill>
            </a:rPr>
            <a:t>Alimentos sacrificados a los ídolos</a:t>
          </a: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827423D8-1AD9-46A3-A11E-90EEBF91BB4E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/>
            <a:t>(El conocimiento y el amor)</a:t>
          </a:r>
        </a:p>
      </dgm:t>
    </dgm:pt>
    <dgm:pt modelId="{10F515B2-ED3A-409F-BCD3-D9353A3A44C3}" type="par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9ADDA0EC-1591-4B58-B3BA-E14D06682C58}" type="sib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1ª de Corintios 9</a:t>
          </a:r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>
              <a:solidFill>
                <a:schemeClr val="accent1">
                  <a:lumMod val="50000"/>
                </a:schemeClr>
              </a:solidFill>
            </a:rPr>
            <a:t>Pablo renuncia a sus derechos</a:t>
          </a: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833BD500-A8CE-4DE4-BB13-C2698E84EA96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/>
            <a:t>(Los derechos del evangelio)</a:t>
          </a:r>
        </a:p>
      </dgm:t>
    </dgm:pt>
    <dgm:pt modelId="{736F7864-FAC2-4C78-9D1E-EFC065EEEDC2}" type="par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1B877C3B-E374-4DED-B0B4-4C6FF71C41C7}" type="sib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1ª de Corintios 10:1-13</a:t>
          </a:r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>
              <a:solidFill>
                <a:schemeClr val="accent5">
                  <a:lumMod val="50000"/>
                </a:schemeClr>
              </a:solidFill>
            </a:rPr>
            <a:t>Advertencia contra la idolatría</a:t>
          </a: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7E7C4A5E-3813-4E62-8701-AC2CDB909CE3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/>
            <a:t>(Lecciones del pasado)</a:t>
          </a:r>
        </a:p>
      </dgm:t>
    </dgm:pt>
    <dgm:pt modelId="{6142C5ED-00DE-4880-BE19-DFE0725A7C33}" type="par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A1C3323B-B82F-491E-8DD0-B01EA676CE2D}" type="sib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1ª de Corintios 10:14-22</a:t>
          </a:r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>
              <a:solidFill>
                <a:schemeClr val="accent6">
                  <a:lumMod val="50000"/>
                </a:schemeClr>
              </a:solidFill>
            </a:rPr>
            <a:t>La copa del Señor y la copa de los demonios</a:t>
          </a: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F4FAD408-6E09-47FC-92F0-4776A48DC1A8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/>
            <a:t>(Abandonar la idolatría)</a:t>
          </a:r>
        </a:p>
      </dgm:t>
    </dgm:pt>
    <dgm:pt modelId="{30D9DF4E-3B0A-4ABD-9FDC-76505951A2CD}" type="par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E63FCBAA-3762-4D0E-89A2-9141070EBAB7}" type="sib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1ª de Corintios 10:23-33</a:t>
          </a:r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>
              <a:solidFill>
                <a:schemeClr val="accent3">
                  <a:lumMod val="50000"/>
                </a:schemeClr>
              </a:solidFill>
            </a:rPr>
            <a:t>Hacerlo todo para la gloria de Dios</a:t>
          </a: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F5B9CF13-9D89-4323-A0E7-B4BCDAC219F8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/>
            <a:t>(Lo lícito y lo conveniente)</a:t>
          </a:r>
        </a:p>
      </dgm:t>
    </dgm:pt>
    <dgm:pt modelId="{39DD5979-1606-42C9-ACE9-FB44F3DB702E}" type="par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32809D65-05FB-4909-AC01-4D08D8411DA1}" type="sib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C4A7E905-CA6B-40FD-99DC-C6E089C2290B}" type="presOf" srcId="{833BD500-A8CE-4DE4-BB13-C2698E84EA96}" destId="{EFC215ED-B80C-46B7-91C7-A6AC412A000D}" srcOrd="0" destOrd="1" presId="urn:microsoft.com/office/officeart/2005/8/layout/vList2"/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D03F124-52E2-486E-A89B-D50A3CE4BB77}" type="presOf" srcId="{7E7C4A5E-3813-4E62-8701-AC2CDB909CE3}" destId="{10B49261-2E38-4333-877D-540977F0CE76}" srcOrd="0" destOrd="1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CEFDE731-7B0B-4BE2-A396-A7FAF5FAD183}" srcId="{2DD08215-E7C0-406F-A2C1-B933C43095E0}" destId="{7E7C4A5E-3813-4E62-8701-AC2CDB909CE3}" srcOrd="1" destOrd="0" parTransId="{6142C5ED-00DE-4880-BE19-DFE0725A7C33}" sibTransId="{A1C3323B-B82F-491E-8DD0-B01EA676CE2D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8568455E-AD73-48C8-86B0-FCB1EB756C32}" type="presOf" srcId="{827423D8-1AD9-46A3-A11E-90EEBF91BB4E}" destId="{CBDBDD01-3099-41C2-BE30-1FC52A6D2D21}" srcOrd="0" destOrd="1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74EB4B43-8E0F-4CD6-A0FA-4D350F864E23}" srcId="{0E15DC5B-1B4C-48A9-B98F-835B260FC666}" destId="{F5B9CF13-9D89-4323-A0E7-B4BCDAC219F8}" srcOrd="1" destOrd="0" parTransId="{39DD5979-1606-42C9-ACE9-FB44F3DB702E}" sibTransId="{32809D65-05FB-4909-AC01-4D08D8411DA1}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70799054-57CD-4CB9-B9BE-26BF34C02D26}" type="presOf" srcId="{F4FAD408-6E09-47FC-92F0-4776A48DC1A8}" destId="{F6C34058-B94A-4665-B0D2-FAC45F96C35E}" srcOrd="0" destOrd="1" presId="urn:microsoft.com/office/officeart/2005/8/layout/vList2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BA45627A-D583-42DB-AB3F-326266E3EE34}" srcId="{3309BE94-2E55-4780-8847-E2314BB6B5CA}" destId="{F4FAD408-6E09-47FC-92F0-4776A48DC1A8}" srcOrd="1" destOrd="0" parTransId="{30D9DF4E-3B0A-4ABD-9FDC-76505951A2CD}" sibTransId="{E63FCBAA-3762-4D0E-89A2-9141070EBAB7}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94E011A1-70A7-41C1-89BC-2A9EC83988EF}" srcId="{A0487429-BEEA-4814-A7FD-DF3D8DDB8992}" destId="{833BD500-A8CE-4DE4-BB13-C2698E84EA96}" srcOrd="1" destOrd="0" parTransId="{736F7864-FAC2-4C78-9D1E-EFC065EEEDC2}" sibTransId="{1B877C3B-E374-4DED-B0B4-4C6FF71C41C7}"/>
    <dgm:cxn modelId="{28B616A5-962E-4E3B-915E-283FD71556C5}" type="presOf" srcId="{F5B9CF13-9D89-4323-A0E7-B4BCDAC219F8}" destId="{A64A5609-2709-430E-A009-E012925686C4}" srcOrd="0" destOrd="1" presId="urn:microsoft.com/office/officeart/2005/8/layout/vList2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5F0486D8-51B4-482B-870D-B2B9BC0AE83C}" srcId="{118D28A0-2C81-4E20-83D8-337E72355E0C}" destId="{827423D8-1AD9-46A3-A11E-90EEBF91BB4E}" srcOrd="1" destOrd="0" parTransId="{10F515B2-ED3A-409F-BCD3-D9353A3A44C3}" sibTransId="{9ADDA0EC-1591-4B58-B3BA-E14D06682C58}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400" b="1" dirty="0">
              <a:effectLst>
                <a:outerShdw blurRad="38100" dist="38100" dir="2700000" algn="tl">
                  <a:srgbClr val="000000"/>
                </a:outerShdw>
              </a:effectLst>
            </a:rPr>
            <a:t>1ª de Corintios 8:4-7a</a:t>
          </a: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Los fuertes comprenden que los ídolos no son nada, pues solo existe un único Dios verdadero.</a:t>
          </a:r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Los débiles no han llegado aún a comprender este punto.</a:t>
          </a:r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400" b="1" dirty="0">
              <a:effectLst>
                <a:outerShdw blurRad="38100" dist="38100" dir="2700000" algn="tl">
                  <a:srgbClr val="000000"/>
                </a:outerShdw>
              </a:effectLst>
            </a:rPr>
            <a:t>1ª de Corintios 8:7b</a:t>
          </a: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Los fuertes comen carne sacrificada a los ídolos porque saben que los ídolos no pueden contaminar el alimento.</a:t>
          </a:r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Los débiles creen que pecan si comen esa carne.</a:t>
          </a:r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49022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es-ES" sz="2000" b="1" dirty="0">
              <a:solidFill>
                <a:schemeClr val="accent2">
                  <a:lumMod val="50000"/>
                </a:schemeClr>
              </a:solidFill>
            </a:rPr>
            <a:t>⁕</a:t>
          </a:r>
          <a:r>
            <a:rPr lang="es-ES" sz="2000" b="1" dirty="0">
              <a:solidFill>
                <a:schemeClr val="tx1"/>
              </a:solidFill>
            </a:rPr>
            <a:t> Derecho de ser alimentado por la congregación (1Co. 9:4)</a:t>
          </a:r>
          <a:endParaRPr lang="es-ES" sz="2000" dirty="0">
            <a:solidFill>
              <a:schemeClr val="tx1"/>
            </a:solidFill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es-ES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Derecho a ser acompañado por su esposa (1Co. 9:5)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es-ES" sz="20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⁕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Derecho a no realizar trabajos comunes para su mantenimiento (1Co. 9:6)</a:t>
          </a:r>
          <a:endParaRPr lang="es-ES" sz="200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49EC6A2F-89BB-4D45-AD42-2C2217D52EE7}">
      <dgm:prSet custT="1"/>
      <dgm:spPr>
        <a:solidFill>
          <a:schemeClr val="accent2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s-ES" sz="2000" b="1" dirty="0">
              <a:solidFill>
                <a:schemeClr val="tx1"/>
              </a:solidFill>
            </a:rPr>
            <a:t>Pablo renuncia al derecho que tiene como apóstol de ser sostenido por las iglesias a las cuales ministra, como hacían otros apóstoles</a:t>
          </a:r>
          <a:endParaRPr lang="es-ES" sz="2000" dirty="0">
            <a:solidFill>
              <a:schemeClr val="tx1"/>
            </a:solidFill>
          </a:endParaRPr>
        </a:p>
      </dgm:t>
    </dgm:pt>
    <dgm:pt modelId="{8457B35D-12C9-4919-80C4-CAC586FA105F}" type="parTrans" cxnId="{D23052DE-8F53-4A16-8278-AA2E89B9A3A9}">
      <dgm:prSet/>
      <dgm:spPr/>
      <dgm:t>
        <a:bodyPr/>
        <a:lstStyle/>
        <a:p>
          <a:endParaRPr lang="es-ES" sz="2000"/>
        </a:p>
      </dgm:t>
    </dgm:pt>
    <dgm:pt modelId="{AE3800F5-C4EC-4127-A793-A2EC1E3A0126}" type="sibTrans" cxnId="{D23052DE-8F53-4A16-8278-AA2E89B9A3A9}">
      <dgm:prSet/>
      <dgm:spPr/>
      <dgm:t>
        <a:bodyPr/>
        <a:lstStyle/>
        <a:p>
          <a:endParaRPr lang="es-ES" sz="2000"/>
        </a:p>
      </dgm:t>
    </dgm:pt>
    <dgm:pt modelId="{2D033899-8014-4392-A649-546F546E44BE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La práctica general de los apóstoles era que viajasen con sus esposas para atenderlos y ayudarles en su ministerio. Esta mujer tendría, como su esposo, el derecho de ser sostenida por la iglesia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8969D03-FBEE-4B43-A8A1-FE6821B37BF9}" type="parTrans" cxnId="{9BDBA08D-65F9-4EE9-BF9B-A76FDC79E541}">
      <dgm:prSet/>
      <dgm:spPr/>
      <dgm:t>
        <a:bodyPr/>
        <a:lstStyle/>
        <a:p>
          <a:endParaRPr lang="es-ES" sz="2000"/>
        </a:p>
      </dgm:t>
    </dgm:pt>
    <dgm:pt modelId="{7DD54A3B-F80A-4A5E-99DA-AF7FDB404839}" type="sibTrans" cxnId="{9BDBA08D-65F9-4EE9-BF9B-A76FDC79E541}">
      <dgm:prSet/>
      <dgm:spPr/>
      <dgm:t>
        <a:bodyPr/>
        <a:lstStyle/>
        <a:p>
          <a:endParaRPr lang="es-ES" sz="2000"/>
        </a:p>
      </dgm:t>
    </dgm:pt>
    <dgm:pt modelId="{D70A179F-097B-4B05-BC4C-144113917F64}">
      <dgm:prSet custT="1"/>
      <dgm:spPr>
        <a:solidFill>
          <a:schemeClr val="accent5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Pablo quiere ganarse su sustento para evitar que piensen que desea aprovecharse de su audiencia, y darles una demostración de abnegación</a:t>
          </a:r>
          <a:endParaRPr lang="es-ES" sz="200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CFEB01E6-53C9-438B-ABCF-5A0252CDA0E6}" type="parTrans" cxnId="{3998D6F0-AE27-4B74-A2D9-E195DF127B6A}">
      <dgm:prSet/>
      <dgm:spPr/>
      <dgm:t>
        <a:bodyPr/>
        <a:lstStyle/>
        <a:p>
          <a:endParaRPr lang="es-ES" sz="2000"/>
        </a:p>
      </dgm:t>
    </dgm:pt>
    <dgm:pt modelId="{BE2BECFE-E762-4CA1-8EBA-E1EBCE2A906C}" type="sibTrans" cxnId="{3998D6F0-AE27-4B74-A2D9-E195DF127B6A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DAF8D818-3A7D-465D-897F-20B862B030E9}" type="presOf" srcId="{D70A179F-097B-4B05-BC4C-144113917F64}" destId="{BDAA947B-83D1-4802-AE95-32137525D2E9}" srcOrd="0" destOrd="1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48A71726-5F39-46B3-B7D5-8C2B1D5609E6}" type="presOf" srcId="{2D033899-8014-4392-A649-546F546E44BE}" destId="{C1283636-2920-432E-A0E9-3097451169D5}" srcOrd="1" destOrd="1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EE59726C-066D-4D82-A897-556070A08A0D}" type="presOf" srcId="{49EC6A2F-89BB-4D45-AD42-2C2217D52EE7}" destId="{79C596E9-7AAA-4AAC-BDB2-B5ED843AC08D}" srcOrd="1" destOrd="1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C61F5989-56F7-4A59-AA0B-88155C22089B}" type="presOf" srcId="{49EC6A2F-89BB-4D45-AD42-2C2217D52EE7}" destId="{B0B5F2F0-467F-45EA-827F-B947316FAE2A}" srcOrd="0" destOrd="1" presId="urn:microsoft.com/office/officeart/2005/8/layout/vList4"/>
    <dgm:cxn modelId="{E5CCF589-AE6A-4AA4-A95E-8F3B01E090FC}" type="presOf" srcId="{D70A179F-097B-4B05-BC4C-144113917F64}" destId="{C0D450B1-33D8-4B63-AC48-24C92858B4C9}" srcOrd="1" destOrd="1" presId="urn:microsoft.com/office/officeart/2005/8/layout/vList4"/>
    <dgm:cxn modelId="{9BDBA08D-65F9-4EE9-BF9B-A76FDC79E541}" srcId="{3FB8E94F-B91A-4F40-9FBD-1868CAA1D215}" destId="{2D033899-8014-4392-A649-546F546E44BE}" srcOrd="0" destOrd="0" parTransId="{68969D03-FBEE-4B43-A8A1-FE6821B37BF9}" sibTransId="{7DD54A3B-F80A-4A5E-99DA-AF7FDB404839}"/>
    <dgm:cxn modelId="{D23052DE-8F53-4A16-8278-AA2E89B9A3A9}" srcId="{03942CB3-9D9C-4136-8880-46DADD6644AC}" destId="{49EC6A2F-89BB-4D45-AD42-2C2217D52EE7}" srcOrd="0" destOrd="0" parTransId="{8457B35D-12C9-4919-80C4-CAC586FA105F}" sibTransId="{AE3800F5-C4EC-4127-A793-A2EC1E3A0126}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678690EB-A492-42AB-BC7C-62716037DA4C}" type="presOf" srcId="{2D033899-8014-4392-A649-546F546E44BE}" destId="{C3C4E1E8-9A50-40FB-B74D-1375FE9DE9EA}" srcOrd="0" destOrd="1" presId="urn:microsoft.com/office/officeart/2005/8/layout/vList4"/>
    <dgm:cxn modelId="{3998D6F0-AE27-4B74-A2D9-E195DF127B6A}" srcId="{EA4EAAA4-3102-49A9-8391-4D88A61E3350}" destId="{D70A179F-097B-4B05-BC4C-144113917F64}" srcOrd="0" destOrd="0" parTransId="{CFEB01E6-53C9-438B-ABCF-5A0252CDA0E6}" sibTransId="{BE2BECFE-E762-4CA1-8EBA-E1EBCE2A906C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 la carnicería vendían tanto alimentos sacrificados a ídolos como no sacrificados. El creyente no debía preguntar el origen para no dar la impresión de que consideraba ilícito tomar ese tipo de carne (1Co. 10:25).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 incrédulo invitaba a un creyente a comer. El creyente come sin preguntar (todo le es lícito). Pero, el anfitrión dice que la carne se ofreció a un ídolo. Entonces, para no ofender la conciencia del anfitrión, no conviene que el creyente tome de esa carne (1Co. 10:27-29).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10832" custLinFactNeighborX="50520" custLinFactNeighborY="-591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10494" custLinFactNeighborY="-591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10832" custLinFactNeighborX="-50852" custLinFactNeighborY="-972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LinFactX="100000" custLinFactNeighborX="110495" custLinFactNeighborY="-972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35247"/>
          <a:ext cx="5886449" cy="359999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1ª de Corintios 8</a:t>
          </a:r>
        </a:p>
      </dsp:txBody>
      <dsp:txXfrm>
        <a:off x="17574" y="52821"/>
        <a:ext cx="5851301" cy="324851"/>
      </dsp:txXfrm>
    </dsp:sp>
    <dsp:sp modelId="{CBDBDD01-3099-41C2-BE30-1FC52A6D2D21}">
      <dsp:nvSpPr>
        <dsp:cNvPr id="0" name=""/>
        <dsp:cNvSpPr/>
      </dsp:nvSpPr>
      <dsp:spPr>
        <a:xfrm>
          <a:off x="0" y="395247"/>
          <a:ext cx="5886449" cy="91080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>
              <a:solidFill>
                <a:srgbClr val="105660"/>
              </a:solidFill>
            </a:rPr>
            <a:t>Alimentos sacrificados a los ídolos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/>
            <a:t>(El conocimiento y el amor)</a:t>
          </a:r>
        </a:p>
      </dsp:txBody>
      <dsp:txXfrm>
        <a:off x="0" y="395247"/>
        <a:ext cx="5886449" cy="910800"/>
      </dsp:txXfrm>
    </dsp:sp>
    <dsp:sp modelId="{D23DF7B9-1508-4D64-BF74-796D8F9392E5}">
      <dsp:nvSpPr>
        <dsp:cNvPr id="0" name=""/>
        <dsp:cNvSpPr/>
      </dsp:nvSpPr>
      <dsp:spPr>
        <a:xfrm>
          <a:off x="0" y="1306047"/>
          <a:ext cx="5886449" cy="35999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1ª de Corintios 9</a:t>
          </a:r>
        </a:p>
      </dsp:txBody>
      <dsp:txXfrm>
        <a:off x="17574" y="1323621"/>
        <a:ext cx="5851301" cy="324851"/>
      </dsp:txXfrm>
    </dsp:sp>
    <dsp:sp modelId="{EFC215ED-B80C-46B7-91C7-A6AC412A000D}">
      <dsp:nvSpPr>
        <dsp:cNvPr id="0" name=""/>
        <dsp:cNvSpPr/>
      </dsp:nvSpPr>
      <dsp:spPr>
        <a:xfrm>
          <a:off x="0" y="1666046"/>
          <a:ext cx="5886449" cy="91080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>
              <a:solidFill>
                <a:schemeClr val="accent1">
                  <a:lumMod val="50000"/>
                </a:schemeClr>
              </a:solidFill>
            </a:rPr>
            <a:t>Pablo renuncia a sus derechos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/>
            <a:t>(Los derechos del evangelio)</a:t>
          </a:r>
        </a:p>
      </dsp:txBody>
      <dsp:txXfrm>
        <a:off x="0" y="1666046"/>
        <a:ext cx="5886449" cy="910800"/>
      </dsp:txXfrm>
    </dsp:sp>
    <dsp:sp modelId="{44612A3A-7010-455E-982D-13892276492C}">
      <dsp:nvSpPr>
        <dsp:cNvPr id="0" name=""/>
        <dsp:cNvSpPr/>
      </dsp:nvSpPr>
      <dsp:spPr>
        <a:xfrm>
          <a:off x="0" y="2576846"/>
          <a:ext cx="5886449" cy="359999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1ª de Corintios 10:1-13</a:t>
          </a:r>
        </a:p>
      </dsp:txBody>
      <dsp:txXfrm>
        <a:off x="17574" y="2594420"/>
        <a:ext cx="5851301" cy="324851"/>
      </dsp:txXfrm>
    </dsp:sp>
    <dsp:sp modelId="{10B49261-2E38-4333-877D-540977F0CE76}">
      <dsp:nvSpPr>
        <dsp:cNvPr id="0" name=""/>
        <dsp:cNvSpPr/>
      </dsp:nvSpPr>
      <dsp:spPr>
        <a:xfrm>
          <a:off x="0" y="2936846"/>
          <a:ext cx="5886449" cy="91080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>
              <a:solidFill>
                <a:schemeClr val="accent5">
                  <a:lumMod val="50000"/>
                </a:schemeClr>
              </a:solidFill>
            </a:rPr>
            <a:t>Advertencia contra la idolatría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/>
            <a:t>(Lecciones del pasado)</a:t>
          </a:r>
        </a:p>
      </dsp:txBody>
      <dsp:txXfrm>
        <a:off x="0" y="2936846"/>
        <a:ext cx="5886449" cy="910800"/>
      </dsp:txXfrm>
    </dsp:sp>
    <dsp:sp modelId="{E02B32B1-A93B-45CE-A8E9-B011A91A1719}">
      <dsp:nvSpPr>
        <dsp:cNvPr id="0" name=""/>
        <dsp:cNvSpPr/>
      </dsp:nvSpPr>
      <dsp:spPr>
        <a:xfrm>
          <a:off x="0" y="3847646"/>
          <a:ext cx="5886449" cy="359999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1ª de Corintios 10:14-22</a:t>
          </a:r>
        </a:p>
      </dsp:txBody>
      <dsp:txXfrm>
        <a:off x="17574" y="3865220"/>
        <a:ext cx="5851301" cy="324851"/>
      </dsp:txXfrm>
    </dsp:sp>
    <dsp:sp modelId="{F6C34058-B94A-4665-B0D2-FAC45F96C35E}">
      <dsp:nvSpPr>
        <dsp:cNvPr id="0" name=""/>
        <dsp:cNvSpPr/>
      </dsp:nvSpPr>
      <dsp:spPr>
        <a:xfrm>
          <a:off x="0" y="4207645"/>
          <a:ext cx="5886449" cy="91080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>
              <a:solidFill>
                <a:schemeClr val="accent6">
                  <a:lumMod val="50000"/>
                </a:schemeClr>
              </a:solidFill>
            </a:rPr>
            <a:t>La copa del Señor y la copa de los demonios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/>
            <a:t>(Abandonar la idolatría)</a:t>
          </a:r>
        </a:p>
      </dsp:txBody>
      <dsp:txXfrm>
        <a:off x="0" y="4207645"/>
        <a:ext cx="5886449" cy="910800"/>
      </dsp:txXfrm>
    </dsp:sp>
    <dsp:sp modelId="{98DC2228-4CA8-4FBD-BE7A-F2BCAB7EE064}">
      <dsp:nvSpPr>
        <dsp:cNvPr id="0" name=""/>
        <dsp:cNvSpPr/>
      </dsp:nvSpPr>
      <dsp:spPr>
        <a:xfrm>
          <a:off x="0" y="5118445"/>
          <a:ext cx="5886449" cy="359999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1ª de Corintios 10:23-33</a:t>
          </a:r>
        </a:p>
      </dsp:txBody>
      <dsp:txXfrm>
        <a:off x="17574" y="5136019"/>
        <a:ext cx="5851301" cy="324851"/>
      </dsp:txXfrm>
    </dsp:sp>
    <dsp:sp modelId="{A64A5609-2709-430E-A009-E012925686C4}">
      <dsp:nvSpPr>
        <dsp:cNvPr id="0" name=""/>
        <dsp:cNvSpPr/>
      </dsp:nvSpPr>
      <dsp:spPr>
        <a:xfrm>
          <a:off x="0" y="5478445"/>
          <a:ext cx="5886449" cy="91080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>
              <a:solidFill>
                <a:schemeClr val="accent3">
                  <a:lumMod val="50000"/>
                </a:schemeClr>
              </a:solidFill>
            </a:rPr>
            <a:t>Hacerlo todo para la gloria de Dios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/>
            <a:t>(Lo lícito y lo conveniente)</a:t>
          </a:r>
        </a:p>
      </dsp:txBody>
      <dsp:txXfrm>
        <a:off x="0" y="5478445"/>
        <a:ext cx="5886449" cy="910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18983" y="621"/>
          <a:ext cx="2664883" cy="106595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1ª de Corintios 8:4-7a</a:t>
          </a:r>
        </a:p>
      </dsp:txBody>
      <dsp:txXfrm>
        <a:off x="551960" y="621"/>
        <a:ext cx="1598930" cy="1065953"/>
      </dsp:txXfrm>
    </dsp:sp>
    <dsp:sp modelId="{E90EB568-0294-4AFD-BC10-719F13A82570}">
      <dsp:nvSpPr>
        <dsp:cNvPr id="0" name=""/>
        <dsp:cNvSpPr/>
      </dsp:nvSpPr>
      <dsp:spPr>
        <a:xfrm>
          <a:off x="2337432" y="91227"/>
          <a:ext cx="5508002" cy="884741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Los fuertes comprenden que los ídolos no son nada, pues solo existe un único Dios verdadero.</a:t>
          </a:r>
        </a:p>
      </dsp:txBody>
      <dsp:txXfrm>
        <a:off x="2779803" y="91227"/>
        <a:ext cx="4623261" cy="884741"/>
      </dsp:txXfrm>
    </dsp:sp>
    <dsp:sp modelId="{068719C7-C5E4-40BB-8BAF-8186DB790EF8}">
      <dsp:nvSpPr>
        <dsp:cNvPr id="0" name=""/>
        <dsp:cNvSpPr/>
      </dsp:nvSpPr>
      <dsp:spPr>
        <a:xfrm>
          <a:off x="7535775" y="91227"/>
          <a:ext cx="3779991" cy="884741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Los débiles no han llegado aún a comprender este punto.</a:t>
          </a:r>
        </a:p>
      </dsp:txBody>
      <dsp:txXfrm>
        <a:off x="7978146" y="91227"/>
        <a:ext cx="2895250" cy="884741"/>
      </dsp:txXfrm>
    </dsp:sp>
    <dsp:sp modelId="{666AC947-4D8B-44F5-BA63-AF83B5AD4115}">
      <dsp:nvSpPr>
        <dsp:cNvPr id="0" name=""/>
        <dsp:cNvSpPr/>
      </dsp:nvSpPr>
      <dsp:spPr>
        <a:xfrm>
          <a:off x="18983" y="1215808"/>
          <a:ext cx="2664883" cy="1065953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1ª de Corintios 8:7b</a:t>
          </a:r>
        </a:p>
      </dsp:txBody>
      <dsp:txXfrm>
        <a:off x="551960" y="1215808"/>
        <a:ext cx="1598930" cy="1065953"/>
      </dsp:txXfrm>
    </dsp:sp>
    <dsp:sp modelId="{6F7ADDF0-0B6A-451D-A9A2-A1F29DEE9070}">
      <dsp:nvSpPr>
        <dsp:cNvPr id="0" name=""/>
        <dsp:cNvSpPr/>
      </dsp:nvSpPr>
      <dsp:spPr>
        <a:xfrm>
          <a:off x="2337432" y="1306414"/>
          <a:ext cx="5508002" cy="884741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Los fuertes comen carne sacrificada a los ídolos porque saben que los ídolos no pueden contaminar el alimento.</a:t>
          </a:r>
        </a:p>
      </dsp:txBody>
      <dsp:txXfrm>
        <a:off x="2779803" y="1306414"/>
        <a:ext cx="4623261" cy="884741"/>
      </dsp:txXfrm>
    </dsp:sp>
    <dsp:sp modelId="{531987D8-A72D-4C2C-ABC1-F5CAF8BEE0FD}">
      <dsp:nvSpPr>
        <dsp:cNvPr id="0" name=""/>
        <dsp:cNvSpPr/>
      </dsp:nvSpPr>
      <dsp:spPr>
        <a:xfrm>
          <a:off x="7535775" y="1306414"/>
          <a:ext cx="3779991" cy="884741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Los débiles creen que pecan si comen esa carne.</a:t>
          </a:r>
        </a:p>
      </dsp:txBody>
      <dsp:txXfrm>
        <a:off x="7978146" y="1306414"/>
        <a:ext cx="2895250" cy="884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383460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accent2">
                  <a:lumMod val="50000"/>
                </a:schemeClr>
              </a:solidFill>
            </a:rPr>
            <a:t>⁕</a:t>
          </a:r>
          <a:r>
            <a:rPr lang="es-ES" sz="2000" b="1" kern="1200" dirty="0">
              <a:solidFill>
                <a:schemeClr val="tx1"/>
              </a:solidFill>
            </a:rPr>
            <a:t> Derecho de ser alimentado por la congregación (1Co. 9:4)</a:t>
          </a:r>
          <a:endParaRPr lang="es-ES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s-ES" sz="2000" b="1" kern="1200" dirty="0">
              <a:solidFill>
                <a:schemeClr val="tx1"/>
              </a:solidFill>
            </a:rPr>
            <a:t>Pablo renuncia al derecho que tiene como apóstol de ser sostenido por las iglesias a las cuales ministra, como hacían otros apóstoles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2449030" y="0"/>
        <a:ext cx="9104392" cy="1383460"/>
      </dsp:txXfrm>
    </dsp:sp>
    <dsp:sp modelId="{AB8C7CC9-BA0B-4F46-AD9D-9D84D3686FF9}">
      <dsp:nvSpPr>
        <dsp:cNvPr id="0" name=""/>
        <dsp:cNvSpPr/>
      </dsp:nvSpPr>
      <dsp:spPr>
        <a:xfrm>
          <a:off x="138346" y="138346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521806"/>
          <a:ext cx="11553423" cy="138346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Derecho a ser acompañado por su esposa (1Co. 9:5)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La práctica general de los apóstoles era que viajasen con sus esposas para atenderlos y ayudarles en su ministerio. Esta mujer tendría, como su esposo, el derecho de ser sostenida por la iglesia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49030" y="1521806"/>
        <a:ext cx="9104392" cy="1383460"/>
      </dsp:txXfrm>
    </dsp:sp>
    <dsp:sp modelId="{5B844668-161A-40CE-834D-DBA7B2491ED1}">
      <dsp:nvSpPr>
        <dsp:cNvPr id="0" name=""/>
        <dsp:cNvSpPr/>
      </dsp:nvSpPr>
      <dsp:spPr>
        <a:xfrm>
          <a:off x="138346" y="1660152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043612"/>
          <a:ext cx="11553423" cy="1383460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es-ES" sz="20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⁕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Derecho a no realizar trabajos comunes para su mantenimiento (1Co. 9:6)</a:t>
          </a:r>
          <a:endParaRPr lang="es-ES" sz="2000" kern="120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Pablo quiere ganarse su sustento para evitar que piensen que desea aprovecharse de su audiencia, y darles una demostración de abnegación</a:t>
          </a:r>
          <a:endParaRPr lang="es-ES" sz="2000" kern="120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2449030" y="3043612"/>
        <a:ext cx="9104392" cy="1383460"/>
      </dsp:txXfrm>
    </dsp:sp>
    <dsp:sp modelId="{099A9D28-0AA8-42AD-86D9-0B379C1B1FD4}">
      <dsp:nvSpPr>
        <dsp:cNvPr id="0" name=""/>
        <dsp:cNvSpPr/>
      </dsp:nvSpPr>
      <dsp:spPr>
        <a:xfrm>
          <a:off x="138346" y="3181958"/>
          <a:ext cx="2310684" cy="110676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906981" y="0"/>
          <a:ext cx="8913555" cy="1296989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 la carnicería vendían tanto alimentos sacrificados a ídolos como no sacrificados. El creyente no debía preguntar el origen para no dar la impresión de que consideraba ilícito tomar ese tipo de carne (1Co. 10:25).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06981" y="0"/>
        <a:ext cx="8913555" cy="1296989"/>
      </dsp:txXfrm>
    </dsp:sp>
    <dsp:sp modelId="{0E39B0EA-1CF8-4763-B1A5-529D112E96FB}">
      <dsp:nvSpPr>
        <dsp:cNvPr id="0" name=""/>
        <dsp:cNvSpPr/>
      </dsp:nvSpPr>
      <dsp:spPr>
        <a:xfrm>
          <a:off x="0" y="0"/>
          <a:ext cx="2663994" cy="1296989"/>
        </a:xfrm>
        <a:prstGeom prst="rect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0" y="1552566"/>
          <a:ext cx="8913555" cy="1296989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 incrédulo invitaba a un creyente a comer. El creyente come sin preguntar (todo le es lícito). Pero, el anfitrión dice que la carne se ofreció a un ídolo. Entonces, para no ofender la conciencia del anfitrión, no conviene que el creyente tome de esa carne (1Co. 10:27-29).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552566"/>
        <a:ext cx="8913555" cy="1296989"/>
      </dsp:txXfrm>
    </dsp:sp>
    <dsp:sp modelId="{599A541C-F2D6-406B-8AAD-AE6417A2067B}">
      <dsp:nvSpPr>
        <dsp:cNvPr id="0" name=""/>
        <dsp:cNvSpPr/>
      </dsp:nvSpPr>
      <dsp:spPr>
        <a:xfrm>
          <a:off x="9166055" y="1552566"/>
          <a:ext cx="2663994" cy="1296989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4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720213" y="250723"/>
            <a:ext cx="10751574" cy="830997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es-ES" sz="48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TODO PARA LA GLORIA DE DIOS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8598067" y="6515100"/>
            <a:ext cx="35939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Lección 5 para el 1 de agosto de 2026</a:t>
            </a: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0" y="3669632"/>
            <a:ext cx="295495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«Así, si comen,</a:t>
            </a:r>
            <a:b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</a:b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 beben, o hacen otra cosa, háganlo todo para la</a:t>
            </a:r>
            <a:b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</a:b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gloria de</a:t>
            </a:r>
            <a:b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</a:b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Dios»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340089-2457-DCB6-3849-96E7B45DCD44}"/>
              </a:ext>
            </a:extLst>
          </p:cNvPr>
          <p:cNvSpPr txBox="1"/>
          <p:nvPr/>
        </p:nvSpPr>
        <p:spPr>
          <a:xfrm>
            <a:off x="77002" y="3283454"/>
            <a:ext cx="271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Corintios 10:31)</a:t>
            </a:r>
          </a:p>
        </p:txBody>
      </p:sp>
    </p:spTree>
    <p:extLst>
      <p:ext uri="{BB962C8B-B14F-4D97-AF65-F5344CB8AC3E}">
        <p14:creationId xmlns:p14="http://schemas.microsoft.com/office/powerpoint/2010/main" val="142500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104775" y="128106"/>
            <a:ext cx="5886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 partir de 1ª de Corintios 7, Pablo se dedica a contestar una serie de preguntas que los corintios le habían enviado por carta (1Co. </a:t>
            </a:r>
            <a:r>
              <a:rPr lang="es-ES" sz="2000" b="1"/>
              <a:t>7:1a).</a:t>
            </a:r>
            <a:endParaRPr lang="es-ES" sz="20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3697684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271" y="4510117"/>
            <a:ext cx="5086454" cy="2240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104776" y="3429000"/>
            <a:ext cx="58864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Junto a esta idea, Pablo resalta la necesidad de que todo lo que se haga en la iglesia, o en la vida privada, debe ser hecho para la gloria de Dios.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103221" y="2431294"/>
            <a:ext cx="58864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 obstante, él intenta incluir en cada tema un hilo común: el amor y el respeto mutuo, que deben llevar a la iglesia a la unidad.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103221" y="1125812"/>
            <a:ext cx="58864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Por esta razón, aunque los capítulos 8 al 10 tratan fundamentalmente sobre la idolatría, Pablo intercala algunos temas sin aparente relación con este pecado específico.</a:t>
            </a: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0"/>
            <a:ext cx="7590793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000" b="1" dirty="0">
                <a:ln/>
                <a:solidFill>
                  <a:schemeClr val="accent3"/>
                </a:solidFill>
              </a:rPr>
              <a:t>EL CONOCIMIENTO Y EL AMOR</a:t>
            </a:r>
          </a:p>
          <a:p>
            <a:pPr algn="ctr"/>
            <a:r>
              <a:rPr lang="es-ES" sz="2000" b="1" dirty="0">
                <a:ln/>
                <a:solidFill>
                  <a:schemeClr val="accent4">
                    <a:lumMod val="50000"/>
                  </a:schemeClr>
                </a:solidFill>
              </a:rPr>
              <a:t>1ª de Corintios 8 (Alimentos sacrificados a los ídolos)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709861" y="1053630"/>
            <a:ext cx="6772275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“El conocimiento envanece, pero el amor edifica”</a:t>
            </a:r>
          </a:p>
          <a:p>
            <a:pPr algn="ctr"/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(1ª de Corintios 8:1b)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68586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" sz="2000" b="1" dirty="0"/>
              <a:t>Pablo “divide” a la iglesia en dos grupos: los “fuertes” y los “débiles”.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14622" y="4673159"/>
            <a:ext cx="67627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Pero los fuertes, por su conocimiento y ejemplo, pueden hacer caer a los débiles (1Co. 8:10). Por amor a su hermano, el fuerte debe refrenarse (1Co. 8:11-13).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9510828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6450" y="4582796"/>
            <a:ext cx="2376171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709861" y="5688822"/>
            <a:ext cx="67627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Los cristianos deben anteponer el amor al conocimiento cuando éste puede ser un tropiezo para el hermano “débil” (en proceso de crecimiento).</a:t>
            </a: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90" y="1511165"/>
            <a:ext cx="3449253" cy="46100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66740"/>
            <a:ext cx="85176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LOS DERECHOS DEL EVANGELIO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1ª de Corintios 9 (Pablo renuncia a sus derechos)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8604985" y="74462"/>
            <a:ext cx="3397717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“Así también ordenó el Señor a los que anuncian el evangelio, que vivan del evangelio” </a:t>
            </a:r>
            <a:r>
              <a:rPr lang="es-ES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(1ª de Corintios 9:14)</a:t>
            </a:r>
            <a:endParaRPr lang="es-ES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5" y="1167013"/>
            <a:ext cx="8415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Pablo renunció, al menos, a tres derechos por amor a los débiles: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3058886"/>
              </p:ext>
            </p:extLst>
          </p:nvPr>
        </p:nvGraphicFramePr>
        <p:xfrm>
          <a:off x="112395" y="1605623"/>
          <a:ext cx="11553423" cy="442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0" y="6090447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Aunque Jesús dejó claro que los que predican el evangelio deben vivir del evangelio, tanto Pablo como Bernabé renunciaron a ello voluntariamente para no poner obstáculo a los creyentes </a:t>
            </a:r>
            <a:r>
              <a:rPr lang="es-ES" sz="1600" b="1" dirty="0"/>
              <a:t>(1Co. 9:12-14; </a:t>
            </a:r>
            <a:r>
              <a:rPr lang="es-ES" sz="1600" b="1" dirty="0" err="1"/>
              <a:t>Lc</a:t>
            </a:r>
            <a:r>
              <a:rPr lang="es-ES" sz="1600" b="1" dirty="0"/>
              <a:t>. 10:7)</a:t>
            </a:r>
            <a:r>
              <a:rPr lang="es-ES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402766" y="0"/>
            <a:ext cx="8789234" cy="1138773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4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</a:rPr>
              <a:t>LECCIONES DEL PASADO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1ª de Corintios 10:1-13 (Advertencia contra la idolatría)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3533776" y="1168109"/>
            <a:ext cx="8522283" cy="646331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“Ni seáis idólatras, como algunos de ellos, según está escrito: Se sentó el pueblo a comer y a beber, y se levantó a jugar”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(1ª de Corintios 10:7)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108469" y="2266985"/>
            <a:ext cx="6578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La experiencia del Éxodo, entendida espiritualmente, es un símil nuestro. El cruce del mar es como nuestro pacto bautismal (1Co. 10:1-2).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94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815" y="1946871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313" y="1964742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5757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8811" y="1964742"/>
            <a:ext cx="1697248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4046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623" y="4644575"/>
            <a:ext cx="149173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5199" y="4644576"/>
            <a:ext cx="1491733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6429375" y="4372342"/>
            <a:ext cx="57626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¡Cuidado! A pesar de su experiencia, los israelitas cayeron en graves pecados, incluyendo la idolatría y la inmoralidad. ¡Que no nos ocurra a nosotros lo mismo! (1Co. 10:5-10).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108469" y="3282648"/>
            <a:ext cx="65780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El alimento y la bebida que tomaron en el desierto es como nuestra participación de la Santa Cena, donde comemos y bebemos, espiritualmente, el cuerpo y la sangre de Jesús (1Co. 10:3-4).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6429375" y="5689574"/>
            <a:ext cx="57626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 ahí que el apóstol concluya esta sección con un consejo poderoso: “Así que, el que piensa estar firme, mire que no caiga” (1Co. 10:12).</a:t>
            </a: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ABANDONAR LA IDOLATRÍA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1ª de Corintios 10:14-22 (La copa del Señor y la copa de los demonios)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1819275" y="1138773"/>
            <a:ext cx="8553450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“Por tanto, amados míos, huid de la idolatría” </a:t>
            </a:r>
            <a:r>
              <a:rPr lang="es-E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(1ª de Corintios 10:14)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890721" y="1612880"/>
            <a:ext cx="73012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Si la comida sacrificada a los ídolos se puede comer tranquilamente, ¿por qué Pablo parece aconsejar lo contrario en 1ª de Corintios 10:20?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660505"/>
            <a:ext cx="4659923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9202" y="4265577"/>
            <a:ext cx="4659923" cy="24183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42875" y="4427503"/>
            <a:ext cx="71034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Al participar de la Santa Cena nos hacemos parte del cuerpo de Cristo (la iglesia), mientras que, al participar de las ceremonias idolátricas, tomamos parte con los demonios (1Co. 10:16-20).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890721" y="2628543"/>
            <a:ext cx="730127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Una cosa es comer la carne en casa, sin cargo alguno de conciencia, y otra hacerlo durante una celebración pública donde se está adorando a los ídolos. Al participar de este tipo de celebraciones, el creyente reniega de su fe y acepta la adoración a los ídolos.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5" y="5750942"/>
            <a:ext cx="71034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No podemos tomar la copa de la Santa Cena, alabando a Jesus, y –a la vez– tomar de la copa que alaba a los demonios (1Co. 10:21).</a:t>
            </a: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LO LÍCITO Y LO CONVENIENTE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1ª de Corintios 10:23-33 (Hacerlo todo para la gloria de Dios)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157162" y="1236412"/>
            <a:ext cx="1187767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“Si, pues, coméis o bebéis, o hacéis otra cosa, hacedlo todo para la gloria de Dios”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(1ª de Corintios 10:31)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0" y="1703382"/>
            <a:ext cx="12191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" sz="2000" b="1" dirty="0"/>
              <a:t>“Todo me es lícito, pero no todo conviene” (1Co. 10:23). Dos ejemplos concretos: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3698460"/>
              </p:ext>
            </p:extLst>
          </p:nvPr>
        </p:nvGraphicFramePr>
        <p:xfrm>
          <a:off x="180975" y="2201130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4591050" y="5161091"/>
            <a:ext cx="76009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Los principios básicos que están detrás de estas instrucciones son también dos: alabar en todo a Dios (1Co. 10:31); y buscar el beneficio del otro (1Co. 10:24, 32).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5286375"/>
            <a:ext cx="2587558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8428" y="5286374"/>
            <a:ext cx="1464966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4591049" y="6176754"/>
            <a:ext cx="76009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Es decir, amar a Dios sobre todas las cosas y a tu prójimo como a ti mismo (tal como Jesús se lo pidió al joven rico).</a:t>
            </a: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300162" y="1429167"/>
            <a:ext cx="9839326" cy="423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400" b="1" dirty="0">
                <a:latin typeface="Constantia" panose="02030602050306030303" pitchFamily="18" charset="0"/>
              </a:rPr>
              <a:t>«El apóstol advierte a los corintios: “Así que, el que piensa estar firme, mire que no caiga”. Si se vanagloriaban y confiaban en sí mismos, descuidando la vigilancia y la oración, caerían en grave pecado, provocando la ira de Dios contra ellos. […]</a:t>
            </a:r>
          </a:p>
          <a:p>
            <a:pPr>
              <a:spcBef>
                <a:spcPts val="600"/>
              </a:spcBef>
            </a:pPr>
            <a:r>
              <a:rPr lang="es-ES" sz="2400" b="1" dirty="0">
                <a:latin typeface="Constantia" panose="02030602050306030303" pitchFamily="18" charset="0"/>
              </a:rPr>
              <a:t>Pablo instó a sus hermanos a preguntar qué influencia ejercerían sus palabras y hechos sobre los demás, y a no hacer nada, por inocente que fuera en sí mismo, que pareciera sancionar la idolatría u ofender los escrúpulos de los que fueran débiles en la fe. “Si, pues, coméis o bebéis, o hacéis otra cosa, hacedlo todo para la gloria de Dios. No seáis tropiezo ni a judíos, ni a gentiles, ni a la iglesia de Dios”.»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6219825" y="5661095"/>
            <a:ext cx="47282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/>
              <a:t>E. G. W. (Los hechos de los apóstoles, p. 254-255)</a:t>
            </a:r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1403</Words>
  <Application>Microsoft Office PowerPoint</Application>
  <PresentationFormat>Widescreen</PresentationFormat>
  <Paragraphs>72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6" baseType="lpstr">
      <vt:lpstr>Arial</vt:lpstr>
      <vt:lpstr>Aptos Display</vt:lpstr>
      <vt:lpstr>Wingdings</vt:lpstr>
      <vt:lpstr>Constantia</vt:lpstr>
      <vt:lpstr>Aptos</vt:lpstr>
      <vt:lpstr>Comic Sans MS</vt:lpstr>
      <vt:lpstr>Tema de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jose ferreira Neto</cp:lastModifiedBy>
  <cp:revision>56</cp:revision>
  <dcterms:created xsi:type="dcterms:W3CDTF">2026-07-04T15:24:19Z</dcterms:created>
  <dcterms:modified xsi:type="dcterms:W3CDTF">2026-07-24T21:28:19Z</dcterms:modified>
</cp:coreProperties>
</file>