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66" r:id="rId4"/>
    <p:sldId id="267" r:id="rId5"/>
    <p:sldId id="268" r:id="rId6"/>
    <p:sldId id="260" r:id="rId7"/>
    <p:sldId id="261" r:id="rId8"/>
    <p:sldId id="269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65" d="100"/>
          <a:sy n="65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rgbClr val="105660"/>
              </a:solidFill>
            </a:rPr>
            <a:t>Alimentos sacrificados aos ídolos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(Conhecimento e Amor)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1">
                  <a:lumMod val="50000"/>
                </a:schemeClr>
              </a:solidFill>
            </a:rPr>
            <a:t>Paulo renuncia aos seus direitos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(Os Direitos do Evangelho)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5">
                  <a:lumMod val="50000"/>
                </a:schemeClr>
              </a:solidFill>
            </a:rPr>
            <a:t>Aviso Contra a Idolatria</a:t>
          </a: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(Lições do passado)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6">
                  <a:lumMod val="50000"/>
                </a:schemeClr>
              </a:solidFill>
            </a:rPr>
            <a:t>A Taça do Senhor e a Taça dos Demônios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(Abandono da idolatria)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3">
                  <a:lumMod val="50000"/>
                </a:schemeClr>
              </a:solidFill>
            </a:rPr>
            <a:t>Fazendo tudo pela glória de Deus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(O que é lícito e o conveniente)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4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Coríntios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Os fortes entendem que ídolos não são nada, pois existe apenas um Deus verdadeiro.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Os fracos ainda não entenderam esse ponto.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4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Coríntios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Os fortes comem carne sacrificada aos ídolos porque sabem que ídolos não podem contaminar alimentos.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Os fracos acreditam que pecam se comerem essa carne.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pt-BR" sz="2000" b="1" noProof="0" dirty="0">
              <a:solidFill>
                <a:schemeClr val="tx1"/>
              </a:solidFill>
            </a:rPr>
            <a:t> Direito de ser alimentado pela congregação (1Co. 9:4)</a:t>
          </a:r>
          <a:endParaRPr lang="pt-BR" sz="2000" noProof="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Direito de ser acompanhado pela esposa (1Co. 9:5)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pt-BR" sz="2000" b="1" noProof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pt-B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Direito de não realizar trabalhos comuns de manutenção (1Co. 9:6)</a:t>
          </a:r>
          <a:endParaRPr lang="pt-BR" sz="20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pt-BR" sz="2000" b="1" noProof="0" dirty="0">
              <a:solidFill>
                <a:schemeClr val="tx1"/>
              </a:solidFill>
            </a:rPr>
            <a:t>Paulo renuncia ao seu direito como apóstolo de ser sustentado pelas igrejas às quais ministra, assim como outros apóstolos fizeram</a:t>
          </a:r>
          <a:endParaRPr lang="pt-BR" sz="2000" noProof="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 prática geral dos apóstolos era que viajassem com suas esposas para ministrá-los e ajudá-los em seu ministério. Essa mulher teria, assim como seu marido, o direito de ser sustentada pela igreja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pt-B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Paulo quer ganhar a vida deles para evitar que pensem que ele quer se aproveitar de sua audiência e para lhes dar uma demonstração de autonegação</a:t>
          </a:r>
          <a:endParaRPr lang="pt-BR" sz="20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açougue, eles vendiam tanto comida sacrificada para ídolos quanto não sacrificada. O crente não deve perguntar a origem para não dar a impressão de que considera ilícito consumir esse tipo de carne (1Co. 10:25).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descrente convidava outro crente para comer. O crente come sem pedir (tudo lhe é permitido). Mas, o apresentador diz que a carne foi oferecida a um ídolo. Portanto, para não ofender a consciência do hospedeiro, não é adequado que o crente use dessa carne (1Co. 10:27-29).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10832" custLinFactNeighborX="50520" custLinFactNeighborY="-59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10494" custLinFactNeighborY="-59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10832" custLinFactNeighborX="-5085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LinFactX="100000" custLinFactNeighborX="110495" custLinFactNeighborY="-972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rgbClr val="105660"/>
              </a:solidFill>
            </a:rPr>
            <a:t>Alimentos sacrificados aos ídolos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(Conhecimento e Amor)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chemeClr val="accent1">
                  <a:lumMod val="50000"/>
                </a:schemeClr>
              </a:solidFill>
            </a:rPr>
            <a:t>Paulo renuncia aos seus direitos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(Os Direitos do Evangelho)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chemeClr val="accent5">
                  <a:lumMod val="50000"/>
                </a:schemeClr>
              </a:solidFill>
            </a:rPr>
            <a:t>Aviso Contra a Idolatria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(Lições do passado)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chemeClr val="accent6">
                  <a:lumMod val="50000"/>
                </a:schemeClr>
              </a:solidFill>
            </a:rPr>
            <a:t>A Taça do Senhor e a Taça dos Demônios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(Abandono da idolatria)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chemeClr val="accent3">
                  <a:lumMod val="50000"/>
                </a:schemeClr>
              </a:solidFill>
            </a:rPr>
            <a:t>Fazendo tudo pela glória de Deus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(O que é lícito e o conveniente)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Coríntios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Os fortes entendem que ídolos não são nada, pois existe apenas um Deus verdadeiro.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Os fracos ainda não entenderam esse ponto.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Coríntios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Os fortes comem carne sacrificada aos ídolos porque sabem que ídolos não podem contaminar alimentos.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Os fracos acreditam que pecam se comerem essa carne.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pt-BR" sz="2000" b="1" kern="1200" noProof="0" dirty="0">
              <a:solidFill>
                <a:schemeClr val="tx1"/>
              </a:solidFill>
            </a:rPr>
            <a:t> Direito de ser alimentado pela congregação (1Co. 9:4)</a:t>
          </a:r>
          <a:endParaRPr lang="pt-BR" sz="2000" kern="1200" noProof="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pt-BR" sz="2000" b="1" kern="1200" noProof="0" dirty="0">
              <a:solidFill>
                <a:schemeClr val="tx1"/>
              </a:solidFill>
            </a:rPr>
            <a:t>Paulo renuncia ao seu direito como apóstolo de ser sustentado pelas igrejas às quais ministra, assim como outros apóstolos fizeram</a:t>
          </a:r>
          <a:endParaRPr lang="pt-BR" sz="2000" kern="1200" noProof="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Direito de ser acompanhado pela esposa (1Co. 9:5)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 prática geral dos apóstolos era que viajassem com suas esposas para ministrá-los e ajudá-los em seu ministério. Essa mulher teria, assim como seu marido, o direito de ser sustentada pela igreja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pt-BR" sz="2000" b="1" kern="1200" noProof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pt-B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Direito de não realizar trabalhos comuns de manutenção (1Co. 9:6)</a:t>
          </a:r>
          <a:endParaRPr lang="pt-BR" sz="2000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pt-B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Paulo quer ganhar a vida deles para evitar que pensem que ele quer se aproveitar de sua audiência e para lhes dar uma demonstração de autonegação</a:t>
          </a:r>
          <a:endParaRPr lang="pt-BR" sz="2000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906981" y="0"/>
          <a:ext cx="8913555" cy="129698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açougue, eles vendiam tanto comida sacrificada para ídolos quanto não sacrificada. O crente não deve perguntar a origem para não dar a impressão de que considera ilícito consumir esse tipo de carne (1Co. 10:25).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6981" y="0"/>
        <a:ext cx="8913555" cy="1296989"/>
      </dsp:txXfrm>
    </dsp:sp>
    <dsp:sp modelId="{0E39B0EA-1CF8-4763-B1A5-529D112E96FB}">
      <dsp:nvSpPr>
        <dsp:cNvPr id="0" name=""/>
        <dsp:cNvSpPr/>
      </dsp:nvSpPr>
      <dsp:spPr>
        <a:xfrm>
          <a:off x="0" y="0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552566"/>
          <a:ext cx="8913555" cy="129698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descrente convidava outro crente para comer. O crente come sem pedir (tudo lhe é permitido). Mas, o apresentador diz que a carne foi oferecida a um ídolo. Portanto, para não ofender a consciência do hospedeiro, não é adequado que o crente use dessa carne (1Co. 10:27-29).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2566"/>
        <a:ext cx="8913555" cy="1296989"/>
      </dsp:txXfrm>
    </dsp:sp>
    <dsp:sp modelId="{599A541C-F2D6-406B-8AAD-AE6417A2067B}">
      <dsp:nvSpPr>
        <dsp:cNvPr id="0" name=""/>
        <dsp:cNvSpPr/>
      </dsp:nvSpPr>
      <dsp:spPr>
        <a:xfrm>
          <a:off x="9166055" y="1552566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78678-EFF4-4718-B6D1-CDDBD613ABE8}" type="datetimeFigureOut">
              <a:rPr lang="pt-BR" smtClean="0"/>
              <a:t>24/07/2026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924B8-EE50-4B8A-AD75-B5777F2C1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65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924B8-EE50-4B8A-AD75-B5777F2C19C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445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958645" y="221226"/>
            <a:ext cx="9851923" cy="830997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pt-BR" sz="48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TUDO PELA GLÓRIA DE DEUS</a:t>
            </a:r>
            <a:endParaRPr lang="pt-BR" sz="4800" b="1" spc="300" noProof="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135330" y="6515100"/>
            <a:ext cx="3056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5 de 1º de agosto de 2026</a:t>
            </a:r>
            <a:endParaRPr lang="pt-BR" sz="1600" b="1" noProof="0" dirty="0">
              <a:solidFill>
                <a:srgbClr val="C7E6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29549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«Assim, se comem,</a:t>
            </a:r>
            <a:b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</a:br>
            <a: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Ou beber, ou fazem outra coisa, façam tudo pela</a:t>
            </a:r>
            <a:b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</a:br>
            <a: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Glória de</a:t>
            </a:r>
            <a:b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</a:br>
            <a: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Deus»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271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Coríntios 10:31)</a:t>
            </a: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5" y="128106"/>
            <a:ext cx="5886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partir de 1 Coríntios 7, Paulo dedica-se a responder a uma série de perguntas que os coríntios lhe enviaram por carta </a:t>
            </a:r>
            <a:r>
              <a:rPr lang="pt-BR" sz="2000" b="1" noProof="0" dirty="0"/>
              <a:t>(1Co. 7:1a).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432163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6" y="3429000"/>
            <a:ext cx="59912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Junto com essa ideia, Paulo enfatiza a necessidade de que tudo o que é feito na igreja, ou na vida privada, seja feito para a glória de Deus.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431294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No entanto, ele tenta incluir em cada tema um fio condutor: amor e respeito mútuo, que devem conduzir a igreja à unidade.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58864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Por essa razão, embora os capítulos 8 a 10 tratem principalmente da idolatria, Paulo intercala alguns temas aparentemente não relacionados com esse pecado específico.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chemeClr val="accent3"/>
                </a:solidFill>
              </a:rPr>
              <a:t>CONHECIMENTO E AMOR</a:t>
            </a:r>
            <a:endParaRPr lang="pt-BR" sz="4000" b="1" noProof="0" dirty="0">
              <a:ln/>
              <a:solidFill>
                <a:schemeClr val="accent3"/>
              </a:solidFill>
            </a:endParaRPr>
          </a:p>
          <a:p>
            <a:pPr algn="ctr"/>
            <a:r>
              <a:rPr lang="pt-BR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Coríntios 8 (Alimentos Sacrificados aos Ídolos)</a:t>
            </a:r>
            <a:endParaRPr lang="pt-BR" sz="2000" b="1" noProof="0" dirty="0">
              <a:ln/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709861" y="1053630"/>
            <a:ext cx="677227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“O conhecimento envaidece, mas o amor edifica."
(1 Coríntios 8:1b)</a:t>
            </a:r>
            <a:endParaRPr lang="pt-BR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/>
              <a:t>Paulo "divide" a igreja em dois grupos: os "fortes" e os "fracos".</a:t>
            </a:r>
            <a:endParaRPr lang="pt-BR" sz="2000" b="1" noProof="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Mas os fortes, pelo seu conhecimento e exemplo, podem fazer com que os fracos caiam (1 Coríntios 8:10). Pelo amor ao irmão, o forte deve se conter </a:t>
            </a:r>
            <a:r>
              <a:rPr lang="pt-BR" sz="2000" b="1" noProof="0" dirty="0"/>
              <a:t>(1Co.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8305368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Os cristãos devem colocar o amor acima do conhecimento quando ele pode ser um obstáculo para o irmão "fraco" (em crescimento).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517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OS DIREITOS DO EVANGELHO</a:t>
            </a:r>
            <a:endParaRPr lang="pt-BR" sz="4000" b="1" spc="5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lvl="0" algn="ctr">
              <a:defRPr/>
            </a:pPr>
            <a:r>
              <a:rPr lang="pt-BR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 Coríntios 9 (Paulo renuncia aos seus direitos)</a:t>
            </a:r>
            <a:endParaRPr kumimoji="0" lang="pt-BR" sz="2000" b="1" i="0" u="none" strike="noStrike" kern="1200" spc="50" normalizeH="0" baseline="0" noProof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604985" y="74462"/>
            <a:ext cx="339771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“Assim também o Senhor ordenou que aqueles que pregam o evangelho vivam pelo evangelho" </a:t>
            </a:r>
            <a:br>
              <a:rPr lang="pt-BR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pt-BR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Coríntios 9:14)</a:t>
            </a:r>
            <a:endParaRPr lang="pt-BR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Paulo renunciou a pelo menos três direitos por amor aos fracos:</a:t>
            </a:r>
            <a:endParaRPr lang="pt-BR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223640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Embora Jesus tenha deixado claro que aqueles que pregam o evangelho devem viver dele, tanto Paulo quanto Barnabé renunciaram voluntariamente a ele para não impedir os crentes </a:t>
            </a:r>
            <a:r>
              <a:rPr lang="pt-BR" sz="1600" b="1" noProof="0" dirty="0"/>
              <a:t>(1Co. 9:12-14; </a:t>
            </a:r>
            <a:r>
              <a:rPr lang="pt-BR" sz="1600" b="1" noProof="0" dirty="0" err="1"/>
              <a:t>Lc</a:t>
            </a:r>
            <a:r>
              <a:rPr lang="pt-BR" sz="1600" b="1" noProof="0" dirty="0"/>
              <a:t>. 10:7)</a:t>
            </a:r>
            <a:r>
              <a:rPr lang="pt-BR" sz="2000" b="1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LIÇÕES DO PASSADO</a:t>
            </a:r>
            <a:endParaRPr lang="pt-BR" sz="4400" b="1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  <a:p>
            <a:pPr lvl="0" algn="ctr">
              <a:defRPr/>
            </a:pPr>
            <a:r>
              <a:rPr lang="pt-BR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1 Coríntios 10:1-13 (Advertência contra a Idolatria)</a:t>
            </a:r>
            <a:endParaRPr kumimoji="0" lang="pt-BR" sz="24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533776" y="1168109"/>
            <a:ext cx="8522283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“Nem sejais idólatras, como alguns deles, pois está escrito: 'O povo sentou-se para comer e beber, e levantou-se para se entregar à orgia’” </a:t>
            </a:r>
            <a:b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Coríntios 10:7)</a:t>
            </a:r>
            <a:endParaRPr lang="pt-BR" sz="1400" b="1" noProof="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experiência do Êxodo, entendida espiritualmente, é uma comparação da nossa. A travessia do mar é como nossa aliança batismal. </a:t>
            </a:r>
            <a:r>
              <a:rPr lang="pt-BR" sz="2000" b="1" noProof="0" dirty="0"/>
              <a:t>(1Co.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4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757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372342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Cuidado! Apesar da experiência, os israelitas caíram em pecados graves, incluindo idolatria e imoralidade. Que o mesmo não aconteça conosco! </a:t>
            </a:r>
            <a:r>
              <a:rPr lang="pt-BR" sz="2000" b="1" noProof="0" dirty="0"/>
              <a:t>(1Co.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A comida e a bebida que eles comeram no deserto são como nossa participação da santa ceia, onde comemos e bebemos, espiritualmente, o corpo e o sangue de Jesus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5" y="5689574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Assim, o apóstolo conclui esta seção com um conselho poderoso: “Assim, quem pensar que está de pé, que veja que não cai"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ABANDONANDO IDOLATRIA</a:t>
            </a:r>
            <a:endParaRPr lang="pt-BR" sz="4400" b="1" spc="300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lvl="0" algn="ctr">
              <a:defRPr/>
            </a:pPr>
            <a:r>
              <a:rPr lang="pt-B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Coríntios 10:14-22 (O cálice do Senhor e o cálice dos demônios)</a:t>
            </a:r>
            <a:endParaRPr kumimoji="0" lang="pt-BR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“Portanto, meu amado, fuja da idolatria" (1 Coríntios 10:14)</a:t>
            </a:r>
            <a:endParaRPr lang="pt-BR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612880"/>
            <a:ext cx="73012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Se a comida sacrificada aos ídolos pode ser consumida silenciosamente, por que Paulo parece aconselhar o contrário em 1 Coríntios 10:20?</a:t>
            </a:r>
            <a:endParaRPr lang="pt-BR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Ao participar da ceia do Senhor, nos tornamos parte do corpo de Cristo (a igreja), enquanto ao participar de cerimônias idólatras, participamos dos demônios </a:t>
            </a:r>
            <a:r>
              <a:rPr lang="pt-BR" sz="2000" b="1" noProof="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(1Co.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Uma coisa é comer carne em casa, sem nenhum peso de consciência, e outra é fazer isso durante uma celebração pública onde ídolos são adorados. Ao participar desse tipo de celebração, o crente nega sua fé e aceita a adoração de ídolos.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50942"/>
            <a:ext cx="7103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Não podemos tomar o cálice do ceia do Senhor, louvando Jesus, e ao mesmo tempo beber do cálice que louva os demônios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(1Co.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O LÍCITO E O CONVENIENTE</a:t>
            </a:r>
            <a:endParaRPr lang="pt-BR" sz="4400" b="1" spc="300" noProof="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  <a:p>
            <a:pPr lvl="0" algn="ctr">
              <a:defRPr/>
            </a:pPr>
            <a:r>
              <a:rPr lang="pt-BR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 Coríntios 10:23-33 (Faça tudo isso pela glória de Deus)</a:t>
            </a:r>
            <a:endParaRPr kumimoji="0" lang="pt-BR" sz="2400" b="1" i="0" u="none" strike="noStrike" kern="1200" normalizeH="0" baseline="0" noProof="0" dirty="0">
              <a:ln w="13462">
                <a:noFill/>
                <a:prstDash val="solid"/>
              </a:ln>
              <a:solidFill>
                <a:srgbClr val="105660"/>
              </a:solidFill>
              <a:effectLst>
                <a:outerShdw dist="25400" dir="2700000" algn="bl" rotWithShape="0">
                  <a:schemeClr val="accent4">
                    <a:alpha val="43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57162" y="1071522"/>
            <a:ext cx="1187767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“Se comem, bebem ou fizerem qualquer outra coisa, façam tudo para a glória de Deus" </a:t>
            </a:r>
            <a:b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Coríntios 10:31)</a:t>
            </a:r>
            <a:endParaRPr lang="pt-BR" sz="1400" b="1" noProof="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03382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/>
              <a:t>“Tudo me é lícito, mas nem tudo é conveniente." —1 Coríntios 10:23. Dois exemplos concretos: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6892508"/>
              </p:ext>
            </p:extLst>
          </p:nvPr>
        </p:nvGraphicFramePr>
        <p:xfrm>
          <a:off x="180975" y="2201130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463354" y="5161091"/>
            <a:ext cx="7788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Os princípios básicos por trás dessas instruções também são dois: louvar a Deus em todas as coisas (1 Coríntios 10:31); e buscar o benefício do outro </a:t>
            </a:r>
            <a:r>
              <a:rPr lang="pt-BR" sz="2000" b="1" noProof="0" dirty="0"/>
              <a:t>(1Co.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463355" y="6176754"/>
            <a:ext cx="7788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Ou seja, amar a Deus acima de todas as coisas e amar o próximo como você mesmo (tal como Jesus pediu ao jovem rico).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>
                <a:latin typeface="Constantia" panose="02030602050306030303" pitchFamily="18" charset="0"/>
              </a:rPr>
              <a:t>«O apóstolo adverte os coríntios: "Por isso, que aquele que se acha que está em pé tenha cuidado para que não caia." Se se gabassem e confiassem em si mesmos, negligenciando a vigilância e a oração, caíam em pecado grave, provocando a ira de Deus contra eles. […]
Paulo instou seus irmãos a perguntar qual influência suas palavras e ações teriam sobre os outros, e a não fazer nada, por mais inocente que fosse, que parecesse sancionar a idolatria ou ofender os escrúpulos daqueles que eram fracos na fé. "Se, portanto, comedes ou beberdes, ou fizeres qualquer outra coisa, fazei tudo para a glória de Deus. Não sejam um obstáculo para judeus, gentios ou para a igreja de Deus."»</a:t>
            </a:r>
            <a:endParaRPr lang="pt-BR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056527" y="5661095"/>
            <a:ext cx="389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</a:t>
            </a:r>
            <a:r>
              <a:rPr lang="pt-BR" sz="1600" b="1" dirty="0"/>
              <a:t>. (Atos dos Apóstolos, </a:t>
            </a:r>
            <a:r>
              <a:rPr lang="pt-BR" sz="1600" b="1" noProof="0" dirty="0"/>
              <a:t>p. 254-255)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1317</Words>
  <Application>Microsoft Office PowerPoint</Application>
  <PresentationFormat>Widescreen</PresentationFormat>
  <Paragraphs>71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Wingdings</vt:lpstr>
      <vt:lpstr>Constantia</vt:lpstr>
      <vt:lpstr>Aptos</vt:lpstr>
      <vt:lpstr>Comic Sans MS</vt:lpstr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jose ferreira Neto</cp:lastModifiedBy>
  <cp:revision>57</cp:revision>
  <dcterms:created xsi:type="dcterms:W3CDTF">2026-07-04T15:24:19Z</dcterms:created>
  <dcterms:modified xsi:type="dcterms:W3CDTF">2026-07-24T21:26:01Z</dcterms:modified>
</cp:coreProperties>
</file>