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1" qsCatId="simple" csTypeId="urn:microsoft.com/office/officeart/2005/8/colors/colorful3#1"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s-ES" sz="2000" b="1" dirty="0">
              <a:effectLst>
                <a:outerShdw blurRad="38100" dist="38100" dir="2700000" algn="tl">
                  <a:srgbClr val="000000"/>
                </a:outerShdw>
              </a:effectLst>
            </a:rPr>
            <a:t>Dar testimonio de Jesús</a:t>
          </a:r>
          <a:endParaRPr lang="es-ES" sz="20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s-ES" sz="2000" b="1" dirty="0"/>
            <a:t>Su misión principal era la de dirigir a las personas hacia Jesús</a:t>
          </a:r>
          <a:endParaRPr lang="es-ES"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s-ES" sz="2000" b="1" dirty="0">
              <a:effectLst>
                <a:outerShdw blurRad="38100" dist="38100" dir="2700000" algn="tl">
                  <a:srgbClr val="000000"/>
                </a:outerShdw>
              </a:effectLst>
            </a:rPr>
            <a:t>Anunciar el futuro</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s-ES" sz="2000" b="1" kern="1200" dirty="0">
              <a:latin typeface="Aptos" panose="02110004020202020204"/>
              <a:ea typeface="+mn-ea"/>
              <a:cs typeface="+mn-cs"/>
            </a:rPr>
            <a:t>Revelaban acontecimientos que abarcaban incluso hasta nuestros días</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s-ES" sz="2000" b="1" dirty="0">
              <a:effectLst>
                <a:outerShdw blurRad="38100" dist="38100" dir="2700000" algn="tl">
                  <a:srgbClr val="000000"/>
                </a:outerShdw>
              </a:effectLst>
            </a:rPr>
            <a:t>Edificar</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s-ES" sz="2000" b="1" dirty="0"/>
            <a:t>Construir una iglesia firme, que soporte los ataques del enemigo</a:t>
          </a:r>
          <a:endParaRPr lang="es-ES"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s-ES" sz="2000" b="1" dirty="0">
              <a:effectLst>
                <a:outerShdw blurRad="38100" dist="38100" dir="2700000" algn="tl">
                  <a:srgbClr val="000000"/>
                </a:outerShdw>
              </a:effectLst>
            </a:rPr>
            <a:t>Exhortar</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s-ES" sz="2000" b="1" dirty="0"/>
            <a:t>Declarar el pecado, para que las personas puedan arrepentirse</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s-ES" sz="2000" b="1">
              <a:effectLst>
                <a:outerShdw blurRad="38100" dist="38100" dir="2700000" algn="tl">
                  <a:srgbClr val="000000"/>
                </a:outerShdw>
              </a:effectLst>
            </a:rPr>
            <a:t>Consolar</a:t>
          </a:r>
          <a:endParaRPr lang="es-ES" sz="200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s-ES" sz="2000" b="1" dirty="0"/>
            <a:t>Judas y Silas fueron enviados a las iglesias con este propósito específico</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1" qsCatId="3D" csTypeId="urn:microsoft.com/office/officeart/2005/8/colors/colorful2#1" csCatId="colorful" phldr="1"/>
      <dgm:spPr/>
      <dgm:t>
        <a:bodyPr/>
        <a:lstStyle/>
        <a:p>
          <a:endParaRPr lang="es-ES"/>
        </a:p>
      </dgm:t>
    </dgm:pt>
    <dgm:pt modelId="{E3A2A591-5232-49C9-BC7A-F2B6DD05F4BB}">
      <dgm:prSet custT="1"/>
      <dgm:spPr/>
      <dgm:t>
        <a:bodyPr/>
        <a:lstStyle/>
        <a:p>
          <a:r>
            <a:rPr lang="es-ES" sz="2000" b="1" dirty="0">
              <a:effectLst>
                <a:outerShdw blurRad="38100" dist="38100" dir="2700000" algn="tl">
                  <a:srgbClr val="000000"/>
                </a:outerShdw>
              </a:effectLst>
            </a:rPr>
            <a:t>Son personas enviadas por Dios</a:t>
          </a:r>
          <a:br>
            <a:rPr lang="es-ES" sz="2000" b="1" dirty="0">
              <a:effectLst>
                <a:outerShdw blurRad="38100" dist="38100" dir="2700000" algn="tl">
                  <a:srgbClr val="000000"/>
                </a:outerShdw>
              </a:effectLst>
            </a:rPr>
          </a:br>
          <a:r>
            <a:rPr lang="es-ES" sz="2000" b="1" dirty="0">
              <a:effectLst>
                <a:outerShdw blurRad="38100" dist="38100" dir="2700000" algn="tl">
                  <a:srgbClr val="000000"/>
                </a:outerShdw>
              </a:effectLst>
            </a:rPr>
            <a:t>(</a:t>
          </a:r>
          <a:r>
            <a:rPr lang="es-ES" sz="2000" b="1" dirty="0" err="1">
              <a:effectLst>
                <a:outerShdw blurRad="38100" dist="38100" dir="2700000" algn="tl">
                  <a:srgbClr val="000000"/>
                </a:outerShdw>
              </a:effectLst>
            </a:rPr>
            <a:t>Lc</a:t>
          </a:r>
          <a:r>
            <a:rPr lang="es-ES" sz="2000" b="1" dirty="0">
              <a:effectLst>
                <a:outerShdw blurRad="38100" dist="38100" dir="2700000" algn="tl">
                  <a:srgbClr val="000000"/>
                </a:outerShdw>
              </a:effectLst>
            </a:rPr>
            <a:t>. 11:49)</a:t>
          </a:r>
          <a:endParaRPr lang="es-ES" sz="20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es-ES" sz="2000" b="1" dirty="0">
              <a:effectLst>
                <a:outerShdw blurRad="38100" dist="38100" dir="2700000" algn="tl">
                  <a:srgbClr val="000000"/>
                </a:outerShdw>
              </a:effectLst>
            </a:rPr>
            <a:t>Reciben dones para dirigir a la iglesia</a:t>
          </a:r>
          <a:br>
            <a:rPr lang="es-ES" sz="2000" b="1" dirty="0">
              <a:effectLst>
                <a:outerShdw blurRad="38100" dist="38100" dir="2700000" algn="tl">
                  <a:srgbClr val="000000"/>
                </a:outerShdw>
              </a:effectLst>
            </a:rPr>
          </a:br>
          <a:r>
            <a:rPr lang="es-ES" sz="2000" b="1" dirty="0">
              <a:effectLst>
                <a:outerShdw blurRad="38100" dist="38100" dir="2700000" algn="tl">
                  <a:srgbClr val="000000"/>
                </a:outerShdw>
              </a:effectLst>
            </a:rPr>
            <a:t>(1Co. 12:28-29; Ef. </a:t>
          </a:r>
          <a:r>
            <a:rPr lang="es-ES" sz="2000" b="1">
              <a:effectLst>
                <a:outerShdw blurRad="38100" dist="38100" dir="2700000" algn="tl">
                  <a:srgbClr val="000000"/>
                </a:outerShdw>
              </a:effectLst>
            </a:rPr>
            <a:t>4:11-12)</a:t>
          </a:r>
          <a:endParaRPr lang="es-ES" sz="20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es-ES" sz="2000" b="1" dirty="0">
              <a:effectLst>
                <a:outerShdw blurRad="38100" dist="38100" dir="2700000" algn="tl">
                  <a:srgbClr val="000000"/>
                </a:outerShdw>
              </a:effectLst>
            </a:rPr>
            <a:t>Son el fundamento de la iglesia (Ef. 2:20)</a:t>
          </a:r>
          <a:endParaRPr lang="es-ES" sz="20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es-ES" sz="2000" b="1">
              <a:effectLst>
                <a:outerShdw blurRad="38100" dist="38100" dir="2700000" algn="tl">
                  <a:srgbClr val="000000"/>
                </a:outerShdw>
              </a:effectLst>
            </a:rPr>
            <a:t>Reciben revelaciones (Ef. 3:5)</a:t>
          </a:r>
          <a:endParaRPr lang="es-ES" sz="200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s-ES" sz="2000" b="1">
              <a:effectLst>
                <a:outerShdw blurRad="38100" dist="38100" dir="2700000" algn="tl">
                  <a:srgbClr val="000000"/>
                </a:outerShdw>
              </a:effectLst>
            </a:rPr>
            <a:t>Se alegran de la justicia (Ap. 18:20)</a:t>
          </a:r>
          <a:endParaRPr lang="es-ES" sz="200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1" qsCatId="3D" csTypeId="urn:microsoft.com/office/officeart/2005/8/colors/colorful5#1" csCatId="colorful" phldr="1"/>
      <dgm:spPr/>
      <dgm:t>
        <a:bodyPr/>
        <a:lstStyle/>
        <a:p>
          <a:endParaRPr lang="es-ES"/>
        </a:p>
      </dgm:t>
    </dgm:pt>
    <dgm:pt modelId="{2B214731-31FE-45DF-93A0-099E759A72A9}">
      <dgm:prSet custT="1"/>
      <dgm:spPr/>
      <dgm:t>
        <a:bodyPr/>
        <a:lstStyle/>
        <a:p>
          <a:r>
            <a:rPr lang="es-ES" sz="2400" b="1" spc="600">
              <a:effectLst>
                <a:outerShdw blurRad="38100" dist="38100" dir="2700000" algn="tl">
                  <a:srgbClr val="000000">
                    <a:alpha val="43137"/>
                  </a:srgbClr>
                </a:outerShdw>
              </a:effectLst>
            </a:rPr>
            <a:t>TIMOTEO</a:t>
          </a:r>
          <a:endParaRPr lang="es-ES" sz="2400" spc="60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Su llamamiento al ministerio fue profetizado (1Tim. 1:18). Fue coautor con Pablo de las epístolas: 2ª de Corintios (2Co. 1:1); Filipenses (</a:t>
          </a:r>
          <a:r>
            <a:rPr lang="es-ES" sz="2000" b="1" dirty="0" err="1"/>
            <a:t>Flp</a:t>
          </a:r>
          <a:r>
            <a:rPr lang="es-ES" sz="2000" b="1" dirty="0"/>
            <a:t>. 1:1); Colosenses (Col. 1:1); 1ª de Tesalonicenses (1Ts. 1:1); 2ª de Tesalonicenses (2Ts. 1:1); y Filemón (Fil. 1:1).</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2" qsCatId="3D" csTypeId="urn:microsoft.com/office/officeart/2005/8/colors/accent0_3#1" csCatId="mainScheme" phldr="1"/>
      <dgm:spPr/>
      <dgm:t>
        <a:bodyPr/>
        <a:lstStyle/>
        <a:p>
          <a:endParaRPr lang="es-ES"/>
        </a:p>
      </dgm:t>
    </dgm:pt>
    <dgm:pt modelId="{2B214731-31FE-45DF-93A0-099E759A72A9}">
      <dgm:prSet custT="1"/>
      <dgm:spPr>
        <a:solidFill>
          <a:srgbClr val="454D9D"/>
        </a:solidFill>
      </dgm:spPr>
      <dgm:t>
        <a:bodyPr/>
        <a:lstStyle/>
        <a:p>
          <a:r>
            <a:rPr lang="es-ES" sz="2400" b="1" spc="600" dirty="0">
              <a:effectLst>
                <a:outerShdw blurRad="38100" dist="38100" dir="2700000" algn="tl">
                  <a:srgbClr val="000000">
                    <a:alpha val="43137"/>
                  </a:srgbClr>
                </a:outerShdw>
              </a:effectLst>
            </a:rPr>
            <a:t>TITO</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Cumplió varias funciones de profeta, como la edificación (2Co. 8:6); la exhortación (Tito 2:6, 9, 15); y la consolación (2Co. 7:13)</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Su misión principal era la de dirigir a las personas hacia Jesús</a:t>
          </a:r>
          <a:endParaRPr lang="es-ES"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Dar testimonio de Jesús</a:t>
          </a:r>
          <a:endParaRPr lang="es-ES" sz="20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latin typeface="Aptos" panose="02110004020202020204"/>
              <a:ea typeface="+mn-ea"/>
              <a:cs typeface="+mn-cs"/>
            </a:rPr>
            <a:t>Revelaban acontecimientos que abarcaban incluso hasta nuestros días</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Anunciar el futuro</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Construir una iglesia firme, que soporte los ataques del enemigo</a:t>
          </a:r>
          <a:endParaRPr lang="es-ES"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Edificar</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Declarar el pecado, para que las personas puedan arrepentirse</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Exhortar</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Judas y Silas fueron enviados a las iglesias con este propósito específico</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a:effectLst>
                <a:outerShdw blurRad="38100" dist="38100" dir="2700000" algn="tl">
                  <a:srgbClr val="000000"/>
                </a:outerShdw>
              </a:effectLst>
            </a:rPr>
            <a:t>Consolar</a:t>
          </a:r>
          <a:endParaRPr lang="es-ES" sz="2000" kern="120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Son personas enviadas por Dios</a:t>
          </a:r>
          <a:br>
            <a:rPr lang="es-ES" sz="2000" b="1" kern="1200" dirty="0">
              <a:effectLst>
                <a:outerShdw blurRad="38100" dist="38100" dir="2700000" algn="tl">
                  <a:srgbClr val="000000"/>
                </a:outerShdw>
              </a:effectLst>
            </a:rPr>
          </a:br>
          <a:r>
            <a:rPr lang="es-ES" sz="2000" b="1" kern="1200" dirty="0">
              <a:effectLst>
                <a:outerShdw blurRad="38100" dist="38100" dir="2700000" algn="tl">
                  <a:srgbClr val="000000"/>
                </a:outerShdw>
              </a:effectLst>
            </a:rPr>
            <a:t>(</a:t>
          </a:r>
          <a:r>
            <a:rPr lang="es-ES" sz="2000" b="1" kern="1200" dirty="0" err="1">
              <a:effectLst>
                <a:outerShdw blurRad="38100" dist="38100" dir="2700000" algn="tl">
                  <a:srgbClr val="000000"/>
                </a:outerShdw>
              </a:effectLst>
            </a:rPr>
            <a:t>Lc</a:t>
          </a:r>
          <a:r>
            <a:rPr lang="es-ES" sz="2000" b="1" kern="1200" dirty="0">
              <a:effectLst>
                <a:outerShdw blurRad="38100" dist="38100" dir="2700000" algn="tl">
                  <a:srgbClr val="000000"/>
                </a:outerShdw>
              </a:effectLst>
            </a:rPr>
            <a:t>. 11:49)</a:t>
          </a:r>
          <a:endParaRPr lang="es-ES" sz="2000" kern="1200" dirty="0">
            <a:effectLst>
              <a:outerShdw blurRad="38100" dist="38100" dir="2700000" algn="tl">
                <a:srgbClr val="000000"/>
              </a:outerShdw>
            </a:effectLst>
          </a:endParaRP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Reciben dones para dirigir a la iglesia</a:t>
          </a:r>
          <a:br>
            <a:rPr lang="es-ES" sz="2000" b="1" kern="1200" dirty="0">
              <a:effectLst>
                <a:outerShdw blurRad="38100" dist="38100" dir="2700000" algn="tl">
                  <a:srgbClr val="000000"/>
                </a:outerShdw>
              </a:effectLst>
            </a:rPr>
          </a:br>
          <a:r>
            <a:rPr lang="es-ES" sz="2000" b="1" kern="1200" dirty="0">
              <a:effectLst>
                <a:outerShdw blurRad="38100" dist="38100" dir="2700000" algn="tl">
                  <a:srgbClr val="000000"/>
                </a:outerShdw>
              </a:effectLst>
            </a:rPr>
            <a:t>(1Co. 12:28-29; Ef. </a:t>
          </a:r>
          <a:r>
            <a:rPr lang="es-ES" sz="2000" b="1" kern="1200">
              <a:effectLst>
                <a:outerShdw blurRad="38100" dist="38100" dir="2700000" algn="tl">
                  <a:srgbClr val="000000"/>
                </a:outerShdw>
              </a:effectLst>
            </a:rPr>
            <a:t>4:11-12)</a:t>
          </a:r>
          <a:endParaRPr lang="es-ES" sz="2000" kern="120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Son el fundamento de la iglesia (Ef. 2:20)</a:t>
          </a:r>
          <a:endParaRPr lang="es-ES" sz="2000" kern="1200" dirty="0">
            <a:effectLst>
              <a:outerShdw blurRad="38100" dist="38100" dir="2700000" algn="tl">
                <a:srgbClr val="000000"/>
              </a:outerShdw>
            </a:effectLst>
          </a:endParaRP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outerShdw>
              </a:effectLst>
            </a:rPr>
            <a:t>Reciben revelaciones (Ef. 3:5)</a:t>
          </a:r>
          <a:endParaRPr lang="es-ES" sz="2000" kern="120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outerShdw>
              </a:effectLst>
            </a:rPr>
            <a:t>Se alegran de la justicia (Ap. 18:20)</a:t>
          </a:r>
          <a:endParaRPr lang="es-ES" sz="2000" kern="120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Su llamamiento al ministerio fue profetizado (1Tim. 1:18). Fue coautor con Pablo de las epístolas: 2ª de Corintios (2Co. 1:1); Filipenses (</a:t>
          </a:r>
          <a:r>
            <a:rPr lang="es-ES" sz="2000" b="1" kern="1200" dirty="0" err="1"/>
            <a:t>Flp</a:t>
          </a:r>
          <a:r>
            <a:rPr lang="es-ES" sz="2000" b="1" kern="1200" dirty="0"/>
            <a:t>. 1:1); Colosenses (Col. 1:1); 1ª de Tesalonicenses (1Ts. 1:1); 2ª de Tesalonicenses (2Ts. 1:1); y Filemón (Fil. 1:1).</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a:effectLst>
                <a:outerShdw blurRad="38100" dist="38100" dir="2700000" algn="tl">
                  <a:srgbClr val="000000">
                    <a:alpha val="43137"/>
                  </a:srgbClr>
                </a:outerShdw>
              </a:effectLst>
            </a:rPr>
            <a:t>TIMOTEO</a:t>
          </a:r>
          <a:endParaRPr lang="es-ES" sz="2400" kern="1200" spc="60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Cumplió varias funciones de profeta, como la edificación (2Co. 8:6); la exhortación (Tito 2:6, 9, 15); y la consolación (2Co. 7:13)</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TITO</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17/10/2026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es-ES" sz="4800" b="1" spc="300" dirty="0">
                <a:ln w="6600">
                  <a:solidFill>
                    <a:schemeClr val="accent2"/>
                  </a:solidFill>
                  <a:prstDash val="solid"/>
                </a:ln>
                <a:solidFill>
                  <a:srgbClr val="FFFFFF"/>
                </a:solidFill>
                <a:effectLst>
                  <a:outerShdw dist="38100" dir="2700000" algn="tl" rotWithShape="0">
                    <a:schemeClr val="accent2"/>
                  </a:outerShdw>
                </a:effectLst>
              </a:rPr>
              <a:t>PROFETAS DEL NUEVO TESTAMENTO</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pPr algn="r"/>
            <a:r>
              <a:rPr lang="es-ES" sz="1600" b="1" dirty="0">
                <a:solidFill>
                  <a:schemeClr val="accent5">
                    <a:lumMod val="20000"/>
                    <a:lumOff val="80000"/>
                  </a:schemeClr>
                </a:solidFill>
                <a:effectLst>
                  <a:outerShdw blurRad="38100" dist="38100" dir="2700000" algn="tl">
                    <a:srgbClr val="000000">
                      <a:alpha val="43137"/>
                    </a:srgbClr>
                  </a:outerShdw>
                </a:effectLst>
              </a:rPr>
              <a:t>Lección 4 para el 24 de octubre de 2026</a:t>
            </a: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«Ahora bien, hay diversidad de dones, pero el Espíritu es el mismo. Y hay diversidad de ministerios, pero el Señor es el mismo. Y hay diversidad de operaciones, pero Dios, que hace todas las cosas en todos, es el mismo.» </a:t>
            </a:r>
            <a:r>
              <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Corintios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es-ES" sz="2000" b="1" dirty="0">
                <a:solidFill>
                  <a:schemeClr val="bg1"/>
                </a:solidFill>
                <a:highlight>
                  <a:srgbClr val="6D1307"/>
                </a:highlight>
              </a:rPr>
              <a:t>Funciones de los profetas en el Nuevo Testamento</a:t>
            </a:r>
          </a:p>
          <a:p>
            <a:pPr>
              <a:spcBef>
                <a:spcPts val="600"/>
              </a:spcBef>
            </a:pPr>
            <a:r>
              <a:rPr lang="es-ES" sz="2000" b="1" dirty="0">
                <a:solidFill>
                  <a:schemeClr val="bg1"/>
                </a:solidFill>
                <a:highlight>
                  <a:srgbClr val="205C01"/>
                </a:highlight>
              </a:rPr>
              <a:t>Profetas del Nuevo Testamento:</a:t>
            </a:r>
          </a:p>
          <a:p>
            <a:pPr marL="893763" lvl="1">
              <a:spcBef>
                <a:spcPts val="600"/>
              </a:spcBef>
            </a:pPr>
            <a:r>
              <a:rPr lang="es-ES" sz="2000" b="1" dirty="0">
                <a:effectLst/>
                <a:uFill>
                  <a:solidFill>
                    <a:srgbClr val="D01729"/>
                  </a:solidFill>
                </a:uFill>
              </a:rPr>
              <a:t>Jesús, el profeta anunciado.</a:t>
            </a:r>
          </a:p>
          <a:p>
            <a:pPr marL="893763" lvl="1">
              <a:spcBef>
                <a:spcPts val="600"/>
              </a:spcBef>
            </a:pPr>
            <a:r>
              <a:rPr lang="es-ES" sz="2000" b="1" dirty="0">
                <a:effectLst/>
              </a:rPr>
              <a:t>Los apóstoles y los profetas.</a:t>
            </a:r>
          </a:p>
          <a:p>
            <a:pPr marL="893763" lvl="1">
              <a:spcBef>
                <a:spcPts val="600"/>
              </a:spcBef>
            </a:pPr>
            <a:r>
              <a:rPr lang="es-ES" sz="2000" b="1" dirty="0">
                <a:effectLst/>
              </a:rPr>
              <a:t>Profetisas.</a:t>
            </a:r>
          </a:p>
          <a:p>
            <a:pPr marL="893763" lvl="1">
              <a:spcBef>
                <a:spcPts val="600"/>
              </a:spcBef>
            </a:pPr>
            <a:r>
              <a:rPr lang="es-ES" sz="2000" b="1" dirty="0">
                <a:effectLst/>
              </a:rPr>
              <a:t>Colaboradores de Pablo.</a:t>
            </a:r>
          </a:p>
          <a:p>
            <a:pPr marL="893763" lvl="1">
              <a:spcBef>
                <a:spcPts val="600"/>
              </a:spcBef>
            </a:pPr>
            <a:r>
              <a:rPr lang="es-ES" sz="2000" b="1" dirty="0">
                <a:effectLst/>
              </a:rPr>
              <a:t>Falsos profetas.</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a:spcBef>
                <a:spcPts val="600"/>
              </a:spcBef>
            </a:pPr>
            <a:r>
              <a:rPr lang="es-ES" sz="2000" b="1" dirty="0"/>
              <a:t>Desde Malaquías, pasaron 400 años sin que se oyera la voz de ningún profeta en el pueblo de Dios. A causa de este silencio, el pueblo de Israel dio por cerrado el canon de las Escrituras (es decir, los libros que componen el Antiguo Testamento).</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¿Cuáles fueron las funciones de estos nuevos profetas y profetisas? ¿Quiénes fueron? ¿Existieron falsos profetas, como en los tiempos del Antiguo Testamento?</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367235"/>
            <a:ext cx="763904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Sin embargo, Dios no estuvo callado por mucho tiempo más. Llegado el momento, envió un nuevo profeta: Juan el Bautista (Mt. 11:7-9). A partir de ese momento, resurgieron los profetas. Ellos fueron responsables, entro otras labores, de escribir el Nuevo Testamento.</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es-E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FUNCIONES DE LOS PROFETAS EN EL NUEVO TESTAMENTO</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algn="ctr"/>
            <a:r>
              <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“Pero el que profetiza habla a los hombres para edificación, exhortación y consolación” </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(1ª de Corintios 14:3)</a:t>
            </a:r>
            <a:endPar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a:spcBef>
                <a:spcPts val="600"/>
              </a:spcBef>
            </a:pPr>
            <a:r>
              <a:rPr lang="es-ES" sz="2000" b="1" dirty="0"/>
              <a:t>En el Nuevo Testamento, la profecía es presentada como un don del Espíritu Santo, que fue derramado abundantemente (Ro. 12:6). En una sola iglesia podía haber tantos profetas que tenían que turnarse para hablar (1Co.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4087667049"/>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¿Qué funciones cumplían estos profetas? (Ap. 19:10; 1:1; Ef. 4:11-12; 1Co. 14:3;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15:32).</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es-ES" sz="5400" b="1" spc="50" dirty="0">
                <a:ln w="0"/>
                <a:solidFill>
                  <a:schemeClr val="bg1"/>
                </a:solidFill>
                <a:effectLst>
                  <a:innerShdw blurRad="63500" dist="50800" dir="13500000">
                    <a:srgbClr val="000000">
                      <a:alpha val="50000"/>
                    </a:srgbClr>
                  </a:innerShdw>
                </a:effectLst>
              </a:rPr>
              <a:t>PROFETAS DEL NUEVO TESTAMENTO</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es-ES" sz="4400" b="1" dirty="0">
                <a:ln w="22225">
                  <a:noFill/>
                  <a:prstDash val="solid"/>
                </a:ln>
                <a:solidFill>
                  <a:schemeClr val="accent2">
                    <a:lumMod val="40000"/>
                    <a:lumOff val="60000"/>
                  </a:schemeClr>
                </a:solidFill>
              </a:rPr>
              <a:t>JESÚS, EL PROFETA ANUNCIADO</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584775"/>
          </a:xfrm>
          <a:prstGeom prst="rect">
            <a:avLst/>
          </a:prstGeom>
          <a:noFill/>
        </p:spPr>
        <p:txBody>
          <a:bodyPr wrap="square">
            <a:spAutoFit/>
          </a:bodyPr>
          <a:lstStyle/>
          <a:p>
            <a:pPr algn="ctr"/>
            <a:r>
              <a:rPr lang="es-ES" b="1" dirty="0">
                <a:solidFill>
                  <a:schemeClr val="accent5">
                    <a:lumMod val="75000"/>
                  </a:schemeClr>
                </a:solidFill>
                <a:latin typeface="Comic Sans MS" panose="030F0702030302020204" pitchFamily="66" charset="0"/>
              </a:rPr>
              <a:t>“Profeta de en medio de ti, de tus hermanos, como yo, te levantará Jehová tu Dios; a él oiréis” </a:t>
            </a:r>
            <a:r>
              <a:rPr lang="es-ES" sz="1400" b="1" dirty="0">
                <a:solidFill>
                  <a:schemeClr val="accent5">
                    <a:lumMod val="75000"/>
                  </a:schemeClr>
                </a:solidFill>
                <a:latin typeface="Comic Sans MS" panose="030F0702030302020204" pitchFamily="66" charset="0"/>
              </a:rPr>
              <a:t>(Deuteronomio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a:spcBef>
                <a:spcPts val="600"/>
              </a:spcBef>
            </a:pPr>
            <a:r>
              <a:rPr lang="es-ES" sz="2000" b="1" dirty="0"/>
              <a:t>Jesús fue considerado profeta por sus contemporáneos</a:t>
            </a:r>
            <a:br>
              <a:rPr lang="es-ES" sz="2000" b="1" dirty="0"/>
            </a:br>
            <a:r>
              <a:rPr lang="es-ES" sz="2000" b="1" dirty="0"/>
              <a:t>(Mt. 21:11; Mr. 6:15; </a:t>
            </a:r>
            <a:r>
              <a:rPr lang="es-ES" sz="2000" b="1" dirty="0" err="1"/>
              <a:t>Lc</a:t>
            </a:r>
            <a:r>
              <a:rPr lang="es-ES" sz="2000" b="1" dirty="0"/>
              <a:t>. 7:16; </a:t>
            </a:r>
            <a:r>
              <a:rPr lang="es-ES" sz="2000" b="1" dirty="0" err="1"/>
              <a:t>Jn</a:t>
            </a:r>
            <a:r>
              <a:rPr lang="es-ES" sz="2000" b="1" dirty="0"/>
              <a:t>.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323439"/>
          </a:xfrm>
          <a:prstGeom prst="rect">
            <a:avLst/>
          </a:prstGeom>
          <a:noFill/>
        </p:spPr>
        <p:txBody>
          <a:bodyPr wrap="square">
            <a:spAutoFit/>
          </a:bodyPr>
          <a:lstStyle/>
          <a:p>
            <a:pPr>
              <a:spcBef>
                <a:spcPts val="600"/>
              </a:spcBef>
            </a:pPr>
            <a:r>
              <a:rPr lang="es-ES" sz="2000" b="1" dirty="0"/>
              <a:t>No es solo una luz “que alumbra en lugar oscuro”, como lo fueron los otros profetas, sino que Él es LA LUZ (2P. 1:19; </a:t>
            </a:r>
            <a:r>
              <a:rPr lang="es-ES" sz="2000" b="1" dirty="0" err="1"/>
              <a:t>Jn</a:t>
            </a:r>
            <a:r>
              <a:rPr lang="es-ES" sz="2000" b="1" dirty="0"/>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Pero Jesús no escribió la Palabra de Dios, sino que Él es LA PALABRA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Jn</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Pedro especificó que Jesús era el Profeta/Mesías anunciado por Moisés y los demás profetas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Dt</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18:15;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Él mismo se atribuyó este título (Mr. 6:4;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Lc</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Su labor va más allá de la labor de cualquier profeta. Jesús es el único que puede ofrecernos la eternidad a todos en virtud de su vida, muerte y resurrección.</a:t>
            </a: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LOS APÓSTOLES Y LOS PROFETAS</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es-ES" b="1" dirty="0">
                <a:solidFill>
                  <a:srgbClr val="FFFF99"/>
                </a:solidFill>
                <a:effectLst>
                  <a:outerShdw blurRad="38100" dist="38100" dir="2700000" algn="tl">
                    <a:srgbClr val="000000"/>
                  </a:outerShdw>
                </a:effectLst>
                <a:latin typeface="Comic Sans MS" panose="030F0702030302020204" pitchFamily="66" charset="0"/>
              </a:rPr>
              <a:t>“Ese misterio, que en otras generaciones no se les dio a conocer a los seres humanos, ahora se les ha revelado por el Espíritu a los santos apóstoles y profetas de Dios” </a:t>
            </a:r>
            <a:r>
              <a:rPr lang="es-ES" sz="1400" b="1" dirty="0">
                <a:solidFill>
                  <a:srgbClr val="FFFF99"/>
                </a:solidFill>
                <a:effectLst>
                  <a:outerShdw blurRad="38100" dist="38100" dir="2700000" algn="tl">
                    <a:srgbClr val="000000"/>
                  </a:outerShdw>
                </a:effectLst>
                <a:latin typeface="Comic Sans MS" panose="030F0702030302020204" pitchFamily="66" charset="0"/>
              </a:rPr>
              <a:t>(Efesios 3:5 </a:t>
            </a:r>
            <a:r>
              <a:rPr lang="es-ES" sz="1100" b="1" dirty="0" err="1">
                <a:solidFill>
                  <a:srgbClr val="FFFF99"/>
                </a:solidFill>
                <a:effectLst>
                  <a:outerShdw blurRad="38100" dist="38100" dir="2700000" algn="tl">
                    <a:srgbClr val="000000"/>
                  </a:outerShdw>
                </a:effectLst>
                <a:latin typeface="Comic Sans MS" panose="030F0702030302020204" pitchFamily="66" charset="0"/>
              </a:rPr>
              <a:t>NVI</a:t>
            </a:r>
            <a:r>
              <a:rPr lang="es-ES" sz="1400" b="1" dirty="0">
                <a:solidFill>
                  <a:srgbClr val="FFFF99"/>
                </a:solidFill>
                <a:effectLst>
                  <a:outerShdw blurRad="38100" dist="38100" dir="2700000" algn="tl">
                    <a:srgbClr val="000000"/>
                  </a:outerShdw>
                </a:effectLst>
                <a:latin typeface="Comic Sans MS" panose="030F0702030302020204" pitchFamily="66" charset="0"/>
              </a:rPr>
              <a:t>)</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2223278448"/>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es-ES" sz="2000" b="1" dirty="0"/>
              <a:t>Cuando se les menciona juntos, los apóstoles preceden a los profetas (excepto en Lucas 11:49). Pedro iguala a los apóstoles con los antiguos profetas (2P.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es-ES" sz="2000" b="1" dirty="0"/>
              <a:t>Los apóstoles y los profetas del Nuevo Testamento tienen características comunes:</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es-ES" sz="2000" b="1" dirty="0"/>
              <a:t>El Nuevo Testamento menciona diversos profetas, algunos por nombre: Bernabé (apóstol), Simón, Lucio, </a:t>
            </a:r>
            <a:r>
              <a:rPr lang="es-ES" sz="2000" b="1" dirty="0" err="1"/>
              <a:t>Manaén</a:t>
            </a:r>
            <a:r>
              <a:rPr lang="es-ES" sz="2000" b="1" dirty="0"/>
              <a:t>, Saulo (apóstol), Judas, Silas y </a:t>
            </a:r>
            <a:r>
              <a:rPr lang="es-ES" sz="2000" b="1" dirty="0" err="1"/>
              <a:t>Ágabo</a:t>
            </a:r>
            <a:r>
              <a:rPr lang="es-ES" sz="2000" b="1" dirty="0"/>
              <a:t> (</a:t>
            </a:r>
            <a:r>
              <a:rPr lang="es-ES" sz="2000" b="1" dirty="0" err="1"/>
              <a:t>Hch</a:t>
            </a:r>
            <a:r>
              <a:rPr lang="es-ES" sz="2000" b="1" dirty="0"/>
              <a:t>.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Los apóstoles fueron comisionados especialmente para ser testigos de la resurrección por el mismo Jesús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10:40-41).</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5400" b="1" spc="1000" dirty="0">
                <a:ln w="12700" cmpd="sng">
                  <a:noFill/>
                  <a:prstDash val="solid"/>
                </a:ln>
                <a:gradFill>
                  <a:gsLst>
                    <a:gs pos="0">
                      <a:srgbClr val="1E7980"/>
                    </a:gs>
                    <a:gs pos="4000">
                      <a:srgbClr val="2EB9C4"/>
                    </a:gs>
                    <a:gs pos="87000">
                      <a:srgbClr val="91E0E5"/>
                    </a:gs>
                  </a:gsLst>
                  <a:lin ang="5400000"/>
                </a:gradFill>
              </a:rPr>
              <a:t>PROFETISAS</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“[Felipe el evangelista] tenía cuatro hijas doncellas que profetizaban” </a:t>
            </a:r>
            <a:r>
              <a:rPr lang="es-ES" sz="1400" b="1" dirty="0">
                <a:solidFill>
                  <a:srgbClr val="7030A0"/>
                </a:solidFill>
                <a:latin typeface="Comic Sans MS" panose="030F0702030302020204" pitchFamily="66" charset="0"/>
              </a:rPr>
              <a:t>(Hechos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pPr>
              <a:spcBef>
                <a:spcPts val="600"/>
              </a:spcBef>
            </a:pPr>
            <a:r>
              <a:rPr lang="es-ES" sz="2000" b="1" dirty="0"/>
              <a:t>La única profetisa mencionada por nombre en el Nuevo Testamento es Ana, que “hablaba del niño [Jesús] a todos los que esperaban la redención en Jerusalén” (</a:t>
            </a:r>
            <a:r>
              <a:rPr lang="es-ES" sz="2000" b="1" dirty="0" err="1"/>
              <a:t>Lc</a:t>
            </a:r>
            <a:r>
              <a:rPr lang="es-ES" sz="2000" b="1" dirty="0"/>
              <a:t>.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204241"/>
            <a:ext cx="3870090" cy="1631216"/>
          </a:xfrm>
          <a:prstGeom prst="rect">
            <a:avLst/>
          </a:prstGeom>
          <a:noFill/>
        </p:spPr>
        <p:txBody>
          <a:bodyPr wrap="square">
            <a:spAutoFit/>
          </a:bodyPr>
          <a:lstStyle/>
          <a:p>
            <a:pPr>
              <a:spcBef>
                <a:spcPts val="600"/>
              </a:spcBef>
            </a:pPr>
            <a:r>
              <a:rPr lang="es-ES" sz="2000" b="1" dirty="0"/>
              <a:t>Joel anunció de antemano que el Espíritu Santo obraría para que hijos, hijas, ancianos, jóvenes, siervos y siervas profetizaran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3870090" cy="1323439"/>
          </a:xfrm>
          <a:prstGeom prst="rect">
            <a:avLst/>
          </a:prstGeom>
          <a:noFill/>
        </p:spPr>
        <p:txBody>
          <a:bodyPr wrap="square">
            <a:spAutoFit/>
          </a:bodyPr>
          <a:lstStyle/>
          <a:p>
            <a:pPr>
              <a:spcBef>
                <a:spcPts val="600"/>
              </a:spcBef>
            </a:pPr>
            <a:r>
              <a:rPr lang="es-ES" sz="2000" b="1" dirty="0"/>
              <a:t>Además, la profecía se menciona como un don habitual, tanto en mujeres como en hombres (1Co.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También recibieron el don de profecía las cuatro hijas de Felipe, el evangelista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a:ln>
                  <a:noFill/>
                </a:ln>
                <a:solidFill>
                  <a:prstClr val="black"/>
                </a:solidFill>
                <a:effectLst/>
                <a:uLnTx/>
                <a:uFillTx/>
                <a:latin typeface="Aptos" panose="02110004020202020204"/>
                <a:ea typeface="+mn-ea"/>
                <a:cs typeface="+mn-cs"/>
              </a:rPr>
              <a:t>21:8-9).</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es-ES" sz="4400" b="1" dirty="0">
                <a:ln w="22225">
                  <a:solidFill>
                    <a:schemeClr val="accent2"/>
                  </a:solidFill>
                  <a:prstDash val="solid"/>
                </a:ln>
                <a:solidFill>
                  <a:schemeClr val="accent2">
                    <a:lumMod val="40000"/>
                    <a:lumOff val="60000"/>
                  </a:schemeClr>
                </a:solidFill>
              </a:rPr>
              <a:t>COLABORADORES DE PABLO</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50000"/>
                  </a:schemeClr>
                </a:solidFill>
                <a:latin typeface="Comic Sans MS" panose="030F0702030302020204" pitchFamily="66" charset="0"/>
              </a:rPr>
              <a:t>“Timoteo, hijo mío, te doy este encargo porque tengo en cuenta las profecías que antes se hicieron acerca de ti. Deseo que, apoyado en ellas, pelees la buena batalla” </a:t>
            </a:r>
            <a:r>
              <a:rPr lang="es-ES" sz="1400" b="1" dirty="0">
                <a:solidFill>
                  <a:schemeClr val="accent1">
                    <a:lumMod val="50000"/>
                  </a:schemeClr>
                </a:solidFill>
                <a:latin typeface="Comic Sans MS" panose="030F0702030302020204" pitchFamily="66" charset="0"/>
              </a:rPr>
              <a:t>(1ª de Timoteo 1:18 </a:t>
            </a:r>
            <a:r>
              <a:rPr lang="es-ES" sz="1100" b="1" dirty="0" err="1">
                <a:solidFill>
                  <a:schemeClr val="accent1">
                    <a:lumMod val="50000"/>
                  </a:schemeClr>
                </a:solidFill>
                <a:latin typeface="Comic Sans MS" panose="030F0702030302020204" pitchFamily="66" charset="0"/>
              </a:rPr>
              <a:t>NVI</a:t>
            </a:r>
            <a:r>
              <a:rPr lang="es-ES" sz="1400" b="1"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Además de apóstoles, profetas y profetisas, se mencionan a algunos ayudantes de Pablo que, al igual que Silas y Bernabé, tenían el don de profecía: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594091090"/>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804669479"/>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es-ES" sz="4400" b="1" spc="1000" dirty="0">
                <a:ln w="13462">
                  <a:noFill/>
                  <a:prstDash val="solid"/>
                </a:ln>
                <a:solidFill>
                  <a:srgbClr val="FFFF00"/>
                </a:solidFill>
                <a:effectLst>
                  <a:outerShdw dist="50800" dir="2700000" algn="bl" rotWithShape="0">
                    <a:schemeClr val="accent5"/>
                  </a:outerShdw>
                </a:effectLst>
              </a:rPr>
              <a:t>FALSOS PROFETAS</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713253"/>
            <a:ext cx="8753475" cy="646331"/>
          </a:xfrm>
          <a:prstGeom prst="rect">
            <a:avLst/>
          </a:prstGeom>
          <a:noFill/>
        </p:spPr>
        <p:txBody>
          <a:bodyPr wrap="square">
            <a:spAutoFit/>
          </a:bodyPr>
          <a:lstStyle/>
          <a:p>
            <a:pPr algn="ctr"/>
            <a:r>
              <a:rPr lang="es-ES" b="1" dirty="0">
                <a:solidFill>
                  <a:srgbClr val="99FF99"/>
                </a:solidFill>
                <a:effectLst>
                  <a:outerShdw blurRad="38100" dist="38100" dir="2700000" algn="tl">
                    <a:srgbClr val="000000"/>
                  </a:outerShdw>
                </a:effectLst>
                <a:latin typeface="Comic Sans MS" panose="030F0702030302020204" pitchFamily="66" charset="0"/>
              </a:rPr>
              <a:t>“Amados, no creáis a todo espíritu, sino probad los espíritus si son de Dios; porque muchos falsos profetas han salido por el mundo” </a:t>
            </a:r>
            <a:r>
              <a:rPr lang="es-ES" sz="1400" b="1" dirty="0">
                <a:solidFill>
                  <a:srgbClr val="99FF99"/>
                </a:solidFill>
                <a:effectLst>
                  <a:outerShdw blurRad="38100" dist="38100" dir="2700000" algn="tl">
                    <a:srgbClr val="000000"/>
                  </a:outerShdw>
                </a:effectLst>
                <a:latin typeface="Comic Sans MS" panose="030F0702030302020204" pitchFamily="66" charset="0"/>
              </a:rPr>
              <a:t>(1ª de Juan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Jesús advirtió que se levantarían falsos profetas, a los que llamó “lobos rapaces” (Mt. 24:24; 7:15). Dentro mismo de la iglesia primitiva, ya comenzaron a aparecer estos falsos profetas (1Jn.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737282"/>
            <a:ext cx="6073027" cy="1323439"/>
          </a:xfrm>
          <a:prstGeom prst="rect">
            <a:avLst/>
          </a:prstGeom>
          <a:noFill/>
        </p:spPr>
        <p:txBody>
          <a:bodyPr wrap="square">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Los creyentes estamos llamados examinar a los profetas y asegurarnos que todos sus mensajes sean coherentes con las Escrituras y estén centrados en Cristo.</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Nuestra única defensa contra los falsos profetas (y contra los poderes malignos que los dirigen) es vestirnos con la armadura que Dios nos ha provisto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37593"/>
            <a:ext cx="805261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La verdadera profecía se alinea con la Palabra de Dios, señala a Cristo y edifica a la iglesia, mientras que los falsos profetas promueven doctrinas divisorias y el interés propio.</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537904"/>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Pablo advirtió a los ancianos de Éfeso que entre ellos se levantarían “lobos rapaces” (</a:t>
            </a:r>
            <a:r>
              <a:rPr kumimoji="0" lang="es-E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20:29). A los corintios les avisó sobre la existencia de “falsos apóstoles” (2Co.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pPr>
              <a:spcBef>
                <a:spcPts val="600"/>
              </a:spcBef>
            </a:pPr>
            <a:r>
              <a:rPr lang="es-ES" sz="2600" b="1" dirty="0">
                <a:latin typeface="Constantia" panose="02030602050306030303" pitchFamily="18" charset="0"/>
              </a:rPr>
              <a:t>“Patriarcas, profetas y apóstoles hablaron según eran movidos por el Espíritu Santo, y declararon claramente que hablaban no por su propio poder ni en su propio nombre. Deseaban que no se les atribuyera ningún crédito, para que nadie los considerara como los originadores de algo de lo cual pudieran gloriarse. Fueron celosos por el honor de Dios, a quien pertenece toda alabanza. Declararon que su capacidad y los mensajes que trajeron les fueron dados como delegados del poder de Dios. Dios fue su autoridad y suficiencia”</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775067" y="6009306"/>
            <a:ext cx="4160499" cy="338554"/>
          </a:xfrm>
          <a:prstGeom prst="rect">
            <a:avLst/>
          </a:prstGeom>
          <a:noFill/>
        </p:spPr>
        <p:txBody>
          <a:bodyPr wrap="none" rtlCol="0">
            <a:spAutoFit/>
          </a:bodyPr>
          <a:lstStyle/>
          <a:p>
            <a:pPr algn="r"/>
            <a:r>
              <a:rPr lang="es-ES" sz="1600" b="1" dirty="0"/>
              <a:t>E. G. W. (Ser semejante a Jesús, 30 de julio)</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pPr algn="ctr"/>
            <a:r>
              <a:rPr lang="es-ES" sz="4000" b="1" dirty="0">
                <a:ln w="6600">
                  <a:solidFill>
                    <a:schemeClr val="accent2"/>
                  </a:solidFill>
                  <a:prstDash val="solid"/>
                </a:ln>
                <a:solidFill>
                  <a:srgbClr val="FFFFFF"/>
                </a:solidFill>
                <a:effectLst>
                  <a:outerShdw dist="38100" dir="2700000" algn="tl" rotWithShape="0">
                    <a:srgbClr val="5F3B1F"/>
                  </a:outerShdw>
                </a:effectLst>
              </a:rPr>
              <a:t>ANEXO: </a:t>
            </a:r>
            <a:r>
              <a:rPr lang="es-ES" sz="4000" b="1" dirty="0">
                <a:ln w="6600">
                  <a:solidFill>
                    <a:schemeClr val="accent2"/>
                  </a:solidFill>
                  <a:prstDash val="solid"/>
                </a:ln>
                <a:solidFill>
                  <a:srgbClr val="FFFFFF"/>
                </a:solidFill>
                <a:effectLst>
                  <a:outerShdw dist="38100" dir="2700000" algn="tl" rotWithShape="0">
                    <a:srgbClr val="FFCC00"/>
                  </a:outerShdw>
                </a:effectLst>
              </a:rPr>
              <a:t>EJES DEL MINISTERIO DE ELENA G. WHITE</a:t>
            </a:r>
            <a:endParaRPr lang="es-ES" sz="44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a:spcBef>
                <a:spcPts val="600"/>
              </a:spcBef>
            </a:pPr>
            <a:r>
              <a:rPr lang="es-ES" sz="2000" b="1" dirty="0"/>
              <a:t>El ministerio de Elena G. White tenía dos ejes fundamentales: llevar a las personas a Jesús; y dirigir su atención hacia la Biblia.</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257925" cy="2323713"/>
          </a:xfrm>
          <a:prstGeom prst="rect">
            <a:avLst/>
          </a:prstGeom>
          <a:noFill/>
        </p:spPr>
        <p:txBody>
          <a:bodyPr wrap="square">
            <a:spAutoFit/>
          </a:bodyPr>
          <a:lstStyle/>
          <a:p>
            <a:r>
              <a:rPr lang="es-ES" sz="2000" b="1" dirty="0">
                <a:solidFill>
                  <a:srgbClr val="5C3C4C"/>
                </a:solidFill>
              </a:rPr>
              <a:t>SEGUNDO EJE: LA BIBLIA</a:t>
            </a:r>
          </a:p>
          <a:p>
            <a:r>
              <a:rPr lang="es-ES" sz="2000" b="1" dirty="0"/>
              <a:t>Elena jamás pretendió que sus escritos tuvieran un valor superior al de la Biblia, sino que siempre instó a que fueran sometidos a prueba por esta. Como mensajera del Señor, ella se consideraba una “luz menor” que guiaba a las personas hacia la “luz mayor”, la Biblia </a:t>
            </a:r>
            <a:r>
              <a:rPr lang="es-ES" sz="1600" b="1" dirty="0"/>
              <a:t>(Mensajes selectos, t. 3, p. 34)</a:t>
            </a:r>
            <a:r>
              <a:rPr lang="es-ES" sz="2000" b="1"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rPr lang="es-ES" sz="2000" b="1" dirty="0">
                <a:solidFill>
                  <a:srgbClr val="1F6D99"/>
                </a:solidFill>
              </a:rPr>
              <a:t>PRIMER EJE: JESÚS</a:t>
            </a:r>
          </a:p>
          <a:p>
            <a:r>
              <a:rPr lang="es-ES" sz="2000" b="1" dirty="0"/>
              <a:t>Tras el congreso de 1888, al ser preguntada sobre los temas tratados, ella respondió: “He estado presentando por los últimos 45 años el inigualable encanto de Cristo” </a:t>
            </a:r>
            <a:r>
              <a:rPr lang="es-ES" sz="1600" b="1" dirty="0"/>
              <a:t>(Sermons and Talks, t. 1, p. 116)</a:t>
            </a:r>
            <a:r>
              <a:rPr lang="es-ES" sz="2000" b="1"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881</TotalTime>
  <Words>1568</Words>
  <Application>Microsoft Office PowerPoint</Application>
  <PresentationFormat>Widescreen</PresentationFormat>
  <Paragraphs>75</Paragraphs>
  <Slides>12</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12</vt:i4>
      </vt:variant>
    </vt:vector>
  </HeadingPairs>
  <TitlesOfParts>
    <vt:vector size="18" baseType="lpstr">
      <vt:lpstr>Comic Sans MS</vt:lpstr>
      <vt:lpstr>Aptos Display</vt:lpstr>
      <vt:lpstr>Arial</vt:lpstr>
      <vt:lpstr>Constantia</vt:lpstr>
      <vt:lpstr>Aptos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74</cp:revision>
  <dcterms:created xsi:type="dcterms:W3CDTF">2026-09-28T14:13:38Z</dcterms:created>
  <dcterms:modified xsi:type="dcterms:W3CDTF">2026-10-17T19:16:21Z</dcterms:modified>
</cp:coreProperties>
</file>