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1" r:id="rId5"/>
    <p:sldId id="269" r:id="rId6"/>
    <p:sldId id="260" r:id="rId7"/>
    <p:sldId id="263" r:id="rId8"/>
    <p:sldId id="271" r:id="rId9"/>
    <p:sldId id="272" r:id="rId10"/>
    <p:sldId id="264" r:id="rId11"/>
    <p:sldId id="265" r:id="rId12"/>
    <p:sldId id="273" r:id="rId13"/>
    <p:sldId id="274" r:id="rId14"/>
    <p:sldId id="266" r:id="rId15"/>
    <p:sldId id="267" r:id="rId16"/>
    <p:sldId id="275" r:id="rId17"/>
    <p:sldId id="276" r:id="rId18"/>
    <p:sldId id="277" r:id="rId19"/>
    <p:sldId id="268" r:id="rId20"/>
    <p:sldId id="262" r:id="rId21"/>
  </p:sldIdLst>
  <p:sldSz cx="12192000" cy="6858000"/>
  <p:notesSz cx="6858000" cy="9144000"/>
  <p:photoAlbum/>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77314-0949-8911-DC3B-650C526182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
          </a:p>
        </p:txBody>
      </p:sp>
      <p:sp>
        <p:nvSpPr>
          <p:cNvPr id="3" name="Subtitle 2">
            <a:extLst>
              <a:ext uri="{FF2B5EF4-FFF2-40B4-BE49-F238E27FC236}">
                <a16:creationId xmlns:a16="http://schemas.microsoft.com/office/drawing/2014/main" id="{F3F652EE-5170-7F53-A5DF-ECF0CC74F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
          </a:p>
        </p:txBody>
      </p:sp>
      <p:sp>
        <p:nvSpPr>
          <p:cNvPr id="4" name="Date Placeholder 3">
            <a:extLst>
              <a:ext uri="{FF2B5EF4-FFF2-40B4-BE49-F238E27FC236}">
                <a16:creationId xmlns:a16="http://schemas.microsoft.com/office/drawing/2014/main" id="{0181B7D9-7A50-CFE4-8A63-62BABD99A67A}"/>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D6EB7BE4-12EF-3D8F-7868-0815A9E7FA49}"/>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92F540D1-7E18-34FD-1448-807483F6E644}"/>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15075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E15D-B018-FD34-A295-9CAA30A96737}"/>
              </a:ext>
            </a:extLst>
          </p:cNvPr>
          <p:cNvSpPr>
            <a:spLocks noGrp="1"/>
          </p:cNvSpPr>
          <p:nvPr>
            <p:ph type="title"/>
          </p:nvPr>
        </p:nvSpPr>
        <p:spPr/>
        <p:txBody>
          <a:bodyPr/>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5DBEDF3A-8E02-9FD3-9B58-C932449DF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E518E403-F7FA-BE3F-4CC6-32BE2074F82D}"/>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703474DB-91C0-E670-F128-50D50237DDB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E21197D3-E9A8-810B-8359-1C9C454FAC6D}"/>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3995830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59FD0D-1676-ABD7-783E-B55414FEF4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2176DCB0-1600-0D65-41B6-8077EDE9CB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4716DB7B-945D-0CB7-A6FC-63F1198787D8}"/>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D9CC9FE1-29F8-6F31-9375-AD765A9CECED}"/>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88642278-4B02-9398-8421-07656AC40DB3}"/>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140832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51139-DE23-0329-929F-5F79F69AB8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D0399E40-5988-1C77-8691-9DEB03A275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D36DEC2E-53BD-CEB2-351C-087BDE46DFAC}"/>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5DBFE308-B479-3020-8118-5D47F0EAC9BF}"/>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5850EA22-ABAC-5BDA-7331-0CED89B0911B}"/>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3618799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DF384-EE8F-2E6A-D137-D7B8E919CD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
          </a:p>
        </p:txBody>
      </p:sp>
      <p:sp>
        <p:nvSpPr>
          <p:cNvPr id="3" name="Text Placeholder 2">
            <a:extLst>
              <a:ext uri="{FF2B5EF4-FFF2-40B4-BE49-F238E27FC236}">
                <a16:creationId xmlns:a16="http://schemas.microsoft.com/office/drawing/2014/main" id="{ECB3BC18-936D-3851-E8AD-A9EF923F8D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3595DA-A558-8003-B377-53B5B64A386A}"/>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D592DC76-6F33-BD2A-CB2D-4AA6DEEB23D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407B97A9-67A5-0CD3-F294-678A5FC4CD1F}"/>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34302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6496-7CFF-5E8C-1392-556C0D09DF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56EB7810-9CCB-49A5-8DBA-507949ECD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a:extLst>
              <a:ext uri="{FF2B5EF4-FFF2-40B4-BE49-F238E27FC236}">
                <a16:creationId xmlns:a16="http://schemas.microsoft.com/office/drawing/2014/main" id="{BBC96A9B-5893-85A6-372E-E61A6458F1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a:extLst>
              <a:ext uri="{FF2B5EF4-FFF2-40B4-BE49-F238E27FC236}">
                <a16:creationId xmlns:a16="http://schemas.microsoft.com/office/drawing/2014/main" id="{D4479324-00AC-D727-D731-145728E34879}"/>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6" name="Footer Placeholder 5">
            <a:extLst>
              <a:ext uri="{FF2B5EF4-FFF2-40B4-BE49-F238E27FC236}">
                <a16:creationId xmlns:a16="http://schemas.microsoft.com/office/drawing/2014/main" id="{F84D932E-0736-B26F-F785-7A13678F25C9}"/>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5A51EE4B-3638-A92C-B9E5-4E13718F5997}"/>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65352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1A42-823E-57C0-B0EB-42B512600366}"/>
              </a:ext>
            </a:extLst>
          </p:cNvPr>
          <p:cNvSpPr>
            <a:spLocks noGrp="1"/>
          </p:cNvSpPr>
          <p:nvPr>
            <p:ph type="title"/>
          </p:nvPr>
        </p:nvSpPr>
        <p:spPr>
          <a:xfrm>
            <a:off x="839788" y="365125"/>
            <a:ext cx="10515600" cy="1325563"/>
          </a:xfrm>
        </p:spPr>
        <p:txBody>
          <a:bodyPr/>
          <a:lstStyle/>
          <a:p>
            <a:r>
              <a:rPr lang="en-US"/>
              <a:t>Click to edit Master title style</a:t>
            </a:r>
            <a:endParaRPr lang="es-ES"/>
          </a:p>
        </p:txBody>
      </p:sp>
      <p:sp>
        <p:nvSpPr>
          <p:cNvPr id="3" name="Text Placeholder 2">
            <a:extLst>
              <a:ext uri="{FF2B5EF4-FFF2-40B4-BE49-F238E27FC236}">
                <a16:creationId xmlns:a16="http://schemas.microsoft.com/office/drawing/2014/main" id="{306E7684-02C9-B544-B96C-A9CB087E5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62A14D-DDC9-7A67-8C6C-4E18AB67EE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a:extLst>
              <a:ext uri="{FF2B5EF4-FFF2-40B4-BE49-F238E27FC236}">
                <a16:creationId xmlns:a16="http://schemas.microsoft.com/office/drawing/2014/main" id="{83E19288-4AD9-5E6A-D678-2B433B0CD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71C8D-8C73-6C7B-4315-C5CDB77E35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a:extLst>
              <a:ext uri="{FF2B5EF4-FFF2-40B4-BE49-F238E27FC236}">
                <a16:creationId xmlns:a16="http://schemas.microsoft.com/office/drawing/2014/main" id="{E32B37B6-B6A7-67BF-F556-B88B531C41FE}"/>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8" name="Footer Placeholder 7">
            <a:extLst>
              <a:ext uri="{FF2B5EF4-FFF2-40B4-BE49-F238E27FC236}">
                <a16:creationId xmlns:a16="http://schemas.microsoft.com/office/drawing/2014/main" id="{AE739CC7-444F-67CD-98FB-8A8046C19D9D}"/>
              </a:ext>
            </a:extLst>
          </p:cNvPr>
          <p:cNvSpPr>
            <a:spLocks noGrp="1"/>
          </p:cNvSpPr>
          <p:nvPr>
            <p:ph type="ftr" sz="quarter" idx="11"/>
          </p:nvPr>
        </p:nvSpPr>
        <p:spPr/>
        <p:txBody>
          <a:bodyPr/>
          <a:lstStyle/>
          <a:p>
            <a:endParaRPr lang="es-ES"/>
          </a:p>
        </p:txBody>
      </p:sp>
      <p:sp>
        <p:nvSpPr>
          <p:cNvPr id="9" name="Slide Number Placeholder 8">
            <a:extLst>
              <a:ext uri="{FF2B5EF4-FFF2-40B4-BE49-F238E27FC236}">
                <a16:creationId xmlns:a16="http://schemas.microsoft.com/office/drawing/2014/main" id="{CE5D13A5-FA3E-F170-DEAC-7568000D819A}"/>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50381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B109-2C25-2B56-0F1D-49CB3B9FD113}"/>
              </a:ext>
            </a:extLst>
          </p:cNvPr>
          <p:cNvSpPr>
            <a:spLocks noGrp="1"/>
          </p:cNvSpPr>
          <p:nvPr>
            <p:ph type="title"/>
          </p:nvPr>
        </p:nvSpPr>
        <p:spPr/>
        <p:txBody>
          <a:bodyPr/>
          <a:lstStyle/>
          <a:p>
            <a:r>
              <a:rPr lang="en-US"/>
              <a:t>Click to edit Master title style</a:t>
            </a:r>
            <a:endParaRPr lang="es-ES"/>
          </a:p>
        </p:txBody>
      </p:sp>
      <p:sp>
        <p:nvSpPr>
          <p:cNvPr id="3" name="Date Placeholder 2">
            <a:extLst>
              <a:ext uri="{FF2B5EF4-FFF2-40B4-BE49-F238E27FC236}">
                <a16:creationId xmlns:a16="http://schemas.microsoft.com/office/drawing/2014/main" id="{42366ED7-F8BA-5B86-FA96-7FAA91622C5D}"/>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4" name="Footer Placeholder 3">
            <a:extLst>
              <a:ext uri="{FF2B5EF4-FFF2-40B4-BE49-F238E27FC236}">
                <a16:creationId xmlns:a16="http://schemas.microsoft.com/office/drawing/2014/main" id="{17E3A5EA-9CA9-0DF1-398A-25609D447814}"/>
              </a:ext>
            </a:extLst>
          </p:cNvPr>
          <p:cNvSpPr>
            <a:spLocks noGrp="1"/>
          </p:cNvSpPr>
          <p:nvPr>
            <p:ph type="ftr" sz="quarter" idx="11"/>
          </p:nvPr>
        </p:nvSpPr>
        <p:spPr/>
        <p:txBody>
          <a:bodyPr/>
          <a:lstStyle/>
          <a:p>
            <a:endParaRPr lang="es-ES"/>
          </a:p>
        </p:txBody>
      </p:sp>
      <p:sp>
        <p:nvSpPr>
          <p:cNvPr id="5" name="Slide Number Placeholder 4">
            <a:extLst>
              <a:ext uri="{FF2B5EF4-FFF2-40B4-BE49-F238E27FC236}">
                <a16:creationId xmlns:a16="http://schemas.microsoft.com/office/drawing/2014/main" id="{DA3FE062-8D85-8A71-E8E6-982C1BD8F399}"/>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864511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4BA27A-B400-423E-48A4-CF5C88545713}"/>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3" name="Footer Placeholder 2">
            <a:extLst>
              <a:ext uri="{FF2B5EF4-FFF2-40B4-BE49-F238E27FC236}">
                <a16:creationId xmlns:a16="http://schemas.microsoft.com/office/drawing/2014/main" id="{3D0C02BD-CAFD-C5AA-6E5D-6A3F8936E1DC}"/>
              </a:ext>
            </a:extLst>
          </p:cNvPr>
          <p:cNvSpPr>
            <a:spLocks noGrp="1"/>
          </p:cNvSpPr>
          <p:nvPr>
            <p:ph type="ftr" sz="quarter" idx="11"/>
          </p:nvPr>
        </p:nvSpPr>
        <p:spPr/>
        <p:txBody>
          <a:bodyPr/>
          <a:lstStyle/>
          <a:p>
            <a:endParaRPr lang="es-ES"/>
          </a:p>
        </p:txBody>
      </p:sp>
      <p:sp>
        <p:nvSpPr>
          <p:cNvPr id="4" name="Slide Number Placeholder 3">
            <a:extLst>
              <a:ext uri="{FF2B5EF4-FFF2-40B4-BE49-F238E27FC236}">
                <a16:creationId xmlns:a16="http://schemas.microsoft.com/office/drawing/2014/main" id="{739DCEAC-2DCC-A808-C249-8EAC37FDDCE8}"/>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556124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CD23-7AD7-3D9B-3D45-AC3F0B9BBC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Content Placeholder 2">
            <a:extLst>
              <a:ext uri="{FF2B5EF4-FFF2-40B4-BE49-F238E27FC236}">
                <a16:creationId xmlns:a16="http://schemas.microsoft.com/office/drawing/2014/main" id="{44BCF942-A91B-7585-A14D-ADD68FA3F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a:extLst>
              <a:ext uri="{FF2B5EF4-FFF2-40B4-BE49-F238E27FC236}">
                <a16:creationId xmlns:a16="http://schemas.microsoft.com/office/drawing/2014/main" id="{ED24DBEB-F789-4727-FA84-1060DDADF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69F3D6-A3CF-E2E5-C34E-66EDC0B0BA95}"/>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6" name="Footer Placeholder 5">
            <a:extLst>
              <a:ext uri="{FF2B5EF4-FFF2-40B4-BE49-F238E27FC236}">
                <a16:creationId xmlns:a16="http://schemas.microsoft.com/office/drawing/2014/main" id="{1C190FAB-EA66-458E-1FB4-462D8EEDF39F}"/>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E0C02691-DDF9-A257-9B88-0B34FA0A3A9B}"/>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4170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A8D77-A910-4D74-FF83-6EDE2D4BE3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Picture Placeholder 2">
            <a:extLst>
              <a:ext uri="{FF2B5EF4-FFF2-40B4-BE49-F238E27FC236}">
                <a16:creationId xmlns:a16="http://schemas.microsoft.com/office/drawing/2014/main" id="{C604B272-BE34-377D-DF42-6D2E6D41F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a:extLst>
              <a:ext uri="{FF2B5EF4-FFF2-40B4-BE49-F238E27FC236}">
                <a16:creationId xmlns:a16="http://schemas.microsoft.com/office/drawing/2014/main" id="{768447AE-5187-B460-5311-F47F4548D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57780-8913-6C09-7FC3-D2161F49CE6E}"/>
              </a:ext>
            </a:extLst>
          </p:cNvPr>
          <p:cNvSpPr>
            <a:spLocks noGrp="1"/>
          </p:cNvSpPr>
          <p:nvPr>
            <p:ph type="dt" sz="half" idx="10"/>
          </p:nvPr>
        </p:nvSpPr>
        <p:spPr/>
        <p:txBody>
          <a:bodyPr/>
          <a:lstStyle/>
          <a:p>
            <a:fld id="{1ED89B5A-AB48-44D8-8F50-6BFB6DED8798}" type="datetimeFigureOut">
              <a:rPr lang="es-ES" smtClean="0"/>
              <a:t>11/07/2026</a:t>
            </a:fld>
            <a:endParaRPr lang="es-ES"/>
          </a:p>
        </p:txBody>
      </p:sp>
      <p:sp>
        <p:nvSpPr>
          <p:cNvPr id="6" name="Footer Placeholder 5">
            <a:extLst>
              <a:ext uri="{FF2B5EF4-FFF2-40B4-BE49-F238E27FC236}">
                <a16:creationId xmlns:a16="http://schemas.microsoft.com/office/drawing/2014/main" id="{34E7593B-4DA4-CA10-25CF-C501CBEB66AE}"/>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365AD27B-A209-26CB-EEB8-7B82D6161C95}"/>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56595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D6150E-5F10-9705-8691-AAF127FE94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
          </a:p>
        </p:txBody>
      </p:sp>
      <p:sp>
        <p:nvSpPr>
          <p:cNvPr id="3" name="Text Placeholder 2">
            <a:extLst>
              <a:ext uri="{FF2B5EF4-FFF2-40B4-BE49-F238E27FC236}">
                <a16:creationId xmlns:a16="http://schemas.microsoft.com/office/drawing/2014/main" id="{5212344A-8E3D-AB02-C9FF-E4128A49D7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176B5568-9957-6EDC-1C0C-3A66B54CA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89B5A-AB48-44D8-8F50-6BFB6DED8798}" type="datetimeFigureOut">
              <a:rPr lang="es-ES" smtClean="0"/>
              <a:t>11/07/2026</a:t>
            </a:fld>
            <a:endParaRPr lang="es-ES"/>
          </a:p>
        </p:txBody>
      </p:sp>
      <p:sp>
        <p:nvSpPr>
          <p:cNvPr id="5" name="Footer Placeholder 4">
            <a:extLst>
              <a:ext uri="{FF2B5EF4-FFF2-40B4-BE49-F238E27FC236}">
                <a16:creationId xmlns:a16="http://schemas.microsoft.com/office/drawing/2014/main" id="{170C906F-04E6-29DC-7BEF-A210B7EE70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Slide Number Placeholder 5">
            <a:extLst>
              <a:ext uri="{FF2B5EF4-FFF2-40B4-BE49-F238E27FC236}">
                <a16:creationId xmlns:a16="http://schemas.microsoft.com/office/drawing/2014/main" id="{F0FB9051-432E-06FC-61A6-232FBAD7D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4FB2E2-2CCC-4142-9A93-9F2CE9B1FD62}" type="slidenum">
              <a:rPr lang="es-ES" smtClean="0"/>
              <a:t>‹nº›</a:t>
            </a:fld>
            <a:endParaRPr lang="es-ES"/>
          </a:p>
        </p:txBody>
      </p:sp>
    </p:spTree>
    <p:extLst>
      <p:ext uri="{BB962C8B-B14F-4D97-AF65-F5344CB8AC3E}">
        <p14:creationId xmlns:p14="http://schemas.microsoft.com/office/powerpoint/2010/main" val="33230039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66DF62-DA63-97C1-99E4-CD878DFB7013}"/>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450877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6001643"/>
          </a:xfrm>
          <a:prstGeom prst="rect">
            <a:avLst/>
          </a:prstGeom>
          <a:noFill/>
        </p:spPr>
        <p:txBody>
          <a:bodyPr wrap="square">
            <a:spAutoFit/>
          </a:bodyPr>
          <a:lstStyle/>
          <a:p>
            <a:r>
              <a:rPr lang="es-ES" sz="4800" dirty="0">
                <a:solidFill>
                  <a:schemeClr val="bg1"/>
                </a:solidFill>
                <a:latin typeface="Bahnschrift SemiBold Condensed" panose="020B0502040204020203" pitchFamily="34" charset="0"/>
              </a:rPr>
              <a:t>Para que el cuerpo funcione correctamente, cada parte debe cumplir su función de acuerdo con sus capacidades. Similarmente, Pablo pretende la unidad en la diversidad, no en la uniformidad. Más aún, aspira a la unidad a pesar de la diversidad. </a:t>
            </a:r>
            <a:r>
              <a:rPr lang="es-ES" sz="4800" dirty="0">
                <a:solidFill>
                  <a:schemeClr val="accent2"/>
                </a:solidFill>
                <a:latin typeface="Bahnschrift SemiBold Condensed" panose="020B0502040204020203" pitchFamily="34" charset="0"/>
              </a:rPr>
              <a:t>Lección del lunes</a:t>
            </a:r>
            <a:r>
              <a:rPr lang="es-ES" sz="4800" dirty="0">
                <a:solidFill>
                  <a:schemeClr val="bg1"/>
                </a:solidFill>
                <a:latin typeface="Bahnschrift SemiBold Condensed" panose="020B0502040204020203" pitchFamily="34" charset="0"/>
              </a:rPr>
              <a:t>.</a:t>
            </a:r>
          </a:p>
        </p:txBody>
      </p:sp>
      <p:sp>
        <p:nvSpPr>
          <p:cNvPr id="2" name="TextBox 1">
            <a:extLst>
              <a:ext uri="{FF2B5EF4-FFF2-40B4-BE49-F238E27FC236}">
                <a16:creationId xmlns:a16="http://schemas.microsoft.com/office/drawing/2014/main" id="{3E443990-7360-90D3-9E33-A67692E70F7A}"/>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B</a:t>
            </a:r>
            <a:endParaRPr lang="es-ES" sz="2400" dirty="0">
              <a:solidFill>
                <a:schemeClr val="accent2"/>
              </a:solidFill>
            </a:endParaRPr>
          </a:p>
        </p:txBody>
      </p:sp>
    </p:spTree>
    <p:extLst>
      <p:ext uri="{BB962C8B-B14F-4D97-AF65-F5344CB8AC3E}">
        <p14:creationId xmlns:p14="http://schemas.microsoft.com/office/powerpoint/2010/main" val="2814972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2554545"/>
          </a:xfrm>
          <a:prstGeom prst="rect">
            <a:avLst/>
          </a:prstGeom>
          <a:noFill/>
        </p:spPr>
        <p:txBody>
          <a:bodyPr wrap="square" rtlCol="0">
            <a:spAutoFit/>
          </a:bodyPr>
          <a:lstStyle/>
          <a:p>
            <a:pPr algn="ctr"/>
            <a:r>
              <a:rPr lang="es-ES" sz="3200" dirty="0">
                <a:solidFill>
                  <a:schemeClr val="bg1"/>
                </a:solidFill>
              </a:rPr>
              <a:t>¿Qué revela la exaltación </a:t>
            </a:r>
          </a:p>
          <a:p>
            <a:pPr algn="ctr"/>
            <a:r>
              <a:rPr lang="es-ES" sz="3200" dirty="0">
                <a:solidFill>
                  <a:schemeClr val="bg1"/>
                </a:solidFill>
              </a:rPr>
              <a:t>de un dirigente por encima de otro?</a:t>
            </a: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539430"/>
          </a:xfrm>
          <a:prstGeom prst="rect">
            <a:avLst/>
          </a:prstGeom>
          <a:noFill/>
        </p:spPr>
        <p:txBody>
          <a:bodyPr wrap="square" rtlCol="0">
            <a:spAutoFit/>
          </a:bodyPr>
          <a:lstStyle/>
          <a:p>
            <a:pPr algn="ctr"/>
            <a:r>
              <a:rPr lang="es-ES" sz="2800" dirty="0">
                <a:solidFill>
                  <a:schemeClr val="bg1"/>
                </a:solidFill>
              </a:rPr>
              <a:t>Demuestra </a:t>
            </a:r>
          </a:p>
          <a:p>
            <a:pPr algn="ctr"/>
            <a:r>
              <a:rPr lang="es-ES" sz="2800" dirty="0">
                <a:solidFill>
                  <a:schemeClr val="bg1"/>
                </a:solidFill>
              </a:rPr>
              <a:t>carnalidad,</a:t>
            </a:r>
          </a:p>
          <a:p>
            <a:pPr algn="ctr"/>
            <a:r>
              <a:rPr lang="es-ES" sz="2800" dirty="0">
                <a:solidFill>
                  <a:schemeClr val="bg1"/>
                </a:solidFill>
              </a:rPr>
              <a:t> inmadurez espiritual y la incapacidad de asimilar las verdades profundas, </a:t>
            </a:r>
          </a:p>
          <a:p>
            <a:pPr algn="ctr"/>
            <a:r>
              <a:rPr lang="es-ES" sz="2800" dirty="0">
                <a:solidFill>
                  <a:schemeClr val="bg1"/>
                </a:solidFill>
              </a:rPr>
              <a:t>el alimento sólido</a:t>
            </a:r>
          </a:p>
          <a:p>
            <a:pPr algn="ctr"/>
            <a:r>
              <a:rPr lang="es-ES" sz="2800" dirty="0">
                <a:solidFill>
                  <a:schemeClr val="bg1"/>
                </a:solidFill>
              </a:rPr>
              <a:t> de Dios.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3</a:t>
            </a:r>
            <a:endParaRPr lang="es-ES" dirty="0"/>
          </a:p>
        </p:txBody>
      </p:sp>
    </p:spTree>
    <p:extLst>
      <p:ext uri="{BB962C8B-B14F-4D97-AF65-F5344CB8AC3E}">
        <p14:creationId xmlns:p14="http://schemas.microsoft.com/office/powerpoint/2010/main" val="3080477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370975"/>
          </a:xfrm>
          <a:prstGeom prst="rect">
            <a:avLst/>
          </a:prstGeom>
          <a:noFill/>
        </p:spPr>
        <p:txBody>
          <a:bodyPr wrap="square" rtlCol="0">
            <a:spAutoFit/>
          </a:bodyPr>
          <a:lstStyle/>
          <a:p>
            <a:r>
              <a:rPr lang="es-ES" sz="3400" dirty="0">
                <a:solidFill>
                  <a:schemeClr val="bg1"/>
                </a:solidFill>
              </a:rPr>
              <a:t>1 Yo, hermanos, no pude dirigirme a ustedes como a </a:t>
            </a:r>
            <a:r>
              <a:rPr lang="es-ES" sz="3400" dirty="0">
                <a:solidFill>
                  <a:schemeClr val="accent2"/>
                </a:solidFill>
              </a:rPr>
              <a:t>espirituales</a:t>
            </a:r>
            <a:r>
              <a:rPr lang="es-ES" sz="3400" dirty="0">
                <a:solidFill>
                  <a:schemeClr val="bg1"/>
                </a:solidFill>
              </a:rPr>
              <a:t>, sino como a </a:t>
            </a:r>
            <a:r>
              <a:rPr lang="es-ES" sz="3400" dirty="0">
                <a:solidFill>
                  <a:schemeClr val="accent2"/>
                </a:solidFill>
              </a:rPr>
              <a:t>inmaduros [carnales]</a:t>
            </a:r>
            <a:r>
              <a:rPr lang="es-ES" sz="3400" dirty="0">
                <a:solidFill>
                  <a:schemeClr val="bg1"/>
                </a:solidFill>
              </a:rPr>
              <a:t>, apenas niños en Cristo. 2 Les di leche porque no podían asimilar alimento </a:t>
            </a:r>
            <a:r>
              <a:rPr lang="es-ES" sz="3400" dirty="0">
                <a:solidFill>
                  <a:schemeClr val="accent2"/>
                </a:solidFill>
              </a:rPr>
              <a:t>sólido</a:t>
            </a:r>
            <a:r>
              <a:rPr lang="es-ES" sz="3400" dirty="0">
                <a:solidFill>
                  <a:schemeClr val="bg1"/>
                </a:solidFill>
              </a:rPr>
              <a:t>, ni pueden todavía, 3 pues aún son </a:t>
            </a:r>
            <a:r>
              <a:rPr lang="es-ES" sz="3400" dirty="0">
                <a:solidFill>
                  <a:schemeClr val="accent2"/>
                </a:solidFill>
              </a:rPr>
              <a:t>inmaduros</a:t>
            </a:r>
            <a:r>
              <a:rPr lang="es-ES" sz="3400" dirty="0">
                <a:solidFill>
                  <a:schemeClr val="bg1"/>
                </a:solidFill>
              </a:rPr>
              <a:t>. Mientras haya entre ustedes </a:t>
            </a:r>
            <a:r>
              <a:rPr lang="es-ES" sz="3400" dirty="0">
                <a:solidFill>
                  <a:schemeClr val="accent2"/>
                </a:solidFill>
              </a:rPr>
              <a:t>celos y contiendas</a:t>
            </a:r>
            <a:r>
              <a:rPr lang="es-ES" sz="3400" dirty="0">
                <a:solidFill>
                  <a:schemeClr val="bg1"/>
                </a:solidFill>
              </a:rPr>
              <a:t>, ¿no serán </a:t>
            </a:r>
            <a:r>
              <a:rPr lang="es-ES" sz="3400" dirty="0">
                <a:solidFill>
                  <a:schemeClr val="accent2"/>
                </a:solidFill>
              </a:rPr>
              <a:t>inmaduros</a:t>
            </a:r>
            <a:r>
              <a:rPr lang="es-ES" sz="3400" dirty="0">
                <a:solidFill>
                  <a:schemeClr val="bg1"/>
                </a:solidFill>
              </a:rPr>
              <a:t>? ¿Acaso no se están comportando según </a:t>
            </a:r>
            <a:r>
              <a:rPr lang="es-ES" sz="3400" dirty="0">
                <a:solidFill>
                  <a:schemeClr val="accent2"/>
                </a:solidFill>
              </a:rPr>
              <a:t>criterios meramente humanos</a:t>
            </a:r>
            <a:r>
              <a:rPr lang="es-ES" sz="3400" dirty="0">
                <a:solidFill>
                  <a:schemeClr val="bg1"/>
                </a:solidFill>
              </a:rPr>
              <a:t>? 4 Cuando uno afirma: «Yo sigo a Pablo», y otro: «Yo sigo a Apolos», ¿no es porque están actuando con </a:t>
            </a:r>
            <a:r>
              <a:rPr lang="es-ES" sz="3400" dirty="0">
                <a:solidFill>
                  <a:schemeClr val="accent2"/>
                </a:solidFill>
              </a:rPr>
              <a:t>criterios humanos</a:t>
            </a:r>
            <a:r>
              <a:rPr lang="es-ES" sz="3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646331"/>
          </a:xfrm>
          <a:prstGeom prst="rect">
            <a:avLst/>
          </a:prstGeom>
          <a:noFill/>
        </p:spPr>
        <p:txBody>
          <a:bodyPr wrap="square">
            <a:spAutoFit/>
          </a:bodyPr>
          <a:lstStyle/>
          <a:p>
            <a:r>
              <a:rPr lang="fi-FI">
                <a:solidFill>
                  <a:schemeClr val="accent2"/>
                </a:solidFill>
              </a:rPr>
              <a:t>1 Corintios 3: 1-4 NVI </a:t>
            </a:r>
            <a:endParaRPr lang="es-ES" dirty="0">
              <a:solidFill>
                <a:schemeClr val="accent2"/>
              </a:solidFill>
            </a:endParaRPr>
          </a:p>
        </p:txBody>
      </p:sp>
    </p:spTree>
    <p:extLst>
      <p:ext uri="{BB962C8B-B14F-4D97-AF65-F5344CB8AC3E}">
        <p14:creationId xmlns:p14="http://schemas.microsoft.com/office/powerpoint/2010/main" val="2501843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001643"/>
          </a:xfrm>
          <a:prstGeom prst="rect">
            <a:avLst/>
          </a:prstGeom>
          <a:noFill/>
        </p:spPr>
        <p:txBody>
          <a:bodyPr wrap="square" rtlCol="0">
            <a:spAutoFit/>
          </a:bodyPr>
          <a:lstStyle/>
          <a:p>
            <a:r>
              <a:rPr lang="es-ES" sz="4800" dirty="0">
                <a:solidFill>
                  <a:schemeClr val="bg1"/>
                </a:solidFill>
              </a:rPr>
              <a:t>13 El que solo se alimenta de </a:t>
            </a:r>
            <a:r>
              <a:rPr lang="es-ES" sz="4800" dirty="0">
                <a:solidFill>
                  <a:schemeClr val="accent2"/>
                </a:solidFill>
              </a:rPr>
              <a:t>leche</a:t>
            </a:r>
            <a:r>
              <a:rPr lang="es-ES" sz="4800" dirty="0">
                <a:solidFill>
                  <a:schemeClr val="bg1"/>
                </a:solidFill>
              </a:rPr>
              <a:t> es </a:t>
            </a:r>
            <a:r>
              <a:rPr lang="es-ES" sz="4800" dirty="0">
                <a:solidFill>
                  <a:schemeClr val="accent2"/>
                </a:solidFill>
              </a:rPr>
              <a:t>inexperto</a:t>
            </a:r>
            <a:r>
              <a:rPr lang="es-ES" sz="4800" dirty="0">
                <a:solidFill>
                  <a:schemeClr val="bg1"/>
                </a:solidFill>
              </a:rPr>
              <a:t> en el mensaje de justicia; es como un niño de pecho. 14 En cambio, el alimento </a:t>
            </a:r>
            <a:r>
              <a:rPr lang="es-ES" sz="4800" dirty="0">
                <a:solidFill>
                  <a:schemeClr val="accent2"/>
                </a:solidFill>
              </a:rPr>
              <a:t>sólido</a:t>
            </a:r>
            <a:r>
              <a:rPr lang="es-ES" sz="4800" dirty="0">
                <a:solidFill>
                  <a:schemeClr val="bg1"/>
                </a:solidFill>
              </a:rPr>
              <a:t> es para los adultos, pues han ejercitado la capacidad de </a:t>
            </a:r>
            <a:r>
              <a:rPr lang="es-ES" sz="4800" dirty="0">
                <a:solidFill>
                  <a:schemeClr val="accent2"/>
                </a:solidFill>
              </a:rPr>
              <a:t>distinguir entre el bien y el mal</a:t>
            </a:r>
            <a:r>
              <a:rPr lang="es-ES" sz="48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646331"/>
          </a:xfrm>
          <a:prstGeom prst="rect">
            <a:avLst/>
          </a:prstGeom>
          <a:noFill/>
        </p:spPr>
        <p:txBody>
          <a:bodyPr wrap="square">
            <a:spAutoFit/>
          </a:bodyPr>
          <a:lstStyle/>
          <a:p>
            <a:r>
              <a:rPr lang="es-ES">
                <a:solidFill>
                  <a:schemeClr val="accent2"/>
                </a:solidFill>
              </a:rPr>
              <a:t>Hebreos 5: 13-14 NVI </a:t>
            </a:r>
            <a:endParaRPr lang="es-ES" dirty="0">
              <a:solidFill>
                <a:schemeClr val="accent2"/>
              </a:solidFill>
            </a:endParaRPr>
          </a:p>
        </p:txBody>
      </p:sp>
    </p:spTree>
    <p:extLst>
      <p:ext uri="{BB962C8B-B14F-4D97-AF65-F5344CB8AC3E}">
        <p14:creationId xmlns:p14="http://schemas.microsoft.com/office/powerpoint/2010/main" val="1213698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632311"/>
          </a:xfrm>
          <a:prstGeom prst="rect">
            <a:avLst/>
          </a:prstGeom>
          <a:noFill/>
        </p:spPr>
        <p:txBody>
          <a:bodyPr wrap="square">
            <a:spAutoFit/>
          </a:bodyPr>
          <a:lstStyle/>
          <a:p>
            <a:r>
              <a:rPr lang="es-ES" sz="3600" dirty="0">
                <a:solidFill>
                  <a:schemeClr val="bg1"/>
                </a:solidFill>
                <a:latin typeface="Bahnschrift SemiBold Condensed" panose="020B0502040204020203" pitchFamily="34" charset="0"/>
              </a:rPr>
              <a:t>Una visión distorsionada del ministerio cristiano puede llevar a una iglesia a dar una importancia excesiva a ciertos líderes en detrimento de otros. La consecuencia de tal comportamiento es una atmósfera de competencia o rivalidad que puede dividir a la iglesia. Más aún, si tratamos a los líderes humanos como el centro de nuestra identidad cristiana, corremos el riesgo de desplazar a Cristo de la posición correcta en nuestras vidas.  </a:t>
            </a:r>
            <a:r>
              <a:rPr lang="es-ES" sz="3600" dirty="0">
                <a:solidFill>
                  <a:schemeClr val="accent2"/>
                </a:solidFill>
                <a:latin typeface="Bahnschrift SemiBold Condensed" panose="020B0502040204020203" pitchFamily="34" charset="0"/>
              </a:rPr>
              <a:t>Lección del martes</a:t>
            </a:r>
            <a:r>
              <a:rPr lang="es-ES" sz="3600" dirty="0">
                <a:solidFill>
                  <a:schemeClr val="bg1"/>
                </a:solidFill>
                <a:latin typeface="Bahnschrift SemiBold Condensed" panose="020B0502040204020203" pitchFamily="34" charset="0"/>
              </a:rPr>
              <a:t>.</a:t>
            </a:r>
            <a:endParaRPr lang="es-ES" sz="3600" dirty="0">
              <a:solidFill>
                <a:schemeClr val="accent2"/>
              </a:solidFill>
              <a:latin typeface="Bahnschrift SemiBold Condensed" panose="020B0502040204020203" pitchFamily="34" charset="0"/>
            </a:endParaRPr>
          </a:p>
        </p:txBody>
      </p:sp>
      <p:sp>
        <p:nvSpPr>
          <p:cNvPr id="2" name="TextBox 1">
            <a:extLst>
              <a:ext uri="{FF2B5EF4-FFF2-40B4-BE49-F238E27FC236}">
                <a16:creationId xmlns:a16="http://schemas.microsoft.com/office/drawing/2014/main" id="{863500C7-C4A3-353D-4699-413816C167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C</a:t>
            </a:r>
            <a:endParaRPr lang="es-ES" sz="2400" dirty="0">
              <a:solidFill>
                <a:schemeClr val="accent2"/>
              </a:solidFill>
            </a:endParaRPr>
          </a:p>
        </p:txBody>
      </p:sp>
    </p:spTree>
    <p:extLst>
      <p:ext uri="{BB962C8B-B14F-4D97-AF65-F5344CB8AC3E}">
        <p14:creationId xmlns:p14="http://schemas.microsoft.com/office/powerpoint/2010/main" val="58248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¿Cuál es la norma divina</a:t>
            </a:r>
          </a:p>
          <a:p>
            <a:pPr algn="ctr"/>
            <a:r>
              <a:rPr lang="es-ES" sz="3200">
                <a:solidFill>
                  <a:schemeClr val="bg1"/>
                </a:solidFill>
              </a:rPr>
              <a:t> para evaluar el servicio </a:t>
            </a:r>
          </a:p>
          <a:p>
            <a:pPr algn="ctr"/>
            <a:r>
              <a:rPr lang="es-ES" sz="3200">
                <a:solidFill>
                  <a:schemeClr val="bg1"/>
                </a:solidFill>
              </a:rPr>
              <a:t>de los líderes en la iglesia?</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539430"/>
          </a:xfrm>
          <a:prstGeom prst="rect">
            <a:avLst/>
          </a:prstGeom>
          <a:noFill/>
        </p:spPr>
        <p:txBody>
          <a:bodyPr wrap="square" rtlCol="0">
            <a:spAutoFit/>
          </a:bodyPr>
          <a:lstStyle/>
          <a:p>
            <a:pPr algn="ctr"/>
            <a:r>
              <a:rPr lang="es-ES" sz="2800" dirty="0">
                <a:solidFill>
                  <a:schemeClr val="bg1"/>
                </a:solidFill>
              </a:rPr>
              <a:t>Un servicio</a:t>
            </a:r>
          </a:p>
          <a:p>
            <a:pPr algn="ctr"/>
            <a:r>
              <a:rPr lang="es-ES" sz="2800" dirty="0">
                <a:solidFill>
                  <a:schemeClr val="bg1"/>
                </a:solidFill>
              </a:rPr>
              <a:t> humilde, </a:t>
            </a:r>
          </a:p>
          <a:p>
            <a:pPr algn="ctr"/>
            <a:r>
              <a:rPr lang="es-ES" sz="2800" dirty="0">
                <a:solidFill>
                  <a:schemeClr val="bg1"/>
                </a:solidFill>
              </a:rPr>
              <a:t>fiel administrador</a:t>
            </a:r>
          </a:p>
          <a:p>
            <a:pPr algn="ctr"/>
            <a:r>
              <a:rPr lang="es-ES" sz="2800" dirty="0">
                <a:solidFill>
                  <a:schemeClr val="bg1"/>
                </a:solidFill>
              </a:rPr>
              <a:t> de los bienes de Dios y dispuesto a sufrir abnegadamente siguiendo el ejemplo</a:t>
            </a:r>
          </a:p>
          <a:p>
            <a:pPr algn="ctr"/>
            <a:r>
              <a:rPr lang="es-ES" sz="2800" dirty="0">
                <a:solidFill>
                  <a:schemeClr val="bg1"/>
                </a:solidFill>
              </a:rPr>
              <a:t> de la Cruz.</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4</a:t>
            </a:r>
            <a:endParaRPr lang="es-ES" dirty="0"/>
          </a:p>
        </p:txBody>
      </p:sp>
    </p:spTree>
    <p:extLst>
      <p:ext uri="{BB962C8B-B14F-4D97-AF65-F5344CB8AC3E}">
        <p14:creationId xmlns:p14="http://schemas.microsoft.com/office/powerpoint/2010/main" val="2337765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909310"/>
          </a:xfrm>
          <a:prstGeom prst="rect">
            <a:avLst/>
          </a:prstGeom>
          <a:noFill/>
        </p:spPr>
        <p:txBody>
          <a:bodyPr wrap="square" rtlCol="0">
            <a:spAutoFit/>
          </a:bodyPr>
          <a:lstStyle/>
          <a:p>
            <a:r>
              <a:rPr lang="es-ES" sz="5400" dirty="0">
                <a:solidFill>
                  <a:schemeClr val="bg1"/>
                </a:solidFill>
              </a:rPr>
              <a:t>1 Así, pues, téngannos los hombres por </a:t>
            </a:r>
            <a:r>
              <a:rPr lang="es-ES" sz="5400" dirty="0">
                <a:solidFill>
                  <a:schemeClr val="accent2"/>
                </a:solidFill>
              </a:rPr>
              <a:t>servidores</a:t>
            </a:r>
            <a:r>
              <a:rPr lang="es-ES" sz="5400" dirty="0">
                <a:solidFill>
                  <a:schemeClr val="bg1"/>
                </a:solidFill>
              </a:rPr>
              <a:t> de Cristo, y </a:t>
            </a:r>
            <a:r>
              <a:rPr lang="es-ES" sz="5400" dirty="0">
                <a:solidFill>
                  <a:schemeClr val="accent2"/>
                </a:solidFill>
              </a:rPr>
              <a:t>administradores</a:t>
            </a:r>
            <a:r>
              <a:rPr lang="es-ES" sz="5400" dirty="0">
                <a:solidFill>
                  <a:schemeClr val="bg1"/>
                </a:solidFill>
              </a:rPr>
              <a:t> de los misterios de Dios. 2 Ahora bien, se requiere de los </a:t>
            </a:r>
            <a:r>
              <a:rPr lang="es-ES" sz="5400" dirty="0">
                <a:solidFill>
                  <a:schemeClr val="accent2"/>
                </a:solidFill>
              </a:rPr>
              <a:t>administradores</a:t>
            </a:r>
            <a:r>
              <a:rPr lang="es-ES" sz="5400" dirty="0">
                <a:solidFill>
                  <a:schemeClr val="bg1"/>
                </a:solidFill>
              </a:rPr>
              <a:t>, que cada uno sea </a:t>
            </a:r>
            <a:r>
              <a:rPr lang="es-ES" sz="5400" dirty="0">
                <a:solidFill>
                  <a:schemeClr val="accent2"/>
                </a:solidFill>
              </a:rPr>
              <a:t>hallado fiel</a:t>
            </a:r>
            <a:r>
              <a:rPr lang="es-ES" sz="5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958340" cy="369332"/>
          </a:xfrm>
          <a:prstGeom prst="rect">
            <a:avLst/>
          </a:prstGeom>
          <a:noFill/>
        </p:spPr>
        <p:txBody>
          <a:bodyPr wrap="square">
            <a:spAutoFit/>
          </a:bodyPr>
          <a:lstStyle/>
          <a:p>
            <a:r>
              <a:rPr lang="es-ES">
                <a:solidFill>
                  <a:schemeClr val="accent2"/>
                </a:solidFill>
              </a:rPr>
              <a:t>1 Corintios 4: 1-2 </a:t>
            </a:r>
            <a:endParaRPr lang="es-ES" dirty="0">
              <a:solidFill>
                <a:schemeClr val="accent2"/>
              </a:solidFill>
            </a:endParaRPr>
          </a:p>
        </p:txBody>
      </p:sp>
    </p:spTree>
    <p:extLst>
      <p:ext uri="{BB962C8B-B14F-4D97-AF65-F5344CB8AC3E}">
        <p14:creationId xmlns:p14="http://schemas.microsoft.com/office/powerpoint/2010/main" val="148415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247864"/>
          </a:xfrm>
          <a:prstGeom prst="rect">
            <a:avLst/>
          </a:prstGeom>
          <a:noFill/>
        </p:spPr>
        <p:txBody>
          <a:bodyPr wrap="square" rtlCol="0">
            <a:spAutoFit/>
          </a:bodyPr>
          <a:lstStyle/>
          <a:p>
            <a:r>
              <a:rPr lang="es-ES" sz="4000" dirty="0">
                <a:solidFill>
                  <a:schemeClr val="bg1"/>
                </a:solidFill>
              </a:rPr>
              <a:t>10 Nosotros somos </a:t>
            </a:r>
            <a:r>
              <a:rPr lang="es-ES" sz="4000" dirty="0">
                <a:solidFill>
                  <a:schemeClr val="accent2"/>
                </a:solidFill>
              </a:rPr>
              <a:t>insensatos por amor de Cristo</a:t>
            </a:r>
            <a:r>
              <a:rPr lang="es-ES" sz="4000" dirty="0">
                <a:solidFill>
                  <a:schemeClr val="bg1"/>
                </a:solidFill>
              </a:rPr>
              <a:t>, mas vosotros </a:t>
            </a:r>
            <a:r>
              <a:rPr lang="es-ES" sz="4000" dirty="0">
                <a:solidFill>
                  <a:schemeClr val="accent2"/>
                </a:solidFill>
              </a:rPr>
              <a:t>prudentes en Cristo</a:t>
            </a:r>
            <a:r>
              <a:rPr lang="es-ES" sz="4000" dirty="0">
                <a:solidFill>
                  <a:schemeClr val="bg1"/>
                </a:solidFill>
              </a:rPr>
              <a:t>; nosotros </a:t>
            </a:r>
            <a:r>
              <a:rPr lang="es-ES" sz="4000" dirty="0">
                <a:solidFill>
                  <a:schemeClr val="accent2"/>
                </a:solidFill>
              </a:rPr>
              <a:t>débiles</a:t>
            </a:r>
            <a:r>
              <a:rPr lang="es-ES" sz="4000" dirty="0">
                <a:solidFill>
                  <a:schemeClr val="bg1"/>
                </a:solidFill>
              </a:rPr>
              <a:t>, mas vosotros </a:t>
            </a:r>
            <a:r>
              <a:rPr lang="es-ES" sz="4000" dirty="0">
                <a:solidFill>
                  <a:schemeClr val="accent2"/>
                </a:solidFill>
              </a:rPr>
              <a:t>fuertes</a:t>
            </a:r>
            <a:r>
              <a:rPr lang="es-ES" sz="4000" dirty="0">
                <a:solidFill>
                  <a:schemeClr val="bg1"/>
                </a:solidFill>
              </a:rPr>
              <a:t>; vosotros </a:t>
            </a:r>
            <a:r>
              <a:rPr lang="es-ES" sz="4000" dirty="0">
                <a:solidFill>
                  <a:schemeClr val="accent2"/>
                </a:solidFill>
              </a:rPr>
              <a:t>honorables</a:t>
            </a:r>
            <a:r>
              <a:rPr lang="es-ES" sz="4000" dirty="0">
                <a:solidFill>
                  <a:schemeClr val="bg1"/>
                </a:solidFill>
              </a:rPr>
              <a:t>, mas nosotros </a:t>
            </a:r>
            <a:r>
              <a:rPr lang="es-ES" sz="4000" dirty="0">
                <a:solidFill>
                  <a:schemeClr val="accent2"/>
                </a:solidFill>
              </a:rPr>
              <a:t>despreciados</a:t>
            </a:r>
            <a:r>
              <a:rPr lang="es-ES" sz="4000" dirty="0">
                <a:solidFill>
                  <a:schemeClr val="bg1"/>
                </a:solidFill>
              </a:rPr>
              <a:t>. 11 Hasta esta hora padecemos </a:t>
            </a:r>
            <a:r>
              <a:rPr lang="es-ES" sz="4000" dirty="0">
                <a:solidFill>
                  <a:schemeClr val="accent2"/>
                </a:solidFill>
              </a:rPr>
              <a:t>hambre</a:t>
            </a:r>
            <a:r>
              <a:rPr lang="es-ES" sz="4000" dirty="0">
                <a:solidFill>
                  <a:schemeClr val="bg1"/>
                </a:solidFill>
              </a:rPr>
              <a:t>, tenemos </a:t>
            </a:r>
            <a:r>
              <a:rPr lang="es-ES" sz="4000" dirty="0">
                <a:solidFill>
                  <a:schemeClr val="accent2"/>
                </a:solidFill>
              </a:rPr>
              <a:t>sed</a:t>
            </a:r>
            <a:r>
              <a:rPr lang="es-ES" sz="4000" dirty="0">
                <a:solidFill>
                  <a:schemeClr val="bg1"/>
                </a:solidFill>
              </a:rPr>
              <a:t>, estamos </a:t>
            </a:r>
            <a:r>
              <a:rPr lang="es-ES" sz="4000" dirty="0">
                <a:solidFill>
                  <a:schemeClr val="accent2"/>
                </a:solidFill>
              </a:rPr>
              <a:t>desnudos</a:t>
            </a:r>
            <a:r>
              <a:rPr lang="es-ES" sz="4000" dirty="0">
                <a:solidFill>
                  <a:schemeClr val="bg1"/>
                </a:solidFill>
              </a:rPr>
              <a:t>, somos </a:t>
            </a:r>
            <a:r>
              <a:rPr lang="es-ES" sz="4000" dirty="0">
                <a:solidFill>
                  <a:schemeClr val="accent2"/>
                </a:solidFill>
              </a:rPr>
              <a:t>abofeteados</a:t>
            </a:r>
            <a:r>
              <a:rPr lang="es-ES" sz="4000" dirty="0">
                <a:solidFill>
                  <a:schemeClr val="bg1"/>
                </a:solidFill>
              </a:rPr>
              <a:t>, y </a:t>
            </a:r>
            <a:r>
              <a:rPr lang="es-ES" sz="4000" dirty="0">
                <a:solidFill>
                  <a:schemeClr val="accent2"/>
                </a:solidFill>
              </a:rPr>
              <a:t>no tenemos morada fija</a:t>
            </a:r>
            <a:r>
              <a:rPr lang="es-ES" sz="4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674369" y="2591008"/>
            <a:ext cx="2298553" cy="369332"/>
          </a:xfrm>
          <a:prstGeom prst="rect">
            <a:avLst/>
          </a:prstGeom>
          <a:noFill/>
        </p:spPr>
        <p:txBody>
          <a:bodyPr wrap="square">
            <a:spAutoFit/>
          </a:bodyPr>
          <a:lstStyle/>
          <a:p>
            <a:r>
              <a:rPr lang="fi-FI">
                <a:solidFill>
                  <a:schemeClr val="accent2"/>
                </a:solidFill>
              </a:rPr>
              <a:t>1 Corintios 4: 10-11 </a:t>
            </a:r>
            <a:endParaRPr lang="es-ES" dirty="0">
              <a:solidFill>
                <a:schemeClr val="accent2"/>
              </a:solidFill>
            </a:endParaRPr>
          </a:p>
        </p:txBody>
      </p:sp>
    </p:spTree>
    <p:extLst>
      <p:ext uri="{BB962C8B-B14F-4D97-AF65-F5344CB8AC3E}">
        <p14:creationId xmlns:p14="http://schemas.microsoft.com/office/powerpoint/2010/main" val="1751031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524863"/>
          </a:xfrm>
          <a:prstGeom prst="rect">
            <a:avLst/>
          </a:prstGeom>
          <a:noFill/>
        </p:spPr>
        <p:txBody>
          <a:bodyPr wrap="square" rtlCol="0">
            <a:spAutoFit/>
          </a:bodyPr>
          <a:lstStyle/>
          <a:p>
            <a:r>
              <a:rPr lang="es-ES" sz="3800" dirty="0">
                <a:solidFill>
                  <a:schemeClr val="bg1"/>
                </a:solidFill>
              </a:rPr>
              <a:t>5 </a:t>
            </a:r>
            <a:r>
              <a:rPr lang="es-ES" sz="3800" dirty="0">
                <a:solidFill>
                  <a:schemeClr val="accent2"/>
                </a:solidFill>
              </a:rPr>
              <a:t>Haya, pues, en vosotros </a:t>
            </a:r>
            <a:r>
              <a:rPr lang="es-ES" sz="3800" dirty="0">
                <a:solidFill>
                  <a:schemeClr val="bg1"/>
                </a:solidFill>
              </a:rPr>
              <a:t>este </a:t>
            </a:r>
            <a:r>
              <a:rPr lang="es-ES" sz="3800" dirty="0">
                <a:solidFill>
                  <a:schemeClr val="accent2"/>
                </a:solidFill>
              </a:rPr>
              <a:t>sentir</a:t>
            </a:r>
            <a:r>
              <a:rPr lang="es-ES" sz="3800" dirty="0">
                <a:solidFill>
                  <a:schemeClr val="bg1"/>
                </a:solidFill>
              </a:rPr>
              <a:t> que hubo también en Cristo Jesús, 6 el cual, siendo en forma de Dios, no estimó el ser igual a Dios como cosa a que aferrarse, 7 sino que </a:t>
            </a:r>
            <a:r>
              <a:rPr lang="es-ES" sz="3800" dirty="0">
                <a:solidFill>
                  <a:schemeClr val="accent2"/>
                </a:solidFill>
              </a:rPr>
              <a:t>se despojó a sí mismo</a:t>
            </a:r>
            <a:r>
              <a:rPr lang="es-ES" sz="3800" dirty="0">
                <a:solidFill>
                  <a:schemeClr val="bg1"/>
                </a:solidFill>
              </a:rPr>
              <a:t>, tomando forma de </a:t>
            </a:r>
            <a:r>
              <a:rPr lang="es-ES" sz="3800" dirty="0">
                <a:solidFill>
                  <a:schemeClr val="accent2"/>
                </a:solidFill>
              </a:rPr>
              <a:t>siervo</a:t>
            </a:r>
            <a:r>
              <a:rPr lang="es-ES" sz="3800" dirty="0">
                <a:solidFill>
                  <a:schemeClr val="bg1"/>
                </a:solidFill>
              </a:rPr>
              <a:t>, hecho semejante a los hombres; 8 y estando en la condición de hombre, </a:t>
            </a:r>
            <a:r>
              <a:rPr lang="es-ES" sz="3800" dirty="0">
                <a:solidFill>
                  <a:schemeClr val="accent2"/>
                </a:solidFill>
              </a:rPr>
              <a:t>se humilló a sí mismo</a:t>
            </a:r>
            <a:r>
              <a:rPr lang="es-ES" sz="3800" dirty="0">
                <a:solidFill>
                  <a:schemeClr val="bg1"/>
                </a:solidFill>
              </a:rPr>
              <a:t>, haciéndose </a:t>
            </a:r>
            <a:r>
              <a:rPr lang="es-ES" sz="3800" dirty="0">
                <a:solidFill>
                  <a:schemeClr val="accent2"/>
                </a:solidFill>
              </a:rPr>
              <a:t>obediente hasta la muerte, y muerte de cruz</a:t>
            </a:r>
            <a:r>
              <a:rPr lang="es-ES" sz="38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674369" y="2591008"/>
            <a:ext cx="2298553" cy="369332"/>
          </a:xfrm>
          <a:prstGeom prst="rect">
            <a:avLst/>
          </a:prstGeom>
          <a:noFill/>
        </p:spPr>
        <p:txBody>
          <a:bodyPr wrap="square">
            <a:spAutoFit/>
          </a:bodyPr>
          <a:lstStyle/>
          <a:p>
            <a:r>
              <a:rPr lang="fi-FI">
                <a:solidFill>
                  <a:schemeClr val="accent2"/>
                </a:solidFill>
              </a:rPr>
              <a:t>Filipenses 2: 5-8 </a:t>
            </a:r>
            <a:endParaRPr lang="es-ES" dirty="0">
              <a:solidFill>
                <a:schemeClr val="accent2"/>
              </a:solidFill>
            </a:endParaRPr>
          </a:p>
        </p:txBody>
      </p:sp>
    </p:spTree>
    <p:extLst>
      <p:ext uri="{BB962C8B-B14F-4D97-AF65-F5344CB8AC3E}">
        <p14:creationId xmlns:p14="http://schemas.microsoft.com/office/powerpoint/2010/main" val="3684356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262979"/>
          </a:xfrm>
          <a:prstGeom prst="rect">
            <a:avLst/>
          </a:prstGeom>
          <a:noFill/>
        </p:spPr>
        <p:txBody>
          <a:bodyPr wrap="square">
            <a:spAutoFit/>
          </a:bodyPr>
          <a:lstStyle/>
          <a:p>
            <a:r>
              <a:rPr lang="es-ES" sz="4800" dirty="0">
                <a:solidFill>
                  <a:schemeClr val="bg1"/>
                </a:solidFill>
                <a:latin typeface="Bahnschrift SemiBold Condensed" panose="020B0502040204020203" pitchFamily="34" charset="0"/>
              </a:rPr>
              <a:t>Según Pablo, el ministerio cristiano fiel debe basarse en lo que podemos llamar una teología de la cruz. La cruz es la revelación de la sabiduría de Dios y de su poder para salvar. Al mismo tiempo, también muestra la sabiduría humana como necedad.  </a:t>
            </a:r>
            <a:r>
              <a:rPr lang="es-ES" sz="4800" dirty="0">
                <a:solidFill>
                  <a:schemeClr val="accent2"/>
                </a:solidFill>
                <a:latin typeface="Bahnschrift SemiBold Condensed" panose="020B0502040204020203" pitchFamily="34" charset="0"/>
              </a:rPr>
              <a:t>Lección del jueves</a:t>
            </a:r>
            <a:r>
              <a:rPr lang="es-ES" sz="4800" dirty="0">
                <a:solidFill>
                  <a:schemeClr val="bg1"/>
                </a:solidFill>
                <a:latin typeface="Bahnschrift SemiBold Condensed" panose="020B0502040204020203" pitchFamily="34" charset="0"/>
              </a:rPr>
              <a:t>.</a:t>
            </a:r>
            <a:endParaRPr lang="es-ES" sz="4800" dirty="0">
              <a:solidFill>
                <a:schemeClr val="accent2"/>
              </a:solidFill>
              <a:latin typeface="Bahnschrift SemiBold Condensed" panose="020B0502040204020203" pitchFamily="34" charset="0"/>
            </a:endParaRPr>
          </a:p>
        </p:txBody>
      </p:sp>
      <p:sp>
        <p:nvSpPr>
          <p:cNvPr id="2" name="TextBox 1">
            <a:extLst>
              <a:ext uri="{FF2B5EF4-FFF2-40B4-BE49-F238E27FC236}">
                <a16:creationId xmlns:a16="http://schemas.microsoft.com/office/drawing/2014/main" id="{4D2F0BD6-9293-076A-C218-893B07349083}"/>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D</a:t>
            </a:r>
            <a:endParaRPr lang="es-ES" sz="2400" dirty="0">
              <a:solidFill>
                <a:schemeClr val="accent2"/>
              </a:solidFill>
            </a:endParaRPr>
          </a:p>
        </p:txBody>
      </p:sp>
    </p:spTree>
    <p:extLst>
      <p:ext uri="{BB962C8B-B14F-4D97-AF65-F5344CB8AC3E}">
        <p14:creationId xmlns:p14="http://schemas.microsoft.com/office/powerpoint/2010/main" val="333934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
            <a:extLst>
              <a:ext uri="{FF2B5EF4-FFF2-40B4-BE49-F238E27FC236}">
                <a16:creationId xmlns:a16="http://schemas.microsoft.com/office/drawing/2014/main" id="{E98D546E-3B73-1B3A-8D17-5A4977FD79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2AF7CA48-2272-1C35-7FC0-8F44F8B05FCD}"/>
              </a:ext>
            </a:extLst>
          </p:cNvPr>
          <p:cNvSpPr txBox="1"/>
          <p:nvPr/>
        </p:nvSpPr>
        <p:spPr>
          <a:xfrm rot="20881657">
            <a:off x="5044459" y="2349123"/>
            <a:ext cx="5699545" cy="769441"/>
          </a:xfrm>
          <a:prstGeom prst="rect">
            <a:avLst/>
          </a:prstGeom>
          <a:noFill/>
        </p:spPr>
        <p:txBody>
          <a:bodyPr wrap="square">
            <a:spAutoFit/>
          </a:bodyPr>
          <a:lstStyle/>
          <a:p>
            <a:r>
              <a:rPr lang="es-ES" sz="4400"/>
              <a:t>Leales a Cristo</a:t>
            </a:r>
            <a:endParaRPr lang="es-ES" sz="4400" dirty="0"/>
          </a:p>
        </p:txBody>
      </p:sp>
    </p:spTree>
    <p:extLst>
      <p:ext uri="{BB962C8B-B14F-4D97-AF65-F5344CB8AC3E}">
        <p14:creationId xmlns:p14="http://schemas.microsoft.com/office/powerpoint/2010/main" val="135093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6">
            <a:extLst>
              <a:ext uri="{FF2B5EF4-FFF2-40B4-BE49-F238E27FC236}">
                <a16:creationId xmlns:a16="http://schemas.microsoft.com/office/drawing/2014/main" id="{A7C9FD48-31DA-7245-454E-2FC46790A67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08C5CC7F-4FFE-17B6-6603-68121FD4B0DA}"/>
              </a:ext>
            </a:extLst>
          </p:cNvPr>
          <p:cNvSpPr txBox="1"/>
          <p:nvPr/>
        </p:nvSpPr>
        <p:spPr>
          <a:xfrm>
            <a:off x="621322" y="1180123"/>
            <a:ext cx="6795477" cy="2585323"/>
          </a:xfrm>
          <a:prstGeom prst="rect">
            <a:avLst/>
          </a:prstGeom>
          <a:noFill/>
        </p:spPr>
        <p:txBody>
          <a:bodyPr wrap="square">
            <a:spAutoFit/>
          </a:bodyPr>
          <a:lstStyle/>
          <a:p>
            <a:r>
              <a:rPr lang="es-ES" sz="5400" dirty="0">
                <a:latin typeface="Bahnschrift SemiBold Condensed" panose="020B0502040204020203" pitchFamily="34" charset="0"/>
              </a:rPr>
              <a:t>¿Quieres ser un fiel servidor de Cristo siguiendo el ejemplo de la Cruz?</a:t>
            </a:r>
          </a:p>
        </p:txBody>
      </p:sp>
    </p:spTree>
    <p:extLst>
      <p:ext uri="{BB962C8B-B14F-4D97-AF65-F5344CB8AC3E}">
        <p14:creationId xmlns:p14="http://schemas.microsoft.com/office/powerpoint/2010/main" val="334732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¿Por qué son peligrosas las </a:t>
            </a:r>
          </a:p>
          <a:p>
            <a:pPr algn="ctr"/>
            <a:r>
              <a:rPr lang="es-ES" sz="3200">
                <a:solidFill>
                  <a:schemeClr val="bg1"/>
                </a:solidFill>
              </a:rPr>
              <a:t>divisiones y contiendas</a:t>
            </a:r>
          </a:p>
          <a:p>
            <a:pPr algn="ctr"/>
            <a:r>
              <a:rPr lang="es-ES" sz="3200">
                <a:solidFill>
                  <a:schemeClr val="bg1"/>
                </a:solidFill>
              </a:rPr>
              <a:t> dentro de la iglesia?</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78185"/>
            <a:ext cx="3673231" cy="3539430"/>
          </a:xfrm>
          <a:prstGeom prst="rect">
            <a:avLst/>
          </a:prstGeom>
          <a:noFill/>
        </p:spPr>
        <p:txBody>
          <a:bodyPr wrap="square" rtlCol="0">
            <a:spAutoFit/>
          </a:bodyPr>
          <a:lstStyle/>
          <a:p>
            <a:pPr algn="ctr"/>
            <a:r>
              <a:rPr lang="es-ES" sz="3200" dirty="0">
                <a:solidFill>
                  <a:schemeClr val="bg1"/>
                </a:solidFill>
              </a:rPr>
              <a:t>Porque</a:t>
            </a:r>
          </a:p>
          <a:p>
            <a:pPr algn="ctr"/>
            <a:r>
              <a:rPr lang="es-ES" sz="3200" dirty="0">
                <a:solidFill>
                  <a:schemeClr val="bg1"/>
                </a:solidFill>
              </a:rPr>
              <a:t> destruyen la</a:t>
            </a:r>
          </a:p>
          <a:p>
            <a:pPr algn="ctr"/>
            <a:r>
              <a:rPr lang="es-ES" sz="3200" dirty="0">
                <a:solidFill>
                  <a:schemeClr val="bg1"/>
                </a:solidFill>
              </a:rPr>
              <a:t> armonía, generan rivalidades y demuestran una conducta impropia</a:t>
            </a:r>
          </a:p>
          <a:p>
            <a:pPr algn="ctr"/>
            <a:r>
              <a:rPr lang="es-ES" sz="3200" dirty="0">
                <a:solidFill>
                  <a:schemeClr val="bg1"/>
                </a:solidFill>
              </a:rPr>
              <a:t> para los cristianos.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1</a:t>
            </a:r>
            <a:endParaRPr lang="es-ES" dirty="0"/>
          </a:p>
        </p:txBody>
      </p:sp>
    </p:spTree>
    <p:extLst>
      <p:ext uri="{BB962C8B-B14F-4D97-AF65-F5344CB8AC3E}">
        <p14:creationId xmlns:p14="http://schemas.microsoft.com/office/powerpoint/2010/main" val="263652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280410" y="685800"/>
            <a:ext cx="8595360" cy="5262979"/>
          </a:xfrm>
          <a:prstGeom prst="rect">
            <a:avLst/>
          </a:prstGeom>
          <a:noFill/>
        </p:spPr>
        <p:txBody>
          <a:bodyPr wrap="square" rtlCol="0">
            <a:spAutoFit/>
          </a:bodyPr>
          <a:lstStyle/>
          <a:p>
            <a:r>
              <a:rPr lang="es-ES" sz="4200" dirty="0">
                <a:solidFill>
                  <a:schemeClr val="bg1"/>
                </a:solidFill>
              </a:rPr>
              <a:t>11Digo esto, hermanos míos, porque algunos de la familia de </a:t>
            </a:r>
            <a:r>
              <a:rPr lang="es-ES" sz="4200" dirty="0" err="1">
                <a:solidFill>
                  <a:schemeClr val="bg1"/>
                </a:solidFill>
              </a:rPr>
              <a:t>Cloé</a:t>
            </a:r>
            <a:r>
              <a:rPr lang="es-ES" sz="4200" dirty="0">
                <a:solidFill>
                  <a:schemeClr val="bg1"/>
                </a:solidFill>
              </a:rPr>
              <a:t> me han informado que hay </a:t>
            </a:r>
            <a:r>
              <a:rPr lang="es-ES" sz="4200" dirty="0">
                <a:solidFill>
                  <a:schemeClr val="accent2"/>
                </a:solidFill>
              </a:rPr>
              <a:t>rivalidades</a:t>
            </a:r>
            <a:r>
              <a:rPr lang="es-ES" sz="4200" dirty="0">
                <a:solidFill>
                  <a:schemeClr val="bg1"/>
                </a:solidFill>
              </a:rPr>
              <a:t> entre ustedes. 12 Me refiero a que unos dicen: «Yo </a:t>
            </a:r>
            <a:r>
              <a:rPr lang="es-ES" sz="4200" dirty="0">
                <a:solidFill>
                  <a:schemeClr val="accent2"/>
                </a:solidFill>
              </a:rPr>
              <a:t>sigo</a:t>
            </a:r>
            <a:r>
              <a:rPr lang="es-ES" sz="4200" dirty="0">
                <a:solidFill>
                  <a:schemeClr val="bg1"/>
                </a:solidFill>
              </a:rPr>
              <a:t> a Pablo»; otros afirman: «Yo, a Apolos»; otros: «Yo, a </a:t>
            </a:r>
            <a:r>
              <a:rPr lang="es-ES" sz="4200" dirty="0" err="1">
                <a:solidFill>
                  <a:schemeClr val="bg1"/>
                </a:solidFill>
              </a:rPr>
              <a:t>Cefas</a:t>
            </a:r>
            <a:r>
              <a:rPr lang="es-ES" sz="4200" dirty="0">
                <a:solidFill>
                  <a:schemeClr val="bg1"/>
                </a:solidFill>
              </a:rPr>
              <a:t>»; y otros: «Yo, a Cristo».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646331"/>
          </a:xfrm>
          <a:prstGeom prst="rect">
            <a:avLst/>
          </a:prstGeom>
          <a:noFill/>
        </p:spPr>
        <p:txBody>
          <a:bodyPr wrap="square">
            <a:spAutoFit/>
          </a:bodyPr>
          <a:lstStyle/>
          <a:p>
            <a:r>
              <a:rPr lang="fi-FI">
                <a:solidFill>
                  <a:schemeClr val="accent2"/>
                </a:solidFill>
              </a:rPr>
              <a:t>1 Corintios 1: 11-12 NVI </a:t>
            </a:r>
            <a:endParaRPr lang="es-ES" dirty="0">
              <a:solidFill>
                <a:schemeClr val="accent2"/>
              </a:solidFill>
            </a:endParaRPr>
          </a:p>
        </p:txBody>
      </p:sp>
    </p:spTree>
    <p:extLst>
      <p:ext uri="{BB962C8B-B14F-4D97-AF65-F5344CB8AC3E}">
        <p14:creationId xmlns:p14="http://schemas.microsoft.com/office/powerpoint/2010/main" val="3278976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19633" y="151179"/>
            <a:ext cx="8618220" cy="6555641"/>
          </a:xfrm>
          <a:prstGeom prst="rect">
            <a:avLst/>
          </a:prstGeom>
          <a:noFill/>
        </p:spPr>
        <p:txBody>
          <a:bodyPr wrap="square" rtlCol="0">
            <a:spAutoFit/>
          </a:bodyPr>
          <a:lstStyle/>
          <a:p>
            <a:r>
              <a:rPr lang="es-ES" sz="3000" dirty="0">
                <a:solidFill>
                  <a:schemeClr val="bg1"/>
                </a:solidFill>
              </a:rPr>
              <a:t>18 En primer lugar, oigo decir que </a:t>
            </a:r>
            <a:r>
              <a:rPr lang="es-ES" sz="3000" dirty="0">
                <a:solidFill>
                  <a:schemeClr val="accent2"/>
                </a:solidFill>
              </a:rPr>
              <a:t>cuando se reúnen como iglesia</a:t>
            </a:r>
            <a:r>
              <a:rPr lang="es-ES" sz="3000" dirty="0">
                <a:solidFill>
                  <a:schemeClr val="bg1"/>
                </a:solidFill>
              </a:rPr>
              <a:t> hay </a:t>
            </a:r>
            <a:r>
              <a:rPr lang="es-ES" sz="3000" dirty="0">
                <a:solidFill>
                  <a:schemeClr val="accent2"/>
                </a:solidFill>
              </a:rPr>
              <a:t>divisiones</a:t>
            </a:r>
            <a:r>
              <a:rPr lang="es-ES" sz="3000" dirty="0">
                <a:solidFill>
                  <a:schemeClr val="bg1"/>
                </a:solidFill>
              </a:rPr>
              <a:t> entre ustedes, y hasta cierto punto lo creo. 19 Sin duda, tiene que haber divisiones entre ustedes, para que se demuestre quiénes cuentan con la </a:t>
            </a:r>
            <a:r>
              <a:rPr lang="es-ES" sz="3000" dirty="0">
                <a:solidFill>
                  <a:schemeClr val="accent2"/>
                </a:solidFill>
              </a:rPr>
              <a:t>aprobación de Dios</a:t>
            </a:r>
            <a:r>
              <a:rPr lang="es-ES" sz="3000" dirty="0">
                <a:solidFill>
                  <a:schemeClr val="bg1"/>
                </a:solidFill>
              </a:rPr>
              <a:t>. 20 De hecho, cuando se reúnen, </a:t>
            </a:r>
            <a:r>
              <a:rPr lang="es-ES" sz="3000" dirty="0">
                <a:solidFill>
                  <a:schemeClr val="accent2"/>
                </a:solidFill>
              </a:rPr>
              <a:t>ya no es para comer la Cena del Señor</a:t>
            </a:r>
            <a:r>
              <a:rPr lang="es-ES" sz="3000" dirty="0">
                <a:solidFill>
                  <a:schemeClr val="bg1"/>
                </a:solidFill>
              </a:rPr>
              <a:t>, 21 porque cada uno se adelanta a comer su propia cena, de manera que </a:t>
            </a:r>
            <a:r>
              <a:rPr lang="es-ES" sz="3000" dirty="0">
                <a:solidFill>
                  <a:schemeClr val="accent2"/>
                </a:solidFill>
              </a:rPr>
              <a:t>unos se quedan con hambre mientras otros se emborrachan</a:t>
            </a:r>
            <a:r>
              <a:rPr lang="es-ES" sz="3000" dirty="0">
                <a:solidFill>
                  <a:schemeClr val="bg1"/>
                </a:solidFill>
              </a:rPr>
              <a:t>. 22 ¿Acaso no tienen casas donde comer y beber? ¿O es que </a:t>
            </a:r>
            <a:r>
              <a:rPr lang="es-ES" sz="3000" dirty="0">
                <a:solidFill>
                  <a:schemeClr val="accent2"/>
                </a:solidFill>
              </a:rPr>
              <a:t>menosprecian a la iglesia de Dios</a:t>
            </a:r>
            <a:r>
              <a:rPr lang="es-ES" sz="3000" dirty="0">
                <a:solidFill>
                  <a:schemeClr val="bg1"/>
                </a:solidFill>
              </a:rPr>
              <a:t> y quieren avergonzar a los que no tienen nada? ¿Qué les diré? ¿Voy a elogiarlos por esto? ¡Claro que no!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646331"/>
          </a:xfrm>
          <a:prstGeom prst="rect">
            <a:avLst/>
          </a:prstGeom>
          <a:noFill/>
        </p:spPr>
        <p:txBody>
          <a:bodyPr wrap="square">
            <a:spAutoFit/>
          </a:bodyPr>
          <a:lstStyle/>
          <a:p>
            <a:r>
              <a:rPr lang="fi-FI">
                <a:solidFill>
                  <a:schemeClr val="accent2"/>
                </a:solidFill>
              </a:rPr>
              <a:t>1 Corintios 11: 18-22 NVI </a:t>
            </a:r>
            <a:endParaRPr lang="es-ES" dirty="0">
              <a:solidFill>
                <a:schemeClr val="accent2"/>
              </a:solidFill>
            </a:endParaRPr>
          </a:p>
        </p:txBody>
      </p:sp>
    </p:spTree>
    <p:extLst>
      <p:ext uri="{BB962C8B-B14F-4D97-AF65-F5344CB8AC3E}">
        <p14:creationId xmlns:p14="http://schemas.microsoft.com/office/powerpoint/2010/main" val="2238100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509200"/>
          </a:xfrm>
          <a:prstGeom prst="rect">
            <a:avLst/>
          </a:prstGeom>
          <a:noFill/>
        </p:spPr>
        <p:txBody>
          <a:bodyPr wrap="square">
            <a:spAutoFit/>
          </a:bodyPr>
          <a:lstStyle/>
          <a:p>
            <a:r>
              <a:rPr lang="es-ES" sz="3200" dirty="0">
                <a:solidFill>
                  <a:schemeClr val="bg1"/>
                </a:solidFill>
                <a:latin typeface="Bahnschrift SemiBold Condensed" panose="020B0502040204020203" pitchFamily="34" charset="0"/>
              </a:rPr>
              <a:t>Unos seguían a Apolos que era un cristiano judío y nativo de Alejandría, «un hombre elocuente, y poderoso en las Escrituras» (Hechos 18:24). Debió haber sido un buen orador y predicador que impresionó a sus audiencias con su retórica y su entusiasmo por predicar a Jesús (Hechos 18:25). Otros afirmaban lealtad a </a:t>
            </a:r>
            <a:r>
              <a:rPr lang="es-ES" sz="3200" dirty="0" err="1">
                <a:solidFill>
                  <a:schemeClr val="bg1"/>
                </a:solidFill>
                <a:latin typeface="Bahnschrift SemiBold Condensed" panose="020B0502040204020203" pitchFamily="34" charset="0"/>
              </a:rPr>
              <a:t>Cefas</a:t>
            </a:r>
            <a:r>
              <a:rPr lang="es-ES" sz="3200" dirty="0">
                <a:solidFill>
                  <a:schemeClr val="bg1"/>
                </a:solidFill>
                <a:latin typeface="Bahnschrift SemiBold Condensed" panose="020B0502040204020203" pitchFamily="34" charset="0"/>
              </a:rPr>
              <a:t>, que es la forma aramea del nombre Pedro. Pedro fue el primero de los apóstoles en ministrar a los no judíos (Hechos 10) y, debido a su papel de liderazgo entre los apóstoles, parecía ser considerado por muchos como el principal líder o figura del movimiento cristiano. </a:t>
            </a:r>
            <a:r>
              <a:rPr lang="es-ES" sz="3200" dirty="0">
                <a:solidFill>
                  <a:schemeClr val="accent2"/>
                </a:solidFill>
                <a:latin typeface="Bahnschrift SemiBold Condensed" panose="020B0502040204020203" pitchFamily="34" charset="0"/>
              </a:rPr>
              <a:t>Material para el maestro</a:t>
            </a:r>
          </a:p>
        </p:txBody>
      </p:sp>
      <p:sp>
        <p:nvSpPr>
          <p:cNvPr id="6" name="TextBox 5">
            <a:extLst>
              <a:ext uri="{FF2B5EF4-FFF2-40B4-BE49-F238E27FC236}">
                <a16:creationId xmlns:a16="http://schemas.microsoft.com/office/drawing/2014/main" id="{632B46E7-F49B-97E9-80C4-1967CBCF2B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A</a:t>
            </a:r>
            <a:endParaRPr lang="es-ES" sz="2400" dirty="0">
              <a:solidFill>
                <a:schemeClr val="accent2"/>
              </a:solidFill>
            </a:endParaRPr>
          </a:p>
        </p:txBody>
      </p:sp>
    </p:spTree>
    <p:extLst>
      <p:ext uri="{BB962C8B-B14F-4D97-AF65-F5344CB8AC3E}">
        <p14:creationId xmlns:p14="http://schemas.microsoft.com/office/powerpoint/2010/main" val="321297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a:solidFill>
                  <a:schemeClr val="bg1"/>
                </a:solidFill>
              </a:rPr>
              <a:t>¿En quién debe enfocarse </a:t>
            </a:r>
          </a:p>
          <a:p>
            <a:pPr algn="ctr"/>
            <a:r>
              <a:rPr lang="es-ES" sz="3200">
                <a:solidFill>
                  <a:schemeClr val="bg1"/>
                </a:solidFill>
              </a:rPr>
              <a:t>nuestra lealtad para</a:t>
            </a:r>
          </a:p>
          <a:p>
            <a:pPr algn="ctr"/>
            <a:r>
              <a:rPr lang="es-ES" sz="3200">
                <a:solidFill>
                  <a:schemeClr val="bg1"/>
                </a:solidFill>
              </a:rPr>
              <a:t> mantenernos unidos?</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970318"/>
          </a:xfrm>
          <a:prstGeom prst="rect">
            <a:avLst/>
          </a:prstGeom>
          <a:noFill/>
        </p:spPr>
        <p:txBody>
          <a:bodyPr wrap="square" rtlCol="0">
            <a:spAutoFit/>
          </a:bodyPr>
          <a:lstStyle/>
          <a:p>
            <a:pPr algn="ctr"/>
            <a:r>
              <a:rPr lang="es-ES" sz="3600" dirty="0">
                <a:solidFill>
                  <a:schemeClr val="bg1"/>
                </a:solidFill>
              </a:rPr>
              <a:t>Nuestra lealtad</a:t>
            </a:r>
          </a:p>
          <a:p>
            <a:pPr algn="ctr"/>
            <a:r>
              <a:rPr lang="es-ES" sz="3600" dirty="0">
                <a:solidFill>
                  <a:schemeClr val="bg1"/>
                </a:solidFill>
              </a:rPr>
              <a:t> debe centrarse únicamente en Jesucristo, nuestro Señor crucificado, </a:t>
            </a:r>
          </a:p>
          <a:p>
            <a:pPr algn="ctr"/>
            <a:r>
              <a:rPr lang="es-ES" sz="3600" dirty="0">
                <a:solidFill>
                  <a:schemeClr val="bg1"/>
                </a:solidFill>
              </a:rPr>
              <a:t>y no en otros.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2</a:t>
            </a:r>
            <a:endParaRPr lang="es-ES" dirty="0"/>
          </a:p>
        </p:txBody>
      </p:sp>
    </p:spTree>
    <p:extLst>
      <p:ext uri="{BB962C8B-B14F-4D97-AF65-F5344CB8AC3E}">
        <p14:creationId xmlns:p14="http://schemas.microsoft.com/office/powerpoint/2010/main" val="239024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186309"/>
          </a:xfrm>
          <a:prstGeom prst="rect">
            <a:avLst/>
          </a:prstGeom>
          <a:noFill/>
        </p:spPr>
        <p:txBody>
          <a:bodyPr wrap="square" rtlCol="0">
            <a:spAutoFit/>
          </a:bodyPr>
          <a:lstStyle/>
          <a:p>
            <a:r>
              <a:rPr lang="es-ES" sz="3600" dirty="0">
                <a:solidFill>
                  <a:schemeClr val="bg1"/>
                </a:solidFill>
              </a:rPr>
              <a:t>9 Fiel es Dios, quien los ha llamado a tener </a:t>
            </a:r>
            <a:r>
              <a:rPr lang="es-ES" sz="3600" dirty="0">
                <a:solidFill>
                  <a:schemeClr val="accent2"/>
                </a:solidFill>
              </a:rPr>
              <a:t>comunión con su Hijo Jesucristo</a:t>
            </a:r>
            <a:r>
              <a:rPr lang="es-ES" sz="3600" dirty="0">
                <a:solidFill>
                  <a:schemeClr val="bg1"/>
                </a:solidFill>
              </a:rPr>
              <a:t>, nuestro Señor. 10 Les suplico, hermanos, </a:t>
            </a:r>
            <a:r>
              <a:rPr lang="es-ES" sz="3600" dirty="0">
                <a:solidFill>
                  <a:schemeClr val="accent2"/>
                </a:solidFill>
              </a:rPr>
              <a:t>en el nombre de nuestro Señor Jesucristo</a:t>
            </a:r>
            <a:r>
              <a:rPr lang="es-ES" sz="3600" dirty="0">
                <a:solidFill>
                  <a:schemeClr val="bg1"/>
                </a:solidFill>
              </a:rPr>
              <a:t>, que todos </a:t>
            </a:r>
            <a:r>
              <a:rPr lang="es-ES" sz="3600" dirty="0">
                <a:solidFill>
                  <a:schemeClr val="accent2"/>
                </a:solidFill>
              </a:rPr>
              <a:t>vivan en armonía </a:t>
            </a:r>
            <a:r>
              <a:rPr lang="es-ES" sz="3600" dirty="0">
                <a:solidFill>
                  <a:schemeClr val="bg1"/>
                </a:solidFill>
              </a:rPr>
              <a:t>y que </a:t>
            </a:r>
            <a:r>
              <a:rPr lang="es-ES" sz="3600" dirty="0">
                <a:solidFill>
                  <a:schemeClr val="accent2"/>
                </a:solidFill>
              </a:rPr>
              <a:t>no haya divisiones</a:t>
            </a:r>
            <a:r>
              <a:rPr lang="es-ES" sz="3600" dirty="0">
                <a:solidFill>
                  <a:schemeClr val="bg1"/>
                </a:solidFill>
              </a:rPr>
              <a:t> entre ustedes, sino que se mantengan </a:t>
            </a:r>
            <a:r>
              <a:rPr lang="es-ES" sz="3600" dirty="0">
                <a:solidFill>
                  <a:schemeClr val="accent2"/>
                </a:solidFill>
              </a:rPr>
              <a:t>unidos en un mismo pensar y en un mismo propósito</a:t>
            </a:r>
            <a:r>
              <a:rPr lang="es-ES" sz="3600" dirty="0">
                <a:solidFill>
                  <a:schemeClr val="bg1"/>
                </a:solidFill>
              </a:rPr>
              <a:t>. 13 ¡Cómo! ¿</a:t>
            </a:r>
            <a:r>
              <a:rPr lang="es-ES" sz="3600" dirty="0">
                <a:solidFill>
                  <a:schemeClr val="accent2"/>
                </a:solidFill>
              </a:rPr>
              <a:t>Está dividido Cristo</a:t>
            </a:r>
            <a:r>
              <a:rPr lang="es-ES" sz="3600" dirty="0">
                <a:solidFill>
                  <a:schemeClr val="bg1"/>
                </a:solidFill>
              </a:rPr>
              <a:t>? ¿Acaso Pablo fue </a:t>
            </a:r>
            <a:r>
              <a:rPr lang="es-ES" sz="3600" dirty="0">
                <a:solidFill>
                  <a:schemeClr val="accent2"/>
                </a:solidFill>
              </a:rPr>
              <a:t>crucificado</a:t>
            </a:r>
            <a:r>
              <a:rPr lang="es-ES" sz="3600" dirty="0">
                <a:solidFill>
                  <a:schemeClr val="bg1"/>
                </a:solidFill>
              </a:rPr>
              <a:t> por ustedes? ¿O es que fueron </a:t>
            </a:r>
            <a:r>
              <a:rPr lang="es-ES" sz="3600" dirty="0">
                <a:solidFill>
                  <a:schemeClr val="accent2"/>
                </a:solidFill>
              </a:rPr>
              <a:t>bautizados</a:t>
            </a:r>
            <a:r>
              <a:rPr lang="es-ES" sz="3600" dirty="0">
                <a:solidFill>
                  <a:schemeClr val="bg1"/>
                </a:solidFill>
              </a:rPr>
              <a:t> en el nombre de Pablo?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1" y="2472565"/>
            <a:ext cx="1729740" cy="646331"/>
          </a:xfrm>
          <a:prstGeom prst="rect">
            <a:avLst/>
          </a:prstGeom>
          <a:noFill/>
        </p:spPr>
        <p:txBody>
          <a:bodyPr wrap="square">
            <a:spAutoFit/>
          </a:bodyPr>
          <a:lstStyle/>
          <a:p>
            <a:r>
              <a:rPr lang="fi-FI">
                <a:solidFill>
                  <a:schemeClr val="accent2"/>
                </a:solidFill>
              </a:rPr>
              <a:t>1 Corintios 1: 9-10, 13 NVI </a:t>
            </a:r>
            <a:endParaRPr lang="es-ES" dirty="0">
              <a:solidFill>
                <a:schemeClr val="accent2"/>
              </a:solidFill>
            </a:endParaRPr>
          </a:p>
        </p:txBody>
      </p:sp>
    </p:spTree>
    <p:extLst>
      <p:ext uri="{BB962C8B-B14F-4D97-AF65-F5344CB8AC3E}">
        <p14:creationId xmlns:p14="http://schemas.microsoft.com/office/powerpoint/2010/main" val="4207871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811530"/>
            <a:ext cx="8469630" cy="3785652"/>
          </a:xfrm>
          <a:prstGeom prst="rect">
            <a:avLst/>
          </a:prstGeom>
          <a:noFill/>
        </p:spPr>
        <p:txBody>
          <a:bodyPr wrap="square" rtlCol="0">
            <a:spAutoFit/>
          </a:bodyPr>
          <a:lstStyle/>
          <a:p>
            <a:r>
              <a:rPr lang="es-ES" sz="6000" dirty="0">
                <a:solidFill>
                  <a:schemeClr val="bg1"/>
                </a:solidFill>
              </a:rPr>
              <a:t>27 Ahora bien, ustedes </a:t>
            </a:r>
            <a:r>
              <a:rPr lang="es-ES" sz="6000" dirty="0">
                <a:solidFill>
                  <a:schemeClr val="accent2"/>
                </a:solidFill>
              </a:rPr>
              <a:t>son el cuerpo de Cristo </a:t>
            </a:r>
            <a:r>
              <a:rPr lang="es-ES" sz="6000" dirty="0">
                <a:solidFill>
                  <a:schemeClr val="bg1"/>
                </a:solidFill>
              </a:rPr>
              <a:t>y cada uno es </a:t>
            </a:r>
            <a:r>
              <a:rPr lang="es-ES" sz="6000" dirty="0">
                <a:solidFill>
                  <a:schemeClr val="accent2"/>
                </a:solidFill>
              </a:rPr>
              <a:t>miembro de ese cuerpo</a:t>
            </a:r>
            <a:r>
              <a:rPr lang="es-ES" sz="6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32094" y="2237064"/>
            <a:ext cx="1729740" cy="646331"/>
          </a:xfrm>
          <a:prstGeom prst="rect">
            <a:avLst/>
          </a:prstGeom>
          <a:noFill/>
        </p:spPr>
        <p:txBody>
          <a:bodyPr wrap="square">
            <a:spAutoFit/>
          </a:bodyPr>
          <a:lstStyle/>
          <a:p>
            <a:r>
              <a:rPr lang="fi-FI">
                <a:solidFill>
                  <a:schemeClr val="accent2"/>
                </a:solidFill>
              </a:rPr>
              <a:t>1 Corintios 12: 27 NVI </a:t>
            </a:r>
            <a:endParaRPr lang="es-ES" dirty="0">
              <a:solidFill>
                <a:schemeClr val="accent2"/>
              </a:solidFill>
            </a:endParaRPr>
          </a:p>
        </p:txBody>
      </p:sp>
    </p:spTree>
    <p:extLst>
      <p:ext uri="{BB962C8B-B14F-4D97-AF65-F5344CB8AC3E}">
        <p14:creationId xmlns:p14="http://schemas.microsoft.com/office/powerpoint/2010/main" val="1849641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1157</Words>
  <Application>Microsoft Office PowerPoint</Application>
  <PresentationFormat>Widescreen</PresentationFormat>
  <Paragraphs>60</Paragraphs>
  <Slides>20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Aptos</vt:lpstr>
      <vt:lpstr>Aptos Display</vt:lpstr>
      <vt:lpstr>Arial</vt:lpstr>
      <vt:lpstr>Bahnschrift SemiBold Condensed</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jacquideshommeslive deshommes</dc:creator>
  <cp:lastModifiedBy>jose ferreira Neto</cp:lastModifiedBy>
  <cp:revision>5</cp:revision>
  <dcterms:created xsi:type="dcterms:W3CDTF">2026-06-27T11:23:44Z</dcterms:created>
  <dcterms:modified xsi:type="dcterms:W3CDTF">2026-07-11T19:03:11Z</dcterms:modified>
</cp:coreProperties>
</file>