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pt-BR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Imaturos</a:t>
          </a: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São como crianças (1Co. 3:1)</a:t>
          </a: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alimentam de leite (1Co. 3:2)</a:t>
          </a: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São carnais (1Co. 3:3)</a:t>
          </a: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deixam levar pela opinião dos outros (1Co. 3:4)</a:t>
          </a: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Maduros</a:t>
          </a: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São adultos</a:t>
          </a:r>
          <a:br>
            <a:rPr lang="pt-BR" sz="2000" b="1" noProof="0" dirty="0">
              <a:solidFill>
                <a:schemeClr val="tx1"/>
              </a:solidFill>
            </a:rPr>
          </a:br>
          <a:r>
            <a:rPr lang="pt-BR" sz="2000" b="1" noProof="0" dirty="0">
              <a:solidFill>
                <a:schemeClr val="tx1"/>
              </a:solidFill>
            </a:rPr>
            <a:t>(1Co. 14:20)</a:t>
          </a: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 err="1">
              <a:solidFill>
                <a:schemeClr val="tx1"/>
              </a:solidFill>
            </a:rPr>
            <a:t>Toman</a:t>
          </a:r>
          <a:r>
            <a:rPr lang="pt-BR" sz="2000" b="1" noProof="0" dirty="0">
              <a:solidFill>
                <a:schemeClr val="tx1"/>
              </a:solidFill>
            </a:rPr>
            <a:t> alimentos sólidos (Heb. 5:14)</a:t>
          </a: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São espirituais (1Co. 2:13)</a:t>
          </a: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Eles têm discernimento espiritual (1Co. 2:14)</a:t>
          </a: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300" b="1" kern="1200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Imaturos</a:t>
          </a: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São como crianças (1Co. 3:1)</a:t>
          </a: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alimentam de leite (1Co. 3:2)</a:t>
          </a: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São carnais (1Co. 3:3)</a:t>
          </a: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deixam levar pela opinião dos outros (1Co. 3:4)</a:t>
          </a: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300" b="1" kern="1200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Maduros</a:t>
          </a: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São adultos</a:t>
          </a:r>
          <a:br>
            <a:rPr lang="pt-BR" sz="2000" b="1" kern="1200" noProof="0" dirty="0">
              <a:solidFill>
                <a:schemeClr val="tx1"/>
              </a:solidFill>
            </a:rPr>
          </a:br>
          <a:r>
            <a:rPr lang="pt-BR" sz="2000" b="1" kern="1200" noProof="0" dirty="0">
              <a:solidFill>
                <a:schemeClr val="tx1"/>
              </a:solidFill>
            </a:rPr>
            <a:t>(1Co. 14:20)</a:t>
          </a: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 err="1">
              <a:solidFill>
                <a:schemeClr val="tx1"/>
              </a:solidFill>
            </a:rPr>
            <a:t>Toman</a:t>
          </a:r>
          <a:r>
            <a:rPr lang="pt-BR" sz="2000" b="1" kern="1200" noProof="0" dirty="0">
              <a:solidFill>
                <a:schemeClr val="tx1"/>
              </a:solidFill>
            </a:rPr>
            <a:t> alimentos sólidos (Heb. 5:14)</a:t>
          </a: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São espirituais (1Co. 2:13)</a:t>
          </a: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Eles têm discernimento espiritual (1Co. 2:14)</a:t>
          </a: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11/07/2026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0" y="5761077"/>
            <a:ext cx="1217771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t-BR" sz="7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UNIDADE EM CRISTO</a:t>
            </a:r>
            <a:endParaRPr lang="pt-BR" sz="72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FC0A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Lição 3 de 18 de julho de 2026</a:t>
            </a:r>
            <a:endParaRPr lang="pt-BR" sz="1600" b="1" noProof="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646492" y="622372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pt-BR" noProof="0" dirty="0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1249024" y="622372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pt-BR" sz="44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RESPEITO AOS LÍDERES</a:t>
            </a:r>
            <a:endParaRPr lang="pt-BR" sz="4400" b="1" spc="600" noProof="0" dirty="0">
              <a:ln w="22225">
                <a:noFill/>
                <a:prstDash val="solid"/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“Agora é exigido aos administradores que todos sejam considerados fiéis" (1 Coríntios 4:2)</a:t>
            </a:r>
            <a:endParaRPr lang="pt-BR" sz="1400" b="1" noProof="0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2031409" y="1242179"/>
            <a:ext cx="7115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Só porque existem rivalidades e facções em torno dos líderes não significa que devemos descartá-las. Pelo contrário, Paulo apoiou e defendeu o ministério de Apolo e seu trabalho em Corinto </a:t>
            </a:r>
            <a:r>
              <a:rPr lang="pt-BR" sz="2000" b="1" noProof="0" dirty="0"/>
              <a:t>(1Co. 3:5-6; 4:6; 16:12).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795607"/>
            <a:chOff x="9365230" y="1587500"/>
            <a:chExt cx="2626744" cy="279560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95410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/>
                <a:t>Frank e Walter Bond foram os primeiros missionários na Espanha. Walter morreu por sua fé em Jaén em 1914</a:t>
              </a:r>
              <a:endParaRPr lang="pt-BR" sz="14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962275" y="3882733"/>
            <a:ext cx="5076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Líderes cristãos seguem os passos de Jesus estando dispostos a sofrer por seus irmãos e irmãs e, se necessário, a morrer por seu ministério </a:t>
            </a:r>
            <a:r>
              <a:rPr lang="pt-BR" sz="2000" b="1" noProof="0" dirty="0"/>
              <a:t>(1Co. 4:11-13; 2Co. 11:23-28).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2031408" y="2570797"/>
            <a:ext cx="7115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os líderes agem fielmente, são dignos de honra (1 Cor. 4:2; 1 Tim. 5:17). Mas mesmo quando não recebem essa honra, permanecem fiéis porque sabem que é Deus em pessoa, e não os homens, quem deve julgá-los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4:3-4).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962274" y="5513949"/>
            <a:ext cx="5076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Nem líderes nem membros são chamados a lutar ou discutir entre si, mas a se unir para exaltar Jesus e pregar a mensagem da cruz.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84936" y="489502"/>
            <a:ext cx="777721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“Nada pode aperfeiçoar a unidade na igreja além do espírito da paciência cristã. Satanás pode semear discórdia; apenas Cristo pode harmonizar os elementos discordantes... Quando, como trabalhadores individuais da igreja, amamos a Deus acima de tudo e ao próximo como a nós mesmos, então não haverá esforços laboriosos para unir; haverá unidade em Cristo, ouvidos fechados a notícias, e ninguém censurará seu próximo. Os membros da igreja vão valorizar o amor e a união, e serão como uma grande família. Então levaremos ao mundo as credenciais que testemunharão que Deus enviou Seu Filho ao mundo”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6374498" y="6045012"/>
            <a:ext cx="358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</a:t>
            </a:r>
            <a:r>
              <a:rPr lang="pt-BR" sz="1600" b="1"/>
              <a:t>(Refletindo </a:t>
            </a:r>
            <a:r>
              <a:rPr lang="pt-BR" sz="1600" b="1" dirty="0"/>
              <a:t>Jesus, 5 de julho)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«Imploro-vos, irmãos, em nome de nosso Senhor Jesus Cristo, que todos falem a mesma coisa e que não haja divisões entre vocês. Mas estejam perfeitamente unidos em uma só mente e em um só parecer" (1 Coríntios 1:10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99342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7267575" y="3760707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Problemas que causam desunião: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C53544"/>
                </a:solidFill>
              </a:rPr>
              <a:t>Divisões e conflitos.</a:t>
            </a:r>
            <a:endParaRPr lang="pt-BR" sz="2000" b="1" noProof="0" dirty="0">
              <a:solidFill>
                <a:srgbClr val="C53544"/>
              </a:solidFill>
            </a:endParaRPr>
          </a:p>
          <a:p>
            <a:pPr>
              <a:spcBef>
                <a:spcPts val="1800"/>
              </a:spcBef>
            </a:pPr>
            <a:r>
              <a:rPr lang="pt-BR" sz="2000" b="1" dirty="0"/>
              <a:t>Como manter a unidade</a:t>
            </a:r>
            <a:r>
              <a:rPr lang="pt-BR" sz="2000" b="1" noProof="0" dirty="0"/>
              <a:t>:</a:t>
            </a: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55A14E"/>
                </a:solidFill>
              </a:rPr>
              <a:t>Unidade em Jesus.</a:t>
            </a:r>
            <a:endParaRPr lang="pt-BR" sz="2000" b="1" noProof="0" dirty="0">
              <a:solidFill>
                <a:srgbClr val="55A14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3080B9"/>
                </a:solidFill>
              </a:rPr>
              <a:t>Sabedoria e maturidade.</a:t>
            </a:r>
            <a:endParaRPr lang="pt-BR" sz="2000" b="1" noProof="0" dirty="0">
              <a:solidFill>
                <a:srgbClr val="3080B9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C57035"/>
                </a:solidFill>
              </a:rPr>
              <a:t>Serviço e humildade.</a:t>
            </a:r>
            <a:endParaRPr lang="pt-BR" sz="2000" b="1" noProof="0" dirty="0">
              <a:solidFill>
                <a:srgbClr val="C57035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BD2DB8"/>
                </a:solidFill>
              </a:rPr>
              <a:t>Respeito pelos líderes.</a:t>
            </a:r>
            <a:endParaRPr lang="pt-BR" sz="2000" b="1" noProof="0" dirty="0">
              <a:solidFill>
                <a:srgbClr val="BD2DB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304098"/>
            <a:ext cx="7019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cumprimentar os coríntios e elogiá-los por seu crescimento espiritual, Paulo aborda o primeiro dos problemas que afligem aquela igreja: a falta de unidade.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420820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4" y="2417951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Um ponto é claro desde o início: a unidade na igreja não pode ser alcançada pelo esforço humano. Só focando em Jesus podemos chegar à unidade.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3" y="1334186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Ao longo das epístolas aos Coríntios e outras que Paulo escreveu, vemos como ele nos dá diretrizes para resolver esse problema, que também pode afetar as igrejas de hoje.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1140542" y="2100382"/>
            <a:ext cx="99109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BR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PROBLEMAS QUE CAUSAM DESUNIÃO</a:t>
            </a:r>
            <a:endParaRPr lang="pt-BR" sz="66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FF0000"/>
                </a:solidFill>
              </a:rPr>
              <a:t>DIVISÕES E CONFLITOS</a:t>
            </a:r>
            <a:endParaRPr lang="pt-BR" sz="4400" b="1" noProof="0" dirty="0">
              <a:ln/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6260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“Vos imploro, irmãos, em nome de nosso Senhor Jesus Cristo, que todos falem a mesma coisa, e que não haja divisões entre vós, mas que estejam perfeitamente unidos na mesma mente e no mesmo parecer“</a:t>
            </a:r>
            <a:b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  <a:t> (1 Coríntios 1:10)</a:t>
            </a:r>
            <a:endParaRPr lang="pt-BR" b="1" noProof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146027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Diferentes líderes passaram por Corinto, e cada crente tinha seu pregador favorito (Paulo, Apolo, Pedro...) Isso havia chegado ao ponto de provocar conflitos entre eles (1 Coríntios 1:11).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195909" y="5045117"/>
            <a:ext cx="57821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Aos poucos, a vida da igreja foi afetada (1 Coríntios 3:3). A falta de unidade distorceu a celebração do sacramento (1 Coríntios 11:33), e eles chegaram a processar uns aos outros em tribunal (1 Coríntios 6:1).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Quais eram as divisões na igreja coríntia (1 Coríntios 1:12)?</a:t>
            </a:r>
            <a:endParaRPr lang="pt-BR" sz="20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4" y="3819823"/>
            <a:ext cx="51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Sem perceber que todos pregavam uma mensagem comum, eles focaram em aspectos irrelevantes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3:5-8).</a:t>
            </a: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2172929" y="2149544"/>
            <a:ext cx="7846142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BR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COMO MANTER A UNIDADE</a:t>
            </a:r>
            <a:endParaRPr lang="pt-BR" sz="6600" b="1" noProof="0" dirty="0">
              <a:ln w="12700" cmpd="sng">
                <a:solidFill>
                  <a:srgbClr val="285E2D"/>
                </a:solidFill>
                <a:prstDash val="solid"/>
              </a:ln>
              <a:gradFill>
                <a:gsLst>
                  <a:gs pos="0">
                    <a:srgbClr val="285E2D"/>
                  </a:gs>
                  <a:gs pos="40000">
                    <a:srgbClr val="64BC6C"/>
                  </a:gs>
                  <a:gs pos="87000">
                    <a:srgbClr val="B7DFBA"/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3"/>
                </a:solidFill>
              </a:rPr>
              <a:t>UNIDADE EM JESUS</a:t>
            </a:r>
            <a:endParaRPr lang="pt-BR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444755" y="681722"/>
            <a:ext cx="684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“Deus é fiel, por quem foste chamado à comunhão com seu Filho Jesus Cristo, nosso Senhor" (1 Coríntios 1:9)</a:t>
            </a:r>
            <a:endParaRPr lang="pt-BR" b="1" noProof="0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96133"/>
            <a:ext cx="727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"Cristo está dividido? Paulo foi crucificado por vocês? Ou foste batizado em nome de Paulo?" (1 Coríntios 1:13). Com essas perguntas, Paulo quiz faze-los refletir.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22" y="6037986"/>
            <a:ext cx="727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unidade na igreja só é alcançada morrendo para si mesmo e vivendo para Jesus.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3822" y="4925249"/>
            <a:ext cx="7278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 pequenas diferenças de opinião, os diferentes dons que cada um tem, quando estão centrados em Cristo, em vez de gerar desunião, geram união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12:12-13, 25, 27).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3821" y="3917441"/>
            <a:ext cx="7278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unidade em Jesus não é uniformidade. Isso não implica que todos pensamos igual sobre tudo, ou que todos atuemos da mesma forma.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3819" y="2556887"/>
            <a:ext cx="72780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unidade só pode ser alcançada tendo Jesus como nosso Senhor. A unidade não é alcançada aderindo aos pensamentos ou ideias de um irmão ou irmã, formando grupos fechados.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SABEDORIA E MATURIDADE</a:t>
            </a:r>
            <a:endParaRPr lang="pt-BR" sz="4400" b="1" spc="600" noProof="0" dirty="0">
              <a:ln/>
              <a:solidFill>
                <a:srgbClr val="864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690563" y="596763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“Portanto, eu, irmãos, não poderia falar a vocês como ao espiritual, mas como à carne, como aos bebês em Cristo" (1 Coríntios 3:1)</a:t>
            </a:r>
            <a:endParaRPr lang="pt-BR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155781" y="1311918"/>
            <a:ext cx="3167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chama cristãos imaturos, "bebês em Cristo", de "carnais" (1 Coríntios 3:1). Esse tipo de cristão olha mais para as pessoas do que para Jesus.</a:t>
            </a:r>
            <a:endParaRPr lang="pt-BR" sz="2000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671676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143327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155781" y="3558687"/>
            <a:ext cx="31675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se dá importância excessiva a alguns líderes em detrimento de outros, formam-se grupos que dividem a igreja. Isso é fruto da imaturidade. Por isso Paulo nos convida a alcançar a maturidade em Cristo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2:6).</a:t>
            </a: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SERVIÇO E HUMILDADE</a:t>
            </a:r>
            <a:endParaRPr lang="pt-BR" sz="4400" b="1" spc="300" noProof="0" dirty="0">
              <a:ln w="15875">
                <a:solidFill>
                  <a:srgbClr val="C34B2F"/>
                </a:solidFill>
                <a:prstDash val="solid"/>
              </a:ln>
              <a:solidFill>
                <a:srgbClr val="66FFCC"/>
              </a:solidFill>
              <a:effectLst>
                <a:outerShdw blurRad="38100" dist="22860" dir="54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17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“Portanto, considerem-nos servos de Cristo e guardiões dos mistérios de Deus" (1 Coríntios 4:1)</a:t>
            </a:r>
            <a:endParaRPr lang="pt-BR" b="1" noProof="0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200025" y="1430656"/>
            <a:ext cx="651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Assim como hoje, no primeiro século as pessoas estavam divididas por pensamentos políticos, filosóficos, religiosos... Como evitar que esse modo de pensar fosse introduzido na igreja, gerando divisão?</a:t>
            </a:r>
            <a:endParaRPr lang="pt-BR" sz="2000" b="1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758307"/>
            <a:ext cx="6391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atitude do líder tem muito a ver com isso. Os líderes da igreja devem ser claros sobre seu papel como administradores. Eles não são donos da igreja, eles apenas a administram para Cristo.</a:t>
            </a:r>
            <a:endParaRPr lang="pt-BR" sz="2000" b="1" noProof="0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817930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Que unidade haveria na igreja se todos nós — não apenas os líderes, mas cada membro — agíssemos dessa forma?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98056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servo que administra deve comportar-se como seu Senhor se comporta: sempre pronto para se entregar humildemente ao serviço dos outros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Flp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2:3-8).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4085958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líder da igreja é Jesus, todos os outros a lideram como "servos de Cristo"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4:1).</a:t>
            </a: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1181</Words>
  <Application>Microsoft Office PowerPoint</Application>
  <PresentationFormat>Widescreen</PresentationFormat>
  <Paragraphs>59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Comic Sans MS</vt:lpstr>
      <vt:lpstr>Arial</vt:lpstr>
      <vt:lpstr>Aptos Display</vt:lpstr>
      <vt:lpstr>Constantia</vt:lpstr>
      <vt:lpstr>Aptos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48</cp:revision>
  <dcterms:created xsi:type="dcterms:W3CDTF">2026-06-06T16:57:43Z</dcterms:created>
  <dcterms:modified xsi:type="dcterms:W3CDTF">2026-07-11T18:48:11Z</dcterms:modified>
</cp:coreProperties>
</file>