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69" r:id="rId6"/>
    <p:sldId id="277" r:id="rId7"/>
    <p:sldId id="260" r:id="rId8"/>
    <p:sldId id="263" r:id="rId9"/>
    <p:sldId id="270" r:id="rId10"/>
    <p:sldId id="271" r:id="rId11"/>
    <p:sldId id="264" r:id="rId12"/>
    <p:sldId id="266" r:id="rId13"/>
    <p:sldId id="272" r:id="rId14"/>
    <p:sldId id="273" r:id="rId15"/>
    <p:sldId id="265" r:id="rId16"/>
    <p:sldId id="267" r:id="rId17"/>
    <p:sldId id="274" r:id="rId18"/>
    <p:sldId id="275" r:id="rId19"/>
    <p:sldId id="268" r:id="rId20"/>
    <p:sldId id="262" r:id="rId21"/>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9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5F65F-EE07-0F71-6841-9845ADC73D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279B256-9EAA-655F-8019-8B6477B71A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8D14A4D-5368-AEFF-4955-8B0FEB90E3EB}"/>
              </a:ext>
            </a:extLst>
          </p:cNvPr>
          <p:cNvSpPr>
            <a:spLocks noGrp="1"/>
          </p:cNvSpPr>
          <p:nvPr>
            <p:ph type="dt" sz="half" idx="10"/>
          </p:nvPr>
        </p:nvSpPr>
        <p:spPr/>
        <p:txBody>
          <a:bodyPr/>
          <a:lstStyle/>
          <a:p>
            <a:fld id="{55D14FD2-12A2-4B3D-9B28-3842CCAA9A09}" type="datetimeFigureOut">
              <a:rPr lang="es-ES" smtClean="0"/>
              <a:t>03/10/2026</a:t>
            </a:fld>
            <a:endParaRPr lang="es-ES"/>
          </a:p>
        </p:txBody>
      </p:sp>
      <p:sp>
        <p:nvSpPr>
          <p:cNvPr id="5" name="Marcador de pie de página 4">
            <a:extLst>
              <a:ext uri="{FF2B5EF4-FFF2-40B4-BE49-F238E27FC236}">
                <a16:creationId xmlns:a16="http://schemas.microsoft.com/office/drawing/2014/main" id="{E5C388CB-8B4D-D1EB-C20B-80BF4446377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AF497B-DE04-BF2A-1E38-9C14D5F24E7F}"/>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418183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2C4C5C-6D46-147D-71B0-51A02DF1839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E0108A1-90A0-5C20-2623-52A2845D12E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8FBD41-A24E-9E12-1C63-749F546C8722}"/>
              </a:ext>
            </a:extLst>
          </p:cNvPr>
          <p:cNvSpPr>
            <a:spLocks noGrp="1"/>
          </p:cNvSpPr>
          <p:nvPr>
            <p:ph type="dt" sz="half" idx="10"/>
          </p:nvPr>
        </p:nvSpPr>
        <p:spPr/>
        <p:txBody>
          <a:bodyPr/>
          <a:lstStyle/>
          <a:p>
            <a:fld id="{55D14FD2-12A2-4B3D-9B28-3842CCAA9A09}" type="datetimeFigureOut">
              <a:rPr lang="es-ES" smtClean="0"/>
              <a:t>03/10/2026</a:t>
            </a:fld>
            <a:endParaRPr lang="es-ES"/>
          </a:p>
        </p:txBody>
      </p:sp>
      <p:sp>
        <p:nvSpPr>
          <p:cNvPr id="5" name="Marcador de pie de página 4">
            <a:extLst>
              <a:ext uri="{FF2B5EF4-FFF2-40B4-BE49-F238E27FC236}">
                <a16:creationId xmlns:a16="http://schemas.microsoft.com/office/drawing/2014/main" id="{BAF5194D-EB90-3982-5DA2-A6A22C70A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2100BB0-B81E-12E3-1334-E95BB30B6E78}"/>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091921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ECFB46-C85C-D8D0-4A81-9696D953242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10F3F41-AC6D-9A7B-5FF3-D8527C48B0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F8209D1-5CDE-7BEE-D78A-18E71DDAAE7A}"/>
              </a:ext>
            </a:extLst>
          </p:cNvPr>
          <p:cNvSpPr>
            <a:spLocks noGrp="1"/>
          </p:cNvSpPr>
          <p:nvPr>
            <p:ph type="dt" sz="half" idx="10"/>
          </p:nvPr>
        </p:nvSpPr>
        <p:spPr/>
        <p:txBody>
          <a:bodyPr/>
          <a:lstStyle/>
          <a:p>
            <a:fld id="{55D14FD2-12A2-4B3D-9B28-3842CCAA9A09}" type="datetimeFigureOut">
              <a:rPr lang="es-ES" smtClean="0"/>
              <a:t>03/10/2026</a:t>
            </a:fld>
            <a:endParaRPr lang="es-ES"/>
          </a:p>
        </p:txBody>
      </p:sp>
      <p:sp>
        <p:nvSpPr>
          <p:cNvPr id="5" name="Marcador de pie de página 4">
            <a:extLst>
              <a:ext uri="{FF2B5EF4-FFF2-40B4-BE49-F238E27FC236}">
                <a16:creationId xmlns:a16="http://schemas.microsoft.com/office/drawing/2014/main" id="{2D9BB64D-5466-936A-4BC9-9BB096686A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A349DD-4DB9-FFB0-0BDA-38DAD31466CB}"/>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19351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44965-32FB-EA9C-8A91-DA36344937E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D6C710-B031-0E0D-28CF-7DD3C7C013C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DFC14F0-D2BB-1031-91D0-3E35291627A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E78AD59-7A4E-0B63-0CD0-E0E5B023339A}"/>
              </a:ext>
            </a:extLst>
          </p:cNvPr>
          <p:cNvSpPr>
            <a:spLocks noGrp="1"/>
          </p:cNvSpPr>
          <p:nvPr>
            <p:ph type="dt" sz="half" idx="10"/>
          </p:nvPr>
        </p:nvSpPr>
        <p:spPr/>
        <p:txBody>
          <a:bodyPr/>
          <a:lstStyle/>
          <a:p>
            <a:fld id="{55D14FD2-12A2-4B3D-9B28-3842CCAA9A09}" type="datetimeFigureOut">
              <a:rPr lang="es-ES" smtClean="0"/>
              <a:t>03/10/2026</a:t>
            </a:fld>
            <a:endParaRPr lang="es-ES"/>
          </a:p>
        </p:txBody>
      </p:sp>
      <p:sp>
        <p:nvSpPr>
          <p:cNvPr id="6" name="Marcador de pie de página 5">
            <a:extLst>
              <a:ext uri="{FF2B5EF4-FFF2-40B4-BE49-F238E27FC236}">
                <a16:creationId xmlns:a16="http://schemas.microsoft.com/office/drawing/2014/main" id="{30DEE44E-7267-7261-9229-81F6307F14E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23B5471-3AF1-6357-9813-1110712E3CB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76542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B1DC8-203D-6901-2D4E-224DB101A7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D5DF84-2447-8484-50F0-332AB09DAF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A8C953-4D17-2C0D-EA0F-D89594014B9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FF53C3C-D744-8D1F-181C-7746AA7E1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5CB1A88-5449-937B-2C41-390AD28FAA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8FF65E5-471D-6204-318E-A5D8D652A2FF}"/>
              </a:ext>
            </a:extLst>
          </p:cNvPr>
          <p:cNvSpPr>
            <a:spLocks noGrp="1"/>
          </p:cNvSpPr>
          <p:nvPr>
            <p:ph type="dt" sz="half" idx="10"/>
          </p:nvPr>
        </p:nvSpPr>
        <p:spPr/>
        <p:txBody>
          <a:bodyPr/>
          <a:lstStyle/>
          <a:p>
            <a:fld id="{55D14FD2-12A2-4B3D-9B28-3842CCAA9A09}" type="datetimeFigureOut">
              <a:rPr lang="es-ES" smtClean="0"/>
              <a:t>03/10/2026</a:t>
            </a:fld>
            <a:endParaRPr lang="es-ES"/>
          </a:p>
        </p:txBody>
      </p:sp>
      <p:sp>
        <p:nvSpPr>
          <p:cNvPr id="8" name="Marcador de pie de página 7">
            <a:extLst>
              <a:ext uri="{FF2B5EF4-FFF2-40B4-BE49-F238E27FC236}">
                <a16:creationId xmlns:a16="http://schemas.microsoft.com/office/drawing/2014/main" id="{008EE768-1B2F-2832-A447-998FF4B29B5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20958B1-2CED-0E0B-43F8-1540239B39B0}"/>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727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5A153B-D7A2-94E6-3284-2CED71A7AF0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95D163-C057-A166-4D16-D15E3734BB3A}"/>
              </a:ext>
            </a:extLst>
          </p:cNvPr>
          <p:cNvSpPr>
            <a:spLocks noGrp="1"/>
          </p:cNvSpPr>
          <p:nvPr>
            <p:ph type="dt" sz="half" idx="10"/>
          </p:nvPr>
        </p:nvSpPr>
        <p:spPr/>
        <p:txBody>
          <a:bodyPr/>
          <a:lstStyle/>
          <a:p>
            <a:fld id="{55D14FD2-12A2-4B3D-9B28-3842CCAA9A09}" type="datetimeFigureOut">
              <a:rPr lang="es-ES" smtClean="0"/>
              <a:t>03/10/2026</a:t>
            </a:fld>
            <a:endParaRPr lang="es-ES"/>
          </a:p>
        </p:txBody>
      </p:sp>
      <p:sp>
        <p:nvSpPr>
          <p:cNvPr id="4" name="Marcador de pie de página 3">
            <a:extLst>
              <a:ext uri="{FF2B5EF4-FFF2-40B4-BE49-F238E27FC236}">
                <a16:creationId xmlns:a16="http://schemas.microsoft.com/office/drawing/2014/main" id="{1053DAC9-683A-A1BD-1EF9-91562693EF1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496346-0611-83C9-EE3E-BD86C64E2C51}"/>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952419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AE11591-F0D5-BF16-0C35-93875F15E73B}"/>
              </a:ext>
            </a:extLst>
          </p:cNvPr>
          <p:cNvSpPr>
            <a:spLocks noGrp="1"/>
          </p:cNvSpPr>
          <p:nvPr>
            <p:ph type="dt" sz="half" idx="10"/>
          </p:nvPr>
        </p:nvSpPr>
        <p:spPr/>
        <p:txBody>
          <a:bodyPr/>
          <a:lstStyle/>
          <a:p>
            <a:fld id="{55D14FD2-12A2-4B3D-9B28-3842CCAA9A09}" type="datetimeFigureOut">
              <a:rPr lang="es-ES" smtClean="0"/>
              <a:t>03/10/2026</a:t>
            </a:fld>
            <a:endParaRPr lang="es-ES"/>
          </a:p>
        </p:txBody>
      </p:sp>
      <p:sp>
        <p:nvSpPr>
          <p:cNvPr id="3" name="Marcador de pie de página 2">
            <a:extLst>
              <a:ext uri="{FF2B5EF4-FFF2-40B4-BE49-F238E27FC236}">
                <a16:creationId xmlns:a16="http://schemas.microsoft.com/office/drawing/2014/main" id="{F3F0932C-AE25-D5A6-FFC8-94497D2534F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17BBD0F-29CD-FCD1-76C0-0CB04C6CB58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71409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FC00FA-F63E-AFB1-83B5-76D5294859F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7F569AA-9657-31EB-5CF2-D1509CCF2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19219AD-5D33-9E86-DBC6-CA62F1F97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5593768-D297-209A-B5DD-30335ECA1251}"/>
              </a:ext>
            </a:extLst>
          </p:cNvPr>
          <p:cNvSpPr>
            <a:spLocks noGrp="1"/>
          </p:cNvSpPr>
          <p:nvPr>
            <p:ph type="dt" sz="half" idx="10"/>
          </p:nvPr>
        </p:nvSpPr>
        <p:spPr/>
        <p:txBody>
          <a:bodyPr/>
          <a:lstStyle/>
          <a:p>
            <a:fld id="{55D14FD2-12A2-4B3D-9B28-3842CCAA9A09}" type="datetimeFigureOut">
              <a:rPr lang="es-ES" smtClean="0"/>
              <a:t>03/10/2026</a:t>
            </a:fld>
            <a:endParaRPr lang="es-ES"/>
          </a:p>
        </p:txBody>
      </p:sp>
      <p:sp>
        <p:nvSpPr>
          <p:cNvPr id="6" name="Marcador de pie de página 5">
            <a:extLst>
              <a:ext uri="{FF2B5EF4-FFF2-40B4-BE49-F238E27FC236}">
                <a16:creationId xmlns:a16="http://schemas.microsoft.com/office/drawing/2014/main" id="{5D238877-E988-DE8B-E95B-A155238A98C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FEA2C1-403D-313A-EB44-712E9A9B7642}"/>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952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4CA7A5-0E5A-6C3B-2B1B-76B72972650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9573B51-3693-A685-AB62-CCA80A230A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2C2E204-CD15-722E-521C-9EBA19DAF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977099-9C1C-F95D-A001-9463F6D389D0}"/>
              </a:ext>
            </a:extLst>
          </p:cNvPr>
          <p:cNvSpPr>
            <a:spLocks noGrp="1"/>
          </p:cNvSpPr>
          <p:nvPr>
            <p:ph type="dt" sz="half" idx="10"/>
          </p:nvPr>
        </p:nvSpPr>
        <p:spPr/>
        <p:txBody>
          <a:bodyPr/>
          <a:lstStyle/>
          <a:p>
            <a:fld id="{55D14FD2-12A2-4B3D-9B28-3842CCAA9A09}" type="datetimeFigureOut">
              <a:rPr lang="es-ES" smtClean="0"/>
              <a:t>03/10/2026</a:t>
            </a:fld>
            <a:endParaRPr lang="es-ES"/>
          </a:p>
        </p:txBody>
      </p:sp>
      <p:sp>
        <p:nvSpPr>
          <p:cNvPr id="6" name="Marcador de pie de página 5">
            <a:extLst>
              <a:ext uri="{FF2B5EF4-FFF2-40B4-BE49-F238E27FC236}">
                <a16:creationId xmlns:a16="http://schemas.microsoft.com/office/drawing/2014/main" id="{A532E479-6CFF-C17A-06F1-74DF2CB78B9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72AFBBB-158C-E241-6257-F446091C5ECD}"/>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2363730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29D5A2-C673-45D2-AE85-FDF42976289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A6696D4-4C21-E2F3-C19D-F81FBE0A2D3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FE42BB-FFAE-3668-4846-B56AED1B72D0}"/>
              </a:ext>
            </a:extLst>
          </p:cNvPr>
          <p:cNvSpPr>
            <a:spLocks noGrp="1"/>
          </p:cNvSpPr>
          <p:nvPr>
            <p:ph type="dt" sz="half" idx="10"/>
          </p:nvPr>
        </p:nvSpPr>
        <p:spPr/>
        <p:txBody>
          <a:bodyPr/>
          <a:lstStyle/>
          <a:p>
            <a:fld id="{55D14FD2-12A2-4B3D-9B28-3842CCAA9A09}" type="datetimeFigureOut">
              <a:rPr lang="es-ES" smtClean="0"/>
              <a:t>03/10/2026</a:t>
            </a:fld>
            <a:endParaRPr lang="es-ES"/>
          </a:p>
        </p:txBody>
      </p:sp>
      <p:sp>
        <p:nvSpPr>
          <p:cNvPr id="5" name="Marcador de pie de página 4">
            <a:extLst>
              <a:ext uri="{FF2B5EF4-FFF2-40B4-BE49-F238E27FC236}">
                <a16:creationId xmlns:a16="http://schemas.microsoft.com/office/drawing/2014/main" id="{FAC8BC10-3A1B-0538-A159-95490B52502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713D569-8F1C-B741-2DC3-131E47C16E24}"/>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21439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DFE294D-84CA-24EE-8ABA-CD877CD504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57BE649-A929-C539-B1C0-CFB973C6737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B65013-9426-1AE8-5533-9C8C737712F6}"/>
              </a:ext>
            </a:extLst>
          </p:cNvPr>
          <p:cNvSpPr>
            <a:spLocks noGrp="1"/>
          </p:cNvSpPr>
          <p:nvPr>
            <p:ph type="dt" sz="half" idx="10"/>
          </p:nvPr>
        </p:nvSpPr>
        <p:spPr/>
        <p:txBody>
          <a:bodyPr/>
          <a:lstStyle/>
          <a:p>
            <a:fld id="{55D14FD2-12A2-4B3D-9B28-3842CCAA9A09}" type="datetimeFigureOut">
              <a:rPr lang="es-ES" smtClean="0"/>
              <a:t>03/10/2026</a:t>
            </a:fld>
            <a:endParaRPr lang="es-ES"/>
          </a:p>
        </p:txBody>
      </p:sp>
      <p:sp>
        <p:nvSpPr>
          <p:cNvPr id="5" name="Marcador de pie de página 4">
            <a:extLst>
              <a:ext uri="{FF2B5EF4-FFF2-40B4-BE49-F238E27FC236}">
                <a16:creationId xmlns:a16="http://schemas.microsoft.com/office/drawing/2014/main" id="{481E87E8-53A1-22B4-6642-420C9C6243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2ECCADF-4291-9C5C-AAF0-EFD2E5F3E5F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212822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81D1B8-BBFD-1EAD-F5D2-E3172348E4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AC4E0F9-7DBD-1D60-8F41-D54317924B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9ED221-C8B1-5B78-B6C6-6A75140FBD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D14FD2-12A2-4B3D-9B28-3842CCAA9A09}" type="datetimeFigureOut">
              <a:rPr lang="es-ES" smtClean="0"/>
              <a:t>03/10/2026</a:t>
            </a:fld>
            <a:endParaRPr lang="es-ES"/>
          </a:p>
        </p:txBody>
      </p:sp>
      <p:sp>
        <p:nvSpPr>
          <p:cNvPr id="5" name="Marcador de pie de página 4">
            <a:extLst>
              <a:ext uri="{FF2B5EF4-FFF2-40B4-BE49-F238E27FC236}">
                <a16:creationId xmlns:a16="http://schemas.microsoft.com/office/drawing/2014/main" id="{CBDE6AD9-D634-A16C-1CEE-6FC432813B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C965C15-0375-596E-BD17-A7431153CB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E243D8-6A43-4529-A051-529695C09AD6}" type="slidenum">
              <a:rPr lang="es-ES" smtClean="0"/>
              <a:t>‹nº›</a:t>
            </a:fld>
            <a:endParaRPr lang="es-ES"/>
          </a:p>
        </p:txBody>
      </p:sp>
    </p:spTree>
    <p:extLst>
      <p:ext uri="{BB962C8B-B14F-4D97-AF65-F5344CB8AC3E}">
        <p14:creationId xmlns:p14="http://schemas.microsoft.com/office/powerpoint/2010/main" val="88159311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E8876F8-3F88-FB86-2367-5A5A8867F8CF}"/>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1974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74628FAF-310C-552B-A5A6-A9B2FC22CDA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1D9D218-702C-7998-E491-6794330248E3}"/>
              </a:ext>
            </a:extLst>
          </p:cNvPr>
          <p:cNvSpPr txBox="1"/>
          <p:nvPr/>
        </p:nvSpPr>
        <p:spPr>
          <a:xfrm>
            <a:off x="4360986" y="3429000"/>
            <a:ext cx="7831014" cy="923330"/>
          </a:xfrm>
          <a:prstGeom prst="rect">
            <a:avLst/>
          </a:prstGeom>
          <a:noFill/>
        </p:spPr>
        <p:txBody>
          <a:bodyPr wrap="square" rtlCol="0">
            <a:spAutoFit/>
          </a:bodyPr>
          <a:lstStyle/>
          <a:p>
            <a:pPr algn="ctr"/>
            <a:r>
              <a:rPr lang="es-ES" sz="5400">
                <a:solidFill>
                  <a:schemeClr val="bg1"/>
                </a:solidFill>
              </a:rPr>
              <a:t>Mensajeros de Dios</a:t>
            </a:r>
            <a:endParaRPr lang="es-ES" sz="5400" dirty="0">
              <a:solidFill>
                <a:schemeClr val="bg1"/>
              </a:solidFill>
            </a:endParaRPr>
          </a:p>
        </p:txBody>
      </p:sp>
    </p:spTree>
    <p:extLst>
      <p:ext uri="{BB962C8B-B14F-4D97-AF65-F5344CB8AC3E}">
        <p14:creationId xmlns:p14="http://schemas.microsoft.com/office/powerpoint/2010/main" val="134405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512757" y="2241936"/>
            <a:ext cx="3166485" cy="1815882"/>
          </a:xfrm>
          <a:prstGeom prst="rect">
            <a:avLst/>
          </a:prstGeom>
          <a:noFill/>
        </p:spPr>
        <p:txBody>
          <a:bodyPr wrap="square" rtlCol="0">
            <a:spAutoFit/>
          </a:bodyPr>
          <a:lstStyle/>
          <a:p>
            <a:pPr algn="ctr"/>
            <a:r>
              <a:rPr lang="es-ES" sz="2800" dirty="0">
                <a:solidFill>
                  <a:schemeClr val="bg1"/>
                </a:solidFill>
              </a:rPr>
              <a:t>¿QUÉ FUE LO MÁS </a:t>
            </a:r>
          </a:p>
          <a:p>
            <a:pPr algn="ctr"/>
            <a:r>
              <a:rPr lang="es-ES" sz="2800" dirty="0">
                <a:solidFill>
                  <a:schemeClr val="bg1"/>
                </a:solidFill>
              </a:rPr>
              <a:t>DESTACABLE DEL </a:t>
            </a:r>
          </a:p>
          <a:p>
            <a:pPr algn="ctr"/>
            <a:r>
              <a:rPr lang="es-ES" sz="2800" dirty="0">
                <a:solidFill>
                  <a:schemeClr val="bg1"/>
                </a:solidFill>
              </a:rPr>
              <a:t>PROFETA ABRAHAM?</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2677656"/>
          </a:xfrm>
          <a:prstGeom prst="rect">
            <a:avLst/>
          </a:prstGeom>
          <a:noFill/>
        </p:spPr>
        <p:txBody>
          <a:bodyPr wrap="square" rtlCol="0">
            <a:spAutoFit/>
          </a:bodyPr>
          <a:lstStyle/>
          <a:p>
            <a:pPr algn="ctr"/>
            <a:r>
              <a:rPr lang="es-ES" sz="2400" dirty="0">
                <a:solidFill>
                  <a:schemeClr val="bg1"/>
                </a:solidFill>
              </a:rPr>
              <a:t>OBEDECIÓ POR</a:t>
            </a:r>
          </a:p>
          <a:p>
            <a:pPr algn="ctr"/>
            <a:r>
              <a:rPr lang="es-ES" sz="2400" dirty="0">
                <a:solidFill>
                  <a:schemeClr val="bg1"/>
                </a:solidFill>
              </a:rPr>
              <a:t> FE Y LE FUE CONTADO </a:t>
            </a:r>
          </a:p>
          <a:p>
            <a:pPr algn="ctr"/>
            <a:r>
              <a:rPr lang="es-ES" sz="2400" dirty="0">
                <a:solidFill>
                  <a:schemeClr val="bg1"/>
                </a:solidFill>
              </a:rPr>
              <a:t>POR JUSTICIA,</a:t>
            </a:r>
          </a:p>
          <a:p>
            <a:pPr algn="ctr"/>
            <a:r>
              <a:rPr lang="es-ES" sz="2400" dirty="0">
                <a:solidFill>
                  <a:schemeClr val="bg1"/>
                </a:solidFill>
              </a:rPr>
              <a:t> PREDICANDO  EL EVANGELIO DE CRISTO CON SUS ACCIONES.</a:t>
            </a:r>
          </a:p>
        </p:txBody>
      </p:sp>
      <p:sp>
        <p:nvSpPr>
          <p:cNvPr id="2" name="CuadroTexto 1">
            <a:extLst>
              <a:ext uri="{FF2B5EF4-FFF2-40B4-BE49-F238E27FC236}">
                <a16:creationId xmlns:a16="http://schemas.microsoft.com/office/drawing/2014/main" id="{BA582C4E-A978-0ABA-EFE1-0E27283EEBEA}"/>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1</a:t>
            </a:r>
            <a:endParaRPr lang="es-ES" sz="4400" dirty="0">
              <a:solidFill>
                <a:schemeClr val="bg1"/>
              </a:solidFill>
            </a:endParaRPr>
          </a:p>
        </p:txBody>
      </p:sp>
    </p:spTree>
    <p:extLst>
      <p:ext uri="{BB962C8B-B14F-4D97-AF65-F5344CB8AC3E}">
        <p14:creationId xmlns:p14="http://schemas.microsoft.com/office/powerpoint/2010/main" val="359186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170646"/>
          </a:xfrm>
          <a:prstGeom prst="rect">
            <a:avLst/>
          </a:prstGeom>
          <a:noFill/>
        </p:spPr>
        <p:txBody>
          <a:bodyPr wrap="square" rtlCol="0">
            <a:spAutoFit/>
          </a:bodyPr>
          <a:lstStyle/>
          <a:p>
            <a:r>
              <a:rPr lang="es-ES" sz="6600" dirty="0">
                <a:solidFill>
                  <a:schemeClr val="bg1"/>
                </a:solidFill>
              </a:rPr>
              <a:t>Génesis 15: 6 NVI Abram </a:t>
            </a:r>
            <a:r>
              <a:rPr lang="es-ES" sz="6600" dirty="0">
                <a:solidFill>
                  <a:schemeClr val="accent6"/>
                </a:solidFill>
              </a:rPr>
              <a:t>creyó</a:t>
            </a:r>
            <a:r>
              <a:rPr lang="es-ES" sz="6600" dirty="0">
                <a:solidFill>
                  <a:schemeClr val="bg1"/>
                </a:solidFill>
              </a:rPr>
              <a:t> al Señor y el Señor </a:t>
            </a:r>
            <a:r>
              <a:rPr lang="es-ES" sz="6600" dirty="0">
                <a:solidFill>
                  <a:schemeClr val="accent6"/>
                </a:solidFill>
              </a:rPr>
              <a:t>se lo reconoció como justicia</a:t>
            </a:r>
            <a:r>
              <a:rPr lang="es-ES" sz="66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5282" cy="461665"/>
          </a:xfrm>
          <a:prstGeom prst="rect">
            <a:avLst/>
          </a:prstGeom>
          <a:noFill/>
        </p:spPr>
        <p:txBody>
          <a:bodyPr wrap="square" rtlCol="0">
            <a:spAutoFit/>
          </a:bodyPr>
          <a:lstStyle/>
          <a:p>
            <a:r>
              <a:rPr lang="es-ES" sz="2400">
                <a:solidFill>
                  <a:schemeClr val="bg1"/>
                </a:solidFill>
              </a:rPr>
              <a:t>Génesis 15: 6 NVI</a:t>
            </a:r>
            <a:endParaRPr lang="es-ES" sz="2400" dirty="0">
              <a:solidFill>
                <a:schemeClr val="bg1"/>
              </a:solidFill>
            </a:endParaRPr>
          </a:p>
        </p:txBody>
      </p:sp>
    </p:spTree>
    <p:extLst>
      <p:ext uri="{BB962C8B-B14F-4D97-AF65-F5344CB8AC3E}">
        <p14:creationId xmlns:p14="http://schemas.microsoft.com/office/powerpoint/2010/main" val="1333475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32311"/>
          </a:xfrm>
          <a:prstGeom prst="rect">
            <a:avLst/>
          </a:prstGeom>
          <a:noFill/>
        </p:spPr>
        <p:txBody>
          <a:bodyPr wrap="square" rtlCol="0">
            <a:spAutoFit/>
          </a:bodyPr>
          <a:lstStyle/>
          <a:p>
            <a:r>
              <a:rPr lang="es-ES" sz="6000" dirty="0">
                <a:solidFill>
                  <a:schemeClr val="bg1"/>
                </a:solidFill>
              </a:rPr>
              <a:t>8 Por la </a:t>
            </a:r>
            <a:r>
              <a:rPr lang="es-ES" sz="6000" dirty="0">
                <a:solidFill>
                  <a:schemeClr val="accent6"/>
                </a:solidFill>
              </a:rPr>
              <a:t>fe</a:t>
            </a:r>
            <a:r>
              <a:rPr lang="es-ES" sz="6000" dirty="0">
                <a:solidFill>
                  <a:schemeClr val="bg1"/>
                </a:solidFill>
              </a:rPr>
              <a:t> Abraham, siendo llamado, </a:t>
            </a:r>
            <a:r>
              <a:rPr lang="es-ES" sz="6000" dirty="0">
                <a:solidFill>
                  <a:schemeClr val="accent6"/>
                </a:solidFill>
              </a:rPr>
              <a:t>obedeció</a:t>
            </a:r>
            <a:r>
              <a:rPr lang="es-ES" sz="6000" dirty="0">
                <a:solidFill>
                  <a:schemeClr val="bg1"/>
                </a:solidFill>
              </a:rPr>
              <a:t> para salir al lugar que había de recibir como herencia; y salió </a:t>
            </a:r>
            <a:r>
              <a:rPr lang="es-ES" sz="6000" dirty="0">
                <a:solidFill>
                  <a:schemeClr val="accent6"/>
                </a:solidFill>
              </a:rPr>
              <a:t>sin saber a dónde iba</a:t>
            </a:r>
            <a:r>
              <a:rPr lang="es-ES" sz="60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Hebreos 11: 8 </a:t>
            </a:r>
            <a:endParaRPr lang="es-ES" sz="2400" dirty="0">
              <a:solidFill>
                <a:schemeClr val="bg1"/>
              </a:solidFill>
            </a:endParaRPr>
          </a:p>
        </p:txBody>
      </p:sp>
    </p:spTree>
    <p:extLst>
      <p:ext uri="{BB962C8B-B14F-4D97-AF65-F5344CB8AC3E}">
        <p14:creationId xmlns:p14="http://schemas.microsoft.com/office/powerpoint/2010/main" val="2518388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78478"/>
          </a:xfrm>
          <a:prstGeom prst="rect">
            <a:avLst/>
          </a:prstGeom>
          <a:noFill/>
        </p:spPr>
        <p:txBody>
          <a:bodyPr wrap="square" rtlCol="0">
            <a:spAutoFit/>
          </a:bodyPr>
          <a:lstStyle/>
          <a:p>
            <a:r>
              <a:rPr lang="es-ES" sz="3300" dirty="0">
                <a:solidFill>
                  <a:schemeClr val="bg1"/>
                </a:solidFill>
              </a:rPr>
              <a:t>1 Aconteció después de estas cosas, que </a:t>
            </a:r>
            <a:r>
              <a:rPr lang="es-ES" sz="3300" dirty="0">
                <a:solidFill>
                  <a:schemeClr val="accent6"/>
                </a:solidFill>
              </a:rPr>
              <a:t>probó</a:t>
            </a:r>
            <a:r>
              <a:rPr lang="es-ES" sz="3300" dirty="0">
                <a:solidFill>
                  <a:schemeClr val="bg1"/>
                </a:solidFill>
              </a:rPr>
              <a:t> Dios a Abraham, y le dijo: Abraham. Y él respondió: </a:t>
            </a:r>
            <a:r>
              <a:rPr lang="es-ES" sz="3300" dirty="0">
                <a:solidFill>
                  <a:schemeClr val="accent6"/>
                </a:solidFill>
              </a:rPr>
              <a:t>Heme</a:t>
            </a:r>
            <a:r>
              <a:rPr lang="es-ES" sz="3300" dirty="0">
                <a:solidFill>
                  <a:schemeClr val="bg1"/>
                </a:solidFill>
              </a:rPr>
              <a:t> </a:t>
            </a:r>
            <a:r>
              <a:rPr lang="es-ES" sz="3300" dirty="0">
                <a:solidFill>
                  <a:schemeClr val="accent6"/>
                </a:solidFill>
              </a:rPr>
              <a:t>aquí</a:t>
            </a:r>
            <a:r>
              <a:rPr lang="es-ES" sz="3300" dirty="0">
                <a:solidFill>
                  <a:schemeClr val="bg1"/>
                </a:solidFill>
              </a:rPr>
              <a:t>. 2 Y dijo: Toma ahora tu hijo, tu único, Isaac, a quien amas, y </a:t>
            </a:r>
            <a:r>
              <a:rPr lang="es-ES" sz="3300" dirty="0">
                <a:solidFill>
                  <a:schemeClr val="accent6"/>
                </a:solidFill>
              </a:rPr>
              <a:t>vete</a:t>
            </a:r>
            <a:r>
              <a:rPr lang="es-ES" sz="3300" dirty="0">
                <a:solidFill>
                  <a:schemeClr val="bg1"/>
                </a:solidFill>
              </a:rPr>
              <a:t> a tierra de </a:t>
            </a:r>
            <a:r>
              <a:rPr lang="es-ES" sz="3300" dirty="0" err="1">
                <a:solidFill>
                  <a:schemeClr val="bg1"/>
                </a:solidFill>
              </a:rPr>
              <a:t>Moriah</a:t>
            </a:r>
            <a:r>
              <a:rPr lang="es-ES" sz="3300" dirty="0">
                <a:solidFill>
                  <a:schemeClr val="bg1"/>
                </a:solidFill>
              </a:rPr>
              <a:t>, y </a:t>
            </a:r>
            <a:r>
              <a:rPr lang="es-ES" sz="3300" dirty="0">
                <a:solidFill>
                  <a:schemeClr val="accent6"/>
                </a:solidFill>
              </a:rPr>
              <a:t>ofrécelo allí en holocausto </a:t>
            </a:r>
            <a:r>
              <a:rPr lang="es-ES" sz="3300" dirty="0">
                <a:solidFill>
                  <a:schemeClr val="bg1"/>
                </a:solidFill>
              </a:rPr>
              <a:t>sobre uno de los montes que yo te diré. 3 Y Abraham se levantó muy de mañana, y enalbardó su asno, y tomó consigo dos siervos suyos, y a Isaac su hijo; y cortó leña para el holocausto, y </a:t>
            </a:r>
            <a:r>
              <a:rPr lang="es-ES" sz="3300" dirty="0">
                <a:solidFill>
                  <a:schemeClr val="accent6"/>
                </a:solidFill>
              </a:rPr>
              <a:t>se levantó, y fue al lugar que Dios le dijo</a:t>
            </a:r>
            <a:r>
              <a:rPr lang="es-ES" sz="33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Génesis 22: 1-3 </a:t>
            </a:r>
            <a:endParaRPr lang="es-ES" sz="2400" dirty="0">
              <a:solidFill>
                <a:schemeClr val="bg1"/>
              </a:solidFill>
            </a:endParaRPr>
          </a:p>
        </p:txBody>
      </p:sp>
    </p:spTree>
    <p:extLst>
      <p:ext uri="{BB962C8B-B14F-4D97-AF65-F5344CB8AC3E}">
        <p14:creationId xmlns:p14="http://schemas.microsoft.com/office/powerpoint/2010/main" val="1840262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001643"/>
          </a:xfrm>
          <a:prstGeom prst="rect">
            <a:avLst/>
          </a:prstGeom>
          <a:noFill/>
        </p:spPr>
        <p:txBody>
          <a:bodyPr wrap="square" rtlCol="0">
            <a:spAutoFit/>
          </a:bodyPr>
          <a:lstStyle/>
          <a:p>
            <a:r>
              <a:rPr lang="es-ES" sz="3200" dirty="0">
                <a:solidFill>
                  <a:schemeClr val="bg1"/>
                </a:solidFill>
              </a:rPr>
              <a:t>Dios eligió a Abram para que fuera un ejemplo de fe en el pacto para todas las generaciones. Rodeado de apostasía y ambivalencia moral, Abram demostró ser fiel al llamado de Dios (</a:t>
            </a:r>
            <a:r>
              <a:rPr lang="es-ES" sz="3200" dirty="0" err="1">
                <a:solidFill>
                  <a:schemeClr val="bg1"/>
                </a:solidFill>
              </a:rPr>
              <a:t>Gén</a:t>
            </a:r>
            <a:r>
              <a:rPr lang="es-ES" sz="3200" dirty="0">
                <a:solidFill>
                  <a:schemeClr val="bg1"/>
                </a:solidFill>
              </a:rPr>
              <a:t>. 12:1-9). Para poner a prueba la fe de Abraham e ilustrar el futuro sacrificio del Hijo de Dios, se pidió al patriarca que ofreciera a Isaac, su hijo, como sacrificio a Dios (</a:t>
            </a:r>
            <a:r>
              <a:rPr lang="es-ES" sz="3200" dirty="0" err="1">
                <a:solidFill>
                  <a:schemeClr val="bg1"/>
                </a:solidFill>
              </a:rPr>
              <a:t>Gén</a:t>
            </a:r>
            <a:r>
              <a:rPr lang="es-ES" sz="3200" dirty="0">
                <a:solidFill>
                  <a:schemeClr val="bg1"/>
                </a:solidFill>
              </a:rPr>
              <a:t>. 22:1-17).  Piensa en todas las razones que Abraham pudo haber esgrimido para ignorar la orden explícita de Dios. Sin embargo, él obedeció fielmente. </a:t>
            </a:r>
            <a:r>
              <a:rPr lang="es-ES" sz="3200" dirty="0">
                <a:solidFill>
                  <a:schemeClr val="accent6"/>
                </a:solidFill>
              </a:rPr>
              <a:t>Lección del domingo</a:t>
            </a:r>
            <a:r>
              <a:rPr lang="es-ES" sz="3200" dirty="0">
                <a:solidFill>
                  <a:schemeClr val="bg1"/>
                </a:solidFill>
              </a:rPr>
              <a:t>.</a:t>
            </a:r>
          </a:p>
        </p:txBody>
      </p:sp>
      <p:sp>
        <p:nvSpPr>
          <p:cNvPr id="2" name="CuadroTexto 1">
            <a:extLst>
              <a:ext uri="{FF2B5EF4-FFF2-40B4-BE49-F238E27FC236}">
                <a16:creationId xmlns:a16="http://schemas.microsoft.com/office/drawing/2014/main" id="{5FA8B02C-AD2A-47B3-C7E5-9B2E7B8A958D}"/>
              </a:ext>
            </a:extLst>
          </p:cNvPr>
          <p:cNvSpPr txBox="1"/>
          <p:nvPr/>
        </p:nvSpPr>
        <p:spPr>
          <a:xfrm>
            <a:off x="188259" y="2191871"/>
            <a:ext cx="376517" cy="523220"/>
          </a:xfrm>
          <a:prstGeom prst="rect">
            <a:avLst/>
          </a:prstGeom>
          <a:noFill/>
        </p:spPr>
        <p:txBody>
          <a:bodyPr wrap="square" rtlCol="0">
            <a:spAutoFit/>
          </a:bodyPr>
          <a:lstStyle/>
          <a:p>
            <a:r>
              <a:rPr lang="es-DO" sz="2800" b="1" dirty="0"/>
              <a:t>A</a:t>
            </a:r>
            <a:endParaRPr lang="es-ES" sz="2800" b="1" dirty="0"/>
          </a:p>
        </p:txBody>
      </p:sp>
    </p:spTree>
    <p:extLst>
      <p:ext uri="{BB962C8B-B14F-4D97-AF65-F5344CB8AC3E}">
        <p14:creationId xmlns:p14="http://schemas.microsoft.com/office/powerpoint/2010/main" val="3572731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2308324"/>
          </a:xfrm>
          <a:prstGeom prst="rect">
            <a:avLst/>
          </a:prstGeom>
          <a:noFill/>
        </p:spPr>
        <p:txBody>
          <a:bodyPr wrap="square" rtlCol="0">
            <a:spAutoFit/>
          </a:bodyPr>
          <a:lstStyle/>
          <a:p>
            <a:pPr algn="ctr"/>
            <a:r>
              <a:rPr lang="es-ES" sz="2400" dirty="0">
                <a:solidFill>
                  <a:schemeClr val="bg1"/>
                </a:solidFill>
              </a:rPr>
              <a:t>¿QUÉ LLAMADO DE AVIVAMIENTO PRESENTA EL </a:t>
            </a:r>
          </a:p>
          <a:p>
            <a:pPr algn="ctr"/>
            <a:r>
              <a:rPr lang="es-ES" sz="2400" dirty="0">
                <a:solidFill>
                  <a:schemeClr val="bg1"/>
                </a:solidFill>
              </a:rPr>
              <a:t>MENSAJE PROFÉTICO DE ELÍAS?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046988"/>
          </a:xfrm>
          <a:prstGeom prst="rect">
            <a:avLst/>
          </a:prstGeom>
          <a:noFill/>
        </p:spPr>
        <p:txBody>
          <a:bodyPr wrap="square" rtlCol="0">
            <a:spAutoFit/>
          </a:bodyPr>
          <a:lstStyle/>
          <a:p>
            <a:pPr algn="ctr"/>
            <a:r>
              <a:rPr lang="es-ES" sz="2400" dirty="0">
                <a:solidFill>
                  <a:schemeClr val="bg1"/>
                </a:solidFill>
              </a:rPr>
              <a:t>CONVOCA A </a:t>
            </a:r>
          </a:p>
          <a:p>
            <a:pPr algn="ctr"/>
            <a:r>
              <a:rPr lang="es-ES" sz="2400" dirty="0">
                <a:solidFill>
                  <a:schemeClr val="bg1"/>
                </a:solidFill>
              </a:rPr>
              <a:t>RENUNCIAR A LOS</a:t>
            </a:r>
          </a:p>
          <a:p>
            <a:pPr algn="ctr"/>
            <a:r>
              <a:rPr lang="es-ES" sz="2400" dirty="0">
                <a:solidFill>
                  <a:schemeClr val="bg1"/>
                </a:solidFill>
              </a:rPr>
              <a:t> ÍDOLOS, VOLVER A LA OBEDIENCIA AL SEÑOR Y A BUSCAR LA ARMONÍA</a:t>
            </a:r>
          </a:p>
          <a:p>
            <a:pPr algn="ctr"/>
            <a:r>
              <a:rPr lang="es-ES" sz="2400" dirty="0">
                <a:solidFill>
                  <a:schemeClr val="bg1"/>
                </a:solidFill>
              </a:rPr>
              <a:t> EN EL HOGAR ANTES DEL DÍA FINAL.</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2</a:t>
            </a:r>
            <a:endParaRPr lang="es-ES" sz="4400" dirty="0">
              <a:solidFill>
                <a:schemeClr val="bg1"/>
              </a:solidFill>
            </a:endParaRPr>
          </a:p>
        </p:txBody>
      </p:sp>
    </p:spTree>
    <p:extLst>
      <p:ext uri="{BB962C8B-B14F-4D97-AF65-F5344CB8AC3E}">
        <p14:creationId xmlns:p14="http://schemas.microsoft.com/office/powerpoint/2010/main" val="1091060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355312"/>
          </a:xfrm>
          <a:prstGeom prst="rect">
            <a:avLst/>
          </a:prstGeom>
          <a:noFill/>
        </p:spPr>
        <p:txBody>
          <a:bodyPr wrap="square" rtlCol="0">
            <a:spAutoFit/>
          </a:bodyPr>
          <a:lstStyle/>
          <a:p>
            <a:r>
              <a:rPr lang="es-ES" sz="5700" dirty="0">
                <a:solidFill>
                  <a:schemeClr val="bg1"/>
                </a:solidFill>
              </a:rPr>
              <a:t>37 ¡Respóndeme, Señor, respóndeme, para que esta gente </a:t>
            </a:r>
            <a:r>
              <a:rPr lang="es-ES" sz="5700" dirty="0">
                <a:solidFill>
                  <a:schemeClr val="accent6"/>
                </a:solidFill>
              </a:rPr>
              <a:t>reconozca</a:t>
            </a:r>
            <a:r>
              <a:rPr lang="es-ES" sz="5700" dirty="0">
                <a:solidFill>
                  <a:schemeClr val="bg1"/>
                </a:solidFill>
              </a:rPr>
              <a:t> que tú, Señor, eres Dios y estás </a:t>
            </a:r>
            <a:r>
              <a:rPr lang="es-ES" sz="5700" dirty="0">
                <a:solidFill>
                  <a:schemeClr val="accent6"/>
                </a:solidFill>
              </a:rPr>
              <a:t>haciendo que su corazón se vuelva a ti</a:t>
            </a:r>
            <a:r>
              <a:rPr lang="es-ES" sz="57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698376" cy="461665"/>
          </a:xfrm>
          <a:prstGeom prst="rect">
            <a:avLst/>
          </a:prstGeom>
          <a:noFill/>
        </p:spPr>
        <p:txBody>
          <a:bodyPr wrap="square" rtlCol="0">
            <a:spAutoFit/>
          </a:bodyPr>
          <a:lstStyle/>
          <a:p>
            <a:r>
              <a:rPr lang="es-ES" sz="2400" dirty="0">
                <a:solidFill>
                  <a:schemeClr val="bg1"/>
                </a:solidFill>
              </a:rPr>
              <a:t>1 Reyes 18: 37 NVI</a:t>
            </a:r>
          </a:p>
        </p:txBody>
      </p:sp>
    </p:spTree>
    <p:extLst>
      <p:ext uri="{BB962C8B-B14F-4D97-AF65-F5344CB8AC3E}">
        <p14:creationId xmlns:p14="http://schemas.microsoft.com/office/powerpoint/2010/main" val="1396412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32311"/>
          </a:xfrm>
          <a:prstGeom prst="rect">
            <a:avLst/>
          </a:prstGeom>
          <a:noFill/>
        </p:spPr>
        <p:txBody>
          <a:bodyPr wrap="square" rtlCol="0">
            <a:spAutoFit/>
          </a:bodyPr>
          <a:lstStyle/>
          <a:p>
            <a:r>
              <a:rPr lang="es-ES" sz="6000" dirty="0">
                <a:solidFill>
                  <a:schemeClr val="bg1"/>
                </a:solidFill>
              </a:rPr>
              <a:t>6 Él hará que los padres se </a:t>
            </a:r>
            <a:r>
              <a:rPr lang="es-ES" sz="6000" dirty="0">
                <a:solidFill>
                  <a:schemeClr val="accent6"/>
                </a:solidFill>
              </a:rPr>
              <a:t>reconcilien</a:t>
            </a:r>
            <a:r>
              <a:rPr lang="es-ES" sz="6000" dirty="0">
                <a:solidFill>
                  <a:schemeClr val="bg1"/>
                </a:solidFill>
              </a:rPr>
              <a:t> con sus hijos y los hijos con sus padres; así no vendré a herir la tierra con destrucción total»</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698376" cy="461665"/>
          </a:xfrm>
          <a:prstGeom prst="rect">
            <a:avLst/>
          </a:prstGeom>
          <a:noFill/>
        </p:spPr>
        <p:txBody>
          <a:bodyPr wrap="square" rtlCol="0">
            <a:spAutoFit/>
          </a:bodyPr>
          <a:lstStyle/>
          <a:p>
            <a:r>
              <a:rPr lang="es-ES" sz="2400">
                <a:solidFill>
                  <a:schemeClr val="bg1"/>
                </a:solidFill>
              </a:rPr>
              <a:t>Malaquías 4: 6 NVI </a:t>
            </a:r>
            <a:endParaRPr lang="es-ES" sz="2400" dirty="0">
              <a:solidFill>
                <a:schemeClr val="bg1"/>
              </a:solidFill>
            </a:endParaRPr>
          </a:p>
        </p:txBody>
      </p:sp>
    </p:spTree>
    <p:extLst>
      <p:ext uri="{BB962C8B-B14F-4D97-AF65-F5344CB8AC3E}">
        <p14:creationId xmlns:p14="http://schemas.microsoft.com/office/powerpoint/2010/main" val="1446984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186309"/>
          </a:xfrm>
          <a:prstGeom prst="rect">
            <a:avLst/>
          </a:prstGeom>
          <a:noFill/>
        </p:spPr>
        <p:txBody>
          <a:bodyPr wrap="square" rtlCol="0">
            <a:spAutoFit/>
          </a:bodyPr>
          <a:lstStyle/>
          <a:p>
            <a:r>
              <a:rPr lang="es-ES" sz="3600" dirty="0">
                <a:solidFill>
                  <a:schemeClr val="bg1"/>
                </a:solidFill>
              </a:rPr>
              <a:t>Justo antes de la segunda venida de Cristo, Dios ordena a su iglesia que proclame de nuevo el mensaje de Elías, y que el pueblo se aleje de sus «ídolos» y se prepare para el gran día del Señor. Dios sigue comunicándose con su pueblo a través de los canales que ha seleccionado. Su Palabra y el don profético proveen amonestación, advertencia, consejo y aliento. </a:t>
            </a:r>
            <a:r>
              <a:rPr lang="es-ES" sz="3600" dirty="0">
                <a:solidFill>
                  <a:schemeClr val="accent6"/>
                </a:solidFill>
              </a:rPr>
              <a:t>Lección del lunes.</a:t>
            </a:r>
          </a:p>
        </p:txBody>
      </p:sp>
      <p:sp>
        <p:nvSpPr>
          <p:cNvPr id="2" name="CuadroTexto 1">
            <a:extLst>
              <a:ext uri="{FF2B5EF4-FFF2-40B4-BE49-F238E27FC236}">
                <a16:creationId xmlns:a16="http://schemas.microsoft.com/office/drawing/2014/main" id="{542F4E74-1ED5-A4B3-0188-5ADC8DC46B81}"/>
              </a:ext>
            </a:extLst>
          </p:cNvPr>
          <p:cNvSpPr txBox="1"/>
          <p:nvPr/>
        </p:nvSpPr>
        <p:spPr>
          <a:xfrm>
            <a:off x="188259" y="2191871"/>
            <a:ext cx="376517" cy="523220"/>
          </a:xfrm>
          <a:prstGeom prst="rect">
            <a:avLst/>
          </a:prstGeom>
          <a:noFill/>
        </p:spPr>
        <p:txBody>
          <a:bodyPr wrap="square" rtlCol="0">
            <a:spAutoFit/>
          </a:bodyPr>
          <a:lstStyle/>
          <a:p>
            <a:r>
              <a:rPr lang="es-DO" sz="2800" b="1" dirty="0"/>
              <a:t>B</a:t>
            </a:r>
            <a:endParaRPr lang="es-ES" sz="2800" b="1" dirty="0"/>
          </a:p>
        </p:txBody>
      </p:sp>
    </p:spTree>
    <p:extLst>
      <p:ext uri="{BB962C8B-B14F-4D97-AF65-F5344CB8AC3E}">
        <p14:creationId xmlns:p14="http://schemas.microsoft.com/office/powerpoint/2010/main" val="304472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2677656"/>
          </a:xfrm>
          <a:prstGeom prst="rect">
            <a:avLst/>
          </a:prstGeom>
          <a:noFill/>
        </p:spPr>
        <p:txBody>
          <a:bodyPr wrap="square" rtlCol="0">
            <a:spAutoFit/>
          </a:bodyPr>
          <a:lstStyle/>
          <a:p>
            <a:pPr algn="ctr"/>
            <a:r>
              <a:rPr lang="es-ES" sz="2400" dirty="0">
                <a:solidFill>
                  <a:schemeClr val="bg1"/>
                </a:solidFill>
              </a:rPr>
              <a:t>¿QUÉ REVELARON ISAÍAS Y DANIEL</a:t>
            </a:r>
          </a:p>
          <a:p>
            <a:pPr algn="ctr"/>
            <a:r>
              <a:rPr lang="es-ES" sz="2400" dirty="0">
                <a:solidFill>
                  <a:schemeClr val="bg1"/>
                </a:solidFill>
              </a:rPr>
              <a:t> SOBRE EL SACRIFICIO DEL MESÍAS</a:t>
            </a:r>
          </a:p>
          <a:p>
            <a:pPr algn="ctr"/>
            <a:r>
              <a:rPr lang="es-ES" sz="2400" dirty="0">
                <a:solidFill>
                  <a:schemeClr val="bg1"/>
                </a:solidFill>
              </a:rPr>
              <a:t> Y EL TRIUNFO DE SU REINO?</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416320"/>
          </a:xfrm>
          <a:prstGeom prst="rect">
            <a:avLst/>
          </a:prstGeom>
          <a:noFill/>
        </p:spPr>
        <p:txBody>
          <a:bodyPr wrap="square" rtlCol="0">
            <a:spAutoFit/>
          </a:bodyPr>
          <a:lstStyle/>
          <a:p>
            <a:pPr algn="ctr"/>
            <a:r>
              <a:rPr lang="es-ES" sz="2400" dirty="0">
                <a:solidFill>
                  <a:schemeClr val="bg1"/>
                </a:solidFill>
              </a:rPr>
              <a:t>ISAÍAS PREDIJO</a:t>
            </a:r>
          </a:p>
          <a:p>
            <a:pPr algn="ctr"/>
            <a:r>
              <a:rPr lang="es-ES" sz="2400" dirty="0">
                <a:solidFill>
                  <a:schemeClr val="bg1"/>
                </a:solidFill>
              </a:rPr>
              <a:t> LA MUERTE EXPIATORIA</a:t>
            </a:r>
          </a:p>
          <a:p>
            <a:pPr algn="ctr"/>
            <a:r>
              <a:rPr lang="es-ES" sz="2400" dirty="0">
                <a:solidFill>
                  <a:schemeClr val="bg1"/>
                </a:solidFill>
              </a:rPr>
              <a:t> Y SUSTITUTIVA DE CRISTO, MIENTRAS DANIEL GARANTIZÓ EL ESTABLECIMIENTO</a:t>
            </a:r>
          </a:p>
          <a:p>
            <a:pPr algn="ctr"/>
            <a:r>
              <a:rPr lang="es-ES" sz="2400" dirty="0">
                <a:solidFill>
                  <a:schemeClr val="bg1"/>
                </a:solidFill>
              </a:rPr>
              <a:t> DEL REINO ETERNO DE DIOS.</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3</a:t>
            </a:r>
            <a:endParaRPr lang="es-ES" sz="4400" dirty="0">
              <a:solidFill>
                <a:schemeClr val="bg1"/>
              </a:solidFill>
            </a:endParaRPr>
          </a:p>
        </p:txBody>
      </p:sp>
    </p:spTree>
    <p:extLst>
      <p:ext uri="{BB962C8B-B14F-4D97-AF65-F5344CB8AC3E}">
        <p14:creationId xmlns:p14="http://schemas.microsoft.com/office/powerpoint/2010/main" val="4280834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093976"/>
          </a:xfrm>
          <a:prstGeom prst="rect">
            <a:avLst/>
          </a:prstGeom>
          <a:noFill/>
        </p:spPr>
        <p:txBody>
          <a:bodyPr wrap="square" rtlCol="0">
            <a:spAutoFit/>
          </a:bodyPr>
          <a:lstStyle/>
          <a:p>
            <a:r>
              <a:rPr lang="es-ES" sz="3000" dirty="0">
                <a:solidFill>
                  <a:schemeClr val="bg1"/>
                </a:solidFill>
              </a:rPr>
              <a:t>4 Ciertamente llevó él nuestras enfermedades, y sufrió nuestros dolores; y nosotros le tuvimos por azotado, por </a:t>
            </a:r>
            <a:r>
              <a:rPr lang="es-ES" sz="3000" dirty="0">
                <a:solidFill>
                  <a:schemeClr val="accent6"/>
                </a:solidFill>
              </a:rPr>
              <a:t>herido de Dios y abatido</a:t>
            </a:r>
            <a:r>
              <a:rPr lang="es-ES" sz="3000" dirty="0">
                <a:solidFill>
                  <a:schemeClr val="bg1"/>
                </a:solidFill>
              </a:rPr>
              <a:t>. 5 Mas él herido fue por nuestras rebeliones, </a:t>
            </a:r>
            <a:r>
              <a:rPr lang="es-ES" sz="3000" dirty="0">
                <a:solidFill>
                  <a:schemeClr val="accent6"/>
                </a:solidFill>
              </a:rPr>
              <a:t>molido por nuestros pecados</a:t>
            </a:r>
            <a:r>
              <a:rPr lang="es-ES" sz="3000" dirty="0">
                <a:solidFill>
                  <a:schemeClr val="bg1"/>
                </a:solidFill>
              </a:rPr>
              <a:t>; el </a:t>
            </a:r>
            <a:r>
              <a:rPr lang="es-ES" sz="3000" dirty="0">
                <a:solidFill>
                  <a:schemeClr val="accent6"/>
                </a:solidFill>
              </a:rPr>
              <a:t>castigo</a:t>
            </a:r>
            <a:r>
              <a:rPr lang="es-ES" sz="3000" dirty="0">
                <a:solidFill>
                  <a:schemeClr val="bg1"/>
                </a:solidFill>
              </a:rPr>
              <a:t> de nuestra paz fue </a:t>
            </a:r>
            <a:r>
              <a:rPr lang="es-ES" sz="3000" dirty="0">
                <a:solidFill>
                  <a:schemeClr val="accent6"/>
                </a:solidFill>
              </a:rPr>
              <a:t>sobre él</a:t>
            </a:r>
            <a:r>
              <a:rPr lang="es-ES" sz="3000" dirty="0">
                <a:solidFill>
                  <a:schemeClr val="bg1"/>
                </a:solidFill>
              </a:rPr>
              <a:t>, y por su llaga fuimos nosotros </a:t>
            </a:r>
            <a:r>
              <a:rPr lang="es-ES" sz="3000" dirty="0">
                <a:solidFill>
                  <a:schemeClr val="accent6"/>
                </a:solidFill>
              </a:rPr>
              <a:t>curados</a:t>
            </a:r>
            <a:r>
              <a:rPr lang="es-ES" sz="3000" dirty="0">
                <a:solidFill>
                  <a:schemeClr val="bg1"/>
                </a:solidFill>
              </a:rPr>
              <a:t>. 6 Todos nosotros nos descarriamos como ovejas, cada cual se apartó por su camino; mas </a:t>
            </a:r>
            <a:r>
              <a:rPr lang="es-ES" sz="3000" dirty="0">
                <a:solidFill>
                  <a:schemeClr val="accent6"/>
                </a:solidFill>
              </a:rPr>
              <a:t>Jehová cargó en él el pecado de todos nosotros</a:t>
            </a:r>
            <a:r>
              <a:rPr lang="es-ES" sz="3000" dirty="0">
                <a:solidFill>
                  <a:schemeClr val="bg1"/>
                </a:solidFill>
              </a:rPr>
              <a:t>. 7 Angustiado él, y afligido, no abrió su boca; </a:t>
            </a:r>
            <a:r>
              <a:rPr lang="es-ES" sz="3000" dirty="0">
                <a:solidFill>
                  <a:schemeClr val="accent6"/>
                </a:solidFill>
              </a:rPr>
              <a:t>como cordero fue llevado al matadero</a:t>
            </a:r>
            <a:r>
              <a:rPr lang="es-ES" sz="3000" dirty="0">
                <a:solidFill>
                  <a:schemeClr val="bg1"/>
                </a:solidFill>
              </a:rPr>
              <a:t>; y como oveja delante de sus trasquiladores, enmudeció, y no abrió su boca.</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pPr algn="ctr"/>
            <a:r>
              <a:rPr lang="es-ES" sz="2400">
                <a:solidFill>
                  <a:schemeClr val="bg1"/>
                </a:solidFill>
              </a:rPr>
              <a:t>Isaías 53: 4-7 </a:t>
            </a:r>
            <a:endParaRPr lang="es-ES" sz="2400" dirty="0">
              <a:solidFill>
                <a:schemeClr val="bg1"/>
              </a:solidFill>
            </a:endParaRPr>
          </a:p>
        </p:txBody>
      </p:sp>
    </p:spTree>
    <p:extLst>
      <p:ext uri="{BB962C8B-B14F-4D97-AF65-F5344CB8AC3E}">
        <p14:creationId xmlns:p14="http://schemas.microsoft.com/office/powerpoint/2010/main" val="4242671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816977"/>
          </a:xfrm>
          <a:prstGeom prst="rect">
            <a:avLst/>
          </a:prstGeom>
          <a:noFill/>
        </p:spPr>
        <p:txBody>
          <a:bodyPr wrap="square" rtlCol="0">
            <a:spAutoFit/>
          </a:bodyPr>
          <a:lstStyle/>
          <a:p>
            <a:r>
              <a:rPr lang="es-ES" sz="3100" dirty="0">
                <a:solidFill>
                  <a:schemeClr val="bg1"/>
                </a:solidFill>
              </a:rPr>
              <a:t>20 Y levantándose, vino a su padre. Y </a:t>
            </a:r>
            <a:r>
              <a:rPr lang="es-ES" sz="3100" dirty="0">
                <a:solidFill>
                  <a:schemeClr val="accent6"/>
                </a:solidFill>
              </a:rPr>
              <a:t>cuando aún estaba lejos, lo vio su padre, y fue movido a misericordia, y corrió, y se echó sobre su cuello, y le besó</a:t>
            </a:r>
            <a:r>
              <a:rPr lang="es-ES" sz="3100" dirty="0">
                <a:solidFill>
                  <a:schemeClr val="bg1"/>
                </a:solidFill>
              </a:rPr>
              <a:t>. 21 Y el hijo le dijo: Padre, he pecado contra el cielo y contra ti, y ya no soy digno de ser llamado tu hijo. 22 Pero el padre dijo a sus siervos: Sacad el mejor vestido, y vestidle; y poned un anillo en su mano, y calzado en sus pies. 23 Y traed el becerro gordo y matadlo, y comamos y </a:t>
            </a:r>
            <a:r>
              <a:rPr lang="es-ES" sz="3100" dirty="0">
                <a:solidFill>
                  <a:schemeClr val="accent6"/>
                </a:solidFill>
              </a:rPr>
              <a:t>hagamos fiesta</a:t>
            </a:r>
            <a:r>
              <a:rPr lang="es-ES" sz="3100" dirty="0">
                <a:solidFill>
                  <a:schemeClr val="bg1"/>
                </a:solidFill>
              </a:rPr>
              <a:t>; 24 porque </a:t>
            </a:r>
            <a:r>
              <a:rPr lang="es-ES" sz="3100" dirty="0">
                <a:solidFill>
                  <a:schemeClr val="accent6"/>
                </a:solidFill>
              </a:rPr>
              <a:t>este mi hijo muerto era, y ha revivido</a:t>
            </a:r>
            <a:r>
              <a:rPr lang="es-ES" sz="3100" dirty="0">
                <a:solidFill>
                  <a:schemeClr val="bg1"/>
                </a:solidFill>
              </a:rPr>
              <a:t>; se había perdido, y es hallado. Y comenzaron a </a:t>
            </a:r>
            <a:r>
              <a:rPr lang="es-ES" sz="3100" dirty="0">
                <a:solidFill>
                  <a:schemeClr val="accent6"/>
                </a:solidFill>
              </a:rPr>
              <a:t>regocijarse</a:t>
            </a:r>
            <a:r>
              <a:rPr lang="es-ES" sz="31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Lucas 15: 20-24 </a:t>
            </a:r>
            <a:endParaRPr lang="es-ES" sz="2400" dirty="0">
              <a:solidFill>
                <a:schemeClr val="bg1"/>
              </a:solidFill>
            </a:endParaRPr>
          </a:p>
        </p:txBody>
      </p:sp>
    </p:spTree>
    <p:extLst>
      <p:ext uri="{BB962C8B-B14F-4D97-AF65-F5344CB8AC3E}">
        <p14:creationId xmlns:p14="http://schemas.microsoft.com/office/powerpoint/2010/main" val="3913763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509200"/>
          </a:xfrm>
          <a:prstGeom prst="rect">
            <a:avLst/>
          </a:prstGeom>
          <a:noFill/>
        </p:spPr>
        <p:txBody>
          <a:bodyPr wrap="square" rtlCol="0">
            <a:spAutoFit/>
          </a:bodyPr>
          <a:lstStyle/>
          <a:p>
            <a:r>
              <a:rPr lang="es-ES" sz="3200" dirty="0">
                <a:solidFill>
                  <a:schemeClr val="bg1"/>
                </a:solidFill>
              </a:rPr>
              <a:t>Las profecías de Daniel sirven como recordatorio e incentivo para permanecer siempre vigilantes y guardar los mandamientos de Dios, incluso en las pequeñas» cosas de la vida. Además, el profeta Daniel predijo el auge y la caída de las naciones y las consecuencias de su desobediencia a Dios. A través de sus visiones proféticas, Daniel reveló el plan divino y la victoria final del reino de Dios (Dan. 7:13-14). </a:t>
            </a:r>
            <a:r>
              <a:rPr lang="es-ES" sz="3200" dirty="0">
                <a:solidFill>
                  <a:schemeClr val="accent6"/>
                </a:solidFill>
              </a:rPr>
              <a:t>Lección del miércoles</a:t>
            </a:r>
            <a:r>
              <a:rPr lang="es-ES" sz="3200" dirty="0">
                <a:solidFill>
                  <a:schemeClr val="bg1"/>
                </a:solidFill>
              </a:rPr>
              <a:t>.</a:t>
            </a:r>
          </a:p>
        </p:txBody>
      </p:sp>
      <p:sp>
        <p:nvSpPr>
          <p:cNvPr id="2" name="CuadroTexto 1">
            <a:extLst>
              <a:ext uri="{FF2B5EF4-FFF2-40B4-BE49-F238E27FC236}">
                <a16:creationId xmlns:a16="http://schemas.microsoft.com/office/drawing/2014/main" id="{1BF03EB5-D0CE-7DE0-1221-18A3358A726F}"/>
              </a:ext>
            </a:extLst>
          </p:cNvPr>
          <p:cNvSpPr txBox="1"/>
          <p:nvPr/>
        </p:nvSpPr>
        <p:spPr>
          <a:xfrm>
            <a:off x="188259" y="2191871"/>
            <a:ext cx="376517" cy="523220"/>
          </a:xfrm>
          <a:prstGeom prst="rect">
            <a:avLst/>
          </a:prstGeom>
          <a:noFill/>
        </p:spPr>
        <p:txBody>
          <a:bodyPr wrap="square" rtlCol="0">
            <a:spAutoFit/>
          </a:bodyPr>
          <a:lstStyle/>
          <a:p>
            <a:r>
              <a:rPr lang="es-DO" sz="2800" b="1" dirty="0"/>
              <a:t>C</a:t>
            </a:r>
            <a:endParaRPr lang="es-ES" sz="2800" b="1" dirty="0"/>
          </a:p>
        </p:txBody>
      </p:sp>
    </p:spTree>
    <p:extLst>
      <p:ext uri="{BB962C8B-B14F-4D97-AF65-F5344CB8AC3E}">
        <p14:creationId xmlns:p14="http://schemas.microsoft.com/office/powerpoint/2010/main" val="1159136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71292" y="2459504"/>
            <a:ext cx="2649416" cy="2246769"/>
          </a:xfrm>
          <a:prstGeom prst="rect">
            <a:avLst/>
          </a:prstGeom>
          <a:noFill/>
        </p:spPr>
        <p:txBody>
          <a:bodyPr wrap="square" rtlCol="0">
            <a:spAutoFit/>
          </a:bodyPr>
          <a:lstStyle/>
          <a:p>
            <a:pPr algn="ctr"/>
            <a:r>
              <a:rPr lang="es-ES" sz="2000" dirty="0">
                <a:solidFill>
                  <a:schemeClr val="bg1"/>
                </a:solidFill>
              </a:rPr>
              <a:t>¿CÓMO CUMPLIÓ JUAN EL BAUTISTA </a:t>
            </a:r>
          </a:p>
          <a:p>
            <a:pPr algn="ctr"/>
            <a:r>
              <a:rPr lang="es-ES" sz="2000" dirty="0">
                <a:solidFill>
                  <a:schemeClr val="bg1"/>
                </a:solidFill>
              </a:rPr>
              <a:t>SU MISIÓN DE PREPARAR AL PUEBLO </a:t>
            </a:r>
          </a:p>
          <a:p>
            <a:pPr algn="ctr"/>
            <a:r>
              <a:rPr lang="es-ES" sz="2000" dirty="0">
                <a:solidFill>
                  <a:schemeClr val="bg1"/>
                </a:solidFill>
              </a:rPr>
              <a:t>PARA LA VENIDA DEL SALVADOR?</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2677656"/>
          </a:xfrm>
          <a:prstGeom prst="rect">
            <a:avLst/>
          </a:prstGeom>
          <a:noFill/>
        </p:spPr>
        <p:txBody>
          <a:bodyPr wrap="square" rtlCol="0">
            <a:spAutoFit/>
          </a:bodyPr>
          <a:lstStyle/>
          <a:p>
            <a:pPr algn="ctr"/>
            <a:r>
              <a:rPr lang="es-ES" sz="2400" dirty="0">
                <a:solidFill>
                  <a:schemeClr val="bg1"/>
                </a:solidFill>
              </a:rPr>
              <a:t>PROCLAMÓ EL </a:t>
            </a:r>
          </a:p>
          <a:p>
            <a:pPr algn="ctr"/>
            <a:r>
              <a:rPr lang="es-ES" sz="2400" dirty="0">
                <a:solidFill>
                  <a:schemeClr val="bg1"/>
                </a:solidFill>
              </a:rPr>
              <a:t>MENSAJE DE ARREPENTIMIENTO Y PERMANECIÓ FIEL AL</a:t>
            </a:r>
          </a:p>
          <a:p>
            <a:pPr algn="ctr"/>
            <a:r>
              <a:rPr lang="es-ES" sz="2400" dirty="0">
                <a:solidFill>
                  <a:schemeClr val="bg1"/>
                </a:solidFill>
              </a:rPr>
              <a:t> SEÑOR A PESAR DE LA PRUEBA Y EL ENCARCELAMIENTO.</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4</a:t>
            </a:r>
            <a:endParaRPr lang="es-ES" sz="4400" dirty="0">
              <a:solidFill>
                <a:schemeClr val="bg1"/>
              </a:solidFill>
            </a:endParaRPr>
          </a:p>
        </p:txBody>
      </p:sp>
    </p:spTree>
    <p:extLst>
      <p:ext uri="{BB962C8B-B14F-4D97-AF65-F5344CB8AC3E}">
        <p14:creationId xmlns:p14="http://schemas.microsoft.com/office/powerpoint/2010/main" val="1816244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017032"/>
          </a:xfrm>
          <a:prstGeom prst="rect">
            <a:avLst/>
          </a:prstGeom>
          <a:noFill/>
        </p:spPr>
        <p:txBody>
          <a:bodyPr wrap="square" rtlCol="0">
            <a:spAutoFit/>
          </a:bodyPr>
          <a:lstStyle/>
          <a:p>
            <a:r>
              <a:rPr lang="es-ES" sz="3500" dirty="0">
                <a:solidFill>
                  <a:schemeClr val="bg1"/>
                </a:solidFill>
              </a:rPr>
              <a:t>2 Como está escrito en Isaías el profeta: He aquí yo envío mi mensajero delante de tu faz, El cual </a:t>
            </a:r>
            <a:r>
              <a:rPr lang="es-ES" sz="3500" dirty="0">
                <a:solidFill>
                  <a:schemeClr val="accent6"/>
                </a:solidFill>
              </a:rPr>
              <a:t>preparará tu camino </a:t>
            </a:r>
            <a:r>
              <a:rPr lang="es-ES" sz="3500" dirty="0">
                <a:solidFill>
                  <a:schemeClr val="bg1"/>
                </a:solidFill>
              </a:rPr>
              <a:t>delante de ti. 3 Voz del que clama en el desierto: Preparad el camino del Señor; Enderezad sus sendas.4 </a:t>
            </a:r>
            <a:r>
              <a:rPr lang="es-ES" sz="3500" dirty="0">
                <a:solidFill>
                  <a:schemeClr val="accent6"/>
                </a:solidFill>
              </a:rPr>
              <a:t>Bautizaba</a:t>
            </a:r>
            <a:r>
              <a:rPr lang="es-ES" sz="3500" dirty="0">
                <a:solidFill>
                  <a:schemeClr val="bg1"/>
                </a:solidFill>
              </a:rPr>
              <a:t> Juan en el desierto, y </a:t>
            </a:r>
            <a:r>
              <a:rPr lang="es-ES" sz="3500" dirty="0">
                <a:solidFill>
                  <a:schemeClr val="accent6"/>
                </a:solidFill>
              </a:rPr>
              <a:t>predicaba el bautismo de arrepentimiento para perdón de pecados</a:t>
            </a:r>
            <a:r>
              <a:rPr lang="es-ES" sz="3500" dirty="0">
                <a:solidFill>
                  <a:schemeClr val="bg1"/>
                </a:solidFill>
              </a:rPr>
              <a:t>. 5 Y salían a él toda la provincia de Judea, y todos los de Jerusalén; y eran </a:t>
            </a:r>
            <a:r>
              <a:rPr lang="es-ES" sz="3500" dirty="0">
                <a:solidFill>
                  <a:schemeClr val="accent6"/>
                </a:solidFill>
              </a:rPr>
              <a:t>bautizados</a:t>
            </a:r>
            <a:r>
              <a:rPr lang="es-ES" sz="3500" dirty="0">
                <a:solidFill>
                  <a:schemeClr val="bg1"/>
                </a:solidFill>
              </a:rPr>
              <a:t> por él en el río Jordán, </a:t>
            </a:r>
            <a:r>
              <a:rPr lang="es-ES" sz="3500" dirty="0">
                <a:solidFill>
                  <a:schemeClr val="accent6"/>
                </a:solidFill>
              </a:rPr>
              <a:t>confesando sus pecados</a:t>
            </a:r>
            <a:r>
              <a:rPr lang="es-ES" sz="35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Marcos 1: 2-5 </a:t>
            </a:r>
            <a:endParaRPr lang="es-ES" sz="2400" dirty="0">
              <a:solidFill>
                <a:schemeClr val="bg1"/>
              </a:solidFill>
            </a:endParaRPr>
          </a:p>
        </p:txBody>
      </p:sp>
    </p:spTree>
    <p:extLst>
      <p:ext uri="{BB962C8B-B14F-4D97-AF65-F5344CB8AC3E}">
        <p14:creationId xmlns:p14="http://schemas.microsoft.com/office/powerpoint/2010/main" val="1476802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017032"/>
          </a:xfrm>
          <a:prstGeom prst="rect">
            <a:avLst/>
          </a:prstGeom>
          <a:noFill/>
        </p:spPr>
        <p:txBody>
          <a:bodyPr wrap="square" rtlCol="0">
            <a:spAutoFit/>
          </a:bodyPr>
          <a:lstStyle/>
          <a:p>
            <a:r>
              <a:rPr lang="es-ES" sz="3500" dirty="0">
                <a:solidFill>
                  <a:schemeClr val="bg1"/>
                </a:solidFill>
              </a:rPr>
              <a:t>2 Y al oír Juan, en la </a:t>
            </a:r>
            <a:r>
              <a:rPr lang="es-ES" sz="3500" dirty="0">
                <a:solidFill>
                  <a:schemeClr val="accent6"/>
                </a:solidFill>
              </a:rPr>
              <a:t>cárcel</a:t>
            </a:r>
            <a:r>
              <a:rPr lang="es-ES" sz="3500" dirty="0">
                <a:solidFill>
                  <a:schemeClr val="bg1"/>
                </a:solidFill>
              </a:rPr>
              <a:t>, los </a:t>
            </a:r>
            <a:r>
              <a:rPr lang="es-ES" sz="3500" dirty="0">
                <a:solidFill>
                  <a:schemeClr val="accent6"/>
                </a:solidFill>
              </a:rPr>
              <a:t>hechos de Cristo</a:t>
            </a:r>
            <a:r>
              <a:rPr lang="es-ES" sz="3500" dirty="0">
                <a:solidFill>
                  <a:schemeClr val="bg1"/>
                </a:solidFill>
              </a:rPr>
              <a:t>, le envió dos de sus discípulos, 3 para preguntarle: ¿</a:t>
            </a:r>
            <a:r>
              <a:rPr lang="es-ES" sz="3500" dirty="0">
                <a:solidFill>
                  <a:schemeClr val="accent6"/>
                </a:solidFill>
              </a:rPr>
              <a:t>Eres tú aquel que había de venir, o esperaremos a otro</a:t>
            </a:r>
            <a:r>
              <a:rPr lang="es-ES" sz="3500" dirty="0">
                <a:solidFill>
                  <a:schemeClr val="bg1"/>
                </a:solidFill>
              </a:rPr>
              <a:t>? 4 Respondiendo Jesús, les dijo: </a:t>
            </a:r>
            <a:r>
              <a:rPr lang="es-ES" sz="3500" dirty="0">
                <a:solidFill>
                  <a:schemeClr val="accent6"/>
                </a:solidFill>
              </a:rPr>
              <a:t>Id</a:t>
            </a:r>
            <a:r>
              <a:rPr lang="es-ES" sz="3500" dirty="0">
                <a:solidFill>
                  <a:schemeClr val="bg1"/>
                </a:solidFill>
              </a:rPr>
              <a:t>, </a:t>
            </a:r>
            <a:r>
              <a:rPr lang="es-ES" sz="3500" dirty="0">
                <a:solidFill>
                  <a:schemeClr val="accent6"/>
                </a:solidFill>
              </a:rPr>
              <a:t>y haced saber a Juan</a:t>
            </a:r>
            <a:r>
              <a:rPr lang="es-ES" sz="3500" dirty="0">
                <a:solidFill>
                  <a:schemeClr val="bg1"/>
                </a:solidFill>
              </a:rPr>
              <a:t> las cosas que oís y veis. 5 Los ciegos ven, los cojos andan, los leprosos son limpiados, los sordos oyen, los muertos son resucitados, y a los pobres es anunciado el evangelio; 6 y bienaventurado es el que no halle tropiezo en mí.</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Mateo 11: 2-6 </a:t>
            </a:r>
            <a:endParaRPr lang="es-ES" sz="2400" dirty="0">
              <a:solidFill>
                <a:schemeClr val="bg1"/>
              </a:solidFill>
            </a:endParaRPr>
          </a:p>
        </p:txBody>
      </p:sp>
    </p:spTree>
    <p:extLst>
      <p:ext uri="{BB962C8B-B14F-4D97-AF65-F5344CB8AC3E}">
        <p14:creationId xmlns:p14="http://schemas.microsoft.com/office/powerpoint/2010/main" val="410342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324535"/>
          </a:xfrm>
          <a:prstGeom prst="rect">
            <a:avLst/>
          </a:prstGeom>
          <a:noFill/>
        </p:spPr>
        <p:txBody>
          <a:bodyPr wrap="square" rtlCol="0">
            <a:spAutoFit/>
          </a:bodyPr>
          <a:lstStyle/>
          <a:p>
            <a:r>
              <a:rPr lang="es-ES" sz="3400" dirty="0">
                <a:solidFill>
                  <a:schemeClr val="bg1"/>
                </a:solidFill>
              </a:rPr>
              <a:t>Satanás puede utilizar la incertidumbre para hacernos dudar de la misión que Dios tiene para nosotros. No seremos víctimas del desánimo si recordamos la conducción de Dios en nuestras vidas, especialmente en circunstancias adversas como las que vivió Juan. Sea lo que fuere que los seres humanos hagan para perjudicarnos, podemos acudir a Dios con fe y él nos responderá. </a:t>
            </a:r>
            <a:r>
              <a:rPr lang="es-ES" sz="3400" dirty="0">
                <a:solidFill>
                  <a:schemeClr val="accent6"/>
                </a:solidFill>
              </a:rPr>
              <a:t>Lección del jueves</a:t>
            </a:r>
            <a:r>
              <a:rPr lang="es-ES" sz="3400" dirty="0">
                <a:solidFill>
                  <a:schemeClr val="bg1"/>
                </a:solidFill>
              </a:rPr>
              <a:t>.</a:t>
            </a:r>
            <a:endParaRPr lang="es-ES" sz="3400" dirty="0">
              <a:solidFill>
                <a:schemeClr val="accent6"/>
              </a:solidFill>
            </a:endParaRPr>
          </a:p>
        </p:txBody>
      </p:sp>
      <p:sp>
        <p:nvSpPr>
          <p:cNvPr id="2" name="CuadroTexto 1">
            <a:extLst>
              <a:ext uri="{FF2B5EF4-FFF2-40B4-BE49-F238E27FC236}">
                <a16:creationId xmlns:a16="http://schemas.microsoft.com/office/drawing/2014/main" id="{207A8EBB-72FD-E907-C4B5-40A01B251025}"/>
              </a:ext>
            </a:extLst>
          </p:cNvPr>
          <p:cNvSpPr txBox="1"/>
          <p:nvPr/>
        </p:nvSpPr>
        <p:spPr>
          <a:xfrm>
            <a:off x="188259" y="2191871"/>
            <a:ext cx="376517" cy="523220"/>
          </a:xfrm>
          <a:prstGeom prst="rect">
            <a:avLst/>
          </a:prstGeom>
          <a:noFill/>
        </p:spPr>
        <p:txBody>
          <a:bodyPr wrap="square" rtlCol="0">
            <a:spAutoFit/>
          </a:bodyPr>
          <a:lstStyle/>
          <a:p>
            <a:r>
              <a:rPr lang="es-DO" sz="2800" b="1" dirty="0"/>
              <a:t>D</a:t>
            </a:r>
            <a:endParaRPr lang="es-ES" sz="2800" b="1" dirty="0"/>
          </a:p>
        </p:txBody>
      </p:sp>
    </p:spTree>
    <p:extLst>
      <p:ext uri="{BB962C8B-B14F-4D97-AF65-F5344CB8AC3E}">
        <p14:creationId xmlns:p14="http://schemas.microsoft.com/office/powerpoint/2010/main" val="694415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6">
            <a:extLst>
              <a:ext uri="{FF2B5EF4-FFF2-40B4-BE49-F238E27FC236}">
                <a16:creationId xmlns:a16="http://schemas.microsoft.com/office/drawing/2014/main" id="{C0980D14-6E02-A7FA-28FE-8FBEF886053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3495E6C4-1874-B8A2-CAD1-641181FEE89D}"/>
              </a:ext>
            </a:extLst>
          </p:cNvPr>
          <p:cNvSpPr txBox="1"/>
          <p:nvPr/>
        </p:nvSpPr>
        <p:spPr>
          <a:xfrm>
            <a:off x="918307" y="1578150"/>
            <a:ext cx="4255477" cy="2862322"/>
          </a:xfrm>
          <a:prstGeom prst="rect">
            <a:avLst/>
          </a:prstGeom>
          <a:noFill/>
        </p:spPr>
        <p:txBody>
          <a:bodyPr wrap="square">
            <a:spAutoFit/>
          </a:bodyPr>
          <a:lstStyle/>
          <a:p>
            <a:r>
              <a:rPr lang="es-ES" sz="3600" dirty="0"/>
              <a:t>¿Cuando te sientas desanimado, vas a acudir a Dios con fe, seguro de que te responderá?</a:t>
            </a:r>
          </a:p>
        </p:txBody>
      </p:sp>
    </p:spTree>
    <p:extLst>
      <p:ext uri="{BB962C8B-B14F-4D97-AF65-F5344CB8AC3E}">
        <p14:creationId xmlns:p14="http://schemas.microsoft.com/office/powerpoint/2010/main" val="10767889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80</TotalTime>
  <Words>1241</Words>
  <Application>Microsoft Office PowerPoint</Application>
  <PresentationFormat>Widescreen</PresentationFormat>
  <Paragraphs>58</Paragraphs>
  <Slides>20</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20</vt:i4>
      </vt:variant>
    </vt:vector>
  </HeadingPairs>
  <TitlesOfParts>
    <vt:vector size="24" baseType="lpstr">
      <vt:lpstr>Aptos</vt:lpstr>
      <vt:lpstr>Aptos Display</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dc:creator>
  <cp:lastModifiedBy>jose ferreira Neto</cp:lastModifiedBy>
  <cp:revision>5</cp:revision>
  <dcterms:created xsi:type="dcterms:W3CDTF">2026-09-26T12:03:38Z</dcterms:created>
  <dcterms:modified xsi:type="dcterms:W3CDTF">2026-10-03T17:28:37Z</dcterms:modified>
</cp:coreProperties>
</file>