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5" r:id="rId3"/>
    <p:sldId id="257" r:id="rId4"/>
    <p:sldId id="258" r:id="rId5"/>
    <p:sldId id="292" r:id="rId6"/>
    <p:sldId id="259" r:id="rId7"/>
    <p:sldId id="260" r:id="rId8"/>
    <p:sldId id="293" r:id="rId9"/>
    <p:sldId id="261" r:id="rId10"/>
    <p:sldId id="262" r:id="rId11"/>
    <p:sldId id="289" r:id="rId12"/>
    <p:sldId id="264"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dgm:spPr>
        <a:solidFill>
          <a:schemeClr val="accent5">
            <a:lumMod val="50000"/>
          </a:schemeClr>
        </a:solidFill>
      </dgm:spPr>
      <dgm:t>
        <a:bodyPr/>
        <a:lstStyle/>
        <a:p>
          <a:r>
            <a:rPr lang="es-ES" b="1" dirty="0">
              <a:effectLst>
                <a:outerShdw blurRad="38100" dist="38100" dir="2700000" algn="tl">
                  <a:srgbClr val="000000">
                    <a:alpha val="60000"/>
                  </a:srgbClr>
                </a:outerShdw>
              </a:effectLst>
            </a:rPr>
            <a:t>En ese mismo momento, Dios hizo pacto con Abram, pasando por en medio de los sacrificios (</a:t>
          </a:r>
          <a:r>
            <a:rPr lang="es-ES" b="1" dirty="0" err="1">
              <a:effectLst>
                <a:outerShdw blurRad="38100" dist="38100" dir="2700000" algn="tl">
                  <a:srgbClr val="000000">
                    <a:alpha val="60000"/>
                  </a:srgbClr>
                </a:outerShdw>
              </a:effectLst>
            </a:rPr>
            <a:t>Gn</a:t>
          </a:r>
          <a:r>
            <a:rPr lang="es-ES" b="1" dirty="0">
              <a:effectLst>
                <a:outerShdw blurRad="38100" dist="38100" dir="2700000" algn="tl">
                  <a:srgbClr val="000000">
                    <a:alpha val="60000"/>
                  </a:srgbClr>
                </a:outerShdw>
              </a:effectLst>
            </a:rPr>
            <a:t>. 15:7-21)</a:t>
          </a:r>
          <a:endParaRPr lang="es-ES"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a:effectLst>
              <a:outerShdw blurRad="38100" dist="38100" dir="2700000" algn="tl">
                <a:srgbClr val="000000">
                  <a:alpha val="60000"/>
                </a:srgbClr>
              </a:outerShdw>
            </a:effectLst>
          </a:endParaRPr>
        </a:p>
      </dgm:t>
    </dgm:pt>
    <dgm:pt modelId="{1645775C-B166-4877-AE68-92D7E00D3383}">
      <dgm:prSet/>
      <dgm:spPr>
        <a:solidFill>
          <a:schemeClr val="accent6">
            <a:lumMod val="75000"/>
          </a:schemeClr>
        </a:solidFill>
      </dgm:spPr>
      <dgm:t>
        <a:bodyPr/>
        <a:lstStyle/>
        <a:p>
          <a:r>
            <a:rPr lang="es-ES" b="1" dirty="0">
              <a:effectLst>
                <a:outerShdw blurRad="38100" dist="38100" dir="2700000" algn="tl">
                  <a:srgbClr val="000000">
                    <a:alpha val="60000"/>
                  </a:srgbClr>
                </a:outerShdw>
              </a:effectLst>
            </a:rPr>
            <a:t>Dios le cambió el nombre a él y a Sara, y le aseguró que su descendiente sería hijo de Sara (</a:t>
          </a:r>
          <a:r>
            <a:rPr lang="es-ES" b="1" dirty="0" err="1">
              <a:effectLst>
                <a:outerShdw blurRad="38100" dist="38100" dir="2700000" algn="tl">
                  <a:srgbClr val="000000">
                    <a:alpha val="60000"/>
                  </a:srgbClr>
                </a:outerShdw>
              </a:effectLst>
            </a:rPr>
            <a:t>Gn</a:t>
          </a:r>
          <a:r>
            <a:rPr lang="es-ES" b="1" dirty="0">
              <a:effectLst>
                <a:outerShdw blurRad="38100" dist="38100" dir="2700000" algn="tl">
                  <a:srgbClr val="000000">
                    <a:alpha val="60000"/>
                  </a:srgbClr>
                </a:outerShdw>
              </a:effectLst>
            </a:rPr>
            <a:t>. 17:1-8, 15-16)</a:t>
          </a:r>
          <a:endParaRPr lang="es-ES"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a:effectLst>
              <a:outerShdw blurRad="38100" dist="38100" dir="2700000" algn="tl">
                <a:srgbClr val="000000">
                  <a:alpha val="60000"/>
                </a:srgbClr>
              </a:outerShdw>
            </a:effectLst>
          </a:endParaRPr>
        </a:p>
      </dgm:t>
    </dgm:pt>
    <dgm:pt modelId="{B80B4D25-B8C0-4234-BE4B-8943C9D019EA}">
      <dgm:prSet/>
      <dgm:spPr>
        <a:solidFill>
          <a:schemeClr val="tx2">
            <a:lumMod val="75000"/>
          </a:schemeClr>
        </a:solidFill>
      </dgm:spPr>
      <dgm:t>
        <a:bodyPr/>
        <a:lstStyle/>
        <a:p>
          <a:r>
            <a:rPr lang="es-ES" b="1" dirty="0">
              <a:effectLst>
                <a:outerShdw blurRad="38100" dist="38100" dir="2700000" algn="tl">
                  <a:srgbClr val="000000">
                    <a:alpha val="60000"/>
                  </a:srgbClr>
                </a:outerShdw>
              </a:effectLst>
            </a:rPr>
            <a:t>Físicamente, Dios se apareció a Abraham, junto con dos ángeles, y le anunció el nacimiento de Isaac (</a:t>
          </a:r>
          <a:r>
            <a:rPr lang="es-ES" b="1" dirty="0" err="1">
              <a:effectLst>
                <a:outerShdw blurRad="38100" dist="38100" dir="2700000" algn="tl">
                  <a:srgbClr val="000000">
                    <a:alpha val="60000"/>
                  </a:srgbClr>
                </a:outerShdw>
              </a:effectLst>
            </a:rPr>
            <a:t>Gn</a:t>
          </a:r>
          <a:r>
            <a:rPr lang="es-ES" b="1" dirty="0">
              <a:effectLst>
                <a:outerShdw blurRad="38100" dist="38100" dir="2700000" algn="tl">
                  <a:srgbClr val="000000">
                    <a:alpha val="60000"/>
                  </a:srgbClr>
                </a:outerShdw>
              </a:effectLst>
            </a:rPr>
            <a:t>. 18:1-2, 10)</a:t>
          </a:r>
          <a:endParaRPr lang="es-ES"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a:effectLst>
              <a:outerShdw blurRad="38100" dist="38100" dir="2700000" algn="tl">
                <a:srgbClr val="000000">
                  <a:alpha val="60000"/>
                </a:srgbClr>
              </a:outerShdw>
            </a:effectLst>
          </a:endParaRPr>
        </a:p>
      </dgm:t>
    </dgm:pt>
    <dgm:pt modelId="{C980763B-B45D-47D8-A091-59CD3B2ED63E}">
      <dgm:prSet/>
      <dgm:spPr>
        <a:solidFill>
          <a:srgbClr val="98465F"/>
        </a:solidFill>
      </dgm:spPr>
      <dgm:t>
        <a:bodyPr/>
        <a:lstStyle/>
        <a:p>
          <a:r>
            <a:rPr lang="es-ES" b="1" dirty="0">
              <a:effectLst>
                <a:outerShdw blurRad="38100" dist="38100" dir="2700000" algn="tl">
                  <a:srgbClr val="000000">
                    <a:alpha val="60000"/>
                  </a:srgbClr>
                </a:outerShdw>
              </a:effectLst>
            </a:rPr>
            <a:t>Dios pidió a Abraham que sacrificara a su hijo Isaac. Al proveer un sacrificio sustitutorio, se le mostró el gran plan de redención (</a:t>
          </a:r>
          <a:r>
            <a:rPr lang="es-ES" b="1" dirty="0" err="1">
              <a:effectLst>
                <a:outerShdw blurRad="38100" dist="38100" dir="2700000" algn="tl">
                  <a:srgbClr val="000000">
                    <a:alpha val="60000"/>
                  </a:srgbClr>
                </a:outerShdw>
              </a:effectLst>
            </a:rPr>
            <a:t>Gn</a:t>
          </a:r>
          <a:r>
            <a:rPr lang="es-ES" b="1" dirty="0">
              <a:effectLst>
                <a:outerShdw blurRad="38100" dist="38100" dir="2700000" algn="tl">
                  <a:srgbClr val="000000">
                    <a:alpha val="60000"/>
                  </a:srgbClr>
                </a:outerShdw>
              </a:effectLst>
            </a:rPr>
            <a:t>. 22:1-3, 9-13)</a:t>
          </a:r>
          <a:endParaRPr lang="es-ES"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dgm:spPr>
        <a:solidFill>
          <a:srgbClr val="9F7919"/>
        </a:solidFill>
      </dgm:spPr>
      <dgm:t>
        <a:bodyPr/>
        <a:lstStyle/>
        <a:p>
          <a:r>
            <a:rPr lang="es-ES" b="1" dirty="0">
              <a:effectLst>
                <a:outerShdw blurRad="38100" dist="38100" dir="2700000" algn="tl">
                  <a:srgbClr val="000000">
                    <a:alpha val="59000"/>
                  </a:srgbClr>
                </a:outerShdw>
              </a:effectLst>
            </a:rPr>
            <a:t>En Siquem se le prometió que su descendencia heredaría la tierra de Canaán (</a:t>
          </a:r>
          <a:r>
            <a:rPr lang="es-ES" b="1" dirty="0" err="1">
              <a:effectLst>
                <a:outerShdw blurRad="38100" dist="38100" dir="2700000" algn="tl">
                  <a:srgbClr val="000000">
                    <a:alpha val="59000"/>
                  </a:srgbClr>
                </a:outerShdw>
              </a:effectLst>
            </a:rPr>
            <a:t>Gn</a:t>
          </a:r>
          <a:r>
            <a:rPr lang="es-ES" b="1" dirty="0">
              <a:effectLst>
                <a:outerShdw blurRad="38100" dist="38100" dir="2700000" algn="tl">
                  <a:srgbClr val="000000">
                    <a:alpha val="59000"/>
                  </a:srgbClr>
                </a:outerShdw>
              </a:effectLst>
            </a:rPr>
            <a:t>. 12:6-7)</a:t>
          </a:r>
          <a:endParaRPr lang="es-ES"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a:effectLst>
              <a:outerShdw blurRad="38100" dist="38100" dir="2700000" algn="tl">
                <a:srgbClr val="000000">
                  <a:alpha val="59000"/>
                </a:srgbClr>
              </a:outerShdw>
            </a:effectLst>
          </a:endParaRPr>
        </a:p>
      </dgm:t>
    </dgm:pt>
    <dgm:pt modelId="{491BE7FD-8FE6-44EE-AF33-5F9CB9DC3673}">
      <dgm:prSet/>
      <dgm:spPr>
        <a:solidFill>
          <a:schemeClr val="accent1">
            <a:lumMod val="75000"/>
          </a:schemeClr>
        </a:solidFill>
      </dgm:spPr>
      <dgm:t>
        <a:bodyPr/>
        <a:lstStyle/>
        <a:p>
          <a:r>
            <a:rPr lang="es-ES" b="1" dirty="0">
              <a:effectLst>
                <a:outerShdw blurRad="38100" dist="38100" dir="2700000" algn="tl">
                  <a:srgbClr val="000000">
                    <a:alpha val="59000"/>
                  </a:srgbClr>
                </a:outerShdw>
              </a:effectLst>
            </a:rPr>
            <a:t>En Bet-el Dios renovó su pacto diciéndole que su descendencia sería “como el polvo de la tierra”</a:t>
          </a:r>
          <a:br>
            <a:rPr lang="es-ES" b="1" dirty="0">
              <a:effectLst>
                <a:outerShdw blurRad="38100" dist="38100" dir="2700000" algn="tl">
                  <a:srgbClr val="000000">
                    <a:alpha val="59000"/>
                  </a:srgbClr>
                </a:outerShdw>
              </a:effectLst>
            </a:rPr>
          </a:br>
          <a:r>
            <a:rPr lang="es-ES" b="1" dirty="0">
              <a:effectLst>
                <a:outerShdw blurRad="38100" dist="38100" dir="2700000" algn="tl">
                  <a:srgbClr val="000000">
                    <a:alpha val="59000"/>
                  </a:srgbClr>
                </a:outerShdw>
              </a:effectLst>
            </a:rPr>
            <a:t>(</a:t>
          </a:r>
          <a:r>
            <a:rPr lang="es-ES" b="1" dirty="0" err="1">
              <a:effectLst>
                <a:outerShdw blurRad="38100" dist="38100" dir="2700000" algn="tl">
                  <a:srgbClr val="000000">
                    <a:alpha val="59000"/>
                  </a:srgbClr>
                </a:outerShdw>
              </a:effectLst>
            </a:rPr>
            <a:t>Gn</a:t>
          </a:r>
          <a:r>
            <a:rPr lang="es-ES" b="1" dirty="0">
              <a:effectLst>
                <a:outerShdw blurRad="38100" dist="38100" dir="2700000" algn="tl">
                  <a:srgbClr val="000000">
                    <a:alpha val="59000"/>
                  </a:srgbClr>
                </a:outerShdw>
              </a:effectLst>
            </a:rPr>
            <a:t>. 13:14-18)</a:t>
          </a:r>
          <a:endParaRPr lang="es-ES"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a:effectLst>
              <a:outerShdw blurRad="38100" dist="38100" dir="2700000" algn="tl">
                <a:srgbClr val="000000">
                  <a:alpha val="59000"/>
                </a:srgbClr>
              </a:outerShdw>
            </a:effectLst>
          </a:endParaRPr>
        </a:p>
      </dgm:t>
    </dgm:pt>
    <dgm:pt modelId="{C3D3DA70-85C8-4FD5-99F3-98BF13042262}">
      <dgm:prSet/>
      <dgm:spPr>
        <a:solidFill>
          <a:schemeClr val="accent3">
            <a:lumMod val="75000"/>
          </a:schemeClr>
        </a:solidFill>
      </dgm:spPr>
      <dgm:t>
        <a:bodyPr/>
        <a:lstStyle/>
        <a:p>
          <a:r>
            <a:rPr lang="es-ES" b="1" dirty="0">
              <a:effectLst>
                <a:outerShdw blurRad="38100" dist="38100" dir="2700000" algn="tl">
                  <a:srgbClr val="000000">
                    <a:alpha val="59000"/>
                  </a:srgbClr>
                </a:outerShdw>
              </a:effectLst>
            </a:rPr>
            <a:t>En </a:t>
          </a:r>
          <a:r>
            <a:rPr lang="es-ES" b="1" dirty="0" err="1">
              <a:effectLst>
                <a:outerShdw blurRad="38100" dist="38100" dir="2700000" algn="tl">
                  <a:srgbClr val="000000">
                    <a:alpha val="59000"/>
                  </a:srgbClr>
                </a:outerShdw>
              </a:effectLst>
            </a:rPr>
            <a:t>Mamré</a:t>
          </a:r>
          <a:r>
            <a:rPr lang="es-ES" b="1" dirty="0">
              <a:effectLst>
                <a:outerShdw blurRad="38100" dist="38100" dir="2700000" algn="tl">
                  <a:srgbClr val="000000">
                    <a:alpha val="59000"/>
                  </a:srgbClr>
                </a:outerShdw>
              </a:effectLst>
            </a:rPr>
            <a:t>, se le aseguró que su descendencia sería como las estrellas. “Y creyó a Jehová, y le fue contado por justicia” (</a:t>
          </a:r>
          <a:r>
            <a:rPr lang="es-ES" b="1" dirty="0" err="1">
              <a:effectLst>
                <a:outerShdw blurRad="38100" dist="38100" dir="2700000" algn="tl">
                  <a:srgbClr val="000000">
                    <a:alpha val="59000"/>
                  </a:srgbClr>
                </a:outerShdw>
              </a:effectLst>
            </a:rPr>
            <a:t>Gn</a:t>
          </a:r>
          <a:r>
            <a:rPr lang="es-ES" b="1" dirty="0">
              <a:effectLst>
                <a:outerShdw blurRad="38100" dist="38100" dir="2700000" algn="tl">
                  <a:srgbClr val="000000">
                    <a:alpha val="59000"/>
                  </a:srgbClr>
                </a:outerShdw>
              </a:effectLst>
            </a:rPr>
            <a:t>. 15:1-6)</a:t>
          </a:r>
          <a:endParaRPr lang="es-ES"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s-ES" sz="1800" b="1"/>
            <a:t>Su atractivo no era físico, sino espiritual (v. 2)</a:t>
          </a:r>
          <a:endParaRPr lang="es-ES" sz="180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es-ES" sz="1800" b="1" dirty="0"/>
            <a:t>Fue menospreciado, quebrantado y rechazado (v. 3)</a:t>
          </a:r>
          <a:endParaRPr lang="es-ES" sz="180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es-ES" sz="1800" b="1"/>
            <a:t>Aunque sanó a multitudes, no lo aceptaron (v. 4)</a:t>
          </a:r>
          <a:endParaRPr lang="es-ES" sz="180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es-ES" sz="1800" b="1"/>
            <a:t>Por su muerte en la cruz nos proporciona salvación (v. 5)</a:t>
          </a:r>
          <a:endParaRPr lang="es-ES" sz="180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es-ES" sz="1800" b="1"/>
            <a:t>Dios puso sobre él todos nuestros pecados (v. 6)</a:t>
          </a:r>
          <a:endParaRPr lang="es-ES" sz="180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es-ES" sz="1800" b="1"/>
            <a:t>No se defendió ante sus acusadores (v. 7)</a:t>
          </a:r>
          <a:endParaRPr lang="es-ES" sz="180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es-ES" sz="1800" b="1"/>
            <a:t>Fue juzgado y condenado a muerte (v. 8)</a:t>
          </a:r>
          <a:endParaRPr lang="es-ES" sz="180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es-ES" sz="1800" b="1" dirty="0"/>
            <a:t>Fue enterrado con los ricos (v. 9a)</a:t>
          </a:r>
          <a:endParaRPr lang="es-ES" sz="180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es-ES" sz="1800" b="1"/>
            <a:t>No pecó nunca (v. 9b)</a:t>
          </a:r>
          <a:endParaRPr lang="es-ES" sz="180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es-ES" sz="1800" b="1" dirty="0"/>
            <a:t>Resucitó tras su muerte expiatoria</a:t>
          </a:r>
          <a:br>
            <a:rPr lang="es-ES" sz="1800" b="1" dirty="0"/>
          </a:br>
          <a:r>
            <a:rPr lang="es-ES" sz="1800" b="1" dirty="0"/>
            <a:t>(v. 10)</a:t>
          </a:r>
          <a:endParaRPr lang="es-ES" sz="180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es-ES" sz="1800" b="1"/>
            <a:t>Un día vivirá con aquellos a los que ha redimido (v. 11)</a:t>
          </a:r>
          <a:endParaRPr lang="es-ES" sz="180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es-ES" sz="1800" b="1"/>
            <a:t>Mientras tanto, intercede por nosotros (v. 12)</a:t>
          </a:r>
          <a:endParaRPr lang="es-ES" sz="180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60000"/>
                  </a:srgbClr>
                </a:outerShdw>
              </a:effectLst>
            </a:rPr>
            <a:t>En ese mismo momento, Dios hizo pacto con Abram, pasando por en medio de los sacrificios (</a:t>
          </a:r>
          <a:r>
            <a:rPr lang="es-ES" sz="1900" b="1" kern="1200" dirty="0" err="1">
              <a:effectLst>
                <a:outerShdw blurRad="38100" dist="38100" dir="2700000" algn="tl">
                  <a:srgbClr val="000000">
                    <a:alpha val="60000"/>
                  </a:srgbClr>
                </a:outerShdw>
              </a:effectLst>
            </a:rPr>
            <a:t>Gn</a:t>
          </a:r>
          <a:r>
            <a:rPr lang="es-ES" sz="1900" b="1" kern="1200" dirty="0">
              <a:effectLst>
                <a:outerShdw blurRad="38100" dist="38100" dir="2700000" algn="tl">
                  <a:srgbClr val="000000">
                    <a:alpha val="60000"/>
                  </a:srgbClr>
                </a:outerShdw>
              </a:effectLst>
            </a:rPr>
            <a:t>. 15:7-21)</a:t>
          </a:r>
          <a:endParaRPr lang="es-ES" sz="1900" kern="120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60000"/>
                  </a:srgbClr>
                </a:outerShdw>
              </a:effectLst>
            </a:rPr>
            <a:t>Dios le cambió el nombre a él y a Sara, y le aseguró que su descendiente sería hijo de Sara (</a:t>
          </a:r>
          <a:r>
            <a:rPr lang="es-ES" sz="1900" b="1" kern="1200" dirty="0" err="1">
              <a:effectLst>
                <a:outerShdw blurRad="38100" dist="38100" dir="2700000" algn="tl">
                  <a:srgbClr val="000000">
                    <a:alpha val="60000"/>
                  </a:srgbClr>
                </a:outerShdw>
              </a:effectLst>
            </a:rPr>
            <a:t>Gn</a:t>
          </a:r>
          <a:r>
            <a:rPr lang="es-ES" sz="1900" b="1" kern="1200" dirty="0">
              <a:effectLst>
                <a:outerShdw blurRad="38100" dist="38100" dir="2700000" algn="tl">
                  <a:srgbClr val="000000">
                    <a:alpha val="60000"/>
                  </a:srgbClr>
                </a:outerShdw>
              </a:effectLst>
            </a:rPr>
            <a:t>. 17:1-8, 15-16)</a:t>
          </a:r>
          <a:endParaRPr lang="es-ES" sz="1900" kern="120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60000"/>
                  </a:srgbClr>
                </a:outerShdw>
              </a:effectLst>
            </a:rPr>
            <a:t>Físicamente, Dios se apareció a Abraham, junto con dos ángeles, y le anunció el nacimiento de Isaac (</a:t>
          </a:r>
          <a:r>
            <a:rPr lang="es-ES" sz="1900" b="1" kern="1200" dirty="0" err="1">
              <a:effectLst>
                <a:outerShdw blurRad="38100" dist="38100" dir="2700000" algn="tl">
                  <a:srgbClr val="000000">
                    <a:alpha val="60000"/>
                  </a:srgbClr>
                </a:outerShdw>
              </a:effectLst>
            </a:rPr>
            <a:t>Gn</a:t>
          </a:r>
          <a:r>
            <a:rPr lang="es-ES" sz="1900" b="1" kern="1200" dirty="0">
              <a:effectLst>
                <a:outerShdw blurRad="38100" dist="38100" dir="2700000" algn="tl">
                  <a:srgbClr val="000000">
                    <a:alpha val="60000"/>
                  </a:srgbClr>
                </a:outerShdw>
              </a:effectLst>
            </a:rPr>
            <a:t>. 18:1-2, 10)</a:t>
          </a:r>
          <a:endParaRPr lang="es-ES" sz="1900" kern="120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60000"/>
                  </a:srgbClr>
                </a:outerShdw>
              </a:effectLst>
            </a:rPr>
            <a:t>Dios pidió a Abraham que sacrificara a su hijo Isaac. Al proveer un sacrificio sustitutorio, se le mostró el gran plan de redención (</a:t>
          </a:r>
          <a:r>
            <a:rPr lang="es-ES" sz="1900" b="1" kern="1200" dirty="0" err="1">
              <a:effectLst>
                <a:outerShdw blurRad="38100" dist="38100" dir="2700000" algn="tl">
                  <a:srgbClr val="000000">
                    <a:alpha val="60000"/>
                  </a:srgbClr>
                </a:outerShdw>
              </a:effectLst>
            </a:rPr>
            <a:t>Gn</a:t>
          </a:r>
          <a:r>
            <a:rPr lang="es-ES" sz="1900" b="1" kern="1200" dirty="0">
              <a:effectLst>
                <a:outerShdw blurRad="38100" dist="38100" dir="2700000" algn="tl">
                  <a:srgbClr val="000000">
                    <a:alpha val="60000"/>
                  </a:srgbClr>
                </a:outerShdw>
              </a:effectLst>
            </a:rPr>
            <a:t>. 22:1-3, 9-13)</a:t>
          </a:r>
          <a:endParaRPr lang="es-ES" sz="1900" kern="120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254211"/>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59000"/>
                  </a:srgbClr>
                </a:outerShdw>
              </a:effectLst>
            </a:rPr>
            <a:t>En Siquem se le prometió que su descendencia heredaría la tierra de Canaán (</a:t>
          </a:r>
          <a:r>
            <a:rPr lang="es-ES" sz="1900" b="1" kern="1200" dirty="0" err="1">
              <a:effectLst>
                <a:outerShdw blurRad="38100" dist="38100" dir="2700000" algn="tl">
                  <a:srgbClr val="000000">
                    <a:alpha val="59000"/>
                  </a:srgbClr>
                </a:outerShdw>
              </a:effectLst>
            </a:rPr>
            <a:t>Gn</a:t>
          </a:r>
          <a:r>
            <a:rPr lang="es-ES" sz="1900" b="1" kern="1200" dirty="0">
              <a:effectLst>
                <a:outerShdw blurRad="38100" dist="38100" dir="2700000" algn="tl">
                  <a:srgbClr val="000000">
                    <a:alpha val="59000"/>
                  </a:srgbClr>
                </a:outerShdw>
              </a:effectLst>
            </a:rPr>
            <a:t>. 12:6-7)</a:t>
          </a:r>
          <a:endParaRPr lang="es-ES" sz="1900" kern="1200" dirty="0">
            <a:effectLst>
              <a:outerShdw blurRad="38100" dist="38100" dir="2700000" algn="tl">
                <a:srgbClr val="000000">
                  <a:alpha val="59000"/>
                </a:srgbClr>
              </a:outerShdw>
            </a:effectLst>
          </a:endParaRPr>
        </a:p>
      </dsp:txBody>
      <dsp:txXfrm>
        <a:off x="1237941" y="0"/>
        <a:ext cx="4324660" cy="1254211"/>
      </dsp:txXfrm>
    </dsp:sp>
    <dsp:sp modelId="{FDBE7BA9-F2C9-492E-83BA-2EED7B3E52A1}">
      <dsp:nvSpPr>
        <dsp:cNvPr id="0" name=""/>
        <dsp:cNvSpPr/>
      </dsp:nvSpPr>
      <dsp:spPr>
        <a:xfrm>
          <a:off x="125421" y="125421"/>
          <a:ext cx="1112520" cy="100336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379633"/>
          <a:ext cx="5562602" cy="1254211"/>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59000"/>
                  </a:srgbClr>
                </a:outerShdw>
              </a:effectLst>
            </a:rPr>
            <a:t>En Bet-el Dios renovó su pacto diciéndole que su descendencia sería “como el polvo de la tierra”</a:t>
          </a:r>
          <a:br>
            <a:rPr lang="es-ES" sz="1900" b="1" kern="1200" dirty="0">
              <a:effectLst>
                <a:outerShdw blurRad="38100" dist="38100" dir="2700000" algn="tl">
                  <a:srgbClr val="000000">
                    <a:alpha val="59000"/>
                  </a:srgbClr>
                </a:outerShdw>
              </a:effectLst>
            </a:rPr>
          </a:br>
          <a:r>
            <a:rPr lang="es-ES" sz="1900" b="1" kern="1200" dirty="0">
              <a:effectLst>
                <a:outerShdw blurRad="38100" dist="38100" dir="2700000" algn="tl">
                  <a:srgbClr val="000000">
                    <a:alpha val="59000"/>
                  </a:srgbClr>
                </a:outerShdw>
              </a:effectLst>
            </a:rPr>
            <a:t>(</a:t>
          </a:r>
          <a:r>
            <a:rPr lang="es-ES" sz="1900" b="1" kern="1200" dirty="0" err="1">
              <a:effectLst>
                <a:outerShdw blurRad="38100" dist="38100" dir="2700000" algn="tl">
                  <a:srgbClr val="000000">
                    <a:alpha val="59000"/>
                  </a:srgbClr>
                </a:outerShdw>
              </a:effectLst>
            </a:rPr>
            <a:t>Gn</a:t>
          </a:r>
          <a:r>
            <a:rPr lang="es-ES" sz="1900" b="1" kern="1200" dirty="0">
              <a:effectLst>
                <a:outerShdw blurRad="38100" dist="38100" dir="2700000" algn="tl">
                  <a:srgbClr val="000000">
                    <a:alpha val="59000"/>
                  </a:srgbClr>
                </a:outerShdw>
              </a:effectLst>
            </a:rPr>
            <a:t>. 13:14-18)</a:t>
          </a:r>
          <a:endParaRPr lang="es-ES" sz="1900" kern="1200" dirty="0">
            <a:effectLst>
              <a:outerShdw blurRad="38100" dist="38100" dir="2700000" algn="tl">
                <a:srgbClr val="000000">
                  <a:alpha val="59000"/>
                </a:srgbClr>
              </a:outerShdw>
            </a:effectLst>
          </a:endParaRPr>
        </a:p>
      </dsp:txBody>
      <dsp:txXfrm>
        <a:off x="1237941" y="1379633"/>
        <a:ext cx="4324660" cy="1254211"/>
      </dsp:txXfrm>
    </dsp:sp>
    <dsp:sp modelId="{64766CB8-A1C6-464D-9FA2-A493A09185E9}">
      <dsp:nvSpPr>
        <dsp:cNvPr id="0" name=""/>
        <dsp:cNvSpPr/>
      </dsp:nvSpPr>
      <dsp:spPr>
        <a:xfrm>
          <a:off x="125421" y="1505054"/>
          <a:ext cx="1112520" cy="100336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759266"/>
          <a:ext cx="5562602" cy="1254211"/>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kern="1200" dirty="0">
              <a:effectLst>
                <a:outerShdw blurRad="38100" dist="38100" dir="2700000" algn="tl">
                  <a:srgbClr val="000000">
                    <a:alpha val="59000"/>
                  </a:srgbClr>
                </a:outerShdw>
              </a:effectLst>
            </a:rPr>
            <a:t>En </a:t>
          </a:r>
          <a:r>
            <a:rPr lang="es-ES" sz="1900" b="1" kern="1200" dirty="0" err="1">
              <a:effectLst>
                <a:outerShdw blurRad="38100" dist="38100" dir="2700000" algn="tl">
                  <a:srgbClr val="000000">
                    <a:alpha val="59000"/>
                  </a:srgbClr>
                </a:outerShdw>
              </a:effectLst>
            </a:rPr>
            <a:t>Mamré</a:t>
          </a:r>
          <a:r>
            <a:rPr lang="es-ES" sz="1900" b="1" kern="1200" dirty="0">
              <a:effectLst>
                <a:outerShdw blurRad="38100" dist="38100" dir="2700000" algn="tl">
                  <a:srgbClr val="000000">
                    <a:alpha val="59000"/>
                  </a:srgbClr>
                </a:outerShdw>
              </a:effectLst>
            </a:rPr>
            <a:t>, se le aseguró que su descendencia sería como las estrellas. “Y creyó a Jehová, y le fue contado por justicia” (</a:t>
          </a:r>
          <a:r>
            <a:rPr lang="es-ES" sz="1900" b="1" kern="1200" dirty="0" err="1">
              <a:effectLst>
                <a:outerShdw blurRad="38100" dist="38100" dir="2700000" algn="tl">
                  <a:srgbClr val="000000">
                    <a:alpha val="59000"/>
                  </a:srgbClr>
                </a:outerShdw>
              </a:effectLst>
            </a:rPr>
            <a:t>Gn</a:t>
          </a:r>
          <a:r>
            <a:rPr lang="es-ES" sz="1900" b="1" kern="1200" dirty="0">
              <a:effectLst>
                <a:outerShdw blurRad="38100" dist="38100" dir="2700000" algn="tl">
                  <a:srgbClr val="000000">
                    <a:alpha val="59000"/>
                  </a:srgbClr>
                </a:outerShdw>
              </a:effectLst>
            </a:rPr>
            <a:t>. 15:1-6)</a:t>
          </a:r>
          <a:endParaRPr lang="es-ES" sz="1900" kern="1200" dirty="0">
            <a:effectLst>
              <a:outerShdw blurRad="38100" dist="38100" dir="2700000" algn="tl">
                <a:srgbClr val="000000">
                  <a:alpha val="59000"/>
                </a:srgbClr>
              </a:outerShdw>
            </a:effectLst>
          </a:endParaRPr>
        </a:p>
      </dsp:txBody>
      <dsp:txXfrm>
        <a:off x="1237941" y="2759266"/>
        <a:ext cx="4324660" cy="1254211"/>
      </dsp:txXfrm>
    </dsp:sp>
    <dsp:sp modelId="{EB2C40E9-8ADC-4E8F-B069-5B0EF8221EA8}">
      <dsp:nvSpPr>
        <dsp:cNvPr id="0" name=""/>
        <dsp:cNvSpPr/>
      </dsp:nvSpPr>
      <dsp:spPr>
        <a:xfrm>
          <a:off x="125421" y="2884687"/>
          <a:ext cx="1112520" cy="100336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Su atractivo no era físico, sino espiritual (v. 2)</a:t>
          </a:r>
          <a:endParaRPr lang="es-ES" sz="1800" kern="120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Fue menospreciado, quebrantado y rechazado (v. 3)</a:t>
          </a:r>
          <a:endParaRPr lang="es-ES" sz="1800" kern="120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Aunque sanó a multitudes, no lo aceptaron (v. 4)</a:t>
          </a:r>
          <a:endParaRPr lang="es-ES" sz="1800" kern="120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Por su muerte en la cruz nos proporciona salvación (v. 5)</a:t>
          </a:r>
          <a:endParaRPr lang="es-ES" sz="1800" kern="120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Dios puso sobre él todos nuestros pecados (v. 6)</a:t>
          </a:r>
          <a:endParaRPr lang="es-ES" sz="1800" kern="120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No se defendió ante sus acusadores (v. 7)</a:t>
          </a:r>
          <a:endParaRPr lang="es-ES" sz="1800" kern="120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Fue juzgado y condenado a muerte (v. 8)</a:t>
          </a:r>
          <a:endParaRPr lang="es-ES" sz="1800" kern="120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Fue enterrado con los ricos (v. 9a)</a:t>
          </a:r>
          <a:endParaRPr lang="es-ES" sz="1800" kern="120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No pecó nunca (v. 9b)</a:t>
          </a:r>
          <a:endParaRPr lang="es-ES" sz="1800" kern="120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Resucitó tras su muerte expiatoria</a:t>
          </a:r>
          <a:br>
            <a:rPr lang="es-ES" sz="1800" b="1" kern="1200" dirty="0"/>
          </a:br>
          <a:r>
            <a:rPr lang="es-ES" sz="1800" b="1" kern="1200" dirty="0"/>
            <a:t>(v. 10)</a:t>
          </a:r>
          <a:endParaRPr lang="es-ES" sz="1800" kern="120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Un día vivirá con aquellos a los que ha redimido (v. 11)</a:t>
          </a:r>
          <a:endParaRPr lang="es-ES" sz="1800" kern="120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a:t>Mientras tanto, intercede por nosotros (v. 12)</a:t>
          </a:r>
          <a:endParaRPr lang="es-ES" sz="1800" kern="120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03/10/2026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6" y="3406798"/>
            <a:ext cx="4572625" cy="2677656"/>
          </a:xfrm>
          <a:prstGeom prst="rect">
            <a:avLst/>
          </a:prstGeom>
          <a:noFill/>
        </p:spPr>
        <p:txBody>
          <a:bodyPr wrap="square" rtlCol="0">
            <a:spAutoFit/>
          </a:bodyPr>
          <a:lstStyle/>
          <a:p>
            <a:pPr algn="ctr">
              <a:spcBef>
                <a:spcPts val="600"/>
              </a:spcBef>
            </a:pPr>
            <a:r>
              <a:rPr lang="es-ES" sz="5600" b="1" dirty="0">
                <a:ln w="10160">
                  <a:solidFill>
                    <a:schemeClr val="accent5"/>
                  </a:solidFill>
                  <a:prstDash val="solid"/>
                </a:ln>
                <a:solidFill>
                  <a:srgbClr val="FFFFFF"/>
                </a:solidFill>
                <a:effectLst>
                  <a:outerShdw blurRad="38100" dist="22860" dir="5400000" algn="tl" rotWithShape="0">
                    <a:srgbClr val="000000"/>
                  </a:outerShdw>
                </a:effectLst>
              </a:rPr>
              <a:t>EL LLAMADO DE UN PROFETA</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s-ES" sz="1600" b="1" dirty="0">
                <a:solidFill>
                  <a:srgbClr val="145423"/>
                </a:solidFill>
              </a:rPr>
              <a:t>Lección 2 para el 10 de octubre de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«Después oí la voz del Señor, que decía: ¿A quién enviaré, y quién irá por nosotros? Entonces respondí yo: “Heme aquí, envíame a mí”»</a:t>
            </a:r>
            <a:br>
              <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s-E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(Isaías 6:8)</a:t>
            </a:r>
            <a:endPar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25781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47815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s-ES" sz="2000" b="1" dirty="0">
                <a:solidFill>
                  <a:srgbClr val="373574"/>
                </a:solidFill>
              </a:rPr>
              <a:t>Abraham</a:t>
            </a:r>
            <a:r>
              <a:rPr lang="es-ES" sz="2000" b="1" dirty="0"/>
              <a:t>: El profeta del pacto.</a:t>
            </a:r>
          </a:p>
          <a:p>
            <a:pPr>
              <a:spcBef>
                <a:spcPts val="1800"/>
              </a:spcBef>
            </a:pPr>
            <a:r>
              <a:rPr lang="es-ES" sz="2000" b="1" dirty="0">
                <a:solidFill>
                  <a:srgbClr val="723574"/>
                </a:solidFill>
              </a:rPr>
              <a:t>Elías</a:t>
            </a:r>
            <a:r>
              <a:rPr lang="es-ES" sz="2000" b="1" dirty="0"/>
              <a:t>: El profeta de la restauración.</a:t>
            </a:r>
          </a:p>
          <a:p>
            <a:pPr>
              <a:spcBef>
                <a:spcPts val="1800"/>
              </a:spcBef>
            </a:pPr>
            <a:r>
              <a:rPr lang="es-ES" sz="2000" b="1" dirty="0">
                <a:solidFill>
                  <a:srgbClr val="98465F"/>
                </a:solidFill>
              </a:rPr>
              <a:t>Isaías</a:t>
            </a:r>
            <a:r>
              <a:rPr lang="es-ES" sz="2000" b="1" dirty="0"/>
              <a:t>: El profeta mesiánico.</a:t>
            </a:r>
          </a:p>
          <a:p>
            <a:pPr>
              <a:spcBef>
                <a:spcPts val="1800"/>
              </a:spcBef>
            </a:pPr>
            <a:r>
              <a:rPr lang="es-ES" sz="2000" b="1" dirty="0">
                <a:solidFill>
                  <a:srgbClr val="744235"/>
                </a:solidFill>
              </a:rPr>
              <a:t>Daniel</a:t>
            </a:r>
            <a:r>
              <a:rPr lang="es-ES" sz="2000" b="1" dirty="0"/>
              <a:t>: El profeta del futuro.</a:t>
            </a:r>
          </a:p>
          <a:p>
            <a:pPr>
              <a:spcBef>
                <a:spcPts val="1800"/>
              </a:spcBef>
            </a:pPr>
            <a:r>
              <a:rPr lang="es-ES" sz="2000" b="1" dirty="0">
                <a:solidFill>
                  <a:srgbClr val="746435"/>
                </a:solidFill>
              </a:rPr>
              <a:t>Juan el Bautista</a:t>
            </a:r>
            <a:r>
              <a:rPr lang="es-ES" sz="2000" b="1" dirty="0"/>
              <a:t>: El profeta precursor.</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114538"/>
            <a:ext cx="8801101" cy="707886"/>
          </a:xfrm>
          <a:prstGeom prst="rect">
            <a:avLst/>
          </a:prstGeom>
          <a:noFill/>
        </p:spPr>
        <p:txBody>
          <a:bodyPr wrap="square" rtlCol="0">
            <a:spAutoFit/>
          </a:bodyPr>
          <a:lstStyle/>
          <a:p>
            <a:pPr>
              <a:spcBef>
                <a:spcPts val="600"/>
              </a:spcBef>
            </a:pPr>
            <a:r>
              <a:rPr lang="es-ES" sz="2000" b="1" dirty="0"/>
              <a:t>Alrededor de 1.900 años separan a Abraham (el primer profeta del Antiguo Testamento) de Juan el Bautista (el primer profeta del Nuevo Testamento).</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s-ES" sz="1300" b="1" dirty="0"/>
                <a:t>±1.900</a:t>
              </a:r>
            </a:p>
            <a:p>
              <a:pPr algn="ctr">
                <a:lnSpc>
                  <a:spcPts val="1400"/>
                </a:lnSpc>
              </a:pPr>
              <a:r>
                <a:rPr lang="es-ES" sz="1300" b="1" dirty="0"/>
                <a:t>años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676275" y="5915025"/>
              <a:ext cx="1038225" cy="523220"/>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ABRAHAM</a:t>
              </a:r>
            </a:p>
            <a:p>
              <a:pPr algn="ctr"/>
              <a:r>
                <a:rPr lang="es-ES" sz="1400" b="1" dirty="0">
                  <a:solidFill>
                    <a:schemeClr val="bg1"/>
                  </a:solidFill>
                  <a:effectLst>
                    <a:outerShdw blurRad="38100" dist="38100" dir="2700000" algn="tl">
                      <a:srgbClr val="000000">
                        <a:alpha val="43137"/>
                      </a:srgbClr>
                    </a:outerShdw>
                  </a:effectLst>
                </a:rPr>
                <a:t>s. XIX a.C.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91000" y="5848350"/>
              <a:ext cx="1247775" cy="738664"/>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JUAN EL BAUTISTA</a:t>
              </a:r>
            </a:p>
            <a:p>
              <a:pPr algn="ctr"/>
              <a:r>
                <a:rPr lang="es-ES" sz="1400" b="1" dirty="0">
                  <a:solidFill>
                    <a:schemeClr val="bg1"/>
                  </a:solidFill>
                  <a:effectLst>
                    <a:outerShdw blurRad="38100" dist="38100" dir="2700000" algn="tl">
                      <a:srgbClr val="000000">
                        <a:alpha val="43137"/>
                      </a:srgbClr>
                    </a:outerShdw>
                  </a:effectLst>
                </a:rPr>
                <a:t>s. I d.C.</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515195"/>
            <a:ext cx="878681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¿Cómo fueron elegidos estos profetas? ¿Cómo respondieron ellos a su llamamiento profético?</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514921"/>
            <a:ext cx="878681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el intervalo, otros profetas fueron llamados para restaurar la comunión del pueblo con Dios y para mantener la expectativa mesiánica. Algunos anunciaron incluso el momento exacto de la llegada del Mesías.</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20181"/>
            <a:ext cx="88011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El primero anunció el pacto a través de la “simiente”. El segundo anunció la llegada de la “simiente” (Jesús), que cumpliría el pacto prometido.</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ABRAHAM: EL PROFETA DEL PACTO</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“El SEÑOR le dijo a Abram: «Deja tu tierra, tus parientes y la casa de tu padre, y vete a la tierra que te mostraré»” </a:t>
            </a:r>
            <a:r>
              <a:rPr lang="es-ES" sz="1400" b="1" dirty="0">
                <a:solidFill>
                  <a:schemeClr val="accent1">
                    <a:lumMod val="75000"/>
                  </a:schemeClr>
                </a:solidFill>
                <a:latin typeface="Comic Sans MS" panose="030F0702030302020204" pitchFamily="66" charset="0"/>
              </a:rPr>
              <a:t>(Génesis 12:1 </a:t>
            </a:r>
            <a:r>
              <a:rPr lang="es-ES" sz="1100" b="1" dirty="0" err="1">
                <a:solidFill>
                  <a:schemeClr val="accent1">
                    <a:lumMod val="75000"/>
                  </a:schemeClr>
                </a:solidFill>
                <a:latin typeface="Comic Sans MS" panose="030F0702030302020204" pitchFamily="66" charset="0"/>
              </a:rPr>
              <a:t>NVI</a:t>
            </a:r>
            <a:r>
              <a:rPr lang="es-ES" sz="1400" b="1" dirty="0">
                <a:solidFill>
                  <a:schemeClr val="accent1">
                    <a:lumMod val="75000"/>
                  </a:schemeClr>
                </a:solidFill>
                <a:latin typeface="Comic Sans MS" panose="030F0702030302020204" pitchFamily="66" charset="0"/>
              </a:rPr>
              <a:t>)</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spcBef>
                <a:spcPts val="600"/>
              </a:spcBef>
            </a:pPr>
            <a:r>
              <a:rPr lang="es-ES" sz="2000" b="1" dirty="0"/>
              <a:t>Abraham es la primera persona llamada “profeta” (</a:t>
            </a:r>
            <a:r>
              <a:rPr lang="es-ES" sz="2000" b="1" dirty="0" err="1"/>
              <a:t>Gn</a:t>
            </a:r>
            <a:r>
              <a:rPr lang="es-ES" sz="2000" b="1" dirty="0"/>
              <a:t>. 20:7). Fue llamado directamente por Dios, y se le pidió que abandonase la idolatría e inmoralidad que le rodeaba para ir a un lugar desconocido (</a:t>
            </a:r>
            <a:r>
              <a:rPr lang="es-ES" sz="2000" b="1" dirty="0" err="1"/>
              <a:t>Gn</a:t>
            </a:r>
            <a:r>
              <a:rPr lang="es-ES" sz="2000" b="1" dirty="0"/>
              <a:t>.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612071" y="4838186"/>
            <a:ext cx="7579930" cy="1015663"/>
          </a:xfrm>
          <a:prstGeom prst="rect">
            <a:avLst/>
          </a:prstGeom>
          <a:noFill/>
        </p:spPr>
        <p:txBody>
          <a:bodyPr wrap="square">
            <a:spAutoFit/>
          </a:bodyPr>
          <a:lstStyle/>
          <a:p>
            <a:pPr>
              <a:spcBef>
                <a:spcPts val="600"/>
              </a:spcBef>
            </a:pPr>
            <a:r>
              <a:rPr lang="es-ES" sz="2000" b="1" dirty="0"/>
              <a:t>¿Cómo respondió al llamado? “Por la fe Abraham, siendo llamado, obedeció para salir al lugar que había de recibir como herencia; y salió sin saber a dónde iba” (Hebreos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17282"/>
            <a:ext cx="4164252" cy="234239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Junto al llamamiento había varias promesas. Tendría la bendición de Dios, sería engrandecido y, a través de él, la bendición llegaría a “todas las familias de la tierra”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Gn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53849"/>
            <a:ext cx="757992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Como profeta, Abraham no fue llamado para anunciar una catástrofe inminente, sino para dar a conocer al Dios verdadero y para revelar la promesa de la salvación por medio del Mesías.</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ABRAHAM: EL PROFETA DEL PACTO</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“El SEÑOR le dijo a Abram: «Deja tu tierra, tus parientes y la casa de tu padre, y vete a la tierra que te mostraré»” </a:t>
            </a:r>
            <a:r>
              <a:rPr lang="es-ES" sz="1400" b="1" dirty="0">
                <a:solidFill>
                  <a:schemeClr val="accent1">
                    <a:lumMod val="75000"/>
                  </a:schemeClr>
                </a:solidFill>
                <a:latin typeface="Comic Sans MS" panose="030F0702030302020204" pitchFamily="66" charset="0"/>
              </a:rPr>
              <a:t>(Génesis 12:1 </a:t>
            </a:r>
            <a:r>
              <a:rPr lang="es-ES" sz="1100" b="1" dirty="0" err="1">
                <a:solidFill>
                  <a:schemeClr val="accent1">
                    <a:lumMod val="75000"/>
                  </a:schemeClr>
                </a:solidFill>
                <a:latin typeface="Comic Sans MS" panose="030F0702030302020204" pitchFamily="66" charset="0"/>
              </a:rPr>
              <a:t>NVI</a:t>
            </a:r>
            <a:r>
              <a:rPr lang="es-ES" sz="1400" b="1" dirty="0">
                <a:solidFill>
                  <a:schemeClr val="accent1">
                    <a:lumMod val="75000"/>
                  </a:schemeClr>
                </a:solidFill>
                <a:latin typeface="Comic Sans MS" panose="030F0702030302020204" pitchFamily="66" charset="0"/>
              </a:rPr>
              <a:t>)</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96437032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974752993"/>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es-ES" sz="2000" b="1" dirty="0"/>
              <a:t>Durante su estancia en Canaán, Abraham (cuyo nombre original era Abram) tuvo varios encuentros con Dios, en los que recibió diversos mensajes:</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s-ES"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ELÍAS: EL PROFETA DE LA RESTAURACIÓN</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s-ES" b="1" dirty="0">
                <a:solidFill>
                  <a:schemeClr val="accent3">
                    <a:lumMod val="75000"/>
                  </a:schemeClr>
                </a:solidFill>
                <a:latin typeface="Comic Sans MS" panose="030F0702030302020204" pitchFamily="66" charset="0"/>
              </a:rPr>
              <a:t>“Elías se acercó a todo el pueblo y dijo: ¿Hasta cuándo vacilaréis entre dos opiniones? Si el Señor es Dios, seguidle; y si Baal, seguidle a él. Pero el pueblo no le respondió ni una palabra</a:t>
            </a:r>
            <a:r>
              <a:rPr lang="es-ES" b="1">
                <a:solidFill>
                  <a:schemeClr val="accent3">
                    <a:lumMod val="75000"/>
                  </a:schemeClr>
                </a:solidFill>
                <a:latin typeface="Comic Sans MS" panose="030F0702030302020204" pitchFamily="66" charset="0"/>
              </a:rPr>
              <a:t>” </a:t>
            </a:r>
            <a:r>
              <a:rPr lang="es-ES" sz="1400" b="1">
                <a:solidFill>
                  <a:schemeClr val="accent3">
                    <a:lumMod val="75000"/>
                  </a:schemeClr>
                </a:solidFill>
                <a:latin typeface="Comic Sans MS" panose="030F0702030302020204" pitchFamily="66" charset="0"/>
              </a:rPr>
              <a:t>(1º </a:t>
            </a:r>
            <a:r>
              <a:rPr lang="es-ES" sz="1400" b="1" dirty="0">
                <a:solidFill>
                  <a:schemeClr val="accent3">
                    <a:lumMod val="75000"/>
                  </a:schemeClr>
                </a:solidFill>
                <a:latin typeface="Comic Sans MS" panose="030F0702030302020204" pitchFamily="66" charset="0"/>
              </a:rPr>
              <a:t>de Reyes 18:21 </a:t>
            </a:r>
            <a:r>
              <a:rPr lang="es-ES" sz="1100" b="1" dirty="0" err="1">
                <a:solidFill>
                  <a:schemeClr val="accent3">
                    <a:lumMod val="75000"/>
                  </a:schemeClr>
                </a:solidFill>
                <a:latin typeface="Comic Sans MS" panose="030F0702030302020204" pitchFamily="66" charset="0"/>
              </a:rPr>
              <a:t>LBLA</a:t>
            </a:r>
            <a:r>
              <a:rPr lang="es-ES" sz="1400" b="1" dirty="0">
                <a:solidFill>
                  <a:schemeClr val="accent3">
                    <a:lumMod val="75000"/>
                  </a:schemeClr>
                </a:solidFill>
                <a:latin typeface="Comic Sans MS" panose="030F0702030302020204" pitchFamily="66" charset="0"/>
              </a:rPr>
              <a:t>)</a:t>
            </a:r>
            <a:endParaRPr lang="es-E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3" y="1330370"/>
            <a:ext cx="6591978" cy="1631216"/>
          </a:xfrm>
          <a:prstGeom prst="rect">
            <a:avLst/>
          </a:prstGeom>
          <a:noFill/>
        </p:spPr>
        <p:txBody>
          <a:bodyPr wrap="square" rtlCol="0">
            <a:spAutoFit/>
          </a:bodyPr>
          <a:lstStyle/>
          <a:p>
            <a:pPr>
              <a:spcBef>
                <a:spcPts val="600"/>
              </a:spcBef>
            </a:pPr>
            <a:r>
              <a:rPr lang="es-ES" sz="2000" b="1" dirty="0"/>
              <a:t>Acab y Jezabel habían llevado a la nación de Israel a una grave apostasía. Solo unos pocos servían a Dios, el resto adoraba a Baal, a </a:t>
            </a:r>
            <a:r>
              <a:rPr lang="es-ES" sz="2000" b="1" dirty="0" err="1"/>
              <a:t>Asera</a:t>
            </a:r>
            <a:r>
              <a:rPr lang="es-ES" sz="2000" b="1" dirty="0"/>
              <a:t>, y a otros dioses. En ese contexto, Dios llamó al profeta Elías para restaurar su relación con el pueblo elegido (1R.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241154"/>
            <a:ext cx="6591977" cy="1323439"/>
          </a:xfrm>
          <a:prstGeom prst="rect">
            <a:avLst/>
          </a:prstGeom>
          <a:noFill/>
        </p:spPr>
        <p:txBody>
          <a:bodyPr wrap="square">
            <a:spAutoFit/>
          </a:bodyPr>
          <a:lstStyle/>
          <a:p>
            <a:pPr>
              <a:spcBef>
                <a:spcPts val="600"/>
              </a:spcBef>
            </a:pPr>
            <a:r>
              <a:rPr lang="es-ES" sz="2000" b="1" dirty="0"/>
              <a:t>El mensaje del profeta Elías –abandonar la idolatría y volverse a Dios– será proclamado nuevamente con poder antes de la Segunda Venida. Su objetivo principal: restaurar el altar familiar (Mal.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2961586"/>
            <a:ext cx="652301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Tras varios años de sequía, Elías citó a Israel en el monte Carmelo para animarlos a regresar a Dios, pero no reaccionaron (1R. 18:21). Fue necesario un milagro para que reconocieran al Dios </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verdadero (1R</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51668" y="5564593"/>
            <a:ext cx="648748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 través de la familia, se restaurará la adoración de la iglesia, las comunidades y los países. ¿Quién realizará esta obra? Tú y yo somos el Elías que necesita la sociedad actual.</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ISAÍAS: EL PROFETA MESIÁNICO</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“Todos nosotros nos descarriamos como ovejas, cada cual se apartó por su camino; más Jehová cargó en él el pecado de todos nosotros”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(Isaías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81566" y="1403928"/>
            <a:ext cx="6334124" cy="707886"/>
          </a:xfrm>
          <a:prstGeom prst="rect">
            <a:avLst/>
          </a:prstGeom>
          <a:noFill/>
        </p:spPr>
        <p:txBody>
          <a:bodyPr wrap="square" rtlCol="0">
            <a:spAutoFit/>
          </a:bodyPr>
          <a:lstStyle/>
          <a:p>
            <a:pPr>
              <a:spcBef>
                <a:spcPts val="600"/>
              </a:spcBef>
            </a:pPr>
            <a:r>
              <a:rPr lang="es-ES" sz="2000" b="1" dirty="0"/>
              <a:t>Isaías fue llamado a pedir al pueblo que reconociese su pecado y aceptase el perdón de Dios (</a:t>
            </a:r>
            <a:r>
              <a:rPr lang="es-ES" sz="2000" b="1" dirty="0" err="1"/>
              <a:t>Is</a:t>
            </a:r>
            <a:r>
              <a:rPr lang="es-ES" sz="2000" b="1" dirty="0"/>
              <a:t>.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062586"/>
            <a:ext cx="8899527" cy="1323439"/>
          </a:xfrm>
          <a:prstGeom prst="rect">
            <a:avLst/>
          </a:prstGeom>
          <a:noFill/>
        </p:spPr>
        <p:txBody>
          <a:bodyPr wrap="square">
            <a:spAutoFit/>
          </a:bodyPr>
          <a:lstStyle/>
          <a:p>
            <a:pPr>
              <a:spcBef>
                <a:spcPts val="600"/>
              </a:spcBef>
            </a:pPr>
            <a:r>
              <a:rPr lang="es-ES" sz="2000" b="1" dirty="0"/>
              <a:t>Al morir el rey Uzías, Isaías recibió una impresionante visión que recordaría durante todo su ministerio: Dios estaba en su santo Templo y, mientras los quiciales temblaban, el corazón del profeta temblaba por su propia indignidad (</a:t>
            </a:r>
            <a:r>
              <a:rPr lang="es-ES" sz="2000" b="1" dirty="0" err="1"/>
              <a:t>Is</a:t>
            </a:r>
            <a:r>
              <a:rPr lang="es-ES" sz="2000" b="1" dirty="0"/>
              <a:t>.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510012" y="4895721"/>
            <a:ext cx="2674434" cy="1631216"/>
          </a:xfrm>
          <a:prstGeom prst="rect">
            <a:avLst/>
          </a:prstGeom>
          <a:noFill/>
        </p:spPr>
        <p:txBody>
          <a:bodyPr wrap="square">
            <a:spAutoFit/>
          </a:bodyPr>
          <a:lstStyle/>
          <a:p>
            <a:pPr>
              <a:spcBef>
                <a:spcPts val="600"/>
              </a:spcBef>
            </a:pPr>
            <a:r>
              <a:rPr lang="es-ES" sz="2000" b="1" dirty="0"/>
              <a:t>No en vano, el libro de Isaías es llamado “el proto-evangelio” (es decir, el Evangelio antes del Evangelio).</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3995456"/>
            <a:ext cx="9043754" cy="707886"/>
          </a:xfrm>
          <a:prstGeom prst="rect">
            <a:avLst/>
          </a:prstGeom>
          <a:noFill/>
        </p:spPr>
        <p:txBody>
          <a:bodyPr wrap="square">
            <a:spAutoFit/>
          </a:bodyPr>
          <a:lstStyle/>
          <a:p>
            <a:pPr>
              <a:spcBef>
                <a:spcPts val="600"/>
              </a:spcBef>
            </a:pPr>
            <a:r>
              <a:rPr lang="es-ES" sz="2000" b="1" dirty="0"/>
              <a:t>Su largo ministerio no solo incluyó el llamamiento al arrepentimiento, sino que anunció especialmente la obra de Jesús, el Mesías.</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Al ser perdonado, estaba en disposición de proclamar sin miedo el mensaje de Dios: “Heme aquí, envíame a mí”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Is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ISAÍAS: EL PROFETA MESIÁNICO</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“Todos nosotros nos descarriamos como ovejas, cada cual se apartó por su camino; más Jehová cargó en él el pecado de todos nosotros”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(Isaías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17203020"/>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s-ES" sz="2000" b="1" dirty="0"/>
              <a:t>El capítulo 53 de Isaías contiene con gran detalle la explicación del plan de redención llevado a cabo por Jesús:</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EL PROFETA DEL FUTURO</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75000"/>
                  </a:schemeClr>
                </a:solidFill>
                <a:latin typeface="Comic Sans MS" panose="030F0702030302020204" pitchFamily="66" charset="0"/>
              </a:rPr>
              <a:t>“Pero hay un Dios en los cielos, el cual revela los misterios, y él ha hecho saber al rey Nabucodonosor lo que ha de acontecer en los postreros días” </a:t>
            </a:r>
            <a:r>
              <a:rPr lang="es-ES" sz="1400" b="1" dirty="0">
                <a:solidFill>
                  <a:schemeClr val="accent6">
                    <a:lumMod val="75000"/>
                  </a:schemeClr>
                </a:solidFill>
                <a:latin typeface="Comic Sans MS" panose="030F0702030302020204" pitchFamily="66" charset="0"/>
              </a:rPr>
              <a:t>(Daniel 2:28a)</a:t>
            </a:r>
            <a:endParaRPr lang="es-ES" b="1"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423951"/>
            <a:ext cx="5286375" cy="1754326"/>
          </a:xfrm>
          <a:prstGeom prst="rect">
            <a:avLst/>
          </a:prstGeom>
          <a:noFill/>
        </p:spPr>
        <p:txBody>
          <a:bodyPr wrap="square" rtlCol="0">
            <a:spAutoFit/>
          </a:bodyPr>
          <a:lstStyle/>
          <a:p>
            <a:pPr>
              <a:spcBef>
                <a:spcPts val="600"/>
              </a:spcBef>
            </a:pPr>
            <a:r>
              <a:rPr lang="es-ES" b="1" dirty="0"/>
              <a:t>Desde el principio, Daniel fue conocido por su fidelidad. Fue fiel en su alimentación (</a:t>
            </a:r>
            <a:r>
              <a:rPr lang="es-ES" b="1" dirty="0" err="1"/>
              <a:t>Dn</a:t>
            </a:r>
            <a:r>
              <a:rPr lang="es-ES" b="1" dirty="0"/>
              <a:t>. 1:8); fue fiel al dar la gloria a Dios (</a:t>
            </a:r>
            <a:r>
              <a:rPr lang="es-ES" b="1" dirty="0" err="1"/>
              <a:t>Dn</a:t>
            </a:r>
            <a:r>
              <a:rPr lang="es-ES" b="1" dirty="0"/>
              <a:t>. 2:27-30); fue fiel al predecir el mal a Nabucodonosor (</a:t>
            </a:r>
            <a:r>
              <a:rPr lang="es-ES" b="1" dirty="0" err="1"/>
              <a:t>Dn</a:t>
            </a:r>
            <a:r>
              <a:rPr lang="es-ES" b="1" dirty="0"/>
              <a:t>. 4:19); fue fiel al declarar el pecado de </a:t>
            </a:r>
            <a:r>
              <a:rPr lang="es-ES" b="1" dirty="0" err="1"/>
              <a:t>Belsasar</a:t>
            </a:r>
            <a:r>
              <a:rPr lang="es-ES" b="1" dirty="0"/>
              <a:t> (</a:t>
            </a:r>
            <a:r>
              <a:rPr lang="es-ES" b="1" dirty="0" err="1"/>
              <a:t>Dn</a:t>
            </a:r>
            <a:r>
              <a:rPr lang="es-ES" b="1" dirty="0"/>
              <a:t>. 5:22-23); fue fiel en su vida de oración (</a:t>
            </a:r>
            <a:r>
              <a:rPr lang="es-ES" b="1" dirty="0" err="1"/>
              <a:t>Dn</a:t>
            </a:r>
            <a:r>
              <a:rPr lang="es-ES" b="1" dirty="0"/>
              <a:t>.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246075"/>
            <a:ext cx="7421687" cy="923330"/>
          </a:xfrm>
          <a:prstGeom prst="rect">
            <a:avLst/>
          </a:prstGeom>
          <a:noFill/>
        </p:spPr>
        <p:txBody>
          <a:bodyPr wrap="square">
            <a:spAutoFit/>
          </a:bodyPr>
          <a:lstStyle/>
          <a:p>
            <a:pPr>
              <a:spcBef>
                <a:spcPts val="600"/>
              </a:spcBef>
            </a:pPr>
            <a:r>
              <a:rPr lang="es-ES" b="1" dirty="0"/>
              <a:t>Además del mensaje que dio con su propia vida, fue llamado a anunciar el auge y el declive de los grandes imperios mundiales: Babilonia, Persia, Grecia, Roma y Europa (</a:t>
            </a:r>
            <a:r>
              <a:rPr lang="es-ES" b="1" dirty="0" err="1"/>
              <a:t>Dn</a:t>
            </a:r>
            <a:r>
              <a:rPr lang="es-ES" b="1" dirty="0"/>
              <a:t>.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37203"/>
            <a:ext cx="3710842" cy="1477328"/>
          </a:xfrm>
          <a:prstGeom prst="rect">
            <a:avLst/>
          </a:prstGeom>
          <a:noFill/>
        </p:spPr>
        <p:txBody>
          <a:bodyPr wrap="square">
            <a:spAutoFit/>
          </a:bodyPr>
          <a:lstStyle/>
          <a:p>
            <a:pPr>
              <a:spcBef>
                <a:spcPts val="600"/>
              </a:spcBef>
            </a:pPr>
            <a:r>
              <a:rPr lang="es-ES" b="1" dirty="0"/>
              <a:t>Entremezclados con las profecías de los imperios, Daniel anunció el Juicio (</a:t>
            </a:r>
            <a:r>
              <a:rPr lang="es-ES" b="1" dirty="0" err="1"/>
              <a:t>Dn</a:t>
            </a:r>
            <a:r>
              <a:rPr lang="es-ES" b="1" dirty="0"/>
              <a:t>. 7:9-10) y el momento exacto de la primera venida de Jesús (</a:t>
            </a:r>
            <a:r>
              <a:rPr lang="es-ES" b="1" dirty="0" err="1"/>
              <a:t>Dn</a:t>
            </a:r>
            <a:r>
              <a:rPr lang="es-ES" b="1" dirty="0"/>
              <a:t>.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es-ES" b="1" dirty="0"/>
              <a:t>Sus profecías nos ayudan hoy a proclamar el cumplimiento de la parte que aún falta por cumplir: la llegada del Reino de Dios (</a:t>
            </a:r>
            <a:r>
              <a:rPr lang="es-ES" b="1" dirty="0" err="1"/>
              <a:t>Dn</a:t>
            </a:r>
            <a:r>
              <a:rPr lang="es-ES" b="1" dirty="0"/>
              <a:t>.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es-ES" sz="2000" b="1" dirty="0"/>
              <a:t>Su vida austera, y su convicción al declarar el pecado y al llamar con urgencia al arrepentimiento, llevó a muchos a ser bautizados (Mr. 1:4-6). Su ministerio marcó un hito en Israel que el diablo solo pudo contrarrestar débilmente, causando la muerte del profeta (</a:t>
            </a:r>
            <a:r>
              <a:rPr lang="es-ES" sz="2000" b="1" dirty="0" err="1"/>
              <a:t>Lc</a:t>
            </a:r>
            <a:r>
              <a:rPr lang="es-ES" sz="2000" b="1" dirty="0"/>
              <a:t>.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707886"/>
          </a:xfrm>
          <a:prstGeom prst="rect">
            <a:avLst/>
          </a:prstGeom>
          <a:noFill/>
        </p:spPr>
        <p:txBody>
          <a:bodyPr wrap="square">
            <a:spAutoFit/>
            <a:scene3d>
              <a:camera prst="orthographicFront"/>
              <a:lightRig rig="threePt" dir="t"/>
            </a:scene3d>
            <a:sp3d extrusionH="57150">
              <a:bevelT h="25400" prst="softRound"/>
            </a:sp3d>
          </a:bodyPr>
          <a:lstStyle/>
          <a:p>
            <a:pPr algn="ctr"/>
            <a:r>
              <a:rPr lang="es-ES" sz="4000" b="1" dirty="0">
                <a:ln w="22225">
                  <a:noFill/>
                  <a:prstDash val="solid"/>
                </a:ln>
                <a:solidFill>
                  <a:schemeClr val="bg2">
                    <a:lumMod val="40000"/>
                    <a:lumOff val="60000"/>
                  </a:schemeClr>
                </a:solidFill>
                <a:effectLst>
                  <a:outerShdw blurRad="50800" dist="38100" dir="4200000" algn="ctr" rotWithShape="0">
                    <a:srgbClr val="FF0000"/>
                  </a:outerShdw>
                </a:effectLst>
              </a:rPr>
              <a:t>JUAN EL BAUTISTA: EL PROFETA PRECURSOR</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1247776" y="689087"/>
            <a:ext cx="8096250" cy="646331"/>
          </a:xfrm>
          <a:prstGeom prst="rect">
            <a:avLst/>
          </a:prstGeom>
          <a:noFill/>
        </p:spPr>
        <p:txBody>
          <a:bodyPr wrap="square">
            <a:spAutoFit/>
          </a:bodyPr>
          <a:lstStyle/>
          <a:p>
            <a:pPr algn="ctr"/>
            <a:r>
              <a:rPr lang="es-ES" b="1" dirty="0">
                <a:solidFill>
                  <a:srgbClr val="B9F5FD"/>
                </a:solidFill>
                <a:effectLst>
                  <a:outerShdw blurRad="38100" dist="38100" dir="2700000" algn="tl">
                    <a:srgbClr val="000000">
                      <a:alpha val="43137"/>
                    </a:srgbClr>
                  </a:outerShdw>
                </a:effectLst>
                <a:latin typeface="Comic Sans MS" panose="030F0702030302020204" pitchFamily="66" charset="0"/>
              </a:rPr>
              <a:t>“[Juan] dijo: Yo soy la voz de uno que clama en el desierto: Enderezad el camino del Señor, como dijo el profeta Isaías” </a:t>
            </a:r>
            <a:r>
              <a:rPr lang="es-ES" sz="1400" b="1" dirty="0">
                <a:solidFill>
                  <a:srgbClr val="B9F5FD"/>
                </a:solidFill>
                <a:effectLst>
                  <a:outerShdw blurRad="38100" dist="38100" dir="2700000" algn="tl">
                    <a:srgbClr val="000000">
                      <a:alpha val="43137"/>
                    </a:srgbClr>
                  </a:outerShdw>
                </a:effectLst>
                <a:latin typeface="Comic Sans MS" panose="030F0702030302020204" pitchFamily="66" charset="0"/>
              </a:rPr>
              <a:t>(Juan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spAutoFit/>
          </a:bodyPr>
          <a:lstStyle/>
          <a:p>
            <a:pPr>
              <a:spcBef>
                <a:spcPts val="600"/>
              </a:spcBef>
            </a:pPr>
            <a:r>
              <a:rPr lang="es-ES" sz="2000" b="1" dirty="0"/>
              <a:t>Al igual que otros profetas –como Samuel o Jeremías–, Juan fue apartado desde antes de nacer. Fue llamado para hacer la obra de Elías, como precursor del Mesías (</a:t>
            </a:r>
            <a:r>
              <a:rPr lang="es-ES" sz="2000" b="1" dirty="0" err="1"/>
              <a:t>Lc</a:t>
            </a:r>
            <a:r>
              <a:rPr lang="es-ES" sz="2000" b="1" dirty="0"/>
              <a:t>.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es-ES" sz="2000" b="1" dirty="0"/>
              <a:t>No es un camino de rosas. Se exige fidelidad, convicción y entrega. La seguridad no está garantizada, pero sí la vida eterna (la nuestra, y la de aquellos que acepten hoy el mensaje).</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es-ES" sz="2000" b="1" dirty="0"/>
              <a:t>La obra de Juan (que es la de Elías también), es ahora nuestra obra. Somos llamados a preparar la venida de Jesús anunciando a todos el evangelio del arrepentimiento, y la salvación a través de la muerte expiatoria de Jesús.</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93538"/>
          </a:xfrm>
          <a:prstGeom prst="rect">
            <a:avLst/>
          </a:prstGeom>
          <a:noFill/>
        </p:spPr>
        <p:txBody>
          <a:bodyPr wrap="square">
            <a:spAutoFit/>
          </a:bodyPr>
          <a:lstStyle/>
          <a:p>
            <a:pPr>
              <a:spcBef>
                <a:spcPts val="600"/>
              </a:spcBef>
            </a:pPr>
            <a:r>
              <a:rPr lang="es-ES" sz="2600" b="1" dirty="0">
                <a:solidFill>
                  <a:schemeClr val="accent5">
                    <a:lumMod val="50000"/>
                  </a:schemeClr>
                </a:solidFill>
                <a:latin typeface="Constantia" panose="02030602050306030303" pitchFamily="18" charset="0"/>
              </a:rPr>
              <a:t>“Para la iglesia de Dios, que custodia su viña en la tierra hoy, resultan de un valor especial los mensajes de consejo y admonición dados por los profetas que presentaron claramente el propósito eterno del Señor en favor de la humanidad. En las enseñanzas de los profetas, el amor de Dios hacia la raza perdida y el plan que trazó para salvarla quedan claramente revelados. […] Y hoy el mensaje de Dios a su iglesia, a aquellos que se ocupan en su viña como fieles labradores, no es otro que el dado por el profeta antiguo: “En aquel día cantad acerca de la viña del vino rojo. Yo Jehová la guardo, cada momento la regaré; la guardaré de noche y de día, para que nadie la dañe” Isaías 27:2-3”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347563" y="5634498"/>
            <a:ext cx="3072059" cy="338554"/>
          </a:xfrm>
          <a:prstGeom prst="rect">
            <a:avLst/>
          </a:prstGeom>
          <a:noFill/>
        </p:spPr>
        <p:txBody>
          <a:bodyPr wrap="none" rtlCol="0">
            <a:spAutoFit/>
          </a:bodyPr>
          <a:lstStyle/>
          <a:p>
            <a:pPr algn="r"/>
            <a:r>
              <a:rPr lang="es-ES" sz="1600" b="1" dirty="0">
                <a:solidFill>
                  <a:schemeClr val="accent5">
                    <a:lumMod val="50000"/>
                  </a:schemeClr>
                </a:solidFill>
              </a:rPr>
              <a:t>E. G. W. (Profetas y reyes, p. 15)</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s-ES" sz="3600" b="1" dirty="0">
                <a:ln w="6600">
                  <a:solidFill>
                    <a:srgbClr val="FF66F9"/>
                  </a:solidFill>
                  <a:prstDash val="solid"/>
                </a:ln>
                <a:solidFill>
                  <a:srgbClr val="FFFFFF"/>
                </a:solidFill>
                <a:effectLst>
                  <a:outerShdw dist="38100" dir="2700000" algn="tl" rotWithShape="0">
                    <a:srgbClr val="FF66F9"/>
                  </a:outerShdw>
                </a:effectLst>
              </a:rPr>
              <a:t>ANEXO:</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es-E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EL LLAMADO PROFÉTICO DE ELENA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es-ES" sz="2000" b="1" dirty="0"/>
              <a:t>Elena Gould Harmon recibió su primera visión en diciembre de 1844, cuando tenía 17 años.</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Con esta visión, Dios les daba seguridad a los creyentes de estar en el camino correcto. Aunque al comienzo pocos creyeron a Elena, con el tiempo fue aceptada como profeta. Sus mensajes animaron y guiaron al pueblo adventista desde sus comienzos, y siguen haciéndolo hoy.</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ese contexto, se le mostró a Elena un camino que iba desde esta tierra hasta la Jerusalén celestial y a los creyentes adventistas que se dirigían hacia la Ciudad Santa, guiados por Jesús. Si su vista permanecía fija en Jesús, avanzaban por el camino. Si apartaban su vista, caían de él.</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Guillermo Miller había interpretado la profecía de Daniel 8:14 como anunciadora del regreso de Jesús en 1843. Posteriormente, se fijó la fecha del 22 de octubre de 1844. Pero Jesús no vino.</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628</TotalTime>
  <Words>2053</Words>
  <Application>Microsoft Office PowerPoint</Application>
  <PresentationFormat>Widescreen</PresentationFormat>
  <Paragraphs>81</Paragraphs>
  <Slides>12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12</vt:i4>
      </vt:variant>
    </vt:vector>
  </HeadingPairs>
  <TitlesOfParts>
    <vt:vector size="18" baseType="lpstr">
      <vt:lpstr>Aptos</vt:lpstr>
      <vt:lpstr>Comic Sans MS</vt:lpstr>
      <vt:lpstr>Aptos Display</vt:lpstr>
      <vt:lpstr>Arial</vt:lpstr>
      <vt:lpstr>Constantia</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107</cp:revision>
  <dcterms:created xsi:type="dcterms:W3CDTF">2026-09-11T15:58:36Z</dcterms:created>
  <dcterms:modified xsi:type="dcterms:W3CDTF">2026-10-03T17:26:53Z</dcterms:modified>
</cp:coreProperties>
</file>