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Lst>
  <p:notesMasterIdLst>
    <p:notesMasterId r:id="rId24"/>
  </p:notesMasterIdLst>
  <p:handoutMasterIdLst>
    <p:handoutMasterId r:id="rId25"/>
  </p:handoutMasterIdLst>
  <p:sldIdLst>
    <p:sldId id="3191" r:id="rId3"/>
    <p:sldId id="2881" r:id="rId4"/>
    <p:sldId id="3193" r:id="rId5"/>
    <p:sldId id="1100" r:id="rId6"/>
    <p:sldId id="3164" r:id="rId7"/>
    <p:sldId id="2130" r:id="rId8"/>
    <p:sldId id="3159" r:id="rId9"/>
    <p:sldId id="3160" r:id="rId10"/>
    <p:sldId id="3176" r:id="rId11"/>
    <p:sldId id="3118" r:id="rId12"/>
    <p:sldId id="1855" r:id="rId13"/>
    <p:sldId id="2667" r:id="rId14"/>
    <p:sldId id="3048" r:id="rId15"/>
    <p:sldId id="2803" r:id="rId16"/>
    <p:sldId id="2920" r:id="rId17"/>
    <p:sldId id="3195" r:id="rId18"/>
    <p:sldId id="3161" r:id="rId19"/>
    <p:sldId id="1747" r:id="rId20"/>
    <p:sldId id="3198" r:id="rId21"/>
    <p:sldId id="3194" r:id="rId22"/>
    <p:sldId id="2880" r:id="rId23"/>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cNulty" initials="KM" lastIdx="2" clrIdx="0">
    <p:extLst>
      <p:ext uri="{19B8F6BF-5375-455C-9EA6-DF929625EA0E}">
        <p15:presenceInfo xmlns:p15="http://schemas.microsoft.com/office/powerpoint/2012/main" userId="6299ae2126c195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62453" autoAdjust="0"/>
  </p:normalViewPr>
  <p:slideViewPr>
    <p:cSldViewPr>
      <p:cViewPr varScale="1">
        <p:scale>
          <a:sx n="43" d="100"/>
          <a:sy n="43" d="100"/>
        </p:scale>
        <p:origin x="1650" y="54"/>
      </p:cViewPr>
      <p:guideLst>
        <p:guide orient="horz" pos="2160"/>
        <p:guide pos="2880"/>
      </p:guideLst>
    </p:cSldViewPr>
  </p:slideViewPr>
  <p:outlineViewPr>
    <p:cViewPr>
      <p:scale>
        <a:sx n="33" d="100"/>
        <a:sy n="33" d="100"/>
      </p:scale>
      <p:origin x="0" y="-9269"/>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7/10/2026</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‹nº›</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‹nº›</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4044081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10</a:t>
            </a:fld>
            <a:endParaRPr lang="en-US" dirty="0"/>
          </a:p>
        </p:txBody>
      </p:sp>
    </p:spTree>
    <p:extLst>
      <p:ext uri="{BB962C8B-B14F-4D97-AF65-F5344CB8AC3E}">
        <p14:creationId xmlns:p14="http://schemas.microsoft.com/office/powerpoint/2010/main" val="1490056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Q1: Where do we see the Power of God in this text?</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1.  Paul says it is in the Gospel.</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2.  The Gospel is the message of the cross.</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3.  The cross displays the power of God to forgive sins and bring salvation to everyone who believes.</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4.  Those perishing look at the cross as the defeat for Jesus, being cursed by being hung on a tree.</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5.  Those being saved look at the cross as the power of God to forgive sins and declare sinners to be righteous when they trust in Jesus and lay their sins on Him.</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6.  Our greatest need is to be forgiven and have a perfect righteousness placed to our account.</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7.  And the cross of Christ give God the power to do that.</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11</a:t>
            </a:fld>
            <a:endParaRPr lang="en-US" dirty="0"/>
          </a:p>
        </p:txBody>
      </p:sp>
    </p:spTree>
    <p:extLst>
      <p:ext uri="{BB962C8B-B14F-4D97-AF65-F5344CB8AC3E}">
        <p14:creationId xmlns:p14="http://schemas.microsoft.com/office/powerpoint/2010/main" val="697218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2F3E9A-DC70-4D74-B675-BC6A1C265CF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57AA6E-8132-4D6F-AB64-33079222648D}"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55042" name="Rectangle 2">
            <a:extLst>
              <a:ext uri="{FF2B5EF4-FFF2-40B4-BE49-F238E27FC236}">
                <a16:creationId xmlns:a16="http://schemas.microsoft.com/office/drawing/2014/main" id="{F29B2336-B4D9-485A-AA88-C52804370DC6}"/>
              </a:ext>
            </a:extLst>
          </p:cNvPr>
          <p:cNvSpPr>
            <a:spLocks noGrp="1" noRot="1" noChangeAspect="1" noChangeArrowheads="1" noTextEdit="1"/>
          </p:cNvSpPr>
          <p:nvPr>
            <p:ph type="sldImg"/>
          </p:nvPr>
        </p:nvSpPr>
        <p:spPr>
          <a:ln/>
        </p:spPr>
      </p:sp>
      <p:sp>
        <p:nvSpPr>
          <p:cNvPr id="855043" name="Rectangle 3">
            <a:extLst>
              <a:ext uri="{FF2B5EF4-FFF2-40B4-BE49-F238E27FC236}">
                <a16:creationId xmlns:a16="http://schemas.microsoft.com/office/drawing/2014/main" id="{E8BF1C45-D82B-4D50-97A4-F5D51F5B8876}"/>
              </a:ext>
            </a:extLst>
          </p:cNvPr>
          <p:cNvSpPr>
            <a:spLocks noGrp="1" noChangeArrowheads="1"/>
          </p:cNvSpPr>
          <p:nvPr>
            <p:ph type="body" idx="1"/>
          </p:nvPr>
        </p:nvSpPr>
        <p:spPr/>
        <p:txBody>
          <a:bodyPr/>
          <a:lstStyle/>
          <a:p>
            <a:pPr marL="274320" indent="-274320">
              <a:buFontTx/>
              <a:buNone/>
            </a:pPr>
            <a:r>
              <a:rPr lang="en-US" altLang="en-US" b="1" dirty="0"/>
              <a:t>Q1: What, if anything, would you add to this verse to make it perfectly clear?</a:t>
            </a:r>
          </a:p>
          <a:p>
            <a:pPr marL="274320" indent="-274320">
              <a:buFontTx/>
              <a:buNone/>
            </a:pPr>
            <a:r>
              <a:rPr lang="en-US" altLang="en-US" b="0" dirty="0"/>
              <a:t>1.  What about those who say, “Oh I believe that Jesus was a great moral teacher and set a good example of how to live.”</a:t>
            </a:r>
          </a:p>
          <a:p>
            <a:pPr marL="274320" indent="-274320">
              <a:buFontTx/>
              <a:buNone/>
            </a:pPr>
            <a:r>
              <a:rPr lang="en-US" altLang="en-US" b="0" dirty="0"/>
              <a:t>2.  Is that enough to be saved?</a:t>
            </a:r>
          </a:p>
          <a:p>
            <a:pPr marL="274320" indent="-274320">
              <a:buFontTx/>
              <a:buNone/>
            </a:pPr>
            <a:r>
              <a:rPr lang="en-US" altLang="en-US" b="0" dirty="0"/>
              <a:t>3.  No!</a:t>
            </a:r>
          </a:p>
          <a:p>
            <a:pPr marL="274320" indent="-274320">
              <a:buFontTx/>
              <a:buNone/>
            </a:pPr>
            <a:r>
              <a:rPr lang="en-US" altLang="en-US" b="0" dirty="0"/>
              <a:t>4.  We have to believe in Jesus as our own personal Savior and lay our sins on Him, asking for forgiveness.</a:t>
            </a:r>
          </a:p>
          <a:p>
            <a:pPr marL="274320" indent="-274320"/>
            <a:r>
              <a:rPr lang="en-US" b="0" baseline="0" dirty="0"/>
              <a:t>5.  Just to make this verse perfectly clear, I would read it this way: “whosoever believeth in Him </a:t>
            </a:r>
            <a:r>
              <a:rPr lang="en-US" b="1" baseline="0" dirty="0"/>
              <a:t>for the forgiveness of sins</a:t>
            </a:r>
            <a:r>
              <a:rPr lang="en-US" b="0" baseline="0" dirty="0"/>
              <a:t> should not perish, but have everlasting life.</a:t>
            </a:r>
          </a:p>
          <a:p>
            <a:pPr marL="274320" indent="-274320"/>
            <a:r>
              <a:rPr lang="en-US" b="0" baseline="0" dirty="0"/>
              <a:t>6.  That makes it clear that the kind of belief needed for eternal life is the kind that justifies us and makes us righteous.</a:t>
            </a:r>
          </a:p>
          <a:p>
            <a:pPr marL="274320" indent="-274320"/>
            <a:r>
              <a:rPr lang="en-US" b="0" baseline="0" dirty="0"/>
              <a:t>7.  This is righteousness by faith.</a:t>
            </a:r>
          </a:p>
          <a:p>
            <a:pPr marL="274320" indent="-274320">
              <a:buFontTx/>
              <a:buNone/>
            </a:pPr>
            <a:endParaRPr lang="en-US" altLang="en-US" b="0" dirty="0"/>
          </a:p>
        </p:txBody>
      </p:sp>
    </p:spTree>
    <p:extLst>
      <p:ext uri="{BB962C8B-B14F-4D97-AF65-F5344CB8AC3E}">
        <p14:creationId xmlns:p14="http://schemas.microsoft.com/office/powerpoint/2010/main" val="3643619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What’s the bad news of this verse?</a:t>
            </a:r>
          </a:p>
          <a:p>
            <a:pPr marL="274320" indent="-274320"/>
            <a:r>
              <a:rPr lang="en-US" b="0" dirty="0"/>
              <a:t>1.  The wages of sin is death.</a:t>
            </a:r>
          </a:p>
          <a:p>
            <a:pPr marL="274320" indent="-274320"/>
            <a:r>
              <a:rPr lang="en-US" b="0" dirty="0"/>
              <a:t>2.  And elsewhere Paul writes: “All have sinned and come short of the glory of God. (Rom 3:23)</a:t>
            </a:r>
          </a:p>
          <a:p>
            <a:pPr marL="274320" indent="-274320"/>
            <a:endParaRPr lang="en-US" b="0" dirty="0"/>
          </a:p>
          <a:p>
            <a:pPr marL="274320" indent="-274320"/>
            <a:r>
              <a:rPr lang="en-US" b="1" dirty="0"/>
              <a:t>Q2: And what’s the good news?</a:t>
            </a:r>
          </a:p>
          <a:p>
            <a:pPr marL="274320" indent="-274320"/>
            <a:r>
              <a:rPr lang="en-US" b="0" dirty="0"/>
              <a:t>1.  The gift of God is eternal life through Jesus Christ our Lord.</a:t>
            </a:r>
          </a:p>
          <a:p>
            <a:pPr marL="274320" indent="-274320"/>
            <a:r>
              <a:rPr lang="en-US" b="0" dirty="0"/>
              <a:t>2.  So the good news is that eternal life comes as a gift from God.</a:t>
            </a:r>
          </a:p>
          <a:p>
            <a:pPr marL="274320" indent="-274320"/>
            <a:r>
              <a:rPr lang="en-US" b="0" dirty="0"/>
              <a:t>3.  It is not something that we earn or merit.  It is all of grace.</a:t>
            </a:r>
          </a:p>
          <a:p>
            <a:pPr marL="274320" indent="-274320"/>
            <a:r>
              <a:rPr lang="en-US" b="0" dirty="0"/>
              <a:t>4.  And it comes through Jesus Christ.</a:t>
            </a:r>
          </a:p>
          <a:p>
            <a:pPr marL="274320" indent="-274320"/>
            <a:r>
              <a:rPr lang="en-US" b="0" dirty="0"/>
              <a:t>5.  The implication of this verse is that through a relationship with Jesus Christ, our sins are forgiven so that we are no longer subject to the wages of sin.</a:t>
            </a:r>
          </a:p>
          <a:p>
            <a:pPr marL="274320" indent="-274320"/>
            <a:r>
              <a:rPr lang="en-US" b="0" dirty="0"/>
              <a:t>6.  So again, this verse points to justification as the key to eternal life.</a:t>
            </a:r>
          </a:p>
          <a:p>
            <a:pPr marL="274320" indent="-274320"/>
            <a:r>
              <a:rPr lang="en-US" b="0" dirty="0"/>
              <a:t>7.  And justification is the declaration that we are not guilty.</a:t>
            </a:r>
          </a:p>
          <a:p>
            <a:pPr marL="274320" indent="-274320"/>
            <a:r>
              <a:rPr lang="en-US" b="0" dirty="0"/>
              <a:t>8.  Remember justify: just-as-if-I had not sinned.</a:t>
            </a:r>
          </a:p>
          <a:p>
            <a:pPr marL="274320" indent="-274320"/>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03576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did Paul preach to the Corinthians?</a:t>
            </a:r>
          </a:p>
          <a:p>
            <a:pPr marL="274320" indent="-274320"/>
            <a:r>
              <a:rPr lang="en-US" b="0" dirty="0"/>
              <a:t>1.  The gospel.</a:t>
            </a:r>
          </a:p>
          <a:p>
            <a:pPr marL="274320" indent="-274320"/>
            <a:endParaRPr lang="en-US" b="0" dirty="0"/>
          </a:p>
          <a:p>
            <a:pPr marL="274320" indent="-274320"/>
            <a:r>
              <a:rPr lang="en-US" b="1" dirty="0"/>
              <a:t>Q2: When they received the gospel, believed it, and stood firm in it, what did it do for them?</a:t>
            </a:r>
          </a:p>
          <a:p>
            <a:pPr marL="274320" indent="-274320"/>
            <a:r>
              <a:rPr lang="en-US" b="0" dirty="0"/>
              <a:t>1.  It saved them.</a:t>
            </a:r>
          </a:p>
          <a:p>
            <a:pPr marL="274320" indent="-274320"/>
            <a:r>
              <a:rPr lang="en-US" b="0" dirty="0"/>
              <a:t>2.  There may be a lot of things we can call “good news,” but the gospel that Paul is talking about here is what saves is.</a:t>
            </a:r>
          </a:p>
          <a:p>
            <a:pPr marL="274320" indent="-274320"/>
            <a:r>
              <a:rPr lang="en-US" b="0" dirty="0"/>
              <a:t>3.  It is the good news of salvation in Jesus Christ.</a:t>
            </a:r>
          </a:p>
          <a:p>
            <a:pPr marL="274320" indent="-274320"/>
            <a:r>
              <a:rPr lang="en-US" b="0" dirty="0"/>
              <a:t>4.  Paul also takes a swipe here in verse two at the false doctrine of  “once saved always saved.”</a:t>
            </a:r>
          </a:p>
          <a:p>
            <a:pPr marL="274320" indent="-274320"/>
            <a:r>
              <a:rPr lang="en-US" b="0" dirty="0"/>
              <a:t>5.  Instead, he is saying, “once saved, always saved, as long as you stay saved.”</a:t>
            </a:r>
          </a:p>
          <a:p>
            <a:pPr marL="274320" indent="-274320"/>
            <a:r>
              <a:rPr lang="en-US" b="0" dirty="0"/>
              <a:t>6.  If you apostatize and turn from the gospel, you have “believed in vain.”</a:t>
            </a:r>
          </a:p>
          <a:p>
            <a:pPr marL="274320" indent="-274320"/>
            <a:endParaRPr lang="en-US" b="0" dirty="0"/>
          </a:p>
          <a:p>
            <a:pPr marL="274320" indent="-274320"/>
            <a:r>
              <a:rPr lang="en-US" b="1" dirty="0"/>
              <a:t>Q3:  What is the essence of the gospel that Paul delivered to them?</a:t>
            </a:r>
          </a:p>
          <a:p>
            <a:pPr marL="274320" indent="-274320"/>
            <a:r>
              <a:rPr lang="en-US" b="0" dirty="0"/>
              <a:t>1.  Three points:</a:t>
            </a:r>
          </a:p>
          <a:p>
            <a:pPr marL="274320" indent="-274320"/>
            <a:r>
              <a:rPr lang="en-US" b="0" dirty="0"/>
              <a:t>2.  Christ died for our sins, He was buried, and He rose again the third day.</a:t>
            </a:r>
          </a:p>
          <a:p>
            <a:pPr marL="274320" indent="-274320"/>
            <a:r>
              <a:rPr lang="en-US" b="0" dirty="0"/>
              <a:t>3.  And it all happened according to the prophecies of Scripture.</a:t>
            </a:r>
          </a:p>
          <a:p>
            <a:pPr marL="274320" indent="-274320"/>
            <a:r>
              <a:rPr lang="en-US" b="0" dirty="0"/>
              <a:t>4.  The essence of the gospel can be reduced to five words: “Christ died for our sins.”</a:t>
            </a:r>
          </a:p>
          <a:p>
            <a:pPr marL="274320" indent="-274320"/>
            <a:r>
              <a:rPr lang="en-US" b="0" dirty="0"/>
              <a:t>5.  His burial proved that He was dead; His resurrection proved that God accepted His sacrifice for our sins and we have a living Savior.</a:t>
            </a:r>
          </a:p>
          <a:p>
            <a:pPr marL="274320" indent="-274320"/>
            <a:r>
              <a:rPr lang="en-US" b="0" dirty="0"/>
              <a:t>6.  So the essence of the gospel is that our sins can be forgiven by laying them on Christ.</a:t>
            </a:r>
          </a:p>
          <a:p>
            <a:pPr marL="274320" indent="-274320"/>
            <a:r>
              <a:rPr lang="en-US" b="0" dirty="0"/>
              <a:t>7.  This is justification by faith in the blood of Jesus.  </a:t>
            </a:r>
          </a:p>
          <a:p>
            <a:pPr marL="274320" indent="-274320"/>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92934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Verse 24: How are we justified and declared “not guilty?”</a:t>
            </a:r>
          </a:p>
          <a:p>
            <a:pPr marL="274320" indent="-274320"/>
            <a:r>
              <a:rPr lang="en-US" b="0" dirty="0"/>
              <a:t>1.  We are justified by the grace of God because Jesus died to redeem us from the wages of sin.</a:t>
            </a:r>
          </a:p>
          <a:p>
            <a:pPr marL="274320" indent="-274320"/>
            <a:r>
              <a:rPr lang="en-US" b="0" dirty="0"/>
              <a:t>2.  That’s the gospel!</a:t>
            </a:r>
          </a:p>
          <a:p>
            <a:pPr marL="274320" indent="-274320"/>
            <a:r>
              <a:rPr lang="en-US" b="0" dirty="0"/>
              <a:t>3.  It is further explained in the first part of verse 25.</a:t>
            </a:r>
          </a:p>
          <a:p>
            <a:pPr marL="274320" indent="-274320"/>
            <a:r>
              <a:rPr lang="en-US" b="0" dirty="0"/>
              <a:t>4.  In the shedding of His blood, Christ became a sacrifice of atonement.</a:t>
            </a:r>
          </a:p>
          <a:p>
            <a:pPr marL="274320" indent="-274320"/>
            <a:r>
              <a:rPr lang="en-US" b="0" dirty="0"/>
              <a:t>5.  Atonement is “at-one-</a:t>
            </a:r>
            <a:r>
              <a:rPr lang="en-US" b="0" dirty="0" err="1"/>
              <a:t>ment</a:t>
            </a:r>
            <a:r>
              <a:rPr lang="en-US" b="0" dirty="0"/>
              <a:t>” with God.</a:t>
            </a:r>
          </a:p>
          <a:p>
            <a:pPr marL="274320" indent="-274320"/>
            <a:r>
              <a:rPr lang="en-US" b="0" dirty="0"/>
              <a:t>6.  He atoned for our sins by paying the penalty for them, so we can be forgiven and reconciled to God.</a:t>
            </a:r>
          </a:p>
          <a:p>
            <a:pPr marL="274320" indent="-274320"/>
            <a:r>
              <a:rPr lang="en-US" b="0" dirty="0"/>
              <a:t>7.  And this shedding of blood for the forgiveness of sins is to be received by faith.</a:t>
            </a:r>
          </a:p>
          <a:p>
            <a:pPr marL="274320" indent="-274320"/>
            <a:r>
              <a:rPr lang="en-US" b="0" dirty="0"/>
              <a:t>8.  In verse 24 we have the grace of God providing our redemption, and in verse 25 we have the faith of mankind receiving it.</a:t>
            </a:r>
          </a:p>
          <a:p>
            <a:pPr marL="274320" indent="-274320"/>
            <a:r>
              <a:rPr lang="en-US" b="0" dirty="0"/>
              <a:t>9.  We are saved by grace, God’s part, through faith, our part. (Eph 2:8-9)</a:t>
            </a:r>
          </a:p>
          <a:p>
            <a:pPr marL="274320" indent="-274320"/>
            <a:endParaRPr lang="en-US" b="0" dirty="0"/>
          </a:p>
          <a:p>
            <a:pPr marL="274320" indent="-274320"/>
            <a:r>
              <a:rPr lang="en-US" b="1" dirty="0"/>
              <a:t>Q2: Whose sins committed beforehand were left unpunished?</a:t>
            </a:r>
          </a:p>
          <a:p>
            <a:pPr marL="274320" indent="-274320"/>
            <a:r>
              <a:rPr lang="en-US" b="0" dirty="0"/>
              <a:t>1.  These would be the righteous of OT times all the way back to Adam and Eve.</a:t>
            </a:r>
          </a:p>
          <a:p>
            <a:pPr marL="274320" indent="-274320"/>
            <a:r>
              <a:rPr lang="en-US" b="0" dirty="0"/>
              <a:t>2.  God was patient waiting for the atoning sacrifice of Christ, which paid the penalty for their sins as well.</a:t>
            </a:r>
          </a:p>
          <a:p>
            <a:pPr marL="274320" indent="-274320"/>
            <a:r>
              <a:rPr lang="en-US" b="0" dirty="0"/>
              <a:t>3.  The writer to the Hebrews reminds us:</a:t>
            </a:r>
          </a:p>
          <a:p>
            <a:pPr marL="274320" indent="-274320"/>
            <a:r>
              <a:rPr lang="en-US" b="1" dirty="0"/>
              <a:t>Hebrews 10:4 KJV </a:t>
            </a:r>
            <a:r>
              <a:rPr lang="en-US" b="0" dirty="0"/>
              <a:t>- For it is not possible that the blood of bulls and of goats should take away sins.</a:t>
            </a:r>
          </a:p>
          <a:p>
            <a:pPr marL="274320" indent="-274320"/>
            <a:r>
              <a:rPr lang="en-US" dirty="0"/>
              <a:t>4.  Paul says here that God included them in the forgiveness that Jesus would bring when He died for the sins of the whole world.</a:t>
            </a:r>
          </a:p>
          <a:p>
            <a:pPr marL="274320" indent="-274320"/>
            <a:r>
              <a:rPr lang="en-US" dirty="0"/>
              <a:t>5.  Even though they didn’t know to call upon the name of Jesus and trust Him as their sacrifice, they were to be included in those who were to be forgiven by His shed blood.</a:t>
            </a:r>
          </a:p>
          <a:p>
            <a:pPr marL="274320" indent="-274320"/>
            <a:r>
              <a:rPr lang="en-US" dirty="0"/>
              <a:t>6.  As long as they repented and confessed their sins, trusting in the living God to provide for Himself the atoning sacrifice that would cover their sins, they would be saved by grace through faith.</a:t>
            </a:r>
          </a:p>
          <a:p>
            <a:pPr marL="274320" indent="-274320"/>
            <a:r>
              <a:rPr lang="en-US" dirty="0"/>
              <a:t>7.  Essentially, they were looking forward to the sacrifice of Jesus without knowing who He was.</a:t>
            </a:r>
          </a:p>
          <a:p>
            <a:pPr marL="274320" indent="-274320"/>
            <a:r>
              <a:rPr lang="en-US" dirty="0"/>
              <a:t>8.  Here in the heart of his wonderful presentation in Romans of justification by faith, Paul reminds us that the sacrifice of Jesus reaches all the way back to the first sin.</a:t>
            </a:r>
          </a:p>
          <a:p>
            <a:pPr marL="274320" indent="-274320"/>
            <a:r>
              <a:rPr lang="en-US" dirty="0"/>
              <a:t>9.  This is consistent with Hebrews 9:15 which says that “Christ died to set them free from the penalty of the sins they had committed under that first covenant.”</a:t>
            </a:r>
          </a:p>
          <a:p>
            <a:pPr marL="274320" indent="-274320"/>
            <a:r>
              <a:rPr lang="en-US" dirty="0"/>
              <a:t>10.  The sacrifice of Christ is retroactive.  Their forgiveness was provisional until Christ died on the cross for their sins.</a:t>
            </a:r>
          </a:p>
          <a:p>
            <a:pPr marL="274320" indent="-274320"/>
            <a:r>
              <a:rPr lang="en-US" b="0" dirty="0"/>
              <a:t>11. So when Christ died, we can now see the justice of God.</a:t>
            </a:r>
          </a:p>
          <a:p>
            <a:pPr marL="274320" indent="-274320"/>
            <a:r>
              <a:rPr lang="en-US" b="0" dirty="0"/>
              <a:t>12. He provided for Himself the sacrifice that would forgive sins both under the old covenant and the new.</a:t>
            </a:r>
          </a:p>
          <a:p>
            <a:pPr marL="274320" indent="-274320"/>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26043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How does Paul begin his discussion of divine vs. human wisdom?</a:t>
            </a:r>
          </a:p>
          <a:p>
            <a:pPr marL="274320" indent="-274320"/>
            <a:r>
              <a:rPr lang="en-US" b="0" dirty="0"/>
              <a:t>1.  He begins with Scripture: “It is written.”</a:t>
            </a:r>
          </a:p>
          <a:p>
            <a:pPr marL="274320" indent="-274320"/>
            <a:r>
              <a:rPr lang="en-US" b="0" dirty="0"/>
              <a:t>2.  Here in verse 19 Paul quotes the prophet Isaiah in Isa 29:14.</a:t>
            </a:r>
          </a:p>
          <a:p>
            <a:pPr marL="274320" indent="-274320"/>
            <a:r>
              <a:rPr lang="en-US" dirty="0"/>
              <a:t>3.  The Lord would overturn the wisdom of the wise. </a:t>
            </a:r>
          </a:p>
          <a:p>
            <a:pPr marL="274320" indent="-274320"/>
            <a:r>
              <a:rPr lang="en-US" dirty="0"/>
              <a:t>4.  Human brilliance cannot discover the true God of the Bible on its own.</a:t>
            </a:r>
          </a:p>
          <a:p>
            <a:pPr marL="274320" indent="-274320"/>
            <a:r>
              <a:rPr lang="en-US" b="0" dirty="0"/>
              <a:t>5.  We can see from the natural world around us that there is a Creator beyond our comprehension.</a:t>
            </a:r>
          </a:p>
          <a:p>
            <a:pPr marL="274320" indent="-274320"/>
            <a:r>
              <a:rPr lang="en-US" b="0" dirty="0"/>
              <a:t>6.  We can marvel at the order, the complexity, the design, the beauty of His creation.</a:t>
            </a:r>
          </a:p>
          <a:p>
            <a:pPr marL="274320" indent="-274320"/>
            <a:r>
              <a:rPr lang="en-US" b="0" dirty="0"/>
              <a:t>7.  We can see His eternal power and godhead from the things He has made.</a:t>
            </a:r>
          </a:p>
          <a:p>
            <a:pPr marL="274320" indent="-274320"/>
            <a:r>
              <a:rPr lang="en-US" b="0" dirty="0"/>
              <a:t>8.  But the natural world alone cannot reveal the meaning and purpose of life.</a:t>
            </a:r>
          </a:p>
          <a:p>
            <a:pPr marL="274320" indent="-274320"/>
            <a:r>
              <a:rPr lang="en-US" b="0" dirty="0"/>
              <a:t>9.  It cannot tell us how to relate to God, how to know Him, how to serve Him, how to please Him, how to worship Him, how to be saved by Him and live in His presence.</a:t>
            </a:r>
          </a:p>
          <a:p>
            <a:pPr marL="274320" indent="-274320"/>
            <a:r>
              <a:rPr lang="en-US" b="0" dirty="0"/>
              <a:t>10. In verse 20, Paul asks what have we learned from human wisdom?</a:t>
            </a:r>
          </a:p>
          <a:p>
            <a:pPr marL="274320" indent="-274320"/>
            <a:r>
              <a:rPr lang="en-US" b="0" dirty="0"/>
              <a:t>11. He declares that God has made foolish the wisdom of the world.</a:t>
            </a:r>
          </a:p>
          <a:p>
            <a:pPr marL="274320" indent="-274320"/>
            <a:endParaRPr lang="en-US" b="0" dirty="0"/>
          </a:p>
          <a:p>
            <a:pPr marL="274320" indent="-274320"/>
            <a:r>
              <a:rPr lang="en-US" b="1" dirty="0"/>
              <a:t>Q2:  Left to its own, what forms of religion have human wisdom and reasoning given us?</a:t>
            </a:r>
          </a:p>
          <a:p>
            <a:pPr marL="274320" indent="-274320"/>
            <a:r>
              <a:rPr lang="en-US" b="0" dirty="0"/>
              <a:t>1.  Those in our culture who claim to be the intellectual elite have gravitated to skepticism, atheism, and humanism.</a:t>
            </a:r>
          </a:p>
          <a:p>
            <a:pPr marL="274320" indent="-274320"/>
            <a:r>
              <a:rPr lang="en-US" b="0" dirty="0"/>
              <a:t>2.  They have accepted the lie of evolution and think that there is no God who created them and no purpose and meaning in life beyond what they create for themselves.</a:t>
            </a:r>
          </a:p>
          <a:p>
            <a:pPr marL="274320" indent="-274320"/>
            <a:r>
              <a:rPr lang="en-US" b="0" dirty="0"/>
              <a:t>3.  They reject the Bible as God’s truth, and miracles as unscientific.</a:t>
            </a:r>
          </a:p>
          <a:p>
            <a:pPr marL="274320" indent="-274320"/>
            <a:r>
              <a:rPr lang="en-US" b="0" dirty="0"/>
              <a:t>4.  They have no hope beyond the grave.</a:t>
            </a:r>
          </a:p>
          <a:p>
            <a:pPr marL="274320" indent="-274320"/>
            <a:r>
              <a:rPr lang="en-US" b="0" dirty="0"/>
              <a:t>5.  Such is the result of human wisdom in our culture.</a:t>
            </a:r>
          </a:p>
          <a:p>
            <a:pPr marL="274320" indent="-274320"/>
            <a:r>
              <a:rPr lang="en-US" b="0" dirty="0"/>
              <a:t>6.  In other cultures, human wisdom has devised false religions and false gods: idolatry, ancestor worship, the immortality of the soul, reincarnation, and salvation by human achievement.</a:t>
            </a:r>
          </a:p>
          <a:p>
            <a:pPr marL="274320" indent="-274320"/>
            <a:r>
              <a:rPr lang="en-US" b="0" dirty="0"/>
              <a:t>7.  Paul concludes in verse 21 that “the world through its wisdom did not know God.”</a:t>
            </a:r>
          </a:p>
          <a:p>
            <a:pPr marL="274320" indent="-274320"/>
            <a:endParaRPr lang="en-US" b="0" dirty="0"/>
          </a:p>
          <a:p>
            <a:pPr marL="274320" indent="-274320"/>
            <a:r>
              <a:rPr lang="en-US" b="1" dirty="0"/>
              <a:t>Q3: How did God’s true wisdom correct the false wisdom of the world?</a:t>
            </a:r>
          </a:p>
          <a:p>
            <a:pPr marL="274320" indent="-274320"/>
            <a:r>
              <a:rPr lang="en-US" b="0" dirty="0"/>
              <a:t>1.  God revealed His plan of salvation at the cross of Christ.</a:t>
            </a:r>
          </a:p>
          <a:p>
            <a:pPr marL="274320" indent="-274320"/>
            <a:r>
              <a:rPr lang="en-US" b="0" dirty="0"/>
              <a:t>2.  And it is the preaching of the Gospel, the message of the cross, that saves those who believe.</a:t>
            </a:r>
          </a:p>
          <a:p>
            <a:pPr marL="274320" indent="-274320"/>
            <a:r>
              <a:rPr lang="en-US" b="0" dirty="0"/>
              <a:t>3.  While the world might think that the cross is foolishness, it is God’s plan of salvation for all who believe.</a:t>
            </a:r>
          </a:p>
          <a:p>
            <a:pPr marL="274320" indent="-274320"/>
            <a:r>
              <a:rPr lang="en-US" b="0" dirty="0"/>
              <a:t>4.  It is grace that sets Christianity apart from every other religion in the world.</a:t>
            </a:r>
          </a:p>
          <a:p>
            <a:pPr marL="274320" indent="-274320"/>
            <a:r>
              <a:rPr lang="en-US" b="0" dirty="0"/>
              <a:t>5.  We are not saved by our good works.</a:t>
            </a:r>
          </a:p>
          <a:p>
            <a:pPr marL="274320" indent="-274320"/>
            <a:r>
              <a:rPr lang="en-US" b="0" dirty="0"/>
              <a:t>6.  We are saved by the grace of God, sending Jesus to die for our sins.  </a:t>
            </a:r>
          </a:p>
          <a:p>
            <a:pPr marL="274320" indent="-274320"/>
            <a:r>
              <a:rPr lang="en-US" b="0" dirty="0"/>
              <a:t>7.  And we receive that grace by faith, trusting in Jesus to forgive our sins and place His righteousness to our account.</a:t>
            </a:r>
          </a:p>
          <a:p>
            <a:pPr marL="274320" indent="-27432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16</a:t>
            </a:fld>
            <a:endParaRPr lang="en-US" dirty="0"/>
          </a:p>
        </p:txBody>
      </p:sp>
    </p:spTree>
    <p:extLst>
      <p:ext uri="{BB962C8B-B14F-4D97-AF65-F5344CB8AC3E}">
        <p14:creationId xmlns:p14="http://schemas.microsoft.com/office/powerpoint/2010/main" val="3543398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kind of a Messiah were the Jews expecting?</a:t>
            </a:r>
          </a:p>
          <a:p>
            <a:pPr marL="274320" indent="-274320"/>
            <a:r>
              <a:rPr lang="en-US" dirty="0"/>
              <a:t>1.  By and large, the Jews were expecting a conquering Messiah that would sit on the throne of king David.</a:t>
            </a:r>
          </a:p>
          <a:p>
            <a:pPr marL="274320" indent="-274320"/>
            <a:r>
              <a:rPr lang="en-US" dirty="0"/>
              <a:t>2.  They were expecting that He would deliver them from Roman domination.</a:t>
            </a:r>
          </a:p>
          <a:p>
            <a:pPr marL="274320" indent="-274320"/>
            <a:r>
              <a:rPr lang="en-US" dirty="0"/>
              <a:t>3.  The second psalm was generally viewed as a messianic psalm.</a:t>
            </a:r>
          </a:p>
          <a:p>
            <a:pPr marL="274320" indent="-274320"/>
            <a:r>
              <a:rPr lang="en-US" dirty="0"/>
              <a:t>4.  It speaks of the anointed one as a conquering king.</a:t>
            </a:r>
          </a:p>
          <a:p>
            <a:pPr marL="274320" indent="-274320"/>
            <a:r>
              <a:rPr lang="en-US" dirty="0"/>
              <a:t>5.  Here are a couple of verses:</a:t>
            </a:r>
          </a:p>
          <a:p>
            <a:pPr marL="274320" indent="-274320"/>
            <a:r>
              <a:rPr lang="en-US" b="1" dirty="0"/>
              <a:t>Psalm 2:8-9 NKJV</a:t>
            </a:r>
            <a:r>
              <a:rPr lang="en-US" dirty="0"/>
              <a:t> - Ask of Me, and I will give You The nations for Your inheritance, And the ends of the earth for Your possession. </a:t>
            </a:r>
            <a:r>
              <a:rPr lang="en-US" baseline="30000" dirty="0"/>
              <a:t>9</a:t>
            </a:r>
            <a:r>
              <a:rPr lang="en-US" dirty="0"/>
              <a:t> You shall break them with a rod of iron; You shall dash them to pieces like a potter's vessel.’ “.</a:t>
            </a:r>
          </a:p>
          <a:p>
            <a:pPr marL="274320" indent="-274320"/>
            <a:r>
              <a:rPr lang="en-US" dirty="0"/>
              <a:t>6.  They were not looking for a humble carpenter to die for their sins.</a:t>
            </a:r>
          </a:p>
          <a:p>
            <a:pPr marL="274320" indent="-274320"/>
            <a:r>
              <a:rPr lang="en-US" dirty="0"/>
              <a:t>7.  In fact, to be hung on a tree was considered to be cursed by God.</a:t>
            </a:r>
          </a:p>
          <a:p>
            <a:pPr marL="274320" indent="-274320"/>
            <a:r>
              <a:rPr lang="en-US" dirty="0"/>
              <a:t>8.  Paul mentions this in Gal 3:13</a:t>
            </a:r>
          </a:p>
          <a:p>
            <a:pPr marL="274320" indent="-274320"/>
            <a:r>
              <a:rPr lang="en-US" b="1" dirty="0"/>
              <a:t>Galatians 3:13 NKJV</a:t>
            </a:r>
            <a:r>
              <a:rPr lang="en-US" dirty="0"/>
              <a:t> - Christ has redeemed us from the curse of the law, having become a curse for us (for it is written, "Cursed is everyone who hangs on a tree"), </a:t>
            </a:r>
          </a:p>
          <a:p>
            <a:pPr marL="274320" indent="-274320"/>
            <a:r>
              <a:rPr lang="en-US" dirty="0"/>
              <a:t>9.  Here he is quoting </a:t>
            </a:r>
            <a:r>
              <a:rPr lang="en-US" dirty="0" err="1"/>
              <a:t>Deut</a:t>
            </a:r>
            <a:r>
              <a:rPr lang="en-US" dirty="0"/>
              <a:t> 21:23.</a:t>
            </a:r>
          </a:p>
          <a:p>
            <a:pPr marL="274320" indent="-274320"/>
            <a:r>
              <a:rPr lang="en-US" dirty="0"/>
              <a:t>10. So, it is not surprising that Paul met some opposition from the Jews.</a:t>
            </a:r>
          </a:p>
          <a:p>
            <a:pPr marL="274320" indent="-274320"/>
            <a:r>
              <a:rPr lang="en-US" dirty="0"/>
              <a:t>11. But Paul had plenty of ammunition in the Messianic prophecies of the OT to convince them that, at His first coming, the Messiah would be a Suffering Servant, and only at His second coming, a conquering king.</a:t>
            </a:r>
          </a:p>
          <a:p>
            <a:pPr marL="274320" indent="-274320"/>
            <a:endParaRPr lang="en-US" dirty="0"/>
          </a:p>
          <a:p>
            <a:pPr marL="274320" indent="-274320"/>
            <a:r>
              <a:rPr lang="en-US" b="1" dirty="0"/>
              <a:t>Q2:  What about the Greeks and the Romans?  Why would they think a crucified Messiah would be foolishness.</a:t>
            </a:r>
          </a:p>
          <a:p>
            <a:pPr marL="274320" indent="-274320"/>
            <a:r>
              <a:rPr lang="en-US" dirty="0"/>
              <a:t>1.  Their gods were all super-human, always successful, always victorious.</a:t>
            </a:r>
          </a:p>
          <a:p>
            <a:pPr marL="274320" indent="-274320"/>
            <a:r>
              <a:rPr lang="en-US" dirty="0"/>
              <a:t>2.  They would never imagine that a real god could be crucified.</a:t>
            </a:r>
          </a:p>
          <a:p>
            <a:pPr marL="274320" indent="-274320"/>
            <a:r>
              <a:rPr lang="en-US" dirty="0"/>
              <a:t>3.  How could a god be so humiliated and defeated as to die on a cross?</a:t>
            </a:r>
          </a:p>
          <a:p>
            <a:pPr marL="274320" indent="-274320"/>
            <a:r>
              <a:rPr lang="en-US" dirty="0"/>
              <a:t>4.  To believe in such a god would be foolishness.</a:t>
            </a:r>
          </a:p>
          <a:p>
            <a:pPr marL="274320" indent="-274320"/>
            <a:r>
              <a:rPr lang="en-US" dirty="0"/>
              <a:t>5.  Their distain for such a god can be seen in the ridicule they heaped upon Christians.</a:t>
            </a:r>
          </a:p>
          <a:p>
            <a:pPr marL="274320" indent="-274320"/>
            <a:r>
              <a:rPr lang="en-US" dirty="0"/>
              <a:t>6.  An example is shown in the next slide.</a:t>
            </a:r>
          </a:p>
          <a:p>
            <a:pPr marL="274320" indent="-274320"/>
            <a:r>
              <a:rPr lang="en-US" dirty="0"/>
              <a:t>[Go to next slide]</a:t>
            </a:r>
          </a:p>
          <a:p>
            <a:pPr marL="274320" indent="-274320"/>
            <a:r>
              <a:rPr lang="en-US" dirty="0"/>
              <a:t>[Return here]</a:t>
            </a:r>
          </a:p>
          <a:p>
            <a:pPr marL="274320" indent="-274320"/>
            <a:endParaRPr lang="en-US" dirty="0"/>
          </a:p>
          <a:p>
            <a:pPr marL="274320" indent="-274320"/>
            <a:r>
              <a:rPr lang="en-US" b="1" dirty="0"/>
              <a:t>Q3: What does Christ become to those Jews and Greeks who believe the gospel that Christ died for our sins?</a:t>
            </a:r>
          </a:p>
          <a:p>
            <a:pPr marL="274320" indent="-274320"/>
            <a:r>
              <a:rPr lang="en-US" dirty="0"/>
              <a:t>1.  Christ becomes the power of God and the wisdom of God.</a:t>
            </a:r>
          </a:p>
          <a:p>
            <a:pPr marL="274320" indent="-274320"/>
            <a:r>
              <a:rPr lang="en-US" dirty="0"/>
              <a:t>2.  He becomes the power of God in the sense that His sacrifice for our sins allows God to forgive us sinners and save us and give us eternal life in His Kingdom.</a:t>
            </a:r>
          </a:p>
          <a:p>
            <a:pPr marL="274320" indent="-274320"/>
            <a:r>
              <a:rPr lang="en-US" dirty="0"/>
              <a:t>3.  What can wash away my sins?  Nothing but the blood of Jesus!!</a:t>
            </a:r>
          </a:p>
          <a:p>
            <a:pPr marL="274320" indent="-274320"/>
            <a:r>
              <a:rPr lang="en-US" dirty="0"/>
              <a:t>4.  There is power in the Blood.  Power to redeem, cleanse, and save the worst of sinners.</a:t>
            </a:r>
          </a:p>
          <a:p>
            <a:pPr marL="274320" indent="-274320"/>
            <a:r>
              <a:rPr lang="en-US" dirty="0"/>
              <a:t>5.  Christ is also the wisdom of God.</a:t>
            </a:r>
          </a:p>
          <a:p>
            <a:pPr marL="274320" indent="-274320"/>
            <a:endParaRPr lang="en-US" dirty="0"/>
          </a:p>
          <a:p>
            <a:pPr marL="274320" indent="-274320"/>
            <a:r>
              <a:rPr lang="en-US" b="1" dirty="0"/>
              <a:t>Q4: In what sense is Christ the wisdom of God?</a:t>
            </a:r>
          </a:p>
          <a:p>
            <a:pPr marL="274320" indent="-274320"/>
            <a:r>
              <a:rPr lang="en-US" dirty="0"/>
              <a:t>1.  Christ is the </a:t>
            </a:r>
            <a:r>
              <a:rPr lang="en-US" b="0" dirty="0"/>
              <a:t>wisdom of God</a:t>
            </a:r>
            <a:r>
              <a:rPr lang="en-US" dirty="0"/>
              <a:t> in the sense that God’s saving plan is revealed, carried out, and made known in Jesus, especially through the cross and the resurrection.</a:t>
            </a:r>
          </a:p>
          <a:p>
            <a:pPr marL="274320" indent="-274320"/>
            <a:r>
              <a:rPr lang="en-US" dirty="0"/>
              <a:t>2.  What looks like weakness or foolishness to the world is actually God’s wise way of saving believers.</a:t>
            </a:r>
          </a:p>
          <a:p>
            <a:pPr marL="274320" indent="-274320"/>
            <a:r>
              <a:rPr lang="en-US" dirty="0"/>
              <a:t>3.  God has chosen a way of salvation that defeats sin, humbles human pride, and reconciles sinners to himself. </a:t>
            </a:r>
          </a:p>
          <a:p>
            <a:pPr marL="274320" indent="-274320"/>
            <a:r>
              <a:rPr lang="en-US" dirty="0"/>
              <a:t>4.  That is why Paul can pair “power” and “wisdom” together: </a:t>
            </a:r>
          </a:p>
          <a:p>
            <a:pPr marL="274320" indent="-274320"/>
            <a:r>
              <a:rPr lang="en-US" dirty="0"/>
              <a:t>5.  The cross looks foolish and powerless to the world, but it is actually God’s wise and powerful act of redemption.</a:t>
            </a:r>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54159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altLang="en-US" sz="1200" dirty="0"/>
              <a:t>1.  On the left is the famous Alexander graffiti found in Rome in the 1800’s.  </a:t>
            </a:r>
          </a:p>
          <a:p>
            <a:pPr marL="274320" indent="-457200"/>
            <a:r>
              <a:rPr lang="en-US" altLang="en-US" sz="1200" dirty="0"/>
              <a:t>2.  It dates back to the 1</a:t>
            </a:r>
            <a:r>
              <a:rPr lang="en-US" altLang="en-US" sz="1200" baseline="30000" dirty="0"/>
              <a:t>st</a:t>
            </a:r>
            <a:r>
              <a:rPr lang="en-US" altLang="en-US" sz="1200" dirty="0"/>
              <a:t> to 3</a:t>
            </a:r>
            <a:r>
              <a:rPr lang="en-US" altLang="en-US" sz="1200" baseline="30000" dirty="0"/>
              <a:t>rd</a:t>
            </a:r>
            <a:r>
              <a:rPr lang="en-US" altLang="en-US" sz="1200" dirty="0"/>
              <a:t> centuries AD.  </a:t>
            </a:r>
          </a:p>
          <a:p>
            <a:pPr marL="274320" indent="-457200"/>
            <a:r>
              <a:rPr lang="en-US" altLang="en-US" sz="1200" dirty="0"/>
              <a:t>3.  The actual graffiti is on the left while a reproduced drawing is on the right.  </a:t>
            </a:r>
          </a:p>
          <a:p>
            <a:pPr marL="274320" indent="-457200"/>
            <a:r>
              <a:rPr lang="en-US" altLang="en-US" sz="1200" dirty="0"/>
              <a:t>4.  This is an example of persecution of Christians for the cross of Christ, considered foolishness by the Greeks and Romans.</a:t>
            </a:r>
          </a:p>
          <a:p>
            <a:pPr marL="274320" indent="-457200"/>
            <a:r>
              <a:rPr lang="en-US" dirty="0"/>
              <a:t>5.  This graffiti was scratched on a plaster wall of a school  in Rome used for the training of page boys.</a:t>
            </a:r>
          </a:p>
          <a:p>
            <a:pPr marL="274320" indent="-457200"/>
            <a:r>
              <a:rPr lang="en-US" dirty="0"/>
              <a:t>6.  This is a drawing of a cross with the body of a man being crucified and having the head of a donkey.</a:t>
            </a:r>
          </a:p>
          <a:p>
            <a:pPr marL="274320" indent="-457200"/>
            <a:r>
              <a:rPr lang="en-US" dirty="0"/>
              <a:t>7.  To the left of the cross is a drawing of a man raising his hand to worship the figure.</a:t>
            </a:r>
          </a:p>
          <a:p>
            <a:pPr marL="274320" indent="-457200"/>
            <a:r>
              <a:rPr lang="en-US" dirty="0"/>
              <a:t>8.  The inscription says: “</a:t>
            </a:r>
            <a:r>
              <a:rPr lang="en-US" dirty="0" err="1"/>
              <a:t>Alexamenos</a:t>
            </a:r>
            <a:r>
              <a:rPr lang="en-US" dirty="0"/>
              <a:t> worships [his] God.”</a:t>
            </a:r>
          </a:p>
          <a:p>
            <a:pPr marL="274320" indent="-457200"/>
            <a:r>
              <a:rPr lang="en-US" dirty="0"/>
              <a:t>9.  So here we get an idea of how foolish some of the Greeks and Romans found the idea of a crucified god.</a:t>
            </a:r>
          </a:p>
          <a:p>
            <a:pPr marL="274320" indent="-457200"/>
            <a:r>
              <a:rPr lang="en-US" dirty="0"/>
              <a:t>[Return to previous slide.]</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1072767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b="1" dirty="0"/>
              <a:t>Q1:  To whom does the praise and glory belong for the plan of redemption?</a:t>
            </a:r>
          </a:p>
          <a:p>
            <a:pPr marL="274320" indent="-457200"/>
            <a:r>
              <a:rPr lang="en-US" dirty="0"/>
              <a:t>1.  God’s wise and powerful plan of redemption gives us nothing to boast about.</a:t>
            </a:r>
          </a:p>
          <a:p>
            <a:pPr marL="274320" indent="-457200"/>
            <a:r>
              <a:rPr lang="en-US" dirty="0"/>
              <a:t>2.  It is all of grace.</a:t>
            </a:r>
          </a:p>
          <a:p>
            <a:pPr marL="274320" indent="-457200"/>
            <a:r>
              <a:rPr lang="en-US" dirty="0"/>
              <a:t>3.  It is God’s unmerited favor toward mankind.</a:t>
            </a:r>
          </a:p>
          <a:p>
            <a:pPr marL="274320" indent="-457200"/>
            <a:r>
              <a:rPr lang="en-US" dirty="0"/>
              <a:t>4.  Christ takes our sin and gives us His righteousness.</a:t>
            </a:r>
          </a:p>
          <a:p>
            <a:pPr marL="274320" indent="-457200"/>
            <a:r>
              <a:rPr lang="en-US" dirty="0"/>
              <a:t>5.  We are justified by His shed blood.</a:t>
            </a:r>
          </a:p>
          <a:p>
            <a:pPr marL="274320" indent="-457200"/>
            <a:r>
              <a:rPr lang="en-US" dirty="0"/>
              <a:t>6.  We are sanctified by the Holy Spirit that is given to all who are justified.</a:t>
            </a:r>
          </a:p>
          <a:p>
            <a:pPr marL="274320" indent="-457200"/>
            <a:r>
              <a:rPr lang="en-US" dirty="0"/>
              <a:t>7.  Our part is simply to trust in Jesus, depending on Him to save us.</a:t>
            </a:r>
          </a:p>
          <a:p>
            <a:pPr marL="274320" indent="-457200"/>
            <a:r>
              <a:rPr lang="en-US" dirty="0"/>
              <a:t>8.  There is nothing we can add to His perfect righteousness.</a:t>
            </a:r>
          </a:p>
          <a:p>
            <a:pPr marL="274320" indent="-457200"/>
            <a:r>
              <a:rPr lang="en-US" dirty="0"/>
              <a:t>9.  There is no good work we can brag about that added to our salvation.</a:t>
            </a:r>
          </a:p>
          <a:p>
            <a:pPr marL="274320" indent="-457200"/>
            <a:r>
              <a:rPr lang="en-US" dirty="0"/>
              <a:t>10. There is no merit even in our faith, because saving faith puts its trust in Jesus not in ourselves.</a:t>
            </a:r>
          </a:p>
          <a:p>
            <a:pPr marL="274320" indent="-457200"/>
            <a:r>
              <a:rPr lang="en-US" dirty="0"/>
              <a:t>11.  Glory to God alone!  (One of the five “</a:t>
            </a:r>
            <a:r>
              <a:rPr lang="en-US" dirty="0" err="1"/>
              <a:t>solas</a:t>
            </a:r>
            <a:r>
              <a:rPr lang="en-US" dirty="0"/>
              <a:t>” of the Reformation).</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19</a:t>
            </a:fld>
            <a:endParaRPr lang="en-US" dirty="0"/>
          </a:p>
        </p:txBody>
      </p:sp>
    </p:spTree>
    <p:extLst>
      <p:ext uri="{BB962C8B-B14F-4D97-AF65-F5344CB8AC3E}">
        <p14:creationId xmlns:p14="http://schemas.microsoft.com/office/powerpoint/2010/main" val="2554405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sz="1200" b="1" i="0" kern="1200" dirty="0">
                <a:solidFill>
                  <a:schemeClr val="tx1"/>
                </a:solidFill>
                <a:effectLst/>
                <a:latin typeface="Arial" charset="0"/>
                <a:ea typeface="+mn-ea"/>
                <a:cs typeface="+mn-cs"/>
              </a:rPr>
              <a:t>B2: </a:t>
            </a:r>
          </a:p>
          <a:p>
            <a:pPr marL="274320" indent="-274320"/>
            <a:r>
              <a:rPr lang="en-US" dirty="0"/>
              <a:t>1.  Here Paul looks at all of humanity and sees “those who are perishing” and “those who are being saved.”</a:t>
            </a:r>
          </a:p>
          <a:p>
            <a:pPr marL="274320" indent="-274320"/>
            <a:r>
              <a:rPr lang="en-US" sz="1200" b="0" i="0" kern="1200" dirty="0">
                <a:solidFill>
                  <a:schemeClr val="tx1"/>
                </a:solidFill>
                <a:effectLst/>
                <a:latin typeface="Arial" charset="0"/>
                <a:ea typeface="+mn-ea"/>
                <a:cs typeface="+mn-cs"/>
              </a:rPr>
              <a:t>2.  In the end, we either perish or are saved.</a:t>
            </a:r>
          </a:p>
          <a:p>
            <a:pPr marL="274320" indent="-274320"/>
            <a:r>
              <a:rPr lang="en-US" sz="1200" b="0" i="0" kern="1200" dirty="0">
                <a:solidFill>
                  <a:schemeClr val="tx1"/>
                </a:solidFill>
                <a:effectLst/>
                <a:latin typeface="Arial" charset="0"/>
                <a:ea typeface="+mn-ea"/>
                <a:cs typeface="+mn-cs"/>
              </a:rPr>
              <a:t>3.  The same was true in Noah’s day.</a:t>
            </a:r>
          </a:p>
          <a:p>
            <a:pPr marL="274320" indent="-274320"/>
            <a:r>
              <a:rPr lang="en-US" sz="1200" b="0" i="0" kern="1200" dirty="0">
                <a:solidFill>
                  <a:schemeClr val="tx1"/>
                </a:solidFill>
                <a:effectLst/>
                <a:latin typeface="Arial" charset="0"/>
                <a:ea typeface="+mn-ea"/>
                <a:cs typeface="+mn-cs"/>
              </a:rPr>
              <a:t>4.  Those in the ark were saved from the flood and those outside perished.</a:t>
            </a:r>
          </a:p>
          <a:p>
            <a:pPr marL="274320" indent="-274320"/>
            <a:r>
              <a:rPr lang="en-US" sz="1200" b="0" i="0" kern="1200" dirty="0">
                <a:solidFill>
                  <a:schemeClr val="tx1"/>
                </a:solidFill>
                <a:effectLst/>
                <a:latin typeface="Arial" charset="0"/>
                <a:ea typeface="+mn-ea"/>
                <a:cs typeface="+mn-cs"/>
              </a:rPr>
              <a:t>5.  And Jesus said that when He comes again it will be as it was in the days of Noah.</a:t>
            </a:r>
          </a:p>
          <a:p>
            <a:pPr marL="274320" indent="-274320"/>
            <a:r>
              <a:rPr lang="en-US" sz="1200" b="0" i="0" kern="1200" dirty="0">
                <a:solidFill>
                  <a:schemeClr val="tx1"/>
                </a:solidFill>
                <a:effectLst/>
                <a:latin typeface="Arial" charset="0"/>
                <a:ea typeface="+mn-ea"/>
                <a:cs typeface="+mn-cs"/>
              </a:rPr>
              <a:t>6.  The world will be divided into two groups of people: those who are saved and those who are lost.</a:t>
            </a:r>
          </a:p>
          <a:p>
            <a:pPr marL="274320" indent="-274320"/>
            <a:r>
              <a:rPr lang="en-US" sz="1200" b="0" i="0" kern="1200" dirty="0">
                <a:solidFill>
                  <a:schemeClr val="tx1"/>
                </a:solidFill>
                <a:effectLst/>
                <a:latin typeface="Arial" charset="0"/>
                <a:ea typeface="+mn-ea"/>
                <a:cs typeface="+mn-cs"/>
              </a:rPr>
              <a:t>7.  When He comes, probation is closed, every case is decided, the saved will meet Him in the air, the lost will be destroyed at His coming. (2 Thes 1:9)</a:t>
            </a:r>
          </a:p>
          <a:p>
            <a:pPr marL="274320" indent="-274320"/>
            <a:r>
              <a:rPr lang="en-US" sz="1200" b="0" i="0" kern="1200" dirty="0">
                <a:solidFill>
                  <a:schemeClr val="tx1"/>
                </a:solidFill>
                <a:effectLst/>
                <a:latin typeface="Arial" charset="0"/>
                <a:ea typeface="+mn-ea"/>
                <a:cs typeface="+mn-cs"/>
              </a:rPr>
              <a:t>8.  So even now, Paul sees this division in the human race between those who are perishing and those who are being saved.</a:t>
            </a:r>
          </a:p>
          <a:p>
            <a:pPr marL="274320" indent="-274320"/>
            <a:endParaRPr lang="en-US" sz="1200" b="0" i="0" kern="1200" dirty="0">
              <a:solidFill>
                <a:schemeClr val="tx1"/>
              </a:solidFill>
              <a:effectLst/>
              <a:latin typeface="Arial" charset="0"/>
              <a:ea typeface="+mn-ea"/>
              <a:cs typeface="+mn-cs"/>
            </a:endParaRPr>
          </a:p>
          <a:p>
            <a:pPr marL="274320" indent="-274320"/>
            <a:r>
              <a:rPr lang="en-US" sz="1200" b="1" i="0" kern="1200" dirty="0">
                <a:solidFill>
                  <a:schemeClr val="tx1"/>
                </a:solidFill>
                <a:effectLst/>
                <a:latin typeface="Arial" charset="0"/>
                <a:ea typeface="+mn-ea"/>
                <a:cs typeface="+mn-cs"/>
              </a:rPr>
              <a:t>B3:</a:t>
            </a:r>
          </a:p>
          <a:p>
            <a:pPr marL="274320" indent="-274320"/>
            <a:r>
              <a:rPr lang="en-US" sz="1200" b="0" i="0" kern="1200" dirty="0">
                <a:solidFill>
                  <a:schemeClr val="tx1"/>
                </a:solidFill>
                <a:effectLst/>
                <a:latin typeface="Arial" charset="0"/>
                <a:ea typeface="+mn-ea"/>
                <a:cs typeface="+mn-cs"/>
              </a:rPr>
              <a:t>1.  The message of the cross is the Gospel, the good news about what Christ did there to save us by dying for our sins.</a:t>
            </a:r>
          </a:p>
          <a:p>
            <a:pPr marL="274320" indent="-274320"/>
            <a:r>
              <a:rPr lang="en-US" sz="1200" b="0" i="0" kern="1200" dirty="0">
                <a:solidFill>
                  <a:schemeClr val="tx1"/>
                </a:solidFill>
                <a:effectLst/>
                <a:latin typeface="Arial" charset="0"/>
                <a:ea typeface="+mn-ea"/>
                <a:cs typeface="+mn-cs"/>
              </a:rPr>
              <a:t>2.  It is at the cross that God gave to fallen humanity His amazing gift of grace.</a:t>
            </a:r>
          </a:p>
          <a:p>
            <a:pPr marL="274320" indent="-274320"/>
            <a:r>
              <a:rPr lang="en-US" sz="1200" b="0" i="0" kern="1200" dirty="0">
                <a:solidFill>
                  <a:schemeClr val="tx1"/>
                </a:solidFill>
                <a:effectLst/>
                <a:latin typeface="Arial" charset="0"/>
                <a:ea typeface="+mn-ea"/>
                <a:cs typeface="+mn-cs"/>
              </a:rPr>
              <a:t>3.  The cross made it possible for sinners to be saved.</a:t>
            </a:r>
          </a:p>
          <a:p>
            <a:pPr marL="274320" indent="-274320"/>
            <a:r>
              <a:rPr lang="en-US" sz="1200" b="0" i="0" kern="1200" dirty="0">
                <a:solidFill>
                  <a:schemeClr val="tx1"/>
                </a:solidFill>
                <a:effectLst/>
                <a:latin typeface="Arial" charset="0"/>
                <a:ea typeface="+mn-ea"/>
                <a:cs typeface="+mn-cs"/>
              </a:rPr>
              <a:t>4.  Paul summarized the difference that the cross makes in Rom 6:23</a:t>
            </a:r>
          </a:p>
          <a:p>
            <a:pPr marL="274320" indent="-274320"/>
            <a:r>
              <a:rPr lang="en-US" sz="1200" b="1" i="0" kern="1200" dirty="0">
                <a:solidFill>
                  <a:schemeClr val="tx1"/>
                </a:solidFill>
                <a:effectLst/>
                <a:latin typeface="Arial" charset="0"/>
                <a:ea typeface="+mn-ea"/>
                <a:cs typeface="+mn-cs"/>
              </a:rPr>
              <a:t>Romans 6:23 KJV </a:t>
            </a:r>
            <a:r>
              <a:rPr lang="en-US" sz="1200" b="0" i="0" kern="1200" dirty="0">
                <a:solidFill>
                  <a:schemeClr val="tx1"/>
                </a:solidFill>
                <a:effectLst/>
                <a:latin typeface="Arial" charset="0"/>
                <a:ea typeface="+mn-ea"/>
                <a:cs typeface="+mn-cs"/>
              </a:rPr>
              <a:t>- For the wages of sin is death; but the gift of God is eternal life through Jesus Christ our Lord.</a:t>
            </a:r>
          </a:p>
          <a:p>
            <a:pPr marL="274320" indent="-274320"/>
            <a:r>
              <a:rPr lang="en-US" sz="1200" b="0" i="0" kern="1200" dirty="0">
                <a:solidFill>
                  <a:schemeClr val="tx1"/>
                </a:solidFill>
                <a:effectLst/>
                <a:latin typeface="Arial" charset="0"/>
                <a:ea typeface="+mn-ea"/>
                <a:cs typeface="+mn-cs"/>
              </a:rPr>
              <a:t>5.  Here again we see the two groups of humanity:</a:t>
            </a:r>
          </a:p>
          <a:p>
            <a:pPr marL="274320" indent="-274320"/>
            <a:r>
              <a:rPr lang="en-US" sz="1200" b="0" i="0" kern="1200" dirty="0">
                <a:solidFill>
                  <a:schemeClr val="tx1"/>
                </a:solidFill>
                <a:effectLst/>
                <a:latin typeface="Arial" charset="0"/>
                <a:ea typeface="+mn-ea"/>
                <a:cs typeface="+mn-cs"/>
              </a:rPr>
              <a:t>6.  Those who are perishing receive the wages of sin: death.</a:t>
            </a:r>
          </a:p>
          <a:p>
            <a:pPr marL="274320" indent="-274320"/>
            <a:r>
              <a:rPr lang="en-US" sz="1200" b="0" i="0" kern="1200" dirty="0">
                <a:solidFill>
                  <a:schemeClr val="tx1"/>
                </a:solidFill>
                <a:effectLst/>
                <a:latin typeface="Arial" charset="0"/>
                <a:ea typeface="+mn-ea"/>
                <a:cs typeface="+mn-cs"/>
              </a:rPr>
              <a:t>7.  Those who are being saved receive eternal life as a gift of grace because of what Jesus did on the cross.</a:t>
            </a:r>
          </a:p>
          <a:p>
            <a:pPr marL="274320" indent="-274320"/>
            <a:r>
              <a:rPr lang="en-US" sz="1200" b="0" i="0" kern="1200" dirty="0">
                <a:solidFill>
                  <a:schemeClr val="tx1"/>
                </a:solidFill>
                <a:effectLst/>
                <a:latin typeface="Arial" charset="0"/>
                <a:ea typeface="+mn-ea"/>
                <a:cs typeface="+mn-cs"/>
              </a:rPr>
              <a:t>8.  He took our penalty of death so that we can be forgiven and receive eternal life.</a:t>
            </a:r>
          </a:p>
          <a:p>
            <a:pPr marL="274320" indent="-274320"/>
            <a:r>
              <a:rPr lang="en-US" sz="1200" b="0" i="0" kern="1200" dirty="0">
                <a:solidFill>
                  <a:schemeClr val="tx1"/>
                </a:solidFill>
                <a:effectLst/>
                <a:latin typeface="Arial" charset="0"/>
                <a:ea typeface="+mn-ea"/>
                <a:cs typeface="+mn-cs"/>
              </a:rPr>
              <a:t>9.  This is the message of the cross.</a:t>
            </a:r>
          </a:p>
          <a:p>
            <a:pPr marL="274320" indent="-274320"/>
            <a:endParaRPr lang="en-US" sz="1200" b="0" i="0" kern="1200" dirty="0">
              <a:solidFill>
                <a:schemeClr val="tx1"/>
              </a:solidFill>
              <a:effectLst/>
              <a:latin typeface="Arial" charset="0"/>
              <a:ea typeface="+mn-ea"/>
              <a:cs typeface="+mn-cs"/>
            </a:endParaRPr>
          </a:p>
          <a:p>
            <a:pPr marL="274320" indent="-274320"/>
            <a:r>
              <a:rPr lang="en-US" sz="1200" b="1" i="0" kern="1200" dirty="0">
                <a:solidFill>
                  <a:schemeClr val="tx1"/>
                </a:solidFill>
                <a:effectLst/>
                <a:latin typeface="Arial" charset="0"/>
                <a:ea typeface="+mn-ea"/>
                <a:cs typeface="+mn-cs"/>
              </a:rPr>
              <a:t>B4: </a:t>
            </a:r>
          </a:p>
          <a:p>
            <a:pPr marL="274320" indent="-274320"/>
            <a:r>
              <a:rPr lang="en-US" sz="1200" b="0" i="0" kern="1200" dirty="0">
                <a:solidFill>
                  <a:schemeClr val="tx1"/>
                </a:solidFill>
                <a:effectLst/>
                <a:latin typeface="Arial" charset="0"/>
                <a:ea typeface="+mn-ea"/>
                <a:cs typeface="+mn-cs"/>
              </a:rPr>
              <a:t>1.  To them it is foolishness.</a:t>
            </a:r>
          </a:p>
          <a:p>
            <a:pPr marL="274320" indent="-274320"/>
            <a:r>
              <a:rPr lang="en-US" sz="1200" b="0" i="0" kern="1200" dirty="0">
                <a:solidFill>
                  <a:schemeClr val="tx1"/>
                </a:solidFill>
                <a:effectLst/>
                <a:latin typeface="Arial" charset="0"/>
                <a:ea typeface="+mn-ea"/>
                <a:cs typeface="+mn-cs"/>
              </a:rPr>
              <a:t>2.  This would be particularly true in the Greek and Roman culture that prevailed in Corinth.</a:t>
            </a:r>
          </a:p>
          <a:p>
            <a:pPr marL="274320" indent="-274320"/>
            <a:r>
              <a:rPr lang="en-US" dirty="0"/>
              <a:t>3.  Corinth was a city that admired public speaking, intellectual and philosophical skill, pride, and social status.</a:t>
            </a:r>
            <a:endParaRPr lang="en-US" sz="1200" b="0" i="0" kern="1200" dirty="0">
              <a:solidFill>
                <a:schemeClr val="tx1"/>
              </a:solidFill>
              <a:effectLst/>
              <a:latin typeface="Arial" charset="0"/>
              <a:ea typeface="+mn-ea"/>
              <a:cs typeface="+mn-cs"/>
            </a:endParaRPr>
          </a:p>
          <a:p>
            <a:pPr marL="274320" indent="-274320"/>
            <a:r>
              <a:rPr lang="en-US" sz="1200" b="0" i="0" kern="1200" dirty="0">
                <a:solidFill>
                  <a:schemeClr val="tx1"/>
                </a:solidFill>
                <a:effectLst/>
                <a:latin typeface="Arial" charset="0"/>
                <a:ea typeface="+mn-ea"/>
                <a:cs typeface="+mn-cs"/>
              </a:rPr>
              <a:t>4.  The God’s that were worshipped in these cultures were all considered to be super human and powerful.</a:t>
            </a:r>
          </a:p>
          <a:p>
            <a:pPr marL="274320" indent="-274320"/>
            <a:r>
              <a:rPr lang="en-US" dirty="0"/>
              <a:t>5.  In that setting, a Savior who died by Roman execution did not look impressive; it looked like defeat, not victory.</a:t>
            </a:r>
          </a:p>
          <a:p>
            <a:pPr marL="274320" indent="-274320"/>
            <a:r>
              <a:rPr lang="en-US" dirty="0"/>
              <a:t>6.  Crucifixion was the most humiliating forms of death in the Roman world, especially reserved for slaves and traitors. </a:t>
            </a:r>
          </a:p>
          <a:p>
            <a:pPr marL="274320" indent="-274320"/>
            <a:r>
              <a:rPr lang="en-US" dirty="0"/>
              <a:t>7.  So proclaiming “Christ crucified” would have sounded scandalous to Jews and absurd to Gentiles, because it reversed ordinary ideas of honor, strength, and divine favor.  </a:t>
            </a:r>
          </a:p>
          <a:p>
            <a:pPr marL="274320" indent="-274320"/>
            <a:r>
              <a:rPr lang="en-US" sz="1200" b="0" i="0" kern="1200" dirty="0">
                <a:solidFill>
                  <a:schemeClr val="tx1"/>
                </a:solidFill>
                <a:effectLst/>
                <a:latin typeface="Arial" charset="0"/>
                <a:ea typeface="+mn-ea"/>
                <a:cs typeface="+mn-cs"/>
              </a:rPr>
              <a:t>8.  In our culture today we still have many who consider the message of the cross foolishness.</a:t>
            </a:r>
          </a:p>
          <a:p>
            <a:pPr marL="274320" indent="-274320"/>
            <a:r>
              <a:rPr lang="en-US" sz="1200" b="0" i="0" kern="1200" dirty="0">
                <a:solidFill>
                  <a:schemeClr val="tx1"/>
                </a:solidFill>
                <a:effectLst/>
                <a:latin typeface="Arial" charset="0"/>
                <a:ea typeface="+mn-ea"/>
                <a:cs typeface="+mn-cs"/>
              </a:rPr>
              <a:t>9.  These would be mostly atheists, agnostics, and secularists who deny the authority of the word of God and treat the Bible as a myth.</a:t>
            </a:r>
          </a:p>
          <a:p>
            <a:pPr marL="274320" indent="-274320"/>
            <a:r>
              <a:rPr lang="en-US" sz="1200" b="0" i="0" kern="1200" dirty="0">
                <a:solidFill>
                  <a:schemeClr val="tx1"/>
                </a:solidFill>
                <a:effectLst/>
                <a:latin typeface="Arial" charset="0"/>
                <a:ea typeface="+mn-ea"/>
                <a:cs typeface="+mn-cs"/>
              </a:rPr>
              <a:t>10. These have an evolutionary and humanistic worldview that excludes the God of the Bible.</a:t>
            </a:r>
          </a:p>
          <a:p>
            <a:pPr marL="274320" indent="-274320"/>
            <a:endParaRPr lang="en-US" sz="1200" b="0" i="0" kern="1200" dirty="0">
              <a:solidFill>
                <a:schemeClr val="tx1"/>
              </a:solidFill>
              <a:effectLst/>
              <a:latin typeface="Arial" charset="0"/>
              <a:ea typeface="+mn-ea"/>
              <a:cs typeface="+mn-cs"/>
            </a:endParaRPr>
          </a:p>
          <a:p>
            <a:pPr marL="274320" indent="-274320"/>
            <a:r>
              <a:rPr lang="en-US" sz="1200" b="1" i="0" kern="1200" dirty="0">
                <a:solidFill>
                  <a:schemeClr val="tx1"/>
                </a:solidFill>
                <a:effectLst/>
                <a:latin typeface="Arial" charset="0"/>
                <a:ea typeface="+mn-ea"/>
                <a:cs typeface="+mn-cs"/>
              </a:rPr>
              <a:t>B5:</a:t>
            </a:r>
          </a:p>
          <a:p>
            <a:pPr marL="274320" indent="-274320"/>
            <a:r>
              <a:rPr lang="en-US" sz="1200" b="0" i="0" kern="1200" dirty="0">
                <a:solidFill>
                  <a:schemeClr val="tx1"/>
                </a:solidFill>
                <a:effectLst/>
                <a:latin typeface="Arial" charset="0"/>
                <a:ea typeface="+mn-ea"/>
                <a:cs typeface="+mn-cs"/>
              </a:rPr>
              <a:t>[Hold link]</a:t>
            </a:r>
          </a:p>
          <a:p>
            <a:pPr marL="274320" indent="-274320"/>
            <a:r>
              <a:rPr lang="en-US" sz="1200" b="0" i="0" kern="1200" dirty="0">
                <a:solidFill>
                  <a:schemeClr val="tx1"/>
                </a:solidFill>
                <a:effectLst/>
                <a:latin typeface="Arial" charset="0"/>
                <a:ea typeface="+mn-ea"/>
                <a:cs typeface="+mn-cs"/>
              </a:rPr>
              <a:t>1.  We see the cross as the power of God.</a:t>
            </a:r>
          </a:p>
          <a:p>
            <a:pPr marL="274320" indent="-274320"/>
            <a:r>
              <a:rPr lang="en-US" sz="1200" b="0" i="0" kern="1200" dirty="0">
                <a:solidFill>
                  <a:schemeClr val="tx1"/>
                </a:solidFill>
                <a:effectLst/>
                <a:latin typeface="Arial" charset="0"/>
                <a:ea typeface="+mn-ea"/>
                <a:cs typeface="+mn-cs"/>
              </a:rPr>
              <a:t>2.  The cross is the power of God to save sinners.</a:t>
            </a:r>
          </a:p>
          <a:p>
            <a:pPr marL="274320" indent="-274320"/>
            <a:r>
              <a:rPr lang="en-US" sz="1200" b="0" i="0" kern="1200" dirty="0">
                <a:solidFill>
                  <a:schemeClr val="tx1"/>
                </a:solidFill>
                <a:effectLst/>
                <a:latin typeface="Arial" charset="0"/>
                <a:ea typeface="+mn-ea"/>
                <a:cs typeface="+mn-cs"/>
              </a:rPr>
              <a:t>3.  God doesn’t save sinners by ignoring their sin.</a:t>
            </a:r>
          </a:p>
          <a:p>
            <a:pPr marL="274320" indent="-274320"/>
            <a:r>
              <a:rPr lang="en-US" sz="1200" b="0" i="0" kern="1200" dirty="0">
                <a:solidFill>
                  <a:schemeClr val="tx1"/>
                </a:solidFill>
                <a:effectLst/>
                <a:latin typeface="Arial" charset="0"/>
                <a:ea typeface="+mn-ea"/>
                <a:cs typeface="+mn-cs"/>
              </a:rPr>
              <a:t>4.  He saves them by sending His own Son to pay the penalty of death for their sins.</a:t>
            </a:r>
          </a:p>
          <a:p>
            <a:pPr marL="274320" indent="-274320"/>
            <a:r>
              <a:rPr lang="en-US" sz="1200" b="0" i="0" kern="1200" dirty="0">
                <a:solidFill>
                  <a:schemeClr val="tx1"/>
                </a:solidFill>
                <a:effectLst/>
                <a:latin typeface="Arial" charset="0"/>
                <a:ea typeface="+mn-ea"/>
                <a:cs typeface="+mn-cs"/>
              </a:rPr>
              <a:t>5.  Paul expands on the power of God in Rom 1:16-17</a:t>
            </a:r>
          </a:p>
          <a:p>
            <a:pPr marL="274320" indent="-274320"/>
            <a:r>
              <a:rPr lang="en-US" sz="1200" b="0" i="0" kern="1200" dirty="0">
                <a:solidFill>
                  <a:schemeClr val="tx1"/>
                </a:solidFill>
                <a:effectLst/>
                <a:latin typeface="Arial" charset="0"/>
                <a:ea typeface="+mn-ea"/>
                <a:cs typeface="+mn-cs"/>
              </a:rPr>
              <a:t>[Click link]</a:t>
            </a:r>
          </a:p>
          <a:p>
            <a:pPr marL="274320" indent="-274320"/>
            <a:endParaRPr lang="en-US" sz="1200" b="0" i="0" kern="1200" dirty="0">
              <a:solidFill>
                <a:schemeClr val="tx1"/>
              </a:solidFill>
              <a:effectLst/>
              <a:latin typeface="Arial" charset="0"/>
              <a:ea typeface="+mn-ea"/>
              <a:cs typeface="+mn-cs"/>
            </a:endParaRPr>
          </a:p>
          <a:p>
            <a:pPr marL="274320" indent="-274320"/>
            <a:endParaRPr lang="en-US" sz="1200" b="0" i="0" kern="1200" dirty="0">
              <a:solidFill>
                <a:schemeClr val="tx1"/>
              </a:solidFill>
              <a:effectLst/>
              <a:latin typeface="Arial" charset="0"/>
              <a:ea typeface="+mn-ea"/>
              <a:cs typeface="+mn-cs"/>
            </a:endParaRPr>
          </a:p>
          <a:p>
            <a:pPr marL="274320" indent="-274320"/>
            <a:endParaRPr lang="en-US"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41219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90000"/>
              </a:lnSpc>
              <a:defRPr/>
            </a:pPr>
            <a:r>
              <a:rPr lang="en-US" b="1" dirty="0"/>
              <a:t>Q1:  What was central to Paul as he began the work in Corinth?</a:t>
            </a:r>
          </a:p>
          <a:p>
            <a:pPr marL="274320" indent="-274320" eaLnBrk="1" hangingPunct="1">
              <a:lnSpc>
                <a:spcPct val="90000"/>
              </a:lnSpc>
              <a:defRPr/>
            </a:pPr>
            <a:r>
              <a:rPr lang="en-US" dirty="0"/>
              <a:t>1.  Paul saw as his central task, preaching the gospel.</a:t>
            </a:r>
          </a:p>
          <a:p>
            <a:pPr marL="274320" indent="-274320" eaLnBrk="1" hangingPunct="1">
              <a:lnSpc>
                <a:spcPct val="90000"/>
              </a:lnSpc>
              <a:defRPr/>
            </a:pPr>
            <a:r>
              <a:rPr lang="en-US" dirty="0"/>
              <a:t>2.  He was in Corinth to make disciple for Christ and to organize them into a Christian church.</a:t>
            </a:r>
          </a:p>
          <a:p>
            <a:pPr marL="274320" indent="-274320" eaLnBrk="1" hangingPunct="1">
              <a:lnSpc>
                <a:spcPct val="90000"/>
              </a:lnSpc>
              <a:defRPr/>
            </a:pPr>
            <a:r>
              <a:rPr lang="en-US" dirty="0"/>
              <a:t>3.  The gospel was fundamental to that effort.</a:t>
            </a:r>
          </a:p>
          <a:p>
            <a:pPr marL="274320" indent="-274320" eaLnBrk="1" hangingPunct="1">
              <a:lnSpc>
                <a:spcPct val="90000"/>
              </a:lnSpc>
              <a:defRPr/>
            </a:pPr>
            <a:r>
              <a:rPr lang="en-US" dirty="0"/>
              <a:t>4.  The church can get involved in a lot of different activities and ministries.</a:t>
            </a:r>
          </a:p>
          <a:p>
            <a:pPr marL="274320" indent="-274320" eaLnBrk="1" hangingPunct="1">
              <a:lnSpc>
                <a:spcPct val="90000"/>
              </a:lnSpc>
              <a:defRPr/>
            </a:pPr>
            <a:r>
              <a:rPr lang="en-US" dirty="0"/>
              <a:t>5.  We can have a Dorcas society that helps the needy.</a:t>
            </a:r>
          </a:p>
          <a:p>
            <a:pPr marL="274320" indent="-274320" eaLnBrk="1" hangingPunct="1">
              <a:lnSpc>
                <a:spcPct val="90000"/>
              </a:lnSpc>
              <a:defRPr/>
            </a:pPr>
            <a:r>
              <a:rPr lang="en-US" dirty="0"/>
              <a:t>6.  We can have a soup kitchen that feeds the hungry.</a:t>
            </a:r>
          </a:p>
          <a:p>
            <a:pPr marL="274320" indent="-274320" eaLnBrk="1" hangingPunct="1">
              <a:lnSpc>
                <a:spcPct val="90000"/>
              </a:lnSpc>
              <a:defRPr/>
            </a:pPr>
            <a:r>
              <a:rPr lang="en-US" dirty="0"/>
              <a:t>7.  We can have pot lucks that build community and friendships.</a:t>
            </a:r>
          </a:p>
          <a:p>
            <a:pPr marL="274320" indent="-274320" eaLnBrk="1" hangingPunct="1">
              <a:lnSpc>
                <a:spcPct val="90000"/>
              </a:lnSpc>
              <a:defRPr/>
            </a:pPr>
            <a:r>
              <a:rPr lang="en-US" dirty="0"/>
              <a:t>8.  We can have cooking schools and health fairs and seminars on the health message.</a:t>
            </a:r>
          </a:p>
          <a:p>
            <a:pPr marL="274320" indent="-274320" eaLnBrk="1" hangingPunct="1">
              <a:lnSpc>
                <a:spcPct val="90000"/>
              </a:lnSpc>
              <a:defRPr/>
            </a:pPr>
            <a:r>
              <a:rPr lang="en-US" dirty="0"/>
              <a:t>9.  We can have grief recovery seminars and stop smoking clinics.</a:t>
            </a:r>
          </a:p>
          <a:p>
            <a:pPr marL="274320" indent="-274320" eaLnBrk="1" hangingPunct="1">
              <a:lnSpc>
                <a:spcPct val="90000"/>
              </a:lnSpc>
              <a:defRPr/>
            </a:pPr>
            <a:r>
              <a:rPr lang="en-US" dirty="0"/>
              <a:t>10. But until people are confronted with the gospel, they will not become disciples of Jesus and desire to be baptized into the church.</a:t>
            </a:r>
          </a:p>
          <a:p>
            <a:pPr marL="274320" indent="-274320" eaLnBrk="1" hangingPunct="1">
              <a:lnSpc>
                <a:spcPct val="90000"/>
              </a:lnSpc>
              <a:defRPr/>
            </a:pPr>
            <a:r>
              <a:rPr lang="en-US" dirty="0"/>
              <a:t>11. This is a challenge for pastors and preachers.</a:t>
            </a:r>
          </a:p>
          <a:p>
            <a:pPr marL="274320" indent="-274320" eaLnBrk="1" hangingPunct="1">
              <a:lnSpc>
                <a:spcPct val="90000"/>
              </a:lnSpc>
              <a:defRPr/>
            </a:pPr>
            <a:r>
              <a:rPr lang="en-US" dirty="0"/>
              <a:t>12. Every sermon should seek to find a way to include Christ and Him crucified.</a:t>
            </a:r>
          </a:p>
          <a:p>
            <a:pPr marL="274320" indent="-274320" eaLnBrk="1" hangingPunct="1">
              <a:lnSpc>
                <a:spcPct val="90000"/>
              </a:lnSpc>
              <a:defRPr/>
            </a:pPr>
            <a:endParaRPr lang="en-US" dirty="0"/>
          </a:p>
          <a:p>
            <a:pPr marL="274320" indent="-274320" eaLnBrk="1" hangingPunct="1">
              <a:lnSpc>
                <a:spcPct val="90000"/>
              </a:lnSpc>
              <a:defRPr/>
            </a:pPr>
            <a:r>
              <a:rPr lang="en-US" b="1" dirty="0"/>
              <a:t>Q2:  When Paul speaks of the gospel, what else is included besides Christ and Him Crucified?</a:t>
            </a:r>
          </a:p>
          <a:p>
            <a:pPr marL="274320" indent="-274320" eaLnBrk="1" hangingPunct="1">
              <a:lnSpc>
                <a:spcPct val="90000"/>
              </a:lnSpc>
              <a:defRPr/>
            </a:pPr>
            <a:r>
              <a:rPr lang="en-US" dirty="0"/>
              <a:t>1.  In his definition of the gospel in 1 Cor 15:1-4, Paul says:</a:t>
            </a:r>
          </a:p>
          <a:p>
            <a:pPr marL="274320" indent="-274320" eaLnBrk="1" hangingPunct="1">
              <a:lnSpc>
                <a:spcPct val="90000"/>
              </a:lnSpc>
              <a:defRPr/>
            </a:pPr>
            <a:r>
              <a:rPr lang="en-US" b="1" dirty="0"/>
              <a:t>1 Corinthians 15:3-4 NKJV</a:t>
            </a:r>
            <a:r>
              <a:rPr lang="en-US" dirty="0"/>
              <a:t> - … Christ died for our sins according to the Scriptures, </a:t>
            </a:r>
            <a:r>
              <a:rPr lang="en-US" baseline="30000" dirty="0"/>
              <a:t>4</a:t>
            </a:r>
            <a:r>
              <a:rPr lang="en-US" dirty="0"/>
              <a:t> and that He was buried, and that He rose again the third day according to the Scriptures,</a:t>
            </a:r>
          </a:p>
          <a:p>
            <a:pPr marL="274320" indent="-274320" eaLnBrk="1" hangingPunct="1">
              <a:lnSpc>
                <a:spcPct val="90000"/>
              </a:lnSpc>
              <a:defRPr/>
            </a:pPr>
            <a:r>
              <a:rPr lang="en-US" dirty="0"/>
              <a:t>2.  So the Gospel includes the death of Christ for our sins and His resurrection on </a:t>
            </a:r>
            <a:r>
              <a:rPr lang="en-US" dirty="0" err="1"/>
              <a:t>thje</a:t>
            </a:r>
            <a:r>
              <a:rPr lang="en-US" dirty="0"/>
              <a:t> third day.</a:t>
            </a:r>
          </a:p>
          <a:p>
            <a:pPr marL="274320" indent="-274320" eaLnBrk="1" hangingPunct="1">
              <a:lnSpc>
                <a:spcPct val="90000"/>
              </a:lnSpc>
              <a:defRPr/>
            </a:pPr>
            <a:r>
              <a:rPr lang="en-US" dirty="0"/>
              <a:t>3.  This goes along with what Paul writes in Rom 10:9</a:t>
            </a:r>
          </a:p>
          <a:p>
            <a:pPr marL="274320" indent="-274320" eaLnBrk="1" hangingPunct="1">
              <a:lnSpc>
                <a:spcPct val="90000"/>
              </a:lnSpc>
              <a:defRPr/>
            </a:pPr>
            <a:r>
              <a:rPr lang="en-US" b="1" dirty="0"/>
              <a:t>Romans 10:9 NKJV</a:t>
            </a:r>
            <a:r>
              <a:rPr lang="en-US" dirty="0"/>
              <a:t> - if you confess with your mouth the Lord Jesus and believe in your heart that God has raised Him from the dead, you will be saved.</a:t>
            </a:r>
          </a:p>
          <a:p>
            <a:pPr marL="274320" indent="-274320" eaLnBrk="1" hangingPunct="1">
              <a:lnSpc>
                <a:spcPct val="90000"/>
              </a:lnSpc>
              <a:defRPr/>
            </a:pPr>
            <a:r>
              <a:rPr lang="en-US" dirty="0"/>
              <a:t>4.  So, believing the resurrection of Jesus is part of the gospel that saves.</a:t>
            </a:r>
          </a:p>
          <a:p>
            <a:pPr marL="274320" indent="-274320" eaLnBrk="1" hangingPunct="1">
              <a:lnSpc>
                <a:spcPct val="90000"/>
              </a:lnSpc>
              <a:defRPr/>
            </a:pPr>
            <a:r>
              <a:rPr lang="en-US" dirty="0"/>
              <a:t>5.  I would add one more thing to the gospel.</a:t>
            </a:r>
          </a:p>
          <a:p>
            <a:pPr marL="274320" indent="-274320" eaLnBrk="1" hangingPunct="1">
              <a:lnSpc>
                <a:spcPct val="90000"/>
              </a:lnSpc>
              <a:defRPr/>
            </a:pPr>
            <a:r>
              <a:rPr lang="en-US" dirty="0"/>
              <a:t>6.  Paul doesn’t include it here, but it seems to make sense if we are talking about what saves us.</a:t>
            </a:r>
          </a:p>
          <a:p>
            <a:pPr marL="274320" indent="-274320" eaLnBrk="1" hangingPunct="1">
              <a:lnSpc>
                <a:spcPct val="90000"/>
              </a:lnSpc>
              <a:defRPr/>
            </a:pPr>
            <a:r>
              <a:rPr lang="en-US" dirty="0"/>
              <a:t>7.  We are not ultimately saved until Jesus returns to save us.</a:t>
            </a:r>
          </a:p>
          <a:p>
            <a:pPr marL="274320" indent="-274320" eaLnBrk="1" hangingPunct="1">
              <a:lnSpc>
                <a:spcPct val="90000"/>
              </a:lnSpc>
              <a:defRPr/>
            </a:pPr>
            <a:r>
              <a:rPr lang="en-US" dirty="0"/>
              <a:t>8.  We need to be resurrected or translated before we can enter the Kingdom of God.</a:t>
            </a:r>
          </a:p>
          <a:p>
            <a:pPr marL="274320" indent="-274320" eaLnBrk="1" hangingPunct="1">
              <a:lnSpc>
                <a:spcPct val="90000"/>
              </a:lnSpc>
              <a:defRPr/>
            </a:pPr>
            <a:r>
              <a:rPr lang="en-US" dirty="0"/>
              <a:t>9.  Particularly as Adventists that believe the biblical state of the dead, without the second coming when we put on immortality, we are dead and perish.</a:t>
            </a:r>
          </a:p>
          <a:p>
            <a:pPr marL="274320" indent="-274320" eaLnBrk="1" hangingPunct="1">
              <a:lnSpc>
                <a:spcPct val="90000"/>
              </a:lnSpc>
              <a:defRPr/>
            </a:pPr>
            <a:r>
              <a:rPr lang="en-US" dirty="0"/>
              <a:t>10. So the full gospel is the message that Christ died for our sins, He was raised from the dead, and he will save us when He returns as He promised.</a:t>
            </a:r>
          </a:p>
          <a:p>
            <a:pPr marL="274320" indent="-274320" eaLnBrk="1" hangingPunct="1">
              <a:lnSpc>
                <a:spcPct val="90000"/>
              </a:lnSpc>
              <a:defRPr/>
            </a:pPr>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20</a:t>
            </a:fld>
            <a:endParaRPr lang="en-US" dirty="0"/>
          </a:p>
        </p:txBody>
      </p:sp>
    </p:spTree>
    <p:extLst>
      <p:ext uri="{BB962C8B-B14F-4D97-AF65-F5344CB8AC3E}">
        <p14:creationId xmlns:p14="http://schemas.microsoft.com/office/powerpoint/2010/main" val="3543398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altLang="en-US" sz="1200" b="1" dirty="0"/>
              <a:t>Q1:  How does Paul describe his preaching here?</a:t>
            </a:r>
          </a:p>
          <a:p>
            <a:pPr marL="274320" indent="-274320"/>
            <a:r>
              <a:rPr lang="en-US" altLang="en-US" dirty="0"/>
              <a:t>1.  He describes himself as weak and fearful and trembling.</a:t>
            </a:r>
          </a:p>
          <a:p>
            <a:pPr marL="274320" indent="-274320"/>
            <a:r>
              <a:rPr lang="en-US" altLang="en-US" dirty="0"/>
              <a:t>2.  But I don’t think that means his preaching was weak, fearful and trembling.</a:t>
            </a:r>
          </a:p>
          <a:p>
            <a:pPr marL="274320" indent="-274320"/>
            <a:r>
              <a:rPr lang="en-US" altLang="en-US" dirty="0"/>
              <a:t>3.  Because he says his preaching was in demonstration of the Spirit and of power.</a:t>
            </a:r>
          </a:p>
          <a:p>
            <a:pPr marL="274320" indent="-274320"/>
            <a:r>
              <a:rPr lang="en-US" altLang="en-US" dirty="0"/>
              <a:t>4.  This reminds us of his thorn in the flesh, a reminder of his weakness and limitations.</a:t>
            </a:r>
          </a:p>
          <a:p>
            <a:pPr marL="274320" indent="-274320"/>
            <a:r>
              <a:rPr lang="en-US" altLang="en-US" dirty="0"/>
              <a:t>5.  But then he says “when I am weak, then I am strong.”</a:t>
            </a:r>
          </a:p>
          <a:p>
            <a:pPr marL="274320" indent="-274320"/>
            <a:r>
              <a:rPr lang="en-US" altLang="en-US" dirty="0"/>
              <a:t>6.  In using a weaker vessel, more glory goes to God.</a:t>
            </a:r>
          </a:p>
          <a:p>
            <a:pPr marL="274320" indent="-274320"/>
            <a:r>
              <a:rPr lang="en-US" altLang="en-US" dirty="0"/>
              <a:t>7.  Perhaps that is what he is saying here.</a:t>
            </a:r>
          </a:p>
          <a:p>
            <a:pPr marL="274320" indent="-274320"/>
            <a:r>
              <a:rPr lang="en-US" altLang="en-US" dirty="0"/>
              <a:t>8.  He comes to Corinth with weakness, fear, and trembling, facing a task much bigger than for what he alone brought to the effort.</a:t>
            </a:r>
          </a:p>
          <a:p>
            <a:pPr marL="274320" indent="-274320"/>
            <a:r>
              <a:rPr lang="en-US" altLang="en-US" dirty="0"/>
              <a:t>9.  But the Spirit of God empowered him to share the gospel effectively.</a:t>
            </a:r>
          </a:p>
          <a:p>
            <a:pPr marL="274320" indent="-274320"/>
            <a:r>
              <a:rPr lang="en-US" altLang="en-US" dirty="0"/>
              <a:t>10. It was not with human wisdom and logic that he preached.</a:t>
            </a:r>
          </a:p>
          <a:p>
            <a:pPr marL="274320" indent="-274320"/>
            <a:r>
              <a:rPr lang="en-US" altLang="en-US" dirty="0"/>
              <a:t>11. It was not with finely honed oratory that captivated the audience.</a:t>
            </a:r>
          </a:p>
          <a:p>
            <a:pPr marL="274320" indent="-274320"/>
            <a:r>
              <a:rPr lang="en-US" altLang="en-US" dirty="0"/>
              <a:t>12. It was in demonstration of the Spirit and of power.</a:t>
            </a:r>
          </a:p>
          <a:p>
            <a:pPr marL="274320" indent="-274320"/>
            <a:r>
              <a:rPr lang="en-US" altLang="en-US" dirty="0"/>
              <a:t>13. This could well mean that the Spirit used Paul to base his preaching on the divinely inspired word of God.</a:t>
            </a:r>
          </a:p>
          <a:p>
            <a:pPr marL="274320" indent="-274320"/>
            <a:r>
              <a:rPr lang="en-US" altLang="en-US" dirty="0"/>
              <a:t>14. As Paul would later write to Timothy:</a:t>
            </a:r>
          </a:p>
          <a:p>
            <a:pPr marL="274320" indent="-274320"/>
            <a:r>
              <a:rPr lang="en-US" altLang="en-US" b="1" dirty="0"/>
              <a:t>2 Timothy 4:2 KJV </a:t>
            </a:r>
            <a:r>
              <a:rPr lang="en-US" altLang="en-US" dirty="0"/>
              <a:t>- Preach the word; be instant in season, out of season; reprove, rebuke, exhort with all longsuffering and doctrine.</a:t>
            </a:r>
          </a:p>
          <a:p>
            <a:pPr marL="274320" indent="-274320"/>
            <a:r>
              <a:rPr lang="en-US" altLang="en-US" dirty="0"/>
              <a:t>15. Paul preached the word so that their faith would rest on the power of God, not on human wisdom.</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21</a:t>
            </a:fld>
            <a:endParaRPr lang="en-US" dirty="0"/>
          </a:p>
        </p:txBody>
      </p:sp>
    </p:spTree>
    <p:extLst>
      <p:ext uri="{BB962C8B-B14F-4D97-AF65-F5344CB8AC3E}">
        <p14:creationId xmlns:p14="http://schemas.microsoft.com/office/powerpoint/2010/main" val="2745090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394428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baseline="0" dirty="0"/>
              <a:t>1.  Gospel comes from the Greek </a:t>
            </a:r>
            <a:r>
              <a:rPr lang="en-US" b="0" i="1" dirty="0" err="1">
                <a:solidFill>
                  <a:srgbClr val="0A0A0A"/>
                </a:solidFill>
                <a:effectLst/>
                <a:latin typeface="arial" panose="020B0604020202020204" pitchFamily="34" charset="0"/>
              </a:rPr>
              <a:t>euangelion</a:t>
            </a:r>
            <a:r>
              <a:rPr lang="en-US" b="0" i="1" dirty="0">
                <a:solidFill>
                  <a:srgbClr val="0A0A0A"/>
                </a:solidFill>
                <a:effectLst/>
                <a:latin typeface="arial" panose="020B0604020202020204" pitchFamily="34" charset="0"/>
              </a:rPr>
              <a:t> (</a:t>
            </a:r>
            <a:r>
              <a:rPr lang="en-US" b="0" i="0" dirty="0" err="1">
                <a:solidFill>
                  <a:srgbClr val="0A0A0A"/>
                </a:solidFill>
                <a:effectLst/>
                <a:latin typeface="arial" panose="020B0604020202020204" pitchFamily="34" charset="0"/>
              </a:rPr>
              <a:t>yoo</a:t>
            </a:r>
            <a:r>
              <a:rPr lang="en-US" b="0" i="0" dirty="0">
                <a:solidFill>
                  <a:srgbClr val="0A0A0A"/>
                </a:solidFill>
                <a:effectLst/>
                <a:latin typeface="arial" panose="020B0604020202020204" pitchFamily="34" charset="0"/>
              </a:rPr>
              <a:t>-ang-</a:t>
            </a:r>
            <a:r>
              <a:rPr lang="en-US" b="0" i="0" dirty="0" err="1">
                <a:solidFill>
                  <a:srgbClr val="0A0A0A"/>
                </a:solidFill>
                <a:effectLst/>
                <a:latin typeface="arial" panose="020B0604020202020204" pitchFamily="34" charset="0"/>
              </a:rPr>
              <a:t>ghel</a:t>
            </a:r>
            <a:r>
              <a:rPr lang="en-US" b="0" i="0" dirty="0">
                <a:solidFill>
                  <a:srgbClr val="0A0A0A"/>
                </a:solidFill>
                <a:effectLst/>
                <a:latin typeface="arial" panose="020B0604020202020204" pitchFamily="34" charset="0"/>
              </a:rPr>
              <a:t>'-</a:t>
            </a:r>
            <a:r>
              <a:rPr lang="en-US" b="0" i="0" dirty="0" err="1">
                <a:solidFill>
                  <a:srgbClr val="0A0A0A"/>
                </a:solidFill>
                <a:effectLst/>
                <a:latin typeface="arial" panose="020B0604020202020204" pitchFamily="34" charset="0"/>
              </a:rPr>
              <a:t>ee</a:t>
            </a:r>
            <a:r>
              <a:rPr lang="en-US" b="0" i="0" dirty="0">
                <a:solidFill>
                  <a:srgbClr val="0A0A0A"/>
                </a:solidFill>
                <a:effectLst/>
                <a:latin typeface="arial" panose="020B0604020202020204" pitchFamily="34" charset="0"/>
              </a:rPr>
              <a:t>-on).</a:t>
            </a:r>
          </a:p>
          <a:p>
            <a:pPr marL="274320" indent="-274320"/>
            <a:r>
              <a:rPr lang="en-US" b="0" i="0" baseline="0" dirty="0">
                <a:solidFill>
                  <a:srgbClr val="0A0A0A"/>
                </a:solidFill>
                <a:effectLst/>
                <a:latin typeface="arial" panose="020B0604020202020204" pitchFamily="34" charset="0"/>
              </a:rPr>
              <a:t>2.  It simply means good message or good news.</a:t>
            </a:r>
          </a:p>
          <a:p>
            <a:pPr marL="274320" indent="-274320"/>
            <a:r>
              <a:rPr lang="en-US" b="0" i="0" baseline="0" dirty="0">
                <a:solidFill>
                  <a:srgbClr val="0A0A0A"/>
                </a:solidFill>
                <a:effectLst/>
                <a:latin typeface="arial" panose="020B0604020202020204" pitchFamily="34" charset="0"/>
              </a:rPr>
              <a:t>3.  Now there are all kinds of things in the Bible that are good news, but not all good news is the gospel as the NT writers describe it.</a:t>
            </a:r>
          </a:p>
          <a:p>
            <a:pPr marL="274320" indent="-274320"/>
            <a:r>
              <a:rPr lang="en-US" b="0" i="0" baseline="0" dirty="0">
                <a:solidFill>
                  <a:srgbClr val="0A0A0A"/>
                </a:solidFill>
                <a:effectLst/>
                <a:latin typeface="arial" panose="020B0604020202020204" pitchFamily="34" charset="0"/>
              </a:rPr>
              <a:t>4.  Jesus came preaching the gospel of the Kingdom.</a:t>
            </a:r>
          </a:p>
          <a:p>
            <a:pPr marL="274320" indent="-274320"/>
            <a:r>
              <a:rPr lang="en-US" b="0" i="0" baseline="0" dirty="0">
                <a:solidFill>
                  <a:srgbClr val="0A0A0A"/>
                </a:solidFill>
                <a:effectLst/>
                <a:latin typeface="arial" panose="020B0604020202020204" pitchFamily="34" charset="0"/>
              </a:rPr>
              <a:t>5.  This was the good news that Jesus was the King of a kingdom that someday would be established and last forever.</a:t>
            </a:r>
          </a:p>
          <a:p>
            <a:pPr marL="274320" indent="-274320"/>
            <a:r>
              <a:rPr lang="en-US" b="0" i="0" baseline="0" dirty="0">
                <a:solidFill>
                  <a:srgbClr val="0A0A0A"/>
                </a:solidFill>
                <a:effectLst/>
                <a:latin typeface="arial" panose="020B0604020202020204" pitchFamily="34" charset="0"/>
              </a:rPr>
              <a:t>6.  And those who would be His disciples would be gathered into that Kingdom of glory.</a:t>
            </a:r>
          </a:p>
          <a:p>
            <a:pPr marL="274320" indent="-274320"/>
            <a:r>
              <a:rPr lang="en-US" b="0" i="0" baseline="0" dirty="0">
                <a:solidFill>
                  <a:srgbClr val="0A0A0A"/>
                </a:solidFill>
                <a:effectLst/>
                <a:latin typeface="arial" panose="020B0604020202020204" pitchFamily="34" charset="0"/>
              </a:rPr>
              <a:t>7.  But when Jesus died on the cross for the sins of the world, the word “gospel” took on a new dimension.</a:t>
            </a:r>
          </a:p>
          <a:p>
            <a:pPr marL="274320" indent="-274320"/>
            <a:r>
              <a:rPr lang="en-US" b="0" i="0" baseline="0" dirty="0">
                <a:solidFill>
                  <a:srgbClr val="0A0A0A"/>
                </a:solidFill>
                <a:effectLst/>
                <a:latin typeface="arial" panose="020B0604020202020204" pitchFamily="34" charset="0"/>
              </a:rPr>
              <a:t>8.  The gospel became the good news about how to be saved.</a:t>
            </a:r>
          </a:p>
          <a:p>
            <a:pPr marL="274320" indent="-274320"/>
            <a:r>
              <a:rPr lang="en-US" b="0" i="0" baseline="0" dirty="0">
                <a:solidFill>
                  <a:srgbClr val="0A0A0A"/>
                </a:solidFill>
                <a:effectLst/>
                <a:latin typeface="arial" panose="020B0604020202020204" pitchFamily="34" charset="0"/>
              </a:rPr>
              <a:t>9.  So the gospel that we preach after the cross is the gospel of salvation.</a:t>
            </a:r>
          </a:p>
          <a:p>
            <a:pPr marL="274320" indent="-274320"/>
            <a:endParaRPr lang="en-US" baseline="0" dirty="0"/>
          </a:p>
          <a:p>
            <a:pPr marL="274320" indent="-274320"/>
            <a:r>
              <a:rPr lang="en-US" b="1" baseline="0" dirty="0"/>
              <a:t>B2:</a:t>
            </a:r>
          </a:p>
          <a:p>
            <a:pPr marL="274320" indent="-274320"/>
            <a:r>
              <a:rPr lang="en-US" b="0" baseline="0" dirty="0"/>
              <a:t>1.  The gospel of salvation is the good news that Jesus Christ died for our sins and rose again, and sinners are saved at His return by loving Him, trusting Him, and receiving Him as their Savior and Lord, trusting in His shed blood for the forgiveness of their sins and eternal life with God.  </a:t>
            </a:r>
          </a:p>
          <a:p>
            <a:pPr marL="274320" indent="-274320"/>
            <a:endParaRPr lang="en-US" b="0" baseline="0" dirty="0"/>
          </a:p>
          <a:p>
            <a:pPr marL="274320" indent="-274320"/>
            <a:r>
              <a:rPr lang="en-US" b="1" baseline="0" dirty="0"/>
              <a:t>B3:</a:t>
            </a:r>
          </a:p>
          <a:p>
            <a:pPr marL="274320" indent="-274320"/>
            <a:r>
              <a:rPr lang="en-US" b="0" baseline="0" dirty="0"/>
              <a:t>[See notes on linked slide.]</a:t>
            </a:r>
          </a:p>
          <a:p>
            <a:pPr marL="274320" indent="-274320"/>
            <a:endParaRPr lang="en-US" b="0" baseline="0" dirty="0"/>
          </a:p>
          <a:p>
            <a:pPr marL="274320" indent="-274320"/>
            <a:r>
              <a:rPr lang="en-US" b="1" baseline="0" dirty="0"/>
              <a:t>B4:</a:t>
            </a:r>
          </a:p>
          <a:p>
            <a:pPr marL="274320" indent="-274320"/>
            <a:r>
              <a:rPr lang="en-US" b="0" baseline="0" dirty="0"/>
              <a:t>[See notes on linked slide.]</a:t>
            </a:r>
          </a:p>
          <a:p>
            <a:pPr marL="274320" indent="-274320"/>
            <a:endParaRPr lang="en-US" b="0" baseline="0" dirty="0"/>
          </a:p>
          <a:p>
            <a:pPr marL="274320" indent="-274320"/>
            <a:r>
              <a:rPr lang="en-US" b="1" baseline="0" dirty="0"/>
              <a:t>B5:</a:t>
            </a:r>
          </a:p>
          <a:p>
            <a:pPr marL="274320" indent="-274320"/>
            <a:r>
              <a:rPr lang="en-US" b="0" baseline="0" dirty="0"/>
              <a:t>[See notes on linked slide.]</a:t>
            </a:r>
          </a:p>
          <a:p>
            <a:pPr marL="274320" indent="-274320"/>
            <a:endParaRPr lang="en-US" b="0" baseline="0" dirty="0"/>
          </a:p>
          <a:p>
            <a:pPr marL="274320" indent="-274320"/>
            <a:r>
              <a:rPr lang="en-US" b="1" baseline="0" dirty="0"/>
              <a:t>B6:</a:t>
            </a:r>
          </a:p>
          <a:p>
            <a:pPr marL="274320" indent="-274320"/>
            <a:r>
              <a:rPr lang="en-US" b="0" baseline="0" dirty="0"/>
              <a:t>[See notes on linked slide.]</a:t>
            </a:r>
          </a:p>
          <a:p>
            <a:pPr marL="274320" indent="-274320"/>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9643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r>
              <a:rPr lang="en-US" b="0" dirty="0"/>
              <a:t> </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  </a:t>
            </a:r>
          </a:p>
          <a:p>
            <a:pPr marL="274320" indent="-274320"/>
            <a:r>
              <a:rPr lang="en-US" b="0" dirty="0"/>
              <a:t>1.  They are missing Christ’s resurrection, His ascension, His high priestly ministry, and His coming again to save the redeemed.</a:t>
            </a:r>
          </a:p>
          <a:p>
            <a:pPr marL="274320" indent="-274320"/>
            <a:r>
              <a:rPr lang="en-US" b="0" dirty="0"/>
              <a:t>2.  The resurrection is God’s stamp of approval on all that Jesus said and did.</a:t>
            </a:r>
          </a:p>
          <a:p>
            <a:pPr marL="274320" indent="-274320"/>
            <a:r>
              <a:rPr lang="en-US" b="0" dirty="0"/>
              <a:t>3.  Paul writes in:</a:t>
            </a:r>
          </a:p>
          <a:p>
            <a:pPr marL="274320" indent="-274320"/>
            <a:r>
              <a:rPr lang="en-US" b="1" dirty="0"/>
              <a:t>Romans 1:3-4 NKJV</a:t>
            </a:r>
            <a:r>
              <a:rPr lang="en-US" b="0" dirty="0"/>
              <a:t> - Jesus Christ our Lord, …was … declared to be the Son of God with power according to the Spirit of holiness, by the resurrection from the dead.</a:t>
            </a:r>
          </a:p>
          <a:p>
            <a:pPr marL="274320" indent="-274320"/>
            <a:r>
              <a:rPr lang="en-US" b="0" dirty="0"/>
              <a:t>3.  We do not worship a dead defeated Messiah but one who is victorious over death and the grave, the one who will give us the victory too when He returns.  </a:t>
            </a:r>
          </a:p>
          <a:p>
            <a:pPr marL="274320" indent="-274320"/>
            <a:r>
              <a:rPr lang="en-US" b="0" dirty="0"/>
              <a:t>4.  Paul will get to this in chapter 15 of 1 Corinthians.</a:t>
            </a:r>
          </a:p>
          <a:p>
            <a:pPr marL="274320" indent="-274320"/>
            <a:r>
              <a:rPr lang="en-US" b="1" dirty="0"/>
              <a:t>1 Corinthians 15:54, 57 NKJV</a:t>
            </a:r>
            <a:r>
              <a:rPr lang="en-US" b="0" dirty="0"/>
              <a:t> -  So when this corruptible has put on incorruption, and this mortal has put on immortality, then shall be brought to pass the saying that is written: "Death is swallowed up in victory." ... 57 But thanks be to God, who gives </a:t>
            </a:r>
            <a:r>
              <a:rPr lang="en-US" b="1" dirty="0"/>
              <a:t>us</a:t>
            </a:r>
            <a:r>
              <a:rPr lang="en-US" b="0" dirty="0"/>
              <a:t> the victory through our Lord Jesus Christ.</a:t>
            </a:r>
          </a:p>
          <a:p>
            <a:pPr marL="274320" indent="-274320"/>
            <a:r>
              <a:rPr lang="en-US" dirty="0"/>
              <a:t>5.  We too will be victorious over death through the cross of Christ.</a:t>
            </a:r>
          </a:p>
          <a:p>
            <a:pPr marL="274320" indent="-274320"/>
            <a:r>
              <a:rPr lang="en-US" dirty="0"/>
              <a:t>6.  The cross is not a defeat; it is the apex of God’s plan of redemption and victory for Christ and those He has redeemed.</a:t>
            </a:r>
          </a:p>
          <a:p>
            <a:pPr marL="274320" indent="-274320"/>
            <a:endParaRPr lang="en-US" dirty="0"/>
          </a:p>
          <a:p>
            <a:pPr marL="274320" indent="-274320"/>
            <a:r>
              <a:rPr lang="en-US" b="1" dirty="0"/>
              <a:t>B4:</a:t>
            </a:r>
          </a:p>
          <a:p>
            <a:pPr marL="274320" indent="-274320"/>
            <a:r>
              <a:rPr lang="en-US" b="0" dirty="0"/>
              <a:t>1.  The only real evidence</a:t>
            </a:r>
            <a:r>
              <a:rPr lang="en-US" b="0" baseline="0" dirty="0"/>
              <a:t> we have to go on for faith in Jesus Christ is found in the Bible.</a:t>
            </a:r>
          </a:p>
          <a:p>
            <a:pPr marL="274320" indent="-274320"/>
            <a:r>
              <a:rPr lang="en-US" b="0" baseline="0" dirty="0"/>
              <a:t>2.  So we have to provide evidence for why we believe the Bible is the word of God.</a:t>
            </a:r>
          </a:p>
          <a:p>
            <a:pPr marL="274320" indent="-274320"/>
            <a:r>
              <a:rPr lang="en-US" b="0" baseline="0" dirty="0"/>
              <a:t>3.  There are two key words here: Bible and God.</a:t>
            </a:r>
          </a:p>
          <a:p>
            <a:pPr marL="274320" indent="-274320"/>
            <a:r>
              <a:rPr lang="en-US" b="0" baseline="0" dirty="0"/>
              <a:t>4.  Let’s start with the second word first: the evidence is overwhelming that there is a God.</a:t>
            </a:r>
          </a:p>
          <a:p>
            <a:pPr marL="274320" indent="-274320"/>
            <a:r>
              <a:rPr lang="en-US" b="0" baseline="0" dirty="0"/>
              <a:t>5.  Here’s a very simple proof called the law of cause and effect: everything that has a beginning has a cause; the universe had a beginning; therefore, the universe had a cause.</a:t>
            </a:r>
          </a:p>
          <a:p>
            <a:pPr marL="274320" indent="-274320"/>
            <a:r>
              <a:rPr lang="en-US" b="0" baseline="0" dirty="0"/>
              <a:t>6.  This cause must be beyond the universe because the universe cannot cause itself.  So the cause must be beyond time and space.  It must be timeless, spaceless, immaterial, uncaused, and very powerful.</a:t>
            </a:r>
            <a:endParaRPr lang="en-US" b="0" dirty="0"/>
          </a:p>
          <a:p>
            <a:pPr marL="274320" indent="-274320"/>
            <a:r>
              <a:rPr lang="en-US" b="0" dirty="0"/>
              <a:t>7.  This</a:t>
            </a:r>
            <a:r>
              <a:rPr lang="en-US" b="0" baseline="0" dirty="0"/>
              <a:t> cause we call God.</a:t>
            </a:r>
          </a:p>
          <a:p>
            <a:pPr marL="274320" indent="-274320"/>
            <a:r>
              <a:rPr lang="en-US" b="0" baseline="0" dirty="0"/>
              <a:t>8.  The fact that God created is validated by the specified complexity of even the simplest living things which could never have come to life by time and chance.  </a:t>
            </a:r>
          </a:p>
          <a:p>
            <a:pPr marL="274320" indent="-274320"/>
            <a:r>
              <a:rPr lang="en-US" b="0" baseline="0" dirty="0"/>
              <a:t>9.  So God created the living things on earth for a purpose.</a:t>
            </a:r>
          </a:p>
          <a:p>
            <a:pPr marL="274320" indent="-274320"/>
            <a:r>
              <a:rPr lang="en-US" b="0" baseline="0" dirty="0"/>
              <a:t>10. God chose to reveal His purpose, His love, and His plans to mankind through the inspired writings of the prophets and apostles that are collected into a book we call the Bible.</a:t>
            </a:r>
          </a:p>
          <a:p>
            <a:pPr marL="274320" indent="-274320"/>
            <a:r>
              <a:rPr lang="en-US" b="1" baseline="0" dirty="0"/>
              <a:t>What evidence do we have that the Bible is true?</a:t>
            </a:r>
          </a:p>
          <a:p>
            <a:pPr marL="274320" indent="-274320"/>
            <a:r>
              <a:rPr lang="en-US" b="0" baseline="0" dirty="0"/>
              <a:t>1.  There are a number of reasons: It’s uniqueness, it’s confirmation by archaeology, the wealth of manuscript evidence, its careful transmission by meticulous scribes, and its ability to change lives.</a:t>
            </a:r>
          </a:p>
          <a:p>
            <a:pPr marL="274320" indent="-274320"/>
            <a:r>
              <a:rPr lang="en-US" b="0" baseline="0" dirty="0"/>
              <a:t>2.  But the greatest objective evidence that the Bible is God’s word is its fulfilled prophecy.</a:t>
            </a:r>
          </a:p>
          <a:p>
            <a:pPr marL="274320" indent="-274320"/>
            <a:r>
              <a:rPr lang="en-US" b="0" baseline="0" dirty="0"/>
              <a:t>3.  The Bible makes hundreds of predictions hundreds of years in advance concerning cities, countries, and kingdoms; concerning individuals and events; concerning the Messiah and His mission, and concerning the times that things would occur.  </a:t>
            </a:r>
          </a:p>
          <a:p>
            <a:pPr marL="274320" indent="-274320"/>
            <a:r>
              <a:rPr lang="en-US" b="0" baseline="0" dirty="0"/>
              <a:t>4.  And these prophecies come to pass as the Bible has predicted.</a:t>
            </a:r>
          </a:p>
          <a:p>
            <a:pPr marL="274320" indent="-274320"/>
            <a:r>
              <a:rPr lang="en-US" b="0" baseline="0" dirty="0"/>
              <a:t>5.  To summarize: creation proves God exists and has created us with a purpose in mind.</a:t>
            </a:r>
          </a:p>
          <a:p>
            <a:pPr marL="274320" indent="-274320"/>
            <a:r>
              <a:rPr lang="en-US" b="0" baseline="0" dirty="0"/>
              <a:t>6.  Fulfilled prophecy proves that the Bible is God’s word through which He communicates His plan and purpose for our lives.</a:t>
            </a:r>
          </a:p>
          <a:p>
            <a:pPr marL="274320" indent="-274320"/>
            <a:r>
              <a:rPr lang="en-US" b="0" dirty="0"/>
              <a:t>7.  We also have a personal testimony of what Christ has done for us and how he has forgiven our sins, changed our lives, and given us hope.</a:t>
            </a:r>
          </a:p>
          <a:p>
            <a:pPr marL="274320" indent="-274320"/>
            <a:r>
              <a:rPr lang="en-US" b="0" dirty="0"/>
              <a:t>8.  Armed with these, we have legitimate reasons for faith in the Lord Jesus Christ.</a:t>
            </a:r>
          </a:p>
          <a:p>
            <a:pPr marL="274320" indent="-274320"/>
            <a:endParaRPr lang="en-US" b="0" dirty="0"/>
          </a:p>
          <a:p>
            <a:pPr marL="274320" indent="-274320"/>
            <a:r>
              <a:rPr lang="en-US" b="1" dirty="0"/>
              <a:t>B5: </a:t>
            </a:r>
          </a:p>
          <a:p>
            <a:pPr marL="274320" indent="-274320"/>
            <a:r>
              <a:rPr lang="en-US" b="0" dirty="0"/>
              <a:t>[See notes on linked slide.]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30960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93112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8C43-A5A7-7F50-203D-0B169EEA2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A0043-D596-9E8B-F863-DB532FABE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3ECAC-82E4-6AEC-8770-FF3DF7C78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0752F2-7D19-7420-2F8C-78F944D00DB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597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6286-5CEB-A5DC-F80B-413401387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FE37E-EF5A-9408-ABFE-BB7CFD411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A1F0C-7B57-B56A-B9A2-0544C5238C51}"/>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D8BD811E-F6FE-EBBF-D285-C073F4F96D2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40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48D8-4B30-1990-030E-E528BE730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EE5D6-996E-52E9-60B0-EB6129AB7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1FE1F-AFCA-8014-7646-42CA574A7BA1}"/>
              </a:ext>
            </a:extLst>
          </p:cNvPr>
          <p:cNvSpPr>
            <a:spLocks noGrp="1"/>
          </p:cNvSpPr>
          <p:nvPr>
            <p:ph type="body" idx="1"/>
          </p:nvPr>
        </p:nvSpPr>
        <p:spPr/>
        <p:txBody>
          <a:bodyPr/>
          <a:lstStyle/>
          <a:p>
            <a:pPr marL="274320" indent="-274320"/>
            <a:endParaRPr lang="en-US" dirty="0"/>
          </a:p>
        </p:txBody>
      </p:sp>
      <p:sp>
        <p:nvSpPr>
          <p:cNvPr id="4" name="Slide Number Placeholder 3">
            <a:extLst>
              <a:ext uri="{FF2B5EF4-FFF2-40B4-BE49-F238E27FC236}">
                <a16:creationId xmlns:a16="http://schemas.microsoft.com/office/drawing/2014/main" id="{A287B321-1CE4-160D-084D-1291D76BA0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3033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slide" Target="slide1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17.xml"/><Relationship Id="rId4" Type="http://schemas.openxmlformats.org/officeDocument/2006/relationships/slide" Target="slide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slide" Target="slide20.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F6631-CE54-8039-036E-FB89CFE84FEC}"/>
              </a:ext>
            </a:extLst>
          </p:cNvPr>
          <p:cNvSpPr>
            <a:spLocks noGrp="1"/>
          </p:cNvSpPr>
          <p:nvPr>
            <p:ph type="ctrTitle"/>
          </p:nvPr>
        </p:nvSpPr>
        <p:spPr/>
        <p:txBody>
          <a:bodyPr/>
          <a:lstStyle/>
          <a:p>
            <a:r>
              <a:rPr lang="en-US" dirty="0"/>
              <a:t>First and Second Corinthians</a:t>
            </a:r>
          </a:p>
        </p:txBody>
      </p:sp>
      <p:sp>
        <p:nvSpPr>
          <p:cNvPr id="3" name="Subtitle 2">
            <a:extLst>
              <a:ext uri="{FF2B5EF4-FFF2-40B4-BE49-F238E27FC236}">
                <a16:creationId xmlns:a16="http://schemas.microsoft.com/office/drawing/2014/main" id="{95AACCD0-1677-0641-7DC5-690A14B58FA7}"/>
              </a:ext>
            </a:extLst>
          </p:cNvPr>
          <p:cNvSpPr>
            <a:spLocks noGrp="1"/>
          </p:cNvSpPr>
          <p:nvPr>
            <p:ph type="subTitle" idx="1"/>
          </p:nvPr>
        </p:nvSpPr>
        <p:spPr/>
        <p:txBody>
          <a:bodyPr/>
          <a:lstStyle/>
          <a:p>
            <a:r>
              <a:rPr lang="en-US" dirty="0"/>
              <a:t>Lesson 2</a:t>
            </a:r>
          </a:p>
          <a:p>
            <a:r>
              <a:rPr lang="en-US" dirty="0"/>
              <a:t>The Message of the Cross</a:t>
            </a:r>
          </a:p>
        </p:txBody>
      </p:sp>
    </p:spTree>
    <p:extLst>
      <p:ext uri="{BB962C8B-B14F-4D97-AF65-F5344CB8AC3E}">
        <p14:creationId xmlns:p14="http://schemas.microsoft.com/office/powerpoint/2010/main" val="4076639488"/>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Romans 1:16-17 ESV</a:t>
            </a:r>
            <a:endParaRPr lang="en-US" dirty="0"/>
          </a:p>
        </p:txBody>
      </p:sp>
      <p:sp>
        <p:nvSpPr>
          <p:cNvPr id="3" name="Content Placeholder 2"/>
          <p:cNvSpPr>
            <a:spLocks noGrp="1"/>
          </p:cNvSpPr>
          <p:nvPr>
            <p:ph idx="1"/>
          </p:nvPr>
        </p:nvSpPr>
        <p:spPr/>
        <p:txBody>
          <a:bodyPr>
            <a:normAutofit/>
          </a:bodyPr>
          <a:lstStyle/>
          <a:p>
            <a:r>
              <a:rPr lang="en-US" altLang="en-US" dirty="0"/>
              <a:t>For I am not ashamed of the gospel, for it is the power of God for salvation to everyone who believes, to the Jew first and also to the Greek. </a:t>
            </a:r>
            <a:r>
              <a:rPr lang="en-US" altLang="en-US" baseline="30000" dirty="0"/>
              <a:t>17</a:t>
            </a:r>
            <a:r>
              <a:rPr lang="en-US" altLang="en-US" dirty="0"/>
              <a:t> For in it the righteousness of God is revealed from faith for faith, as it is written, "The one who is righteous by faith shall live."</a:t>
            </a:r>
            <a:r>
              <a:rPr lang="en-US" altLang="en-US" sz="3200" dirty="0"/>
              <a:t>  </a:t>
            </a:r>
            <a:r>
              <a:rPr lang="en-US" dirty="0"/>
              <a:t>[</a:t>
            </a:r>
            <a:r>
              <a:rPr lang="en-US" dirty="0">
                <a:hlinkClick r:id="rId3" action="ppaction://hlinksldjump"/>
              </a:rPr>
              <a:t>R</a:t>
            </a:r>
            <a:r>
              <a:rPr lang="en-US" dirty="0"/>
              <a:t>]</a:t>
            </a:r>
          </a:p>
        </p:txBody>
      </p:sp>
    </p:spTree>
    <p:extLst>
      <p:ext uri="{BB962C8B-B14F-4D97-AF65-F5344CB8AC3E}">
        <p14:creationId xmlns:p14="http://schemas.microsoft.com/office/powerpoint/2010/main" val="1958706996"/>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854018" name="Rectangle 2">
            <a:extLst>
              <a:ext uri="{FF2B5EF4-FFF2-40B4-BE49-F238E27FC236}">
                <a16:creationId xmlns:a16="http://schemas.microsoft.com/office/drawing/2014/main" id="{6571447C-CEF9-4387-9880-74BE3F0F62E5}"/>
              </a:ext>
            </a:extLst>
          </p:cNvPr>
          <p:cNvSpPr>
            <a:spLocks noGrp="1" noChangeArrowheads="1"/>
          </p:cNvSpPr>
          <p:nvPr>
            <p:ph type="title"/>
          </p:nvPr>
        </p:nvSpPr>
        <p:spPr>
          <a:xfrm>
            <a:off x="914400" y="304800"/>
            <a:ext cx="7543800" cy="1112838"/>
          </a:xfrm>
        </p:spPr>
        <p:txBody>
          <a:bodyPr/>
          <a:lstStyle/>
          <a:p>
            <a:r>
              <a:rPr lang="en-US" altLang="en-US" dirty="0"/>
              <a:t>John 3:16 KJV</a:t>
            </a:r>
          </a:p>
        </p:txBody>
      </p:sp>
      <p:sp>
        <p:nvSpPr>
          <p:cNvPr id="854019" name="Rectangle 3">
            <a:extLst>
              <a:ext uri="{FF2B5EF4-FFF2-40B4-BE49-F238E27FC236}">
                <a16:creationId xmlns:a16="http://schemas.microsoft.com/office/drawing/2014/main" id="{F90BA1D5-BF64-4D01-A67B-C45A20B0F813}"/>
              </a:ext>
            </a:extLst>
          </p:cNvPr>
          <p:cNvSpPr>
            <a:spLocks noGrp="1" noChangeArrowheads="1"/>
          </p:cNvSpPr>
          <p:nvPr>
            <p:ph type="body" idx="1"/>
          </p:nvPr>
        </p:nvSpPr>
        <p:spPr>
          <a:xfrm>
            <a:off x="914400" y="1676400"/>
            <a:ext cx="7696200" cy="4343400"/>
          </a:xfrm>
        </p:spPr>
        <p:txBody>
          <a:bodyPr>
            <a:normAutofit/>
          </a:bodyPr>
          <a:lstStyle/>
          <a:p>
            <a:pPr>
              <a:lnSpc>
                <a:spcPct val="80000"/>
              </a:lnSpc>
            </a:pPr>
            <a:r>
              <a:rPr lang="en-US" altLang="en-US" dirty="0"/>
              <a:t>For God so loved the world, that he gave his only begotten Son, that whosoever believeth in him should not perish, but have everlasting life.  [</a:t>
            </a:r>
            <a:r>
              <a:rPr lang="en-US" altLang="en-US" dirty="0">
                <a:hlinkClick r:id="rId4" action="ppaction://hlinksldjump"/>
              </a:rPr>
              <a:t>R</a:t>
            </a:r>
            <a:r>
              <a:rPr lang="en-US" altLang="en-US" dirty="0"/>
              <a:t>]</a:t>
            </a:r>
          </a:p>
          <a:p>
            <a:pPr>
              <a:lnSpc>
                <a:spcPct val="80000"/>
              </a:lnSpc>
            </a:pPr>
            <a:endParaRPr lang="en-US" altLang="en-US" dirty="0"/>
          </a:p>
        </p:txBody>
      </p:sp>
    </p:spTree>
    <p:extLst>
      <p:ext uri="{BB962C8B-B14F-4D97-AF65-F5344CB8AC3E}">
        <p14:creationId xmlns:p14="http://schemas.microsoft.com/office/powerpoint/2010/main" val="349781215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54019">
                                            <p:txEl>
                                              <p:pRg st="0" end="0"/>
                                            </p:txEl>
                                          </p:spTgt>
                                        </p:tgtEl>
                                        <p:attrNameLst>
                                          <p:attrName>style.visibility</p:attrName>
                                        </p:attrNameLst>
                                      </p:cBhvr>
                                      <p:to>
                                        <p:strVal val="visible"/>
                                      </p:to>
                                    </p:set>
                                    <p:anim calcmode="lin" valueType="num">
                                      <p:cBhvr>
                                        <p:cTn id="7" dur="500" fill="hold"/>
                                        <p:tgtEl>
                                          <p:spTgt spid="8540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5401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0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22C0-62AD-5083-D738-5E1EBE22F4FE}"/>
              </a:ext>
            </a:extLst>
          </p:cNvPr>
          <p:cNvSpPr>
            <a:spLocks noGrp="1"/>
          </p:cNvSpPr>
          <p:nvPr>
            <p:ph type="title"/>
          </p:nvPr>
        </p:nvSpPr>
        <p:spPr/>
        <p:txBody>
          <a:bodyPr/>
          <a:lstStyle/>
          <a:p>
            <a:r>
              <a:rPr lang="en-US" dirty="0"/>
              <a:t>Romans 6:23 KJV</a:t>
            </a:r>
          </a:p>
        </p:txBody>
      </p:sp>
      <p:sp>
        <p:nvSpPr>
          <p:cNvPr id="3" name="Content Placeholder 2">
            <a:extLst>
              <a:ext uri="{FF2B5EF4-FFF2-40B4-BE49-F238E27FC236}">
                <a16:creationId xmlns:a16="http://schemas.microsoft.com/office/drawing/2014/main" id="{3AE0021C-9977-CFED-C56E-12D0663C5DC5}"/>
              </a:ext>
            </a:extLst>
          </p:cNvPr>
          <p:cNvSpPr>
            <a:spLocks noGrp="1"/>
          </p:cNvSpPr>
          <p:nvPr>
            <p:ph idx="1"/>
          </p:nvPr>
        </p:nvSpPr>
        <p:spPr>
          <a:xfrm>
            <a:off x="533400" y="1981201"/>
            <a:ext cx="7772400" cy="4267200"/>
          </a:xfrm>
        </p:spPr>
        <p:txBody>
          <a:bodyPr>
            <a:normAutofit/>
          </a:bodyPr>
          <a:lstStyle/>
          <a:p>
            <a:r>
              <a:rPr lang="en-US" dirty="0"/>
              <a:t>For the wages of sin is death; but the gift of God is eternal life through Jesus Christ our Lord.  [</a:t>
            </a:r>
            <a:r>
              <a:rPr lang="en-US" dirty="0">
                <a:hlinkClick r:id="rId3" action="ppaction://hlinksldjump"/>
              </a:rPr>
              <a:t>R</a:t>
            </a:r>
            <a:r>
              <a:rPr lang="en-US" dirty="0"/>
              <a:t>]</a:t>
            </a:r>
          </a:p>
        </p:txBody>
      </p:sp>
    </p:spTree>
    <p:extLst>
      <p:ext uri="{BB962C8B-B14F-4D97-AF65-F5344CB8AC3E}">
        <p14:creationId xmlns:p14="http://schemas.microsoft.com/office/powerpoint/2010/main" val="3958386557"/>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6A55E-F7E9-45C7-B306-3B9FF6DA601D}"/>
              </a:ext>
            </a:extLst>
          </p:cNvPr>
          <p:cNvSpPr>
            <a:spLocks noGrp="1"/>
          </p:cNvSpPr>
          <p:nvPr>
            <p:ph type="title"/>
          </p:nvPr>
        </p:nvSpPr>
        <p:spPr>
          <a:xfrm>
            <a:off x="533400" y="503237"/>
            <a:ext cx="7772400" cy="1219201"/>
          </a:xfrm>
        </p:spPr>
        <p:txBody>
          <a:bodyPr/>
          <a:lstStyle/>
          <a:p>
            <a:r>
              <a:rPr lang="en-US" dirty="0"/>
              <a:t>1 Corinthians 15:1-4 KJV</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6E401994-CE02-4DC1-A397-A1EDC5036E64}"/>
              </a:ext>
            </a:extLst>
          </p:cNvPr>
          <p:cNvSpPr>
            <a:spLocks noGrp="1"/>
          </p:cNvSpPr>
          <p:nvPr>
            <p:ph idx="1"/>
          </p:nvPr>
        </p:nvSpPr>
        <p:spPr>
          <a:xfrm>
            <a:off x="498764" y="1722438"/>
            <a:ext cx="7959436" cy="4724400"/>
          </a:xfrm>
        </p:spPr>
        <p:txBody>
          <a:bodyPr>
            <a:normAutofit fontScale="92500" lnSpcReduction="10000"/>
          </a:bodyPr>
          <a:lstStyle/>
          <a:p>
            <a:r>
              <a:rPr lang="en-US" dirty="0"/>
              <a:t>Moreover, brethren, I declare unto you the gospel which I preached unto you, which also ye have received, and wherein ye stand; 2 By which also ye are saved, if ye keep in memory what I preached unto you, unless ye have believed in vain. 3 For I delivered unto you first of all that which I also received, how that Christ died for our sins according to the scriptures; 4 And that he was buried, and that he rose again the third day according to the scriptures:  [</a:t>
            </a:r>
            <a:r>
              <a:rPr lang="en-US" dirty="0">
                <a:hlinkClick r:id="rId3" action="ppaction://hlinksldjump"/>
              </a:rPr>
              <a:t>R</a:t>
            </a:r>
            <a:r>
              <a:rPr lang="en-US" dirty="0"/>
              <a:t>]</a:t>
            </a:r>
          </a:p>
        </p:txBody>
      </p:sp>
    </p:spTree>
    <p:extLst>
      <p:ext uri="{BB962C8B-B14F-4D97-AF65-F5344CB8AC3E}">
        <p14:creationId xmlns:p14="http://schemas.microsoft.com/office/powerpoint/2010/main" val="2711464536"/>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28806-BCAA-417B-8508-A48EF928A565}"/>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Romans 3:24-26 NIV</a:t>
            </a:r>
            <a:endParaRPr lang="en-US" dirty="0"/>
          </a:p>
        </p:txBody>
      </p:sp>
      <p:sp>
        <p:nvSpPr>
          <p:cNvPr id="3" name="Content Placeholder 2">
            <a:extLst>
              <a:ext uri="{FF2B5EF4-FFF2-40B4-BE49-F238E27FC236}">
                <a16:creationId xmlns:a16="http://schemas.microsoft.com/office/drawing/2014/main" id="{A27C7B43-C577-42DD-9825-090CCB4A11DC}"/>
              </a:ext>
            </a:extLst>
          </p:cNvPr>
          <p:cNvSpPr>
            <a:spLocks noGrp="1"/>
          </p:cNvSpPr>
          <p:nvPr>
            <p:ph idx="1"/>
          </p:nvPr>
        </p:nvSpPr>
        <p:spPr/>
        <p:txBody>
          <a:bodyPr>
            <a:normAutofit fontScale="85000" lnSpcReduction="10000"/>
          </a:bodyPr>
          <a:lstStyle/>
          <a:p>
            <a:r>
              <a:rPr lang="en-US" dirty="0">
                <a:effectLst>
                  <a:outerShdw blurRad="38100" dist="38100" dir="2700000" algn="tl">
                    <a:srgbClr val="000000">
                      <a:alpha val="43137"/>
                    </a:srgbClr>
                  </a:outerShdw>
                </a:effectLst>
              </a:rPr>
              <a:t>and all are justified freely by his grace through the redemption that came by Christ Jesus. 25 God presented Christ as a sacrifice of atonement, through the shedding of his blood--to be received by faith. He did this to demonstrate his righteousness, because in his forbearance he had left the sins committed beforehand unpunished-- 26 he did it to demonstrate his righteousness at the present time, so as to be just and the one who justifies those who have faith in Jesus.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endParaRPr lang="en-US" dirty="0"/>
          </a:p>
        </p:txBody>
      </p:sp>
    </p:spTree>
    <p:extLst>
      <p:ext uri="{BB962C8B-B14F-4D97-AF65-F5344CB8AC3E}">
        <p14:creationId xmlns:p14="http://schemas.microsoft.com/office/powerpoint/2010/main" val="3065519133"/>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Corinthians 1:19-21 NIV</a:t>
            </a:r>
          </a:p>
        </p:txBody>
      </p:sp>
      <p:sp>
        <p:nvSpPr>
          <p:cNvPr id="3" name="Content Placeholder 2"/>
          <p:cNvSpPr>
            <a:spLocks noGrp="1"/>
          </p:cNvSpPr>
          <p:nvPr>
            <p:ph idx="1"/>
          </p:nvPr>
        </p:nvSpPr>
        <p:spPr/>
        <p:txBody>
          <a:bodyPr>
            <a:normAutofit fontScale="92500" lnSpcReduction="10000"/>
          </a:bodyPr>
          <a:lstStyle/>
          <a:p>
            <a:r>
              <a:rPr lang="en-US" dirty="0"/>
              <a:t>For it is written: "I will destroy the wisdom of the wise; the intelligence of the intelligent I will frustrate." </a:t>
            </a:r>
            <a:r>
              <a:rPr lang="en-US" baseline="30000" dirty="0"/>
              <a:t>20</a:t>
            </a:r>
            <a:r>
              <a:rPr lang="en-US" dirty="0"/>
              <a:t> Where is the wise person? Where is the teacher of the law? Where is the philosopher of this age? Has not God made foolish the wisdom of the world? </a:t>
            </a:r>
            <a:r>
              <a:rPr lang="en-US" baseline="30000" dirty="0"/>
              <a:t>21</a:t>
            </a:r>
            <a:r>
              <a:rPr lang="en-US" dirty="0"/>
              <a:t> For since in the wisdom of God the world through its wisdom did not know him, God was pleased through the foolishness of what was preached to save those who believe.  [</a:t>
            </a:r>
            <a:r>
              <a:rPr lang="en-US" dirty="0">
                <a:hlinkClick r:id="rId3" action="ppaction://hlinksldjump"/>
              </a:rPr>
              <a:t>R</a:t>
            </a:r>
            <a:r>
              <a:rPr lang="en-US" dirty="0"/>
              <a:t>]</a:t>
            </a:r>
          </a:p>
        </p:txBody>
      </p:sp>
    </p:spTree>
    <p:extLst>
      <p:ext uri="{BB962C8B-B14F-4D97-AF65-F5344CB8AC3E}">
        <p14:creationId xmlns:p14="http://schemas.microsoft.com/office/powerpoint/2010/main" val="3472070599"/>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7B94A-3D5E-1BB5-58EA-0241FEA48D2E}"/>
              </a:ext>
            </a:extLst>
          </p:cNvPr>
          <p:cNvSpPr>
            <a:spLocks noGrp="1"/>
          </p:cNvSpPr>
          <p:nvPr>
            <p:ph type="title"/>
          </p:nvPr>
        </p:nvSpPr>
        <p:spPr/>
        <p:txBody>
          <a:bodyPr/>
          <a:lstStyle/>
          <a:p>
            <a:r>
              <a:rPr lang="en-US" dirty="0"/>
              <a:t>1 Corinthians 1:22-24 NIV</a:t>
            </a:r>
          </a:p>
        </p:txBody>
      </p:sp>
      <p:sp>
        <p:nvSpPr>
          <p:cNvPr id="3" name="Content Placeholder 2">
            <a:extLst>
              <a:ext uri="{FF2B5EF4-FFF2-40B4-BE49-F238E27FC236}">
                <a16:creationId xmlns:a16="http://schemas.microsoft.com/office/drawing/2014/main" id="{2AABD6F0-82F3-DDC2-07D8-07C0313A2588}"/>
              </a:ext>
            </a:extLst>
          </p:cNvPr>
          <p:cNvSpPr>
            <a:spLocks noGrp="1"/>
          </p:cNvSpPr>
          <p:nvPr>
            <p:ph idx="1"/>
          </p:nvPr>
        </p:nvSpPr>
        <p:spPr/>
        <p:txBody>
          <a:bodyPr>
            <a:normAutofit/>
          </a:bodyPr>
          <a:lstStyle/>
          <a:p>
            <a:r>
              <a:rPr lang="en-US" dirty="0"/>
              <a:t>Jews demand signs and Greeks look for wisdom, </a:t>
            </a:r>
            <a:r>
              <a:rPr lang="en-US" baseline="30000" dirty="0"/>
              <a:t>23</a:t>
            </a:r>
            <a:r>
              <a:rPr lang="en-US" dirty="0"/>
              <a:t> but we preach Christ crucified: a stumbling block to Jews and foolishness to Gentiles, </a:t>
            </a:r>
            <a:r>
              <a:rPr lang="en-US" baseline="30000" dirty="0"/>
              <a:t>24</a:t>
            </a:r>
            <a:r>
              <a:rPr lang="en-US" dirty="0"/>
              <a:t> but to those whom God has called, both Jews and Greeks, Christ the power of God and the wisdom of God.  [</a:t>
            </a:r>
            <a:r>
              <a:rPr lang="en-US" dirty="0">
                <a:hlinkClick r:id="rId3" action="ppaction://hlinksldjump"/>
              </a:rPr>
              <a:t>R</a:t>
            </a:r>
            <a:r>
              <a:rPr lang="en-US" dirty="0"/>
              <a:t>]</a:t>
            </a:r>
          </a:p>
        </p:txBody>
      </p:sp>
    </p:spTree>
    <p:extLst>
      <p:ext uri="{BB962C8B-B14F-4D97-AF65-F5344CB8AC3E}">
        <p14:creationId xmlns:p14="http://schemas.microsoft.com/office/powerpoint/2010/main" val="2308004797"/>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Early Roman graffiti mocking  Christian worship.  </a:t>
            </a:r>
          </a:p>
        </p:txBody>
      </p:sp>
      <p:pic>
        <p:nvPicPr>
          <p:cNvPr id="5" name="Content Placeholder 4"/>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533400" y="1600200"/>
            <a:ext cx="3657600" cy="4172989"/>
          </a:xfrm>
        </p:spPr>
      </p:pic>
      <p:pic>
        <p:nvPicPr>
          <p:cNvPr id="6" name="Content Placeholder 5"/>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4838878" y="1600200"/>
            <a:ext cx="3090929" cy="4114800"/>
          </a:xfrm>
        </p:spPr>
      </p:pic>
      <p:sp>
        <p:nvSpPr>
          <p:cNvPr id="7" name="TextBox 6"/>
          <p:cNvSpPr txBox="1"/>
          <p:nvPr/>
        </p:nvSpPr>
        <p:spPr>
          <a:xfrm>
            <a:off x="533400" y="6019800"/>
            <a:ext cx="7772400" cy="461665"/>
          </a:xfrm>
          <a:prstGeom prst="rect">
            <a:avLst/>
          </a:prstGeom>
          <a:noFill/>
        </p:spPr>
        <p:txBody>
          <a:bodyPr wrap="square" rtlCol="0">
            <a:spAutoFit/>
          </a:bodyPr>
          <a:lstStyle/>
          <a:p>
            <a:r>
              <a:rPr lang="en-US" sz="2400" b="1" i="1" dirty="0">
                <a:solidFill>
                  <a:schemeClr val="tx1"/>
                </a:solidFill>
                <a:effectLst>
                  <a:outerShdw blurRad="38100" dist="38100" dir="2700000" algn="tl">
                    <a:srgbClr val="000000">
                      <a:alpha val="43137"/>
                    </a:srgbClr>
                  </a:outerShdw>
                </a:effectLst>
                <a:latin typeface="+mn-lt"/>
              </a:rPr>
              <a:t>The inscription reads: "</a:t>
            </a:r>
            <a:r>
              <a:rPr lang="en-US" sz="2400" b="1" i="1" dirty="0" err="1">
                <a:solidFill>
                  <a:schemeClr val="tx1"/>
                </a:solidFill>
                <a:effectLst>
                  <a:outerShdw blurRad="38100" dist="38100" dir="2700000" algn="tl">
                    <a:srgbClr val="000000">
                      <a:alpha val="43137"/>
                    </a:srgbClr>
                  </a:outerShdw>
                </a:effectLst>
                <a:latin typeface="+mn-lt"/>
              </a:rPr>
              <a:t>Alexamenos</a:t>
            </a:r>
            <a:r>
              <a:rPr lang="en-US" sz="2400" b="1" i="1" dirty="0">
                <a:solidFill>
                  <a:schemeClr val="tx1"/>
                </a:solidFill>
                <a:effectLst>
                  <a:outerShdw blurRad="38100" dist="38100" dir="2700000" algn="tl">
                    <a:srgbClr val="000000">
                      <a:alpha val="43137"/>
                    </a:srgbClr>
                  </a:outerShdw>
                </a:effectLst>
                <a:latin typeface="+mn-lt"/>
              </a:rPr>
              <a:t> worships [his] God".</a:t>
            </a:r>
          </a:p>
        </p:txBody>
      </p:sp>
    </p:spTree>
    <p:extLst>
      <p:ext uri="{BB962C8B-B14F-4D97-AF65-F5344CB8AC3E}">
        <p14:creationId xmlns:p14="http://schemas.microsoft.com/office/powerpoint/2010/main" val="3323447657"/>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A28F7-3EA3-33F2-F412-E6C75C6C1F84}"/>
              </a:ext>
            </a:extLst>
          </p:cNvPr>
          <p:cNvSpPr>
            <a:spLocks noGrp="1"/>
          </p:cNvSpPr>
          <p:nvPr>
            <p:ph type="title"/>
          </p:nvPr>
        </p:nvSpPr>
        <p:spPr/>
        <p:txBody>
          <a:bodyPr/>
          <a:lstStyle/>
          <a:p>
            <a:r>
              <a:rPr lang="en-US" dirty="0"/>
              <a:t>1 Corinthians 1:31 NKJV</a:t>
            </a:r>
          </a:p>
        </p:txBody>
      </p:sp>
      <p:sp>
        <p:nvSpPr>
          <p:cNvPr id="3" name="Content Placeholder 2">
            <a:extLst>
              <a:ext uri="{FF2B5EF4-FFF2-40B4-BE49-F238E27FC236}">
                <a16:creationId xmlns:a16="http://schemas.microsoft.com/office/drawing/2014/main" id="{81CE5E21-9646-3E32-7DFF-03C8167B18B4}"/>
              </a:ext>
            </a:extLst>
          </p:cNvPr>
          <p:cNvSpPr>
            <a:spLocks noGrp="1"/>
          </p:cNvSpPr>
          <p:nvPr>
            <p:ph idx="1"/>
          </p:nvPr>
        </p:nvSpPr>
        <p:spPr>
          <a:xfrm>
            <a:off x="533400" y="1755095"/>
            <a:ext cx="7772400" cy="4724400"/>
          </a:xfrm>
        </p:spPr>
        <p:txBody>
          <a:bodyPr>
            <a:normAutofit/>
          </a:bodyPr>
          <a:lstStyle/>
          <a:p>
            <a:r>
              <a:rPr lang="en-US" dirty="0"/>
              <a:t>that, as it is written, "He who glories, let him glory in the LORD."  [</a:t>
            </a:r>
            <a:r>
              <a:rPr lang="en-US" dirty="0">
                <a:hlinkClick r:id="rId3" action="ppaction://hlinksldjump"/>
              </a:rPr>
              <a:t>R</a:t>
            </a:r>
            <a:r>
              <a:rPr lang="en-US" dirty="0"/>
              <a:t>]</a:t>
            </a:r>
          </a:p>
        </p:txBody>
      </p:sp>
    </p:spTree>
    <p:extLst>
      <p:ext uri="{BB962C8B-B14F-4D97-AF65-F5344CB8AC3E}">
        <p14:creationId xmlns:p14="http://schemas.microsoft.com/office/powerpoint/2010/main" val="3031093491"/>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F7916-91C0-460C-B558-8DAA48680440}"/>
              </a:ext>
            </a:extLst>
          </p:cNvPr>
          <p:cNvSpPr>
            <a:spLocks noGrp="1"/>
          </p:cNvSpPr>
          <p:nvPr>
            <p:ph type="title"/>
          </p:nvPr>
        </p:nvSpPr>
        <p:spPr/>
        <p:txBody>
          <a:bodyPr/>
          <a:lstStyle/>
          <a:p>
            <a:r>
              <a:rPr lang="en-US" dirty="0"/>
              <a:t>Memory Text</a:t>
            </a:r>
            <a:br>
              <a:rPr lang="en-US" dirty="0"/>
            </a:br>
            <a:r>
              <a:rPr lang="en-US" dirty="0">
                <a:effectLst>
                  <a:outerShdw blurRad="38100" dist="38100" dir="2700000" algn="tl">
                    <a:srgbClr val="000000">
                      <a:alpha val="43137"/>
                    </a:srgbClr>
                  </a:outerShdw>
                </a:effectLst>
              </a:rPr>
              <a:t>1 Corinthians 1:18 NIV</a:t>
            </a:r>
          </a:p>
        </p:txBody>
      </p:sp>
      <p:sp>
        <p:nvSpPr>
          <p:cNvPr id="3" name="Content Placeholder 2">
            <a:extLst>
              <a:ext uri="{FF2B5EF4-FFF2-40B4-BE49-F238E27FC236}">
                <a16:creationId xmlns:a16="http://schemas.microsoft.com/office/drawing/2014/main" id="{CB2D42D4-7BB8-4C00-A5B5-07B01AC9DAC0}"/>
              </a:ext>
            </a:extLst>
          </p:cNvPr>
          <p:cNvSpPr>
            <a:spLocks noGrp="1"/>
          </p:cNvSpPr>
          <p:nvPr>
            <p:ph idx="1"/>
          </p:nvPr>
        </p:nvSpPr>
        <p:spPr>
          <a:xfrm>
            <a:off x="3505200" y="1676400"/>
            <a:ext cx="5562600" cy="5105400"/>
          </a:xfrm>
        </p:spPr>
        <p:txBody>
          <a:bodyPr>
            <a:normAutofit fontScale="85000" lnSpcReduction="10000"/>
          </a:bodyPr>
          <a:lstStyle/>
          <a:p>
            <a:r>
              <a:rPr lang="en-US" dirty="0">
                <a:effectLst>
                  <a:outerShdw blurRad="38100" dist="38100" dir="2700000" algn="tl">
                    <a:srgbClr val="000000">
                      <a:alpha val="43137"/>
                    </a:srgbClr>
                  </a:outerShdw>
                </a:effectLst>
              </a:rPr>
              <a:t>For the message of the cross is foolishness to those who are perishing, but to us who are being saved it is the power of God.</a:t>
            </a:r>
          </a:p>
          <a:p>
            <a:r>
              <a:rPr lang="en-US" dirty="0">
                <a:effectLst>
                  <a:outerShdw blurRad="38100" dist="38100" dir="2700000" algn="tl">
                    <a:srgbClr val="000000">
                      <a:alpha val="43137"/>
                    </a:srgbClr>
                  </a:outerShdw>
                </a:effectLst>
              </a:rPr>
              <a:t>Into what two groups of people does this verse divide humanity?</a:t>
            </a:r>
          </a:p>
          <a:p>
            <a:r>
              <a:rPr lang="en-US" dirty="0">
                <a:effectLst>
                  <a:outerShdw blurRad="38100" dist="38100" dir="2700000" algn="tl">
                    <a:srgbClr val="000000">
                      <a:alpha val="43137"/>
                    </a:srgbClr>
                  </a:outerShdw>
                </a:effectLst>
              </a:rPr>
              <a:t>What is the message of the cross?</a:t>
            </a:r>
          </a:p>
          <a:p>
            <a:r>
              <a:rPr lang="en-US" dirty="0">
                <a:effectLst>
                  <a:outerShdw blurRad="38100" dist="38100" dir="2700000" algn="tl">
                    <a:srgbClr val="000000">
                      <a:alpha val="43137"/>
                    </a:srgbClr>
                  </a:outerShdw>
                </a:effectLst>
              </a:rPr>
              <a:t>How do those who are perishing see the cross?</a:t>
            </a:r>
          </a:p>
          <a:p>
            <a:r>
              <a:rPr lang="en-US" dirty="0">
                <a:effectLst>
                  <a:outerShdw blurRad="38100" dist="38100" dir="2700000" algn="tl">
                    <a:srgbClr val="000000">
                      <a:alpha val="43137"/>
                    </a:srgbClr>
                  </a:outerShdw>
                </a:effectLst>
              </a:rPr>
              <a:t>How do those who are being saved see the cross? (</a:t>
            </a:r>
            <a:r>
              <a:rPr lang="en-US" dirty="0">
                <a:effectLst>
                  <a:outerShdw blurRad="38100" dist="38100" dir="2700000" algn="tl">
                    <a:srgbClr val="000000">
                      <a:alpha val="43137"/>
                    </a:srgbClr>
                  </a:outerShdw>
                </a:effectLst>
                <a:hlinkClick r:id="rId4" action="ppaction://hlinksldjump"/>
              </a:rPr>
              <a:t>Rom 1:16-17</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901151622"/>
      </p:ext>
    </p:ext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Corinthians 2:1-2 ESV</a:t>
            </a:r>
          </a:p>
        </p:txBody>
      </p:sp>
      <p:sp>
        <p:nvSpPr>
          <p:cNvPr id="3" name="Content Placeholder 2"/>
          <p:cNvSpPr>
            <a:spLocks noGrp="1"/>
          </p:cNvSpPr>
          <p:nvPr>
            <p:ph idx="1"/>
          </p:nvPr>
        </p:nvSpPr>
        <p:spPr>
          <a:xfrm>
            <a:off x="533400" y="1828800"/>
            <a:ext cx="7772400" cy="4449763"/>
          </a:xfrm>
        </p:spPr>
        <p:txBody>
          <a:bodyPr>
            <a:normAutofit/>
          </a:bodyPr>
          <a:lstStyle/>
          <a:p>
            <a:r>
              <a:rPr lang="en-US" dirty="0"/>
              <a:t>And I, when I came to you, brothers, did not come proclaiming to you the testimony of God with lofty speech or wisdom. </a:t>
            </a:r>
            <a:r>
              <a:rPr lang="en-US" baseline="30000" dirty="0"/>
              <a:t>2</a:t>
            </a:r>
            <a:r>
              <a:rPr lang="en-US" dirty="0"/>
              <a:t> For I decided to know nothing among you except Jesus Christ and him crucified.  [</a:t>
            </a:r>
            <a:r>
              <a:rPr lang="en-US" dirty="0">
                <a:hlinkClick r:id="rId3" action="ppaction://hlinksldjump"/>
              </a:rPr>
              <a:t>R</a:t>
            </a:r>
            <a:r>
              <a:rPr lang="en-US" dirty="0"/>
              <a:t>]</a:t>
            </a:r>
          </a:p>
        </p:txBody>
      </p:sp>
    </p:spTree>
    <p:extLst>
      <p:ext uri="{BB962C8B-B14F-4D97-AF65-F5344CB8AC3E}">
        <p14:creationId xmlns:p14="http://schemas.microsoft.com/office/powerpoint/2010/main" val="1232554197"/>
      </p:ext>
    </p:extLst>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6D91-EB88-46DE-A21A-7F8E8D8729B9}"/>
              </a:ext>
            </a:extLst>
          </p:cNvPr>
          <p:cNvSpPr>
            <a:spLocks noGrp="1"/>
          </p:cNvSpPr>
          <p:nvPr>
            <p:ph type="title"/>
          </p:nvPr>
        </p:nvSpPr>
        <p:spPr>
          <a:xfrm>
            <a:off x="566530" y="457200"/>
            <a:ext cx="7772400" cy="1066800"/>
          </a:xfrm>
        </p:spPr>
        <p:txBody>
          <a:bodyPr/>
          <a:lstStyle/>
          <a:p>
            <a:r>
              <a:rPr lang="en-US" dirty="0">
                <a:effectLst>
                  <a:outerShdw blurRad="38100" dist="38100" dir="2700000" algn="tl">
                    <a:srgbClr val="000000">
                      <a:alpha val="43137"/>
                    </a:srgbClr>
                  </a:outerShdw>
                </a:effectLst>
              </a:rPr>
              <a:t>1 Corinthians 2:3-5 ESV</a:t>
            </a:r>
          </a:p>
        </p:txBody>
      </p:sp>
      <p:sp>
        <p:nvSpPr>
          <p:cNvPr id="3" name="Content Placeholder 2">
            <a:extLst>
              <a:ext uri="{FF2B5EF4-FFF2-40B4-BE49-F238E27FC236}">
                <a16:creationId xmlns:a16="http://schemas.microsoft.com/office/drawing/2014/main" id="{5122354E-0018-4CA0-8B03-F4E1397EAB56}"/>
              </a:ext>
            </a:extLst>
          </p:cNvPr>
          <p:cNvSpPr>
            <a:spLocks noGrp="1"/>
          </p:cNvSpPr>
          <p:nvPr>
            <p:ph idx="1"/>
          </p:nvPr>
        </p:nvSpPr>
        <p:spPr>
          <a:xfrm>
            <a:off x="566530" y="1524000"/>
            <a:ext cx="7772400" cy="5105400"/>
          </a:xfrm>
        </p:spPr>
        <p:txBody>
          <a:bodyPr>
            <a:normAutofit/>
          </a:bodyPr>
          <a:lstStyle/>
          <a:p>
            <a:r>
              <a:rPr lang="en-US" dirty="0">
                <a:effectLst>
                  <a:outerShdw blurRad="38100" dist="38100" dir="2700000" algn="tl">
                    <a:srgbClr val="000000">
                      <a:alpha val="43137"/>
                    </a:srgbClr>
                  </a:outerShdw>
                </a:effectLst>
              </a:rPr>
              <a:t>And I was with you in weakness and in fear and much trembling, </a:t>
            </a:r>
            <a:r>
              <a:rPr lang="en-US" baseline="30000" dirty="0">
                <a:effectLst>
                  <a:outerShdw blurRad="38100" dist="38100" dir="2700000" algn="tl">
                    <a:srgbClr val="000000">
                      <a:alpha val="43137"/>
                    </a:srgbClr>
                  </a:outerShdw>
                </a:effectLst>
              </a:rPr>
              <a:t>4</a:t>
            </a:r>
            <a:r>
              <a:rPr lang="en-US" dirty="0">
                <a:effectLst>
                  <a:outerShdw blurRad="38100" dist="38100" dir="2700000" algn="tl">
                    <a:srgbClr val="000000">
                      <a:alpha val="43137"/>
                    </a:srgbClr>
                  </a:outerShdw>
                </a:effectLst>
              </a:rPr>
              <a:t> and my speech and my message were not in plausible words of wisdom, but in demonstration of the Spirit and of power, </a:t>
            </a:r>
            <a:r>
              <a:rPr lang="en-US" baseline="30000" dirty="0">
                <a:effectLst>
                  <a:outerShdw blurRad="38100" dist="38100" dir="2700000" algn="tl">
                    <a:srgbClr val="000000">
                      <a:alpha val="43137"/>
                    </a:srgbClr>
                  </a:outerShdw>
                </a:effectLst>
              </a:rPr>
              <a:t>5</a:t>
            </a:r>
            <a:r>
              <a:rPr lang="en-US" dirty="0">
                <a:effectLst>
                  <a:outerShdw blurRad="38100" dist="38100" dir="2700000" algn="tl">
                    <a:srgbClr val="000000">
                      <a:alpha val="43137"/>
                    </a:srgbClr>
                  </a:outerShdw>
                </a:effectLst>
              </a:rPr>
              <a:t> so that your faith might not rest in the wisdom of men but in the power of God.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pPr marL="0" indent="0">
              <a:buNone/>
            </a:pPr>
            <a:endParaRPr lang="en-US"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4006421492"/>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5120-DBA9-BE04-F86C-6266A707ED4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862693C9-4E33-1379-8CC2-81EEAED407DC}"/>
              </a:ext>
            </a:extLst>
          </p:cNvPr>
          <p:cNvSpPr>
            <a:spLocks noGrp="1"/>
          </p:cNvSpPr>
          <p:nvPr>
            <p:ph idx="1"/>
          </p:nvPr>
        </p:nvSpPr>
        <p:spPr>
          <a:xfrm>
            <a:off x="3505200" y="1676400"/>
            <a:ext cx="5562600" cy="5029200"/>
          </a:xfrm>
        </p:spPr>
        <p:txBody>
          <a:bodyPr>
            <a:normAutofit fontScale="92500" lnSpcReduction="20000"/>
          </a:bodyPr>
          <a:lstStyle/>
          <a:p>
            <a:r>
              <a:rPr lang="en-US" dirty="0"/>
              <a:t>In Corinth, Paul was determined to preach the gospel of Christ and Him crucified, risen, and coming again.  While some would see such preaching as foolishness, in reality, it is the wisdom and power of God to save sinners. </a:t>
            </a:r>
          </a:p>
          <a:p>
            <a:pPr lvl="1"/>
            <a:r>
              <a:rPr lang="en-US" dirty="0"/>
              <a:t>The Gospel</a:t>
            </a:r>
          </a:p>
          <a:p>
            <a:pPr lvl="1"/>
            <a:r>
              <a:rPr lang="en-US" dirty="0"/>
              <a:t>God’s Wisdom and Power</a:t>
            </a:r>
          </a:p>
          <a:p>
            <a:pPr lvl="1"/>
            <a:r>
              <a:rPr lang="en-US" dirty="0"/>
              <a:t>Paul’s Preaching</a:t>
            </a:r>
          </a:p>
          <a:p>
            <a:pPr lvl="1"/>
            <a:r>
              <a:rPr lang="en-US" dirty="0"/>
              <a:t>Summary</a:t>
            </a:r>
          </a:p>
          <a:p>
            <a:pPr lvl="1"/>
            <a:endParaRPr lang="en-US" dirty="0"/>
          </a:p>
        </p:txBody>
      </p:sp>
    </p:spTree>
    <p:extLst>
      <p:ext uri="{BB962C8B-B14F-4D97-AF65-F5344CB8AC3E}">
        <p14:creationId xmlns:p14="http://schemas.microsoft.com/office/powerpoint/2010/main" val="1252613011"/>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Gospel</a:t>
            </a:r>
          </a:p>
        </p:txBody>
      </p:sp>
      <p:sp>
        <p:nvSpPr>
          <p:cNvPr id="3" name="Content Placeholder 2"/>
          <p:cNvSpPr>
            <a:spLocks noGrp="1"/>
          </p:cNvSpPr>
          <p:nvPr>
            <p:ph idx="1"/>
          </p:nvPr>
        </p:nvSpPr>
        <p:spPr/>
        <p:txBody>
          <a:bodyPr>
            <a:normAutofit fontScale="77500" lnSpcReduction="20000"/>
          </a:bodyPr>
          <a:lstStyle/>
          <a:p>
            <a:r>
              <a:rPr lang="en-US" dirty="0"/>
              <a:t>What is the meaning of the word “Gospel?”</a:t>
            </a:r>
          </a:p>
          <a:p>
            <a:r>
              <a:rPr lang="en-US" dirty="0"/>
              <a:t>How would you define in your own words the gospel of salvation?</a:t>
            </a:r>
          </a:p>
          <a:p>
            <a:r>
              <a:rPr lang="en-US" dirty="0"/>
              <a:t>What verse of Scripture is often called the gospel in a nutshell? (</a:t>
            </a:r>
            <a:r>
              <a:rPr lang="en-US" dirty="0">
                <a:hlinkClick r:id="rId4" action="ppaction://hlinksldjump"/>
              </a:rPr>
              <a:t>John 3:16</a:t>
            </a:r>
            <a:r>
              <a:rPr lang="en-US" dirty="0"/>
              <a:t>)</a:t>
            </a:r>
          </a:p>
          <a:p>
            <a:r>
              <a:rPr lang="en-US" dirty="0"/>
              <a:t>How does the apostle Paul give the bad news of sin and the good news of the gospel?  (</a:t>
            </a:r>
            <a:r>
              <a:rPr lang="en-US" dirty="0">
                <a:hlinkClick r:id="rId5" action="ppaction://hlinksldjump"/>
              </a:rPr>
              <a:t>Rom 6:23</a:t>
            </a:r>
            <a:r>
              <a:rPr lang="en-US" dirty="0"/>
              <a:t>)</a:t>
            </a:r>
          </a:p>
          <a:p>
            <a:r>
              <a:rPr lang="en-US" dirty="0"/>
              <a:t>What does the apostle Paul include in His definition of the gospel? (</a:t>
            </a:r>
            <a:r>
              <a:rPr lang="en-US" dirty="0">
                <a:hlinkClick r:id="rId6" action="ppaction://hlinksldjump"/>
              </a:rPr>
              <a:t>1 Cor 15:1-4</a:t>
            </a:r>
            <a:r>
              <a:rPr lang="en-US" dirty="0"/>
              <a:t>)</a:t>
            </a:r>
          </a:p>
          <a:p>
            <a:r>
              <a:rPr lang="en-US" dirty="0"/>
              <a:t>How does Paul describe the gospel in </a:t>
            </a:r>
            <a:r>
              <a:rPr lang="en-US" dirty="0">
                <a:hlinkClick r:id="rId7" action="ppaction://hlinksldjump"/>
              </a:rPr>
              <a:t>Rom 3:24-26</a:t>
            </a:r>
            <a:r>
              <a:rPr lang="en-US" dirty="0"/>
              <a:t>?</a:t>
            </a:r>
          </a:p>
          <a:p>
            <a:endParaRPr lang="en-US" dirty="0"/>
          </a:p>
          <a:p>
            <a:pPr lvl="1"/>
            <a:endParaRPr lang="en-US" dirty="0"/>
          </a:p>
        </p:txBody>
      </p:sp>
    </p:spTree>
    <p:extLst>
      <p:ext uri="{BB962C8B-B14F-4D97-AF65-F5344CB8AC3E}">
        <p14:creationId xmlns:p14="http://schemas.microsoft.com/office/powerpoint/2010/main" val="3091843596"/>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Wisdom and Power</a:t>
            </a:r>
          </a:p>
        </p:txBody>
      </p:sp>
      <p:sp>
        <p:nvSpPr>
          <p:cNvPr id="3" name="Content Placeholder 2"/>
          <p:cNvSpPr>
            <a:spLocks noGrp="1"/>
          </p:cNvSpPr>
          <p:nvPr>
            <p:ph idx="1"/>
          </p:nvPr>
        </p:nvSpPr>
        <p:spPr/>
        <p:txBody>
          <a:bodyPr>
            <a:normAutofit fontScale="77500" lnSpcReduction="20000"/>
          </a:bodyPr>
          <a:lstStyle/>
          <a:p>
            <a:r>
              <a:rPr lang="en-US" dirty="0">
                <a:effectLst/>
              </a:rPr>
              <a:t>How does Paul contrast the wisdom of the world with the wisdom of God? (</a:t>
            </a:r>
            <a:r>
              <a:rPr lang="en-US" dirty="0">
                <a:effectLst/>
                <a:hlinkClick r:id="rId4" action="ppaction://hlinksldjump"/>
              </a:rPr>
              <a:t>1 Cor 1:19-21</a:t>
            </a:r>
            <a:r>
              <a:rPr lang="en-US" dirty="0">
                <a:effectLst/>
              </a:rPr>
              <a:t>)</a:t>
            </a:r>
          </a:p>
          <a:p>
            <a:r>
              <a:rPr lang="en-US" dirty="0">
                <a:effectLst/>
              </a:rPr>
              <a:t>What objections did the Jews and Greeks have o the gospel Paul preached? (</a:t>
            </a:r>
            <a:r>
              <a:rPr lang="en-US" dirty="0">
                <a:effectLst/>
                <a:hlinkClick r:id="rId5" action="ppaction://hlinksldjump"/>
              </a:rPr>
              <a:t>1 Cor 1:22-24</a:t>
            </a:r>
            <a:r>
              <a:rPr lang="en-US" dirty="0">
                <a:effectLst/>
              </a:rPr>
              <a:t>)</a:t>
            </a:r>
          </a:p>
          <a:p>
            <a:r>
              <a:rPr lang="en-US" dirty="0"/>
              <a:t>What are the Jews and Greeks missing when they think of Jesus as a crucified and defeated Messiah?</a:t>
            </a:r>
          </a:p>
          <a:p>
            <a:r>
              <a:rPr lang="en-US" dirty="0"/>
              <a:t>What can we say to scoffers we encounter to convince them that it is not foolish to believe in Christ.  </a:t>
            </a:r>
          </a:p>
          <a:p>
            <a:r>
              <a:rPr lang="en-US" dirty="0">
                <a:effectLst/>
              </a:rPr>
              <a:t>In God’s wise and powerful plan of salvation, who gets the glory? (</a:t>
            </a:r>
            <a:r>
              <a:rPr lang="en-US" dirty="0">
                <a:effectLst/>
                <a:hlinkClick r:id="rId6" action="ppaction://hlinksldjump"/>
              </a:rPr>
              <a:t>1 Cor 1:31</a:t>
            </a:r>
            <a:r>
              <a:rPr lang="en-US" dirty="0">
                <a:effectLst/>
              </a:rPr>
              <a:t>)</a:t>
            </a:r>
          </a:p>
          <a:p>
            <a:endParaRPr lang="en-US" dirty="0">
              <a:effectLst/>
            </a:endParaRPr>
          </a:p>
          <a:p>
            <a:endParaRPr lang="en-US" dirty="0">
              <a:effectLst/>
            </a:endParaRPr>
          </a:p>
          <a:p>
            <a:endParaRPr lang="en-US" dirty="0">
              <a:effectLst/>
            </a:endParaRPr>
          </a:p>
          <a:p>
            <a:endParaRPr lang="en-US" dirty="0">
              <a:effectLst/>
            </a:endParaRPr>
          </a:p>
        </p:txBody>
      </p:sp>
    </p:spTree>
    <p:extLst>
      <p:ext uri="{BB962C8B-B14F-4D97-AF65-F5344CB8AC3E}">
        <p14:creationId xmlns:p14="http://schemas.microsoft.com/office/powerpoint/2010/main" val="148846617"/>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Paul’s Preaching</a:t>
            </a:r>
          </a:p>
        </p:txBody>
      </p:sp>
      <p:sp>
        <p:nvSpPr>
          <p:cNvPr id="3" name="Content Placeholder 2"/>
          <p:cNvSpPr>
            <a:spLocks noGrp="1"/>
          </p:cNvSpPr>
          <p:nvPr>
            <p:ph idx="1"/>
          </p:nvPr>
        </p:nvSpPr>
        <p:spPr/>
        <p:txBody>
          <a:bodyPr>
            <a:normAutofit/>
          </a:bodyPr>
          <a:lstStyle/>
          <a:p>
            <a:r>
              <a:rPr lang="en-US" dirty="0"/>
              <a:t>What was the focus of Paul’s preaching as he began his ministry in Corinth? (</a:t>
            </a:r>
            <a:r>
              <a:rPr lang="en-US" dirty="0">
                <a:hlinkClick r:id="rId4" action="ppaction://hlinksldjump"/>
              </a:rPr>
              <a:t>1 Cor 2:1-2</a:t>
            </a:r>
            <a:r>
              <a:rPr lang="en-US" dirty="0"/>
              <a:t>)</a:t>
            </a:r>
          </a:p>
          <a:p>
            <a:r>
              <a:rPr lang="en-US" dirty="0"/>
              <a:t>How did Paul describe his preaching in Corinth? (</a:t>
            </a:r>
            <a:r>
              <a:rPr lang="en-US" dirty="0">
                <a:hlinkClick r:id="rId5" action="ppaction://hlinksldjump"/>
              </a:rPr>
              <a:t>1 Cor 2:3-5</a:t>
            </a:r>
            <a:r>
              <a:rPr lang="en-US" dirty="0"/>
              <a:t>)</a:t>
            </a:r>
          </a:p>
        </p:txBody>
      </p:sp>
    </p:spTree>
    <p:extLst>
      <p:ext uri="{BB962C8B-B14F-4D97-AF65-F5344CB8AC3E}">
        <p14:creationId xmlns:p14="http://schemas.microsoft.com/office/powerpoint/2010/main" val="3811159139"/>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32FF5A9C-3BC6-76C4-D968-DF25BFB2B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7F174-2F35-EF73-4BF0-E15398964765}"/>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30F56A72-B621-6128-3482-1E386920BE43}"/>
              </a:ext>
            </a:extLst>
          </p:cNvPr>
          <p:cNvSpPr>
            <a:spLocks noGrp="1"/>
          </p:cNvSpPr>
          <p:nvPr>
            <p:ph idx="1"/>
          </p:nvPr>
        </p:nvSpPr>
        <p:spPr>
          <a:xfrm>
            <a:off x="3429000" y="1676400"/>
            <a:ext cx="5638800" cy="5181600"/>
          </a:xfrm>
        </p:spPr>
        <p:txBody>
          <a:bodyPr>
            <a:normAutofit fontScale="70000" lnSpcReduction="20000"/>
          </a:bodyPr>
          <a:lstStyle/>
          <a:p>
            <a:r>
              <a:rPr lang="en-US" dirty="0"/>
              <a:t>As Paul began his ministry in Corinth, he determined to focus his ministry on Christ and Him crucified.</a:t>
            </a:r>
          </a:p>
          <a:p>
            <a:r>
              <a:rPr lang="en-US" dirty="0"/>
              <a:t>This we understand as a reference to the gospel of salvation by grace through faith.</a:t>
            </a:r>
          </a:p>
          <a:p>
            <a:r>
              <a:rPr lang="en-US" dirty="0"/>
              <a:t>Paul’s clearest definition of the gospel is that Christ died for our sins, was buried, and rose the third day according to the scriptures.  To that we could add His return to give us eternal life.</a:t>
            </a:r>
          </a:p>
          <a:p>
            <a:r>
              <a:rPr lang="en-US" dirty="0"/>
              <a:t>The gospel of salvation is the good news that Jesus Christ died for our sins and rose again, and sinners are saved at His return by loving Him, trusting Him, and receiving Him as their Savior and Lord, trusting in His shed blood for the forgiveness of their sins and eternal life with God. </a:t>
            </a:r>
          </a:p>
          <a:p>
            <a:endParaRPr lang="en-US" dirty="0"/>
          </a:p>
          <a:p>
            <a:endParaRPr lang="en-US" dirty="0"/>
          </a:p>
          <a:p>
            <a:endParaRPr lang="en-US" dirty="0"/>
          </a:p>
        </p:txBody>
      </p:sp>
    </p:spTree>
    <p:extLst>
      <p:ext uri="{BB962C8B-B14F-4D97-AF65-F5344CB8AC3E}">
        <p14:creationId xmlns:p14="http://schemas.microsoft.com/office/powerpoint/2010/main" val="1871190204"/>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C69B01FD-54D7-D1C9-31DB-9B4ACC16B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F3340-7752-73FE-44EF-2BD11FA2B4FE}"/>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E760C847-8632-7962-539D-D18EE7E1FD5E}"/>
              </a:ext>
            </a:extLst>
          </p:cNvPr>
          <p:cNvSpPr>
            <a:spLocks noGrp="1"/>
          </p:cNvSpPr>
          <p:nvPr>
            <p:ph idx="1"/>
          </p:nvPr>
        </p:nvSpPr>
        <p:spPr>
          <a:xfrm>
            <a:off x="3505200" y="1676400"/>
            <a:ext cx="5562600" cy="5181600"/>
          </a:xfrm>
        </p:spPr>
        <p:txBody>
          <a:bodyPr>
            <a:normAutofit fontScale="70000" lnSpcReduction="20000"/>
          </a:bodyPr>
          <a:lstStyle/>
          <a:p>
            <a:pPr>
              <a:defRPr/>
            </a:pPr>
            <a:r>
              <a:rPr lang="en-US" dirty="0"/>
              <a:t>In the Roman and Greek culture of Corinth, the message of a crucified Messiah would naturally be ridiculed as foolishness.</a:t>
            </a:r>
          </a:p>
          <a:p>
            <a:pPr>
              <a:defRPr/>
            </a:pPr>
            <a:r>
              <a:rPr lang="en-US" dirty="0"/>
              <a:t>What they needed to know was that God raised Jesus from the dead, placed His stamp of approval on all that Jesus said and did, gave Him all authority in heaven and earth, and He is coming back to save the redeemed and give them eternal life.</a:t>
            </a:r>
          </a:p>
          <a:p>
            <a:pPr>
              <a:defRPr/>
            </a:pPr>
            <a:r>
              <a:rPr lang="en-US" dirty="0"/>
              <a:t>The cross is not a defeat; it is the apex of God’s plan of redemption and victory for Christ and those He has redeemed.</a:t>
            </a:r>
          </a:p>
          <a:p>
            <a:pPr>
              <a:defRPr/>
            </a:pPr>
            <a:r>
              <a:rPr lang="en-US" dirty="0"/>
              <a:t>Paul insists that true wisdom and power is found in Jesus Christ. He is the power of God in the sense that His sacrifice for our sins allows God to forgive us sinners and save us and give us eternal life in His Kingdom.</a:t>
            </a:r>
          </a:p>
          <a:p>
            <a:pPr>
              <a:defRPr/>
            </a:pPr>
            <a:endParaRPr lang="en-US" dirty="0"/>
          </a:p>
          <a:p>
            <a:pPr>
              <a:defRPr/>
            </a:pPr>
            <a:endParaRPr lang="en-US" dirty="0"/>
          </a:p>
        </p:txBody>
      </p:sp>
    </p:spTree>
    <p:extLst>
      <p:ext uri="{BB962C8B-B14F-4D97-AF65-F5344CB8AC3E}">
        <p14:creationId xmlns:p14="http://schemas.microsoft.com/office/powerpoint/2010/main" val="1872224627"/>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75364285-449E-A52D-F417-F618AE09A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906C5-6779-D880-195E-53AB8B4C2149}"/>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B14BD3FA-DCF5-2B39-12C6-6778AAF53CD8}"/>
              </a:ext>
            </a:extLst>
          </p:cNvPr>
          <p:cNvSpPr>
            <a:spLocks noGrp="1"/>
          </p:cNvSpPr>
          <p:nvPr>
            <p:ph idx="1"/>
          </p:nvPr>
        </p:nvSpPr>
        <p:spPr>
          <a:xfrm>
            <a:off x="3505200" y="1676400"/>
            <a:ext cx="5562600" cy="5181600"/>
          </a:xfrm>
        </p:spPr>
        <p:txBody>
          <a:bodyPr>
            <a:normAutofit fontScale="70000" lnSpcReduction="20000"/>
          </a:bodyPr>
          <a:lstStyle/>
          <a:p>
            <a:pPr marL="274320" indent="-274320"/>
            <a:r>
              <a:rPr lang="en-US" dirty="0"/>
              <a:t>He is the wisdom of God in the sense that God’s saving plan is revealed, carried out, and made known in Jesus, especially through the cross and the resurrection.</a:t>
            </a:r>
          </a:p>
          <a:p>
            <a:pPr marL="274320" indent="-274320"/>
            <a:r>
              <a:rPr lang="en-US" dirty="0"/>
              <a:t>In His wisdom, God has chosen a way of salvation that defeats sin, humbles human pride, and reconciles sinners to himself.</a:t>
            </a:r>
          </a:p>
          <a:p>
            <a:pPr marL="274320" indent="-274320"/>
            <a:r>
              <a:rPr lang="en-US" dirty="0"/>
              <a:t>God’s wise and powerful plan of redemption gives us nothing to boast about. We can add nothing to the perfect righteousness that is ours by faith in Christ.</a:t>
            </a:r>
          </a:p>
          <a:p>
            <a:pPr marL="274320" indent="-274320"/>
            <a:r>
              <a:rPr lang="en-US" dirty="0"/>
              <a:t>In facing the challenge of preaching in Corinth, Paul describes himself as weak, fearful, and trembling, but he preached the word in the power of the Spirit providing a solid foundation for faith.</a:t>
            </a:r>
          </a:p>
          <a:p>
            <a:pPr marL="274320" indent="-274320"/>
            <a:r>
              <a:rPr lang="en-US" dirty="0"/>
              <a:t> Will you hold fast to the gospel that saves?</a:t>
            </a:r>
          </a:p>
          <a:p>
            <a:pPr marL="274320" indent="-274320"/>
            <a:endParaRPr lang="en-US" dirty="0"/>
          </a:p>
          <a:p>
            <a:pPr marL="274320" indent="-274320"/>
            <a:endParaRPr lang="en-US" dirty="0"/>
          </a:p>
        </p:txBody>
      </p:sp>
    </p:spTree>
    <p:extLst>
      <p:ext uri="{BB962C8B-B14F-4D97-AF65-F5344CB8AC3E}">
        <p14:creationId xmlns:p14="http://schemas.microsoft.com/office/powerpoint/2010/main" val="2592697620"/>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1410769</TotalTime>
  <Words>6742</Words>
  <Application>Microsoft Office PowerPoint</Application>
  <PresentationFormat>Apresentação na tela (4:3)</PresentationFormat>
  <Paragraphs>414</Paragraphs>
  <Slides>21</Slides>
  <Notes>21</Notes>
  <HiddenSlides>0</HiddenSlides>
  <MMClips>0</MMClips>
  <ScaleCrop>false</ScaleCrop>
  <HeadingPairs>
    <vt:vector size="6" baseType="variant">
      <vt:variant>
        <vt:lpstr>Fontes usadas</vt:lpstr>
      </vt:variant>
      <vt:variant>
        <vt:i4>4</vt:i4>
      </vt:variant>
      <vt:variant>
        <vt:lpstr>Tema</vt:lpstr>
      </vt:variant>
      <vt:variant>
        <vt:i4>2</vt:i4>
      </vt:variant>
      <vt:variant>
        <vt:lpstr>Títulos de slides</vt:lpstr>
      </vt:variant>
      <vt:variant>
        <vt:i4>21</vt:i4>
      </vt:variant>
    </vt:vector>
  </HeadingPairs>
  <TitlesOfParts>
    <vt:vector size="27" baseType="lpstr">
      <vt:lpstr>arial</vt:lpstr>
      <vt:lpstr>arial</vt:lpstr>
      <vt:lpstr>Arial Rounded MT Bold</vt:lpstr>
      <vt:lpstr>Calibri</vt:lpstr>
      <vt:lpstr>2_Default Design</vt:lpstr>
      <vt:lpstr>Default Design</vt:lpstr>
      <vt:lpstr>First and Second Corinthians</vt:lpstr>
      <vt:lpstr>Memory Text 1 Corinthians 1:18 NIV</vt:lpstr>
      <vt:lpstr>Overview</vt:lpstr>
      <vt:lpstr>The Gospel</vt:lpstr>
      <vt:lpstr>God’s Wisdom and Power</vt:lpstr>
      <vt:lpstr>Paul’s Preaching</vt:lpstr>
      <vt:lpstr>Summary</vt:lpstr>
      <vt:lpstr>Summary</vt:lpstr>
      <vt:lpstr>Summary</vt:lpstr>
      <vt:lpstr>Apresentação do PowerPoint</vt:lpstr>
      <vt:lpstr>Romans 1:16-17 ESV</vt:lpstr>
      <vt:lpstr>John 3:16 KJV</vt:lpstr>
      <vt:lpstr>Romans 6:23 KJV</vt:lpstr>
      <vt:lpstr>1 Corinthians 15:1-4 KJV</vt:lpstr>
      <vt:lpstr>Romans 3:24-26 NIV</vt:lpstr>
      <vt:lpstr>1 Corinthians 1:19-21 NIV</vt:lpstr>
      <vt:lpstr>1 Corinthians 1:22-24 NIV</vt:lpstr>
      <vt:lpstr>Early Roman graffiti mocking  Christian worship.  </vt:lpstr>
      <vt:lpstr>1 Corinthians 1:31 NKJV</vt:lpstr>
      <vt:lpstr>1 Corinthians 2:1-2 ESV</vt:lpstr>
      <vt:lpstr>1 Corinthians 2:3-5 ESV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The Message of the Cross</dc:title>
  <dc:subject>First and Second Corinthians</dc:subject>
  <dc:creator>Kenneth J. McNulty</dc:creator>
  <cp:lastModifiedBy>jose ferreira Neto</cp:lastModifiedBy>
  <cp:revision>23648</cp:revision>
  <cp:lastPrinted>2016-06-03T16:02:10Z</cp:lastPrinted>
  <dcterms:created xsi:type="dcterms:W3CDTF">2005-09-30T23:50:48Z</dcterms:created>
  <dcterms:modified xsi:type="dcterms:W3CDTF">2026-07-10T14:28:36Z</dcterms:modified>
  <cp:category>Bible Books</cp:category>
</cp:coreProperties>
</file>