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565" r:id="rId1"/>
    <p:sldMasterId id="2147486578" r:id="rId2"/>
    <p:sldMasterId id="2147486580" r:id="rId3"/>
  </p:sldMasterIdLst>
  <p:notesMasterIdLst>
    <p:notesMasterId r:id="rId23"/>
  </p:notesMasterIdLst>
  <p:handoutMasterIdLst>
    <p:handoutMasterId r:id="rId24"/>
  </p:handoutMasterIdLst>
  <p:sldIdLst>
    <p:sldId id="3191" r:id="rId4"/>
    <p:sldId id="2881" r:id="rId5"/>
    <p:sldId id="3193" r:id="rId6"/>
    <p:sldId id="3215" r:id="rId7"/>
    <p:sldId id="1931" r:id="rId8"/>
    <p:sldId id="3217" r:id="rId9"/>
    <p:sldId id="3212" r:id="rId10"/>
    <p:sldId id="3213" r:id="rId11"/>
    <p:sldId id="3214" r:id="rId12"/>
    <p:sldId id="3211" r:id="rId13"/>
    <p:sldId id="3142" r:id="rId14"/>
    <p:sldId id="2831" r:id="rId15"/>
    <p:sldId id="3147" r:id="rId16"/>
    <p:sldId id="3128" r:id="rId17"/>
    <p:sldId id="1530" r:id="rId18"/>
    <p:sldId id="2031" r:id="rId19"/>
    <p:sldId id="3145" r:id="rId20"/>
    <p:sldId id="3150" r:id="rId21"/>
    <p:sldId id="3149" r:id="rId22"/>
  </p:sldIdLst>
  <p:sldSz cx="9144000" cy="6858000" type="screen4x3"/>
  <p:notesSz cx="7102475" cy="9388475"/>
  <p:defaultTextStyle>
    <a:defPPr>
      <a:defRPr lang="en-US"/>
    </a:defPPr>
    <a:lvl1pPr algn="l" rtl="0" fontAlgn="base">
      <a:spcBef>
        <a:spcPct val="0"/>
      </a:spcBef>
      <a:spcAft>
        <a:spcPct val="0"/>
      </a:spcAft>
      <a:defRPr kern="1200">
        <a:solidFill>
          <a:schemeClr val="folHlink"/>
        </a:solidFill>
        <a:latin typeface="Arial" charset="0"/>
        <a:ea typeface="+mn-ea"/>
        <a:cs typeface="Arial" charset="0"/>
      </a:defRPr>
    </a:lvl1pPr>
    <a:lvl2pPr marL="457200" algn="l" rtl="0" fontAlgn="base">
      <a:spcBef>
        <a:spcPct val="0"/>
      </a:spcBef>
      <a:spcAft>
        <a:spcPct val="0"/>
      </a:spcAft>
      <a:defRPr kern="1200">
        <a:solidFill>
          <a:schemeClr val="folHlink"/>
        </a:solidFill>
        <a:latin typeface="Arial" charset="0"/>
        <a:ea typeface="+mn-ea"/>
        <a:cs typeface="Arial" charset="0"/>
      </a:defRPr>
    </a:lvl2pPr>
    <a:lvl3pPr marL="914400" algn="l" rtl="0" fontAlgn="base">
      <a:spcBef>
        <a:spcPct val="0"/>
      </a:spcBef>
      <a:spcAft>
        <a:spcPct val="0"/>
      </a:spcAft>
      <a:defRPr kern="1200">
        <a:solidFill>
          <a:schemeClr val="folHlink"/>
        </a:solidFill>
        <a:latin typeface="Arial" charset="0"/>
        <a:ea typeface="+mn-ea"/>
        <a:cs typeface="Arial" charset="0"/>
      </a:defRPr>
    </a:lvl3pPr>
    <a:lvl4pPr marL="1371600" algn="l" rtl="0" fontAlgn="base">
      <a:spcBef>
        <a:spcPct val="0"/>
      </a:spcBef>
      <a:spcAft>
        <a:spcPct val="0"/>
      </a:spcAft>
      <a:defRPr kern="1200">
        <a:solidFill>
          <a:schemeClr val="folHlink"/>
        </a:solidFill>
        <a:latin typeface="Arial" charset="0"/>
        <a:ea typeface="+mn-ea"/>
        <a:cs typeface="Arial" charset="0"/>
      </a:defRPr>
    </a:lvl4pPr>
    <a:lvl5pPr marL="1828800" algn="l" rtl="0" fontAlgn="base">
      <a:spcBef>
        <a:spcPct val="0"/>
      </a:spcBef>
      <a:spcAft>
        <a:spcPct val="0"/>
      </a:spcAft>
      <a:defRPr kern="1200">
        <a:solidFill>
          <a:schemeClr val="folHlink"/>
        </a:solidFill>
        <a:latin typeface="Arial" charset="0"/>
        <a:ea typeface="+mn-ea"/>
        <a:cs typeface="Arial" charset="0"/>
      </a:defRPr>
    </a:lvl5pPr>
    <a:lvl6pPr marL="2286000" algn="l" defTabSz="914400" rtl="0" eaLnBrk="1" latinLnBrk="0" hangingPunct="1">
      <a:defRPr kern="1200">
        <a:solidFill>
          <a:schemeClr val="folHlink"/>
        </a:solidFill>
        <a:latin typeface="Arial" charset="0"/>
        <a:ea typeface="+mn-ea"/>
        <a:cs typeface="Arial" charset="0"/>
      </a:defRPr>
    </a:lvl6pPr>
    <a:lvl7pPr marL="2743200" algn="l" defTabSz="914400" rtl="0" eaLnBrk="1" latinLnBrk="0" hangingPunct="1">
      <a:defRPr kern="1200">
        <a:solidFill>
          <a:schemeClr val="folHlink"/>
        </a:solidFill>
        <a:latin typeface="Arial" charset="0"/>
        <a:ea typeface="+mn-ea"/>
        <a:cs typeface="Arial" charset="0"/>
      </a:defRPr>
    </a:lvl7pPr>
    <a:lvl8pPr marL="3200400" algn="l" defTabSz="914400" rtl="0" eaLnBrk="1" latinLnBrk="0" hangingPunct="1">
      <a:defRPr kern="1200">
        <a:solidFill>
          <a:schemeClr val="folHlink"/>
        </a:solidFill>
        <a:latin typeface="Arial" charset="0"/>
        <a:ea typeface="+mn-ea"/>
        <a:cs typeface="Arial" charset="0"/>
      </a:defRPr>
    </a:lvl8pPr>
    <a:lvl9pPr marL="3657600" algn="l" defTabSz="914400" rtl="0" eaLnBrk="1" latinLnBrk="0" hangingPunct="1">
      <a:defRPr kern="1200">
        <a:solidFill>
          <a:schemeClr val="folHlink"/>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neth McNulty" initials="KM" lastIdx="2" clrIdx="0">
    <p:extLst>
      <p:ext uri="{19B8F6BF-5375-455C-9EA6-DF929625EA0E}">
        <p15:presenceInfo xmlns:p15="http://schemas.microsoft.com/office/powerpoint/2012/main" userId="6299ae2126c195a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220" autoAdjust="0"/>
    <p:restoredTop sz="62453" autoAdjust="0"/>
  </p:normalViewPr>
  <p:slideViewPr>
    <p:cSldViewPr>
      <p:cViewPr varScale="1">
        <p:scale>
          <a:sx n="43" d="100"/>
          <a:sy n="43" d="100"/>
        </p:scale>
        <p:origin x="1692" y="54"/>
      </p:cViewPr>
      <p:guideLst>
        <p:guide orient="horz" pos="2160"/>
        <p:guide pos="2880"/>
      </p:guideLst>
    </p:cSldViewPr>
  </p:slideViewPr>
  <p:outlineViewPr>
    <p:cViewPr>
      <p:scale>
        <a:sx n="33" d="100"/>
        <a:sy n="33" d="100"/>
      </p:scale>
      <p:origin x="0" y="-11448"/>
    </p:cViewPr>
  </p:outlineViewPr>
  <p:notesTextViewPr>
    <p:cViewPr>
      <p:scale>
        <a:sx n="150" d="100"/>
        <a:sy n="150" d="100"/>
      </p:scale>
      <p:origin x="0" y="0"/>
    </p:cViewPr>
  </p:notesTextViewPr>
  <p:sorterViewPr>
    <p:cViewPr>
      <p:scale>
        <a:sx n="75" d="100"/>
        <a:sy n="75" d="100"/>
      </p:scale>
      <p:origin x="0" y="0"/>
    </p:cViewPr>
  </p:sorterViewPr>
  <p:notesViewPr>
    <p:cSldViewPr>
      <p:cViewPr varScale="1">
        <p:scale>
          <a:sx n="63" d="100"/>
          <a:sy n="63" d="100"/>
        </p:scale>
        <p:origin x="3158" y="67"/>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6D812D-51F5-4FE5-A4A1-470FB017C6E3}"/>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E5ADB5A-D5F8-451A-BB34-B2E545868C1B}"/>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F929DFDA-FA1E-40FF-9956-D234420C2A14}" type="datetimeFigureOut">
              <a:rPr lang="en-US" smtClean="0"/>
              <a:t>10/2/2026</a:t>
            </a:fld>
            <a:endParaRPr lang="en-US" dirty="0"/>
          </a:p>
        </p:txBody>
      </p:sp>
      <p:sp>
        <p:nvSpPr>
          <p:cNvPr id="4" name="Footer Placeholder 3">
            <a:extLst>
              <a:ext uri="{FF2B5EF4-FFF2-40B4-BE49-F238E27FC236}">
                <a16:creationId xmlns:a16="http://schemas.microsoft.com/office/drawing/2014/main" id="{8D05B59C-FED4-4A56-80F0-C76A98CB748E}"/>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DCAAB61-4088-4F01-8AA0-695C9223DD7F}"/>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06CE996A-FB27-4801-A8E7-9EF22DFC39D1}" type="slidenum">
              <a:rPr lang="en-US" smtClean="0"/>
              <a:t>‹nº›</a:t>
            </a:fld>
            <a:endParaRPr lang="en-US" dirty="0"/>
          </a:p>
        </p:txBody>
      </p:sp>
    </p:spTree>
    <p:extLst>
      <p:ext uri="{BB962C8B-B14F-4D97-AF65-F5344CB8AC3E}">
        <p14:creationId xmlns:p14="http://schemas.microsoft.com/office/powerpoint/2010/main" val="2208894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39" name="Rectangle 3"/>
          <p:cNvSpPr>
            <a:spLocks noGrp="1" noChangeArrowheads="1"/>
          </p:cNvSpPr>
          <p:nvPr>
            <p:ph type="dt" idx="1"/>
          </p:nvPr>
        </p:nvSpPr>
        <p:spPr bwMode="auto">
          <a:xfrm>
            <a:off x="4023092"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en-US" dirty="0"/>
          </a:p>
        </p:txBody>
      </p:sp>
      <p:sp>
        <p:nvSpPr>
          <p:cNvPr id="32772"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342" name="Rectangle 6"/>
          <p:cNvSpPr>
            <a:spLocks noGrp="1" noChangeArrowheads="1"/>
          </p:cNvSpPr>
          <p:nvPr>
            <p:ph type="ftr" sz="quarter" idx="4"/>
          </p:nvPr>
        </p:nvSpPr>
        <p:spPr bwMode="auto">
          <a:xfrm>
            <a:off x="0"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43" name="Rectangle 7"/>
          <p:cNvSpPr>
            <a:spLocks noGrp="1" noChangeArrowheads="1"/>
          </p:cNvSpPr>
          <p:nvPr>
            <p:ph type="sldNum" sz="quarter" idx="5"/>
          </p:nvPr>
        </p:nvSpPr>
        <p:spPr bwMode="auto">
          <a:xfrm>
            <a:off x="4023092"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a:defRPr sz="1200">
                <a:solidFill>
                  <a:schemeClr val="tx1"/>
                </a:solidFill>
                <a:latin typeface="Arial" charset="0"/>
                <a:cs typeface="+mn-cs"/>
              </a:defRPr>
            </a:lvl1pPr>
          </a:lstStyle>
          <a:p>
            <a:pPr>
              <a:defRPr/>
            </a:pPr>
            <a:fld id="{8FA03DF1-0740-4641-8846-A13960E4BC68}" type="slidenum">
              <a:rPr lang="en-US"/>
              <a:pPr>
                <a:defRPr/>
              </a:pPr>
              <a:t>‹nº›</a:t>
            </a:fld>
            <a:endParaRPr lang="en-US" dirty="0"/>
          </a:p>
        </p:txBody>
      </p:sp>
    </p:spTree>
    <p:extLst>
      <p:ext uri="{BB962C8B-B14F-4D97-AF65-F5344CB8AC3E}">
        <p14:creationId xmlns:p14="http://schemas.microsoft.com/office/powerpoint/2010/main" val="1769882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a:t>
            </a:fld>
            <a:endParaRPr lang="en-US" dirty="0"/>
          </a:p>
        </p:txBody>
      </p:sp>
    </p:spTree>
    <p:extLst>
      <p:ext uri="{BB962C8B-B14F-4D97-AF65-F5344CB8AC3E}">
        <p14:creationId xmlns:p14="http://schemas.microsoft.com/office/powerpoint/2010/main" val="4044081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sz="1200" b="1" i="0" kern="1200" dirty="0">
                <a:solidFill>
                  <a:schemeClr val="tx1"/>
                </a:solidFill>
                <a:effectLst/>
                <a:latin typeface="Arial" charset="0"/>
                <a:ea typeface="+mn-ea"/>
                <a:cs typeface="+mn-cs"/>
              </a:rPr>
              <a:t>B2: </a:t>
            </a:r>
          </a:p>
          <a:p>
            <a:pPr marL="274320" indent="-274320"/>
            <a:r>
              <a:rPr lang="en-US" dirty="0"/>
              <a:t>1.  We have God speaking in time past, and we have God speaking in these last days.</a:t>
            </a:r>
          </a:p>
          <a:p>
            <a:pPr marL="274320" indent="-274320"/>
            <a:r>
              <a:rPr lang="en-US" dirty="0"/>
              <a:t>2.  So, what two periods of time are in view here?</a:t>
            </a:r>
          </a:p>
          <a:p>
            <a:pPr marL="274320" indent="-274320"/>
            <a:r>
              <a:rPr lang="en-US" dirty="0"/>
              <a:t>3.  Well the book of Hebrews is part of the NT, and so the writer of this book is referring to the time in which he lives and is writing as “these last days.”</a:t>
            </a:r>
          </a:p>
          <a:p>
            <a:pPr marL="274320" indent="-274320"/>
            <a:r>
              <a:rPr lang="en-US" dirty="0"/>
              <a:t>4.  He is living and writing in the beginning of the Messianic age inaugurated by the ministry of Jesus Christ.</a:t>
            </a:r>
          </a:p>
          <a:p>
            <a:pPr marL="274320" indent="-274320"/>
            <a:r>
              <a:rPr lang="en-US" dirty="0"/>
              <a:t>5.  So, the time past when God spoke to “the fathers by the prophets”  were the OT times before Christ.</a:t>
            </a:r>
          </a:p>
          <a:p>
            <a:pPr marL="274320" indent="-274320"/>
            <a:r>
              <a:rPr lang="en-US" dirty="0"/>
              <a:t>6.  And now, since Christ has come, God is speaking to us through His Son.</a:t>
            </a:r>
          </a:p>
          <a:p>
            <a:pPr marL="274320" indent="-274320"/>
            <a:endParaRPr lang="en-US" dirty="0"/>
          </a:p>
          <a:p>
            <a:pPr marL="274320" indent="-274320"/>
            <a:r>
              <a:rPr lang="en-US" b="1" dirty="0"/>
              <a:t>B3:</a:t>
            </a:r>
          </a:p>
          <a:p>
            <a:pPr marL="274320" indent="-274320"/>
            <a:r>
              <a:rPr lang="en-US" dirty="0"/>
              <a:t>1.  When God wanted to give us an even fuller revelation of who He is and what He is like, He sent us His Son.</a:t>
            </a:r>
          </a:p>
          <a:p>
            <a:pPr marL="274320" indent="-274320"/>
            <a:r>
              <a:rPr lang="en-US" dirty="0"/>
              <a:t>2.  Jesus said to Philip: </a:t>
            </a:r>
          </a:p>
          <a:p>
            <a:pPr marL="274320" indent="-274320"/>
            <a:r>
              <a:rPr lang="en-US" b="1" dirty="0"/>
              <a:t>John 14:9 NKJV </a:t>
            </a:r>
            <a:r>
              <a:rPr lang="en-US" dirty="0"/>
              <a:t>–"Have I been with you so long, and yet you have not known Me, Philip? He who has seen Me has seen the Father; so how can you say, 'Show us the Father’?</a:t>
            </a:r>
          </a:p>
          <a:p>
            <a:pPr marL="274320" indent="-274320"/>
            <a:r>
              <a:rPr lang="en-US" dirty="0"/>
              <a:t>3.  Jesus is God’s clearest revelation of His own character to us.  </a:t>
            </a:r>
          </a:p>
          <a:p>
            <a:pPr marL="274320" indent="-274320"/>
            <a:r>
              <a:rPr lang="en-US" dirty="0"/>
              <a:t>4.  The apostle John called Him the Word. </a:t>
            </a:r>
          </a:p>
          <a:p>
            <a:pPr marL="274320" indent="-274320"/>
            <a:r>
              <a:rPr lang="en-US" dirty="0"/>
              <a:t>5.  The Word was made flesh and dwelt among us. (John 1:14)</a:t>
            </a:r>
          </a:p>
          <a:p>
            <a:pPr marL="274320" indent="-274320"/>
            <a:r>
              <a:rPr lang="en-US" dirty="0"/>
              <a:t>6.  And here the author of Hebrews tells us that God’s ultimate word to us is revealed in Jesus.</a:t>
            </a:r>
          </a:p>
          <a:p>
            <a:pPr marL="274320" indent="-274320"/>
            <a:r>
              <a:rPr lang="en-US" dirty="0"/>
              <a:t>7.  Here the NT “testimony of Jesus” becomes an addition to the OT “word of God.”</a:t>
            </a:r>
          </a:p>
          <a:p>
            <a:pPr marL="274320" indent="-274320"/>
            <a:r>
              <a:rPr lang="en-US" dirty="0"/>
              <a:t>6.  The testimony of Jesus is the New Testament, inspired by the HS and written down by the apostles of Jesus or their near associates.</a:t>
            </a:r>
          </a:p>
          <a:p>
            <a:pPr marL="274320" indent="-274320"/>
            <a:r>
              <a:rPr lang="en-US" dirty="0"/>
              <a:t>7.  It becomes God final word of truth.</a:t>
            </a:r>
          </a:p>
          <a:p>
            <a:pPr marL="274320" indent="-274320"/>
            <a:r>
              <a:rPr lang="en-US" dirty="0"/>
              <a:t>8.  So now we have an even fuller test of truth.</a:t>
            </a:r>
          </a:p>
          <a:p>
            <a:pPr marL="274320" indent="-274320"/>
            <a:r>
              <a:rPr lang="en-US" dirty="0"/>
              <a:t>9.  Do you remember what Isaiah wrote about discovering truth?</a:t>
            </a:r>
          </a:p>
          <a:p>
            <a:pPr marL="274320" indent="-274320"/>
            <a:r>
              <a:rPr lang="en-US" b="1" dirty="0"/>
              <a:t>Isaiah 8:20 KJV </a:t>
            </a:r>
            <a:r>
              <a:rPr lang="en-US" dirty="0"/>
              <a:t>- To the law and to the testimony: if they speak not according to this word, it is because there is no light in them.</a:t>
            </a:r>
          </a:p>
          <a:p>
            <a:pPr marL="274320" indent="-274320"/>
            <a:r>
              <a:rPr lang="en-US" dirty="0"/>
              <a:t>10. So now we can still have the law and the testimony as the twofold witness to truth, but the law would apply to the OT Scriptures and the testimony would apply to the NT writings as the Testimony of Jesus.</a:t>
            </a:r>
          </a:p>
          <a:p>
            <a:pPr marL="274320" indent="-274320"/>
            <a:r>
              <a:rPr lang="en-US" dirty="0"/>
              <a:t>11. So if God is now speaking to us through His Son, then we ought to pay attention to Jesus.</a:t>
            </a:r>
          </a:p>
          <a:p>
            <a:pPr marL="274320" indent="-274320"/>
            <a:r>
              <a:rPr lang="en-US" dirty="0"/>
              <a:t>12. We need to listen to Him, understand what He says, understand who He is, understand what He has done, and receive Him as our Savior our Lord our Friend.</a:t>
            </a:r>
          </a:p>
          <a:p>
            <a:pPr marL="274320" indent="-274320"/>
            <a:r>
              <a:rPr lang="en-US" dirty="0"/>
              <a:t>13. In these last days since Jesus came, God speaks His love, His grace, His goodness, His forgiveness, His acceptance, His reconciliation, His covenant promises, and His salvation through His Son.</a:t>
            </a:r>
          </a:p>
          <a:p>
            <a:pPr marL="274320" indent="-274320"/>
            <a:r>
              <a:rPr lang="en-US" dirty="0"/>
              <a:t> 14. Are you thankful for Jesus this morning?</a:t>
            </a:r>
          </a:p>
          <a:p>
            <a:pPr marL="274320" indent="-274320"/>
            <a:endParaRPr lang="en-US" dirty="0"/>
          </a:p>
          <a:p>
            <a:pPr marL="274320" indent="-274320"/>
            <a:r>
              <a:rPr lang="en-US" b="1" dirty="0"/>
              <a:t>B4:</a:t>
            </a:r>
          </a:p>
          <a:p>
            <a:pPr marL="274320" indent="-274320"/>
            <a:r>
              <a:rPr lang="en-US" dirty="0"/>
              <a:t>The writer of Hebrews here gives us additional information about Jesus.</a:t>
            </a:r>
          </a:p>
          <a:p>
            <a:pPr marL="274320" indent="-274320"/>
            <a:r>
              <a:rPr lang="en-US" dirty="0"/>
              <a:t>Here we see that He is the active agent in creation of the physical universe.</a:t>
            </a:r>
          </a:p>
          <a:p>
            <a:pPr marL="274320" indent="-274320"/>
            <a:r>
              <a:rPr lang="en-US" dirty="0"/>
              <a:t>The word translated here as “worlds” can also be translated as universe or cosmos.</a:t>
            </a:r>
          </a:p>
          <a:p>
            <a:pPr marL="274320" indent="-274320"/>
            <a:r>
              <a:rPr lang="en-US" dirty="0"/>
              <a:t>This agrees with John’s description of Jesus as the Word.</a:t>
            </a:r>
          </a:p>
          <a:p>
            <a:pPr marL="274320" indent="-274320"/>
            <a:r>
              <a:rPr lang="en-US" b="1" dirty="0"/>
              <a:t>John 1:3 KJV – </a:t>
            </a:r>
            <a:r>
              <a:rPr lang="en-US" dirty="0"/>
              <a:t>All things were made by him; and without him was not any thing made that was made</a:t>
            </a:r>
            <a:r>
              <a:rPr lang="en-US" b="1" dirty="0"/>
              <a:t>.</a:t>
            </a:r>
          </a:p>
          <a:p>
            <a:pPr marL="274320" indent="-274320"/>
            <a:r>
              <a:rPr lang="en-US" dirty="0"/>
              <a:t>Not only is He the Son of God and the active agent in creation of the universe, but He has been appointed as the Heir of all things.</a:t>
            </a:r>
          </a:p>
          <a:p>
            <a:pPr marL="274320" indent="-274320"/>
            <a:r>
              <a:rPr lang="en-US" dirty="0"/>
              <a:t>The heir is the one who inherits His Father’s wealth and royal position. </a:t>
            </a:r>
          </a:p>
          <a:p>
            <a:pPr marL="274320" indent="-274320"/>
            <a:r>
              <a:rPr lang="en-US" dirty="0"/>
              <a:t>He will have authority and dominion over the entire physical creation.</a:t>
            </a:r>
          </a:p>
          <a:p>
            <a:pPr marL="274320" indent="-274320"/>
            <a:r>
              <a:rPr lang="en-US" dirty="0"/>
              <a:t>He will be King of kings and Lord of lords.</a:t>
            </a:r>
          </a:p>
          <a:p>
            <a:pPr marL="274320" indent="-274320"/>
            <a:r>
              <a:rPr lang="en-US" dirty="0"/>
              <a:t>And He will reign forever and ever.</a:t>
            </a:r>
          </a:p>
          <a:p>
            <a:pPr marL="274320" indent="-274320"/>
            <a:r>
              <a:rPr lang="en-US" dirty="0"/>
              <a:t>At the end of the age, Christ inherits the universe and its dominion.</a:t>
            </a:r>
          </a:p>
          <a:p>
            <a:pPr marL="274320" indent="-274320"/>
            <a:r>
              <a:rPr lang="en-US" dirty="0"/>
              <a:t>All things will be united I Him and subject to Him.</a:t>
            </a:r>
          </a:p>
          <a:p>
            <a:pPr marL="274320" indent="-274320"/>
            <a:endParaRPr lang="en-US" dirty="0"/>
          </a:p>
          <a:p>
            <a:pPr marL="274320" indent="-27432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41219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3</a:t>
            </a:fld>
            <a:endParaRPr lang="en-US" dirty="0"/>
          </a:p>
        </p:txBody>
      </p:sp>
    </p:spTree>
    <p:extLst>
      <p:ext uri="{BB962C8B-B14F-4D97-AF65-F5344CB8AC3E}">
        <p14:creationId xmlns:p14="http://schemas.microsoft.com/office/powerpoint/2010/main" val="3944285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[See notes on linked slide.]</a:t>
            </a:r>
          </a:p>
          <a:p>
            <a:pPr marL="274320" indent="-274320"/>
            <a:endParaRPr lang="en-US" b="0" dirty="0"/>
          </a:p>
          <a:p>
            <a:pPr marL="274320" indent="-274320"/>
            <a:r>
              <a:rPr lang="en-US" b="1" dirty="0"/>
              <a:t>B3:</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[See notes on linked slide.]</a:t>
            </a:r>
          </a:p>
          <a:p>
            <a:pPr marL="274320" indent="-274320"/>
            <a:endParaRPr lang="en-US" b="1" dirty="0"/>
          </a:p>
          <a:p>
            <a:pPr marL="274320" indent="-274320"/>
            <a:r>
              <a:rPr lang="en-US" b="1" dirty="0"/>
              <a:t>B4:</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[See notes on linked slide.]</a:t>
            </a:r>
          </a:p>
          <a:p>
            <a:pPr marL="274320" indent="-274320"/>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6628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p:spPr>
        <p:txBody>
          <a:bodyPr/>
          <a:lstStyle/>
          <a:p>
            <a:pPr marL="274320" indent="-274320"/>
            <a:r>
              <a:rPr lang="en-US" altLang="en-US" b="1" dirty="0"/>
              <a:t>B1:</a:t>
            </a:r>
          </a:p>
          <a:p>
            <a:pPr marL="274320" indent="-274320"/>
            <a:r>
              <a:rPr lang="en-US" altLang="en-US" dirty="0"/>
              <a:t>1.  The brief account in Genesis gives us a few:</a:t>
            </a:r>
          </a:p>
          <a:p>
            <a:pPr marL="274320" indent="-274320"/>
            <a:r>
              <a:rPr lang="en-US" altLang="en-US" dirty="0"/>
              <a:t>2.  The serpent would crawl in the dust on its belly.</a:t>
            </a:r>
          </a:p>
          <a:p>
            <a:pPr marL="274320" indent="-274320"/>
            <a:r>
              <a:rPr lang="en-US" altLang="en-US" dirty="0"/>
              <a:t>3.  The woman’s pain in child bearing would be greatly increased.</a:t>
            </a:r>
          </a:p>
          <a:p>
            <a:pPr marL="274320" indent="-274320"/>
            <a:r>
              <a:rPr lang="en-US" altLang="en-US" dirty="0"/>
              <a:t>4.  She would be subject to the authority of her husband.</a:t>
            </a:r>
          </a:p>
          <a:p>
            <a:pPr marL="274320" indent="-274320"/>
            <a:r>
              <a:rPr lang="en-US" altLang="en-US" dirty="0"/>
              <a:t>5.  Thistles and thorns would proliferate.</a:t>
            </a:r>
          </a:p>
          <a:p>
            <a:pPr marL="274320" indent="-274320"/>
            <a:r>
              <a:rPr lang="en-US" altLang="en-US" dirty="0"/>
              <a:t>6.  Hard work would be required to live off the land.</a:t>
            </a:r>
          </a:p>
          <a:p>
            <a:pPr marL="274320" indent="-274320"/>
            <a:r>
              <a:rPr lang="en-US" altLang="en-US" dirty="0"/>
              <a:t>7.  Most important, the death God promised would take place for all things.</a:t>
            </a:r>
          </a:p>
          <a:p>
            <a:pPr marL="274320" indent="-274320"/>
            <a:r>
              <a:rPr lang="en-US" altLang="en-US" dirty="0"/>
              <a:t>8.  Beyond these specifics, there are many implied changes.</a:t>
            </a:r>
          </a:p>
          <a:p>
            <a:pPr marL="274320" indent="-274320"/>
            <a:r>
              <a:rPr lang="en-US" altLang="en-US" dirty="0"/>
              <a:t>9.  In nature, fangs and claws are now used to tear and eat the flesh of other animals.</a:t>
            </a:r>
          </a:p>
          <a:p>
            <a:pPr marL="274320" indent="-274320"/>
            <a:r>
              <a:rPr lang="en-US" altLang="en-US" dirty="0"/>
              <a:t>10. Everyone born under the curse</a:t>
            </a:r>
            <a:r>
              <a:rPr lang="en-US" altLang="en-US" baseline="0" dirty="0"/>
              <a:t> was born with a fallen nature with an inclination toward evil and a propensity for sin. </a:t>
            </a:r>
            <a:endParaRPr lang="en-US" altLang="en-US" dirty="0"/>
          </a:p>
          <a:p>
            <a:pPr marL="274320" indent="-274320"/>
            <a:r>
              <a:rPr lang="en-US" altLang="en-US" dirty="0"/>
              <a:t>11. The whole creation groans looking for the day of redemption.</a:t>
            </a:r>
          </a:p>
          <a:p>
            <a:pPr marL="274320" indent="-274320"/>
            <a:r>
              <a:rPr lang="en-US" altLang="en-US" dirty="0"/>
              <a:t>12. And, of course, Eden was lost.  Adam and Eve were expelled from the beautiful garden, and an angel was sent to guard the way to the tree of life.-</a:t>
            </a:r>
          </a:p>
          <a:p>
            <a:pPr marL="274320" indent="-274320"/>
            <a:r>
              <a:rPr lang="en-US" altLang="en-US" dirty="0"/>
              <a:t>13. This ended face-to-face communication with the Lord and times of fellowship and enjoying His personal presence with them.</a:t>
            </a:r>
          </a:p>
          <a:p>
            <a:pPr marL="274320" indent="-274320"/>
            <a:r>
              <a:rPr lang="en-US" altLang="en-US" dirty="0"/>
              <a:t>14. It must have been as sad day to leave it all behind, especially the times of fellowship with their Creator.</a:t>
            </a:r>
          </a:p>
          <a:p>
            <a:pPr marL="274320" indent="-274320"/>
            <a:endParaRPr lang="en-US" altLang="en-US" dirty="0"/>
          </a:p>
          <a:p>
            <a:pPr marL="274320" indent="-274320"/>
            <a:r>
              <a:rPr lang="en-US" altLang="en-US" b="1" dirty="0"/>
              <a:t>B2:</a:t>
            </a:r>
          </a:p>
          <a:p>
            <a:pPr marL="274320" indent="-274320"/>
            <a:r>
              <a:rPr lang="en-US" altLang="en-US" dirty="0"/>
              <a:t>1.  Speaking of the New Jerusalem, John the Revelator writes:</a:t>
            </a:r>
          </a:p>
          <a:p>
            <a:pPr marL="274320" indent="-274320"/>
            <a:r>
              <a:rPr lang="en-US" altLang="en-US" b="1" dirty="0"/>
              <a:t>Revelation 22:3 (NKJV)</a:t>
            </a:r>
          </a:p>
          <a:p>
            <a:pPr marL="274320" indent="-274320"/>
            <a:r>
              <a:rPr lang="en-US" altLang="en-US" b="1" baseline="30000" dirty="0"/>
              <a:t>	3 </a:t>
            </a:r>
            <a:r>
              <a:rPr lang="en-US" altLang="en-US" dirty="0"/>
              <a:t>And there shall be no more curse</a:t>
            </a:r>
          </a:p>
          <a:p>
            <a:pPr marL="274320" indent="-274320"/>
            <a:r>
              <a:rPr lang="en-US" altLang="en-US" dirty="0"/>
              <a:t>2.  After the second resurrection and the destruction of Satan, his angels, and the wicked, God will create new heavens and a new earth.</a:t>
            </a:r>
          </a:p>
          <a:p>
            <a:pPr marL="274320" indent="-274320"/>
            <a:r>
              <a:rPr lang="en-US" altLang="en-US" dirty="0"/>
              <a:t>3.  There we will dwell in righteousness and there will be no more curse.  Hallelujah!!!</a:t>
            </a:r>
          </a:p>
          <a:p>
            <a:pPr marL="274320" indent="-274320"/>
            <a:r>
              <a:rPr lang="en-US" altLang="en-US" dirty="0"/>
              <a:t>4.  God’s plan is to restore us to a new Eden, a new heaven and new earth where we will once again be able to fellowship and worship our God face-to-face.</a:t>
            </a:r>
          </a:p>
          <a:p>
            <a:pPr marL="274320" indent="-274320"/>
            <a:r>
              <a:rPr lang="en-US" altLang="en-US" dirty="0"/>
              <a:t>5.  Here’s what John writes in Rev 22:3 - 4</a:t>
            </a:r>
          </a:p>
          <a:p>
            <a:pPr marL="274320" indent="-274320"/>
            <a:r>
              <a:rPr lang="en-US" altLang="en-US" b="1" dirty="0"/>
              <a:t>Revelation 22:3-4 NKJV </a:t>
            </a:r>
            <a:r>
              <a:rPr lang="en-US" altLang="en-US" dirty="0"/>
              <a:t>–And there shall be no more curse, but the throne of God and of the Lamb shall be in it [the New Jerusalem], and His servants shall serve Him. 4 They shall see His face, and His name shall be on their foreheads.</a:t>
            </a:r>
          </a:p>
          <a:p>
            <a:pPr marL="274320" indent="-274320"/>
            <a:r>
              <a:rPr lang="en-US" altLang="en-US" dirty="0"/>
              <a:t>6.  When the curse is lifted, we can see God face-to-face and the communication that Adam and Eve enjoyed in Eden will then be restored to all who are servants of the Lord.</a:t>
            </a:r>
          </a:p>
          <a:p>
            <a:pPr marL="274320" indent="-274320"/>
            <a:endParaRPr lang="en-US" altLang="en-US" dirty="0"/>
          </a:p>
          <a:p>
            <a:pPr marL="274320" indent="-274320"/>
            <a:r>
              <a:rPr lang="en-US" altLang="en-US" b="1" dirty="0"/>
              <a:t>B3:</a:t>
            </a:r>
          </a:p>
          <a:p>
            <a:pPr marL="274320" indent="-274320"/>
            <a:r>
              <a:rPr lang="en-US" altLang="en-US" dirty="0"/>
              <a:t>[See notes on linked slide.]</a:t>
            </a:r>
          </a:p>
          <a:p>
            <a:pPr marL="274320" indent="-274320"/>
            <a:endParaRPr lang="en-US" altLang="en-US" b="1" dirty="0"/>
          </a:p>
          <a:p>
            <a:pPr marL="274320" indent="-274320"/>
            <a:r>
              <a:rPr lang="en-US" altLang="en-US" b="1" dirty="0"/>
              <a:t>B4:</a:t>
            </a:r>
          </a:p>
          <a:p>
            <a:pPr marL="274320" indent="-274320"/>
            <a:r>
              <a:rPr lang="en-US" altLang="en-US" dirty="0"/>
              <a:t>[See notes on linked slide.]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AA015EC-405A-4E63-91F5-23ECC86D3CB2}"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baseline="0" dirty="0"/>
              <a:t>B1: </a:t>
            </a:r>
          </a:p>
          <a:p>
            <a:pPr marL="274320" indent="-274320"/>
            <a:r>
              <a:rPr lang="en-US" b="0" baseline="0" dirty="0"/>
              <a:t>[See notes on linked slide.]</a:t>
            </a:r>
          </a:p>
          <a:p>
            <a:pPr marL="274320" indent="-274320"/>
            <a:endParaRPr lang="en-US" b="0" baseline="0" dirty="0"/>
          </a:p>
          <a:p>
            <a:pPr marL="274320" indent="-274320"/>
            <a:r>
              <a:rPr lang="en-US" b="1" baseline="0" dirty="0"/>
              <a:t>B2:</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[See notes on linked slide.]</a:t>
            </a:r>
          </a:p>
          <a:p>
            <a:pPr marL="274320" marR="0" lvl="0" indent="-274320" algn="l" defTabSz="914400" rtl="0" eaLnBrk="0" fontAlgn="base" latinLnBrk="0" hangingPunct="0">
              <a:lnSpc>
                <a:spcPct val="100000"/>
              </a:lnSpc>
              <a:spcBef>
                <a:spcPct val="30000"/>
              </a:spcBef>
              <a:spcAft>
                <a:spcPct val="0"/>
              </a:spcAft>
              <a:buClrTx/>
              <a:buSzTx/>
              <a:buFontTx/>
              <a:buNone/>
              <a:tabLst/>
              <a:defRPr/>
            </a:pPr>
            <a:endParaRPr lang="en-US" b="0" baseline="0" dirty="0"/>
          </a:p>
          <a:p>
            <a:pPr marL="274320" indent="-274320"/>
            <a:r>
              <a:rPr lang="en-US" b="1" baseline="0" dirty="0"/>
              <a:t>B3:</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[See notes on linked slide.]</a:t>
            </a:r>
          </a:p>
          <a:p>
            <a:pPr marL="274320" marR="0" lvl="0" indent="-274320" algn="l" defTabSz="914400" rtl="0" eaLnBrk="0" fontAlgn="base" latinLnBrk="0" hangingPunct="0">
              <a:lnSpc>
                <a:spcPct val="100000"/>
              </a:lnSpc>
              <a:spcBef>
                <a:spcPct val="30000"/>
              </a:spcBef>
              <a:spcAft>
                <a:spcPct val="0"/>
              </a:spcAft>
              <a:buClrTx/>
              <a:buSzTx/>
              <a:buFontTx/>
              <a:buNone/>
              <a:tabLst/>
              <a:defRPr/>
            </a:pPr>
            <a:endParaRPr lang="en-US" b="0" baseline="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61046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0698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F6101-D6B6-41A5-A368-2B7B14B568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89DE56-06B6-E1DD-827C-737A6763C8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A5F949-52A8-6E9C-EBC9-D2B369402D88}"/>
              </a:ext>
            </a:extLst>
          </p:cNvPr>
          <p:cNvSpPr>
            <a:spLocks noGrp="1"/>
          </p:cNvSpPr>
          <p:nvPr>
            <p:ph type="body" idx="1"/>
          </p:nvPr>
        </p:nvSpPr>
        <p:spPr/>
        <p:txBody>
          <a:bodyPr/>
          <a:lstStyle/>
          <a:p>
            <a:pPr marL="274320" indent="-274320"/>
            <a:endParaRPr lang="en-US" dirty="0"/>
          </a:p>
        </p:txBody>
      </p:sp>
      <p:sp>
        <p:nvSpPr>
          <p:cNvPr id="4" name="Slide Number Placeholder 3">
            <a:extLst>
              <a:ext uri="{FF2B5EF4-FFF2-40B4-BE49-F238E27FC236}">
                <a16:creationId xmlns:a16="http://schemas.microsoft.com/office/drawing/2014/main" id="{46138C0E-7826-CA3D-188D-ADA075489B50}"/>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277820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90327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is implied by the words in quotation here?</a:t>
            </a:r>
          </a:p>
          <a:p>
            <a:pPr marL="274320" indent="-274320"/>
            <a:r>
              <a:rPr lang="en-US" b="0" dirty="0"/>
              <a:t>1.  These would be the actual words that God spoke to them as a pair.</a:t>
            </a:r>
          </a:p>
          <a:p>
            <a:pPr marL="274320" indent="-274320"/>
            <a:r>
              <a:rPr lang="en-US" b="0" dirty="0"/>
              <a:t>2.  So the implication is that this was the Lord speaking directly to Adam and Eve.</a:t>
            </a:r>
          </a:p>
          <a:p>
            <a:pPr marL="274320" indent="-274320"/>
            <a:r>
              <a:rPr lang="en-US" b="0" dirty="0"/>
              <a:t>3.  They didn’t just hear a voice from heaven. There was an actual physical form there that they could see.</a:t>
            </a:r>
          </a:p>
          <a:p>
            <a:pPr marL="274320" indent="-274320"/>
            <a:r>
              <a:rPr lang="en-US" b="0" dirty="0"/>
              <a:t>4.  So we suppose, with good reason, I believe, that this was the Son of God who was the active agent in their creation speaking to them.</a:t>
            </a:r>
          </a:p>
          <a:p>
            <a:pPr marL="274320" indent="-274320"/>
            <a:r>
              <a:rPr lang="en-US" b="0" dirty="0"/>
              <a:t>5.  This is even clearer when we look at Genesis 2 and the account of the creation of Eve.</a:t>
            </a:r>
          </a:p>
          <a:p>
            <a:pPr marL="274320" indent="-274320"/>
            <a:endParaRPr lang="en-US" b="0" dirty="0"/>
          </a:p>
          <a:p>
            <a:pPr marL="274320" indent="-274320"/>
            <a:endParaRPr lang="en-US" b="0"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11</a:t>
            </a:fld>
            <a:endParaRPr lang="en-US" dirty="0"/>
          </a:p>
        </p:txBody>
      </p:sp>
    </p:spTree>
    <p:extLst>
      <p:ext uri="{BB962C8B-B14F-4D97-AF65-F5344CB8AC3E}">
        <p14:creationId xmlns:p14="http://schemas.microsoft.com/office/powerpoint/2010/main" val="22817666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indication do we have here that the Lord is present physically with Adam and Eve?</a:t>
            </a:r>
          </a:p>
          <a:p>
            <a:pPr marL="274320" indent="-274320"/>
            <a:r>
              <a:rPr lang="en-US" dirty="0"/>
              <a:t>1.  Here we have the Lord performing an operation on the man.</a:t>
            </a:r>
          </a:p>
          <a:p>
            <a:pPr marL="274320" indent="-274320"/>
            <a:r>
              <a:rPr lang="en-US" dirty="0"/>
              <a:t>2.  He causes Adam to fall asleep, takes one of his ribs, and forms Eve.</a:t>
            </a:r>
          </a:p>
          <a:p>
            <a:pPr marL="274320" indent="-274320"/>
            <a:r>
              <a:rPr lang="en-US" dirty="0"/>
              <a:t>3.  Then the Lord brings Eve to Adam.</a:t>
            </a:r>
          </a:p>
          <a:p>
            <a:pPr marL="274320" indent="-274320"/>
            <a:r>
              <a:rPr lang="en-US" dirty="0"/>
              <a:t>4.  So if we use a little sanctified imagination here, we can see the Lord introducing Adam to Eve and preforming a wedding ceremony to unite them together in marriage.</a:t>
            </a:r>
          </a:p>
          <a:p>
            <a:pPr marL="274320" indent="-274320"/>
            <a:r>
              <a:rPr lang="en-US" dirty="0"/>
              <a:t>5.  Then He gives them instructions for the honeymoon: “Be fruitful and multiply…”</a:t>
            </a:r>
          </a:p>
          <a:p>
            <a:pPr marL="274320" indent="-274320"/>
            <a:endParaRPr lang="en-US" dirty="0"/>
          </a:p>
          <a:p>
            <a:pPr marL="274320" indent="-274320"/>
            <a:r>
              <a:rPr lang="en-US" b="1" dirty="0"/>
              <a:t>Q2:  How does verse 22 fit together with Jesus as the active agent in creation?</a:t>
            </a:r>
          </a:p>
          <a:p>
            <a:pPr marL="274320" indent="-274320"/>
            <a:r>
              <a:rPr lang="en-US" dirty="0"/>
              <a:t>1.  We know from the gospel of John that “all things were made by Him (the Word) and without Him was not anything made that was made.”</a:t>
            </a:r>
          </a:p>
          <a:p>
            <a:pPr marL="274320" indent="-274320"/>
            <a:r>
              <a:rPr lang="en-US" dirty="0"/>
              <a:t>2.  So it was the Son that created Eve and brought her to Adam.</a:t>
            </a:r>
          </a:p>
          <a:p>
            <a:pPr marL="274320" indent="-274320"/>
            <a:r>
              <a:rPr lang="en-US" dirty="0"/>
              <a:t>3.  We see all throughout the OT that God’s active agent in dealing with mankind was the preincarnate Son of God.</a:t>
            </a:r>
          </a:p>
          <a:p>
            <a:pPr marL="274320" indent="-274320"/>
            <a:r>
              <a:rPr lang="en-US" dirty="0"/>
              <a:t>4.  Paul writes to the Corinthians that the Rock that followed the Israelites in the wilderness was Christ.</a:t>
            </a:r>
          </a:p>
          <a:p>
            <a:pPr marL="274320" indent="-274320"/>
            <a:r>
              <a:rPr lang="en-US" dirty="0"/>
              <a:t>5.  It was the Son in the burning bush, and on Mt. Sinai where he was seen by 74 men. </a:t>
            </a:r>
          </a:p>
          <a:p>
            <a:pPr marL="274320" indent="-274320"/>
            <a:r>
              <a:rPr lang="en-US" dirty="0"/>
              <a:t>6.  It was the Son speaking to Moses as to a friend.</a:t>
            </a:r>
          </a:p>
          <a:p>
            <a:pPr marL="274320" indent="-274320"/>
            <a:r>
              <a:rPr lang="en-US" dirty="0"/>
              <a:t>7.  It was the Son appearing to Joshua as the captain of the Lord’s army.</a:t>
            </a:r>
          </a:p>
          <a:p>
            <a:pPr marL="274320" indent="-274320"/>
            <a:r>
              <a:rPr lang="en-US" dirty="0"/>
              <a:t>8.  It was the Son that appeared to Abraham and Isaac and wrestled with Jacob.</a:t>
            </a:r>
          </a:p>
          <a:p>
            <a:pPr marL="274320" indent="-274320"/>
            <a:r>
              <a:rPr lang="en-US" dirty="0"/>
              <a:t>9.  It was the Son that appeared to Manoah and his wife, the parents of Samson.</a:t>
            </a:r>
          </a:p>
          <a:p>
            <a:pPr marL="274320" indent="-274320"/>
            <a:r>
              <a:rPr lang="en-US" dirty="0"/>
              <a:t>10. He is sometimes described as the angel of the Lord or as the Lord, Yahweh, directly.</a:t>
            </a:r>
          </a:p>
          <a:p>
            <a:pPr marL="274320" indent="-274320"/>
            <a:r>
              <a:rPr lang="en-US" dirty="0"/>
              <a:t>11. For both Moses and Joshua, his divinity made the ground holy, and He told them to take off their shoes.</a:t>
            </a:r>
          </a:p>
          <a:p>
            <a:pPr marL="274320" indent="-274320"/>
            <a:r>
              <a:rPr lang="en-US" dirty="0"/>
              <a:t>12. The Son has always been God’s active agent and His emissary to our fallen race.</a:t>
            </a:r>
          </a:p>
          <a:p>
            <a:pPr marL="274320" indent="-274320"/>
            <a:endParaRPr lang="en-US" dirty="0"/>
          </a:p>
          <a:p>
            <a:pPr marL="274320" indent="-274320"/>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4533454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does this verse tell us about communication in the Garden?</a:t>
            </a:r>
          </a:p>
          <a:p>
            <a:pPr marL="274320" indent="-274320"/>
            <a:r>
              <a:rPr lang="en-US" dirty="0"/>
              <a:t>1.  What did they hear?</a:t>
            </a:r>
          </a:p>
          <a:p>
            <a:pPr marL="274320" indent="-274320"/>
            <a:r>
              <a:rPr lang="en-US" dirty="0"/>
              <a:t>2.  They heard the sound of the Lord walking in the garden.</a:t>
            </a:r>
          </a:p>
          <a:p>
            <a:pPr marL="274320" indent="-274320"/>
            <a:r>
              <a:rPr lang="en-US" dirty="0"/>
              <a:t>3.  This certainly implies that the Lord was in a physical form that made a sound when we walked along in the garden.</a:t>
            </a:r>
          </a:p>
          <a:p>
            <a:pPr marL="274320" indent="-274320"/>
            <a:r>
              <a:rPr lang="en-US" dirty="0"/>
              <a:t>4.  They were hiding from the presence of the Lord, so He must have been visible in a physical form that they could see.</a:t>
            </a:r>
          </a:p>
          <a:p>
            <a:pPr marL="274320" indent="-274320"/>
            <a:r>
              <a:rPr lang="en-US" dirty="0"/>
              <a:t>5.  This appears to be a common occurrence of a repeated meeting with the Son.</a:t>
            </a:r>
          </a:p>
          <a:p>
            <a:pPr marL="274320" indent="-274320"/>
            <a:r>
              <a:rPr lang="en-US" dirty="0"/>
              <a:t>6.  Apparently, He would come in the cool of the day to fellowship and commune with the first couple.</a:t>
            </a:r>
          </a:p>
          <a:p>
            <a:pPr marL="274320" indent="-274320"/>
            <a:r>
              <a:rPr lang="en-US" dirty="0"/>
              <a:t>7.  Following this verse, that comes just after they sinned, the Lord speaks to them directly.</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77507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was to be the consequence of disobeying the commandment of God?</a:t>
            </a:r>
          </a:p>
          <a:p>
            <a:pPr marL="274320" indent="-274320"/>
            <a:r>
              <a:rPr lang="en-US" dirty="0"/>
              <a:t>1.  Death.</a:t>
            </a:r>
          </a:p>
          <a:p>
            <a:pPr marL="274320" indent="-274320"/>
            <a:endParaRPr lang="en-US" dirty="0"/>
          </a:p>
          <a:p>
            <a:pPr marL="274320" indent="-274320"/>
            <a:r>
              <a:rPr lang="en-US" b="1" dirty="0"/>
              <a:t>Q2: For such an important command with such devastating consequences, how could the Lord make sure they understood which tree He was talking about.?</a:t>
            </a:r>
          </a:p>
          <a:p>
            <a:pPr marL="274320" indent="-274320"/>
            <a:r>
              <a:rPr lang="en-US" dirty="0"/>
              <a:t>1.  The way the Lord could make sure there was no confusion about which tree he meant would be to take Adam to the tree and say “This is the tree.”</a:t>
            </a:r>
          </a:p>
          <a:p>
            <a:pPr marL="274320" indent="-274320"/>
            <a:r>
              <a:rPr lang="en-US" dirty="0"/>
              <a:t>2.  Again, this would imply a face-to-face communication with the Lord physically present.</a:t>
            </a:r>
          </a:p>
          <a:p>
            <a:pPr marL="274320" indent="-274320"/>
            <a:endParaRPr lang="en-US" dirty="0"/>
          </a:p>
          <a:p>
            <a:pPr marL="274320" indent="-274320"/>
            <a:r>
              <a:rPr lang="en-US" b="1" dirty="0"/>
              <a:t>Q3:  Why didn’t Adam and Eve die in the very day that they ate the forbidden fruit?</a:t>
            </a:r>
          </a:p>
          <a:p>
            <a:pPr marL="274320" indent="-274320"/>
            <a:r>
              <a:rPr lang="en-US" dirty="0"/>
              <a:t>1.  The Hebrew doesn’t actually say that they would die on that very day.</a:t>
            </a:r>
          </a:p>
          <a:p>
            <a:pPr marL="274320" indent="-274320"/>
            <a:r>
              <a:rPr lang="en-US" dirty="0"/>
              <a:t>2.  “In the day” refers to the time of eating the fruit not the time of their death.</a:t>
            </a:r>
          </a:p>
          <a:p>
            <a:pPr marL="274320" indent="-274320"/>
            <a:r>
              <a:rPr lang="en-US" dirty="0"/>
              <a:t>3.  So the NLT translates it this way:</a:t>
            </a:r>
          </a:p>
          <a:p>
            <a:pPr marL="274320" indent="-274320"/>
            <a:r>
              <a:rPr lang="en-US" b="1" dirty="0"/>
              <a:t>Genesis 2:16-17 NLT</a:t>
            </a:r>
            <a:r>
              <a:rPr lang="en-US" dirty="0"/>
              <a:t> - 16 But the LORD God warned him, "You may freely eat the fruit of every tree in the garden-- 17 except the tree of the knowledge of good and evil. If you eat its fruit, you are sure to die.“</a:t>
            </a:r>
          </a:p>
          <a:p>
            <a:pPr marL="274320" indent="-274320"/>
            <a:r>
              <a:rPr lang="en-US" dirty="0"/>
              <a:t>4.  And indeed, when they ate the fruit, their doom was sealed.</a:t>
            </a:r>
          </a:p>
          <a:p>
            <a:pPr marL="274320" indent="-274320"/>
            <a:r>
              <a:rPr lang="en-US" dirty="0"/>
              <a:t>5.  Adam lived for 930 years but His death sentence was never in question.</a:t>
            </a:r>
          </a:p>
          <a:p>
            <a:pPr marL="274320" indent="-274320"/>
            <a:r>
              <a:rPr lang="en-US" dirty="0"/>
              <a:t>5.  When they lost access to the tree of life, death was inevitable.</a:t>
            </a:r>
          </a:p>
          <a:p>
            <a:pPr marL="274320" indent="-274320"/>
            <a:endParaRPr lang="en-US" dirty="0"/>
          </a:p>
          <a:p>
            <a:pPr marL="274320" indent="-274320"/>
            <a:r>
              <a:rPr lang="en-US" b="1" dirty="0"/>
              <a:t>Q3: What foundation or president did this set for the rest of Scripture?</a:t>
            </a:r>
          </a:p>
          <a:p>
            <a:pPr marL="274320" indent="-274320"/>
            <a:r>
              <a:rPr lang="en-US" dirty="0"/>
              <a:t>1.  From Genesis to Revelation, God’s truth does not change.</a:t>
            </a:r>
          </a:p>
          <a:p>
            <a:pPr marL="274320" indent="-274320"/>
            <a:r>
              <a:rPr lang="en-US" dirty="0"/>
              <a:t>2.  Sin is the transgression of God’s commandments and the wages of sins is death.</a:t>
            </a:r>
          </a:p>
          <a:p>
            <a:pPr marL="274320" indent="-274320"/>
            <a:r>
              <a:rPr lang="en-US" dirty="0"/>
              <a:t>3.  Ezekiel says it in the OT:</a:t>
            </a:r>
          </a:p>
          <a:p>
            <a:pPr marL="274320" indent="-274320"/>
            <a:r>
              <a:rPr lang="en-US" b="1" dirty="0"/>
              <a:t>Ezekiel 18:20 ESV</a:t>
            </a:r>
            <a:r>
              <a:rPr lang="en-US" dirty="0"/>
              <a:t> - The soul who sins shall die. </a:t>
            </a:r>
          </a:p>
          <a:p>
            <a:pPr marL="274320" indent="-274320"/>
            <a:r>
              <a:rPr lang="en-US" dirty="0"/>
              <a:t>4.  Paul says it in the NT: </a:t>
            </a:r>
          </a:p>
          <a:p>
            <a:pPr marL="274320" indent="-274320"/>
            <a:r>
              <a:rPr lang="en-US" b="1" dirty="0"/>
              <a:t>Romans 6:23 KJV </a:t>
            </a:r>
            <a:r>
              <a:rPr lang="en-US" dirty="0"/>
              <a:t>- For the wages of sin is death; but the gift of God is eternal life through Jesus Christ our Lord.</a:t>
            </a:r>
          </a:p>
          <a:p>
            <a:pPr marL="274320" indent="-274320"/>
            <a:r>
              <a:rPr lang="en-US" dirty="0"/>
              <a:t>5.  In fact, Paul goes back to the first sin in Eden to explain the origin of death.</a:t>
            </a:r>
          </a:p>
          <a:p>
            <a:pPr marL="274320" indent="-274320"/>
            <a:r>
              <a:rPr lang="en-US" b="1" dirty="0"/>
              <a:t>Romans 5:12 KJV </a:t>
            </a:r>
            <a:r>
              <a:rPr lang="en-US" dirty="0"/>
              <a:t>- Wherefore, as by one man (Adam) sin entered into the world, and death by sin; and so death passed upon all men, for that all have sinned:</a:t>
            </a:r>
          </a:p>
          <a:p>
            <a:pPr marL="274320" indent="-274320"/>
            <a:r>
              <a:rPr lang="en-US" dirty="0"/>
              <a:t>6.  The first mention in Scripture often sets the stage for truth that endures throughout Scripture.</a:t>
            </a:r>
          </a:p>
          <a:p>
            <a:pPr marL="274320" indent="-274320"/>
            <a:endParaRPr lang="en-US" dirty="0"/>
          </a:p>
          <a:p>
            <a:pPr marL="274320" indent="-274320"/>
            <a:r>
              <a:rPr lang="en-US" altLang="en-US" b="1" dirty="0"/>
              <a:t>Q4: What lesson should we take from the choice placed before our first parents?</a:t>
            </a:r>
          </a:p>
          <a:p>
            <a:pPr marL="274320" indent="-274320"/>
            <a:r>
              <a:rPr lang="en-US" altLang="en-US" dirty="0"/>
              <a:t>1.  We have a similar choice to make that leads to similar results.</a:t>
            </a:r>
          </a:p>
          <a:p>
            <a:pPr marL="274320" indent="-274320"/>
            <a:r>
              <a:rPr lang="en-US" altLang="en-US" dirty="0"/>
              <a:t>2.  Are we going to be faithful to God and acknowledge that He knows best?</a:t>
            </a:r>
          </a:p>
          <a:p>
            <a:pPr marL="274320" indent="-274320"/>
            <a:r>
              <a:rPr lang="en-US" altLang="en-US" dirty="0"/>
              <a:t>3.  Or are we going to rebel against Him and believe Satan’s lies instead.</a:t>
            </a:r>
          </a:p>
          <a:p>
            <a:pPr marL="274320" indent="-274320"/>
            <a:r>
              <a:rPr lang="en-US" altLang="en-US" dirty="0"/>
              <a:t>4.  Our choice will determine our destiny: immortality or eternal death.</a:t>
            </a:r>
          </a:p>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14</a:t>
            </a:fld>
            <a:endParaRPr lang="en-US" dirty="0"/>
          </a:p>
        </p:txBody>
      </p:sp>
    </p:spTree>
    <p:extLst>
      <p:ext uri="{BB962C8B-B14F-4D97-AF65-F5344CB8AC3E}">
        <p14:creationId xmlns:p14="http://schemas.microsoft.com/office/powerpoint/2010/main" val="3593301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Who is speaking to whom in this verse?</a:t>
            </a:r>
          </a:p>
          <a:p>
            <a:pPr marL="274320" indent="-274320">
              <a:defRPr/>
            </a:pPr>
            <a:r>
              <a:rPr lang="en-US" dirty="0"/>
              <a:t>This is the Lord speaking to Satan in the form of the serpent in Eden.</a:t>
            </a:r>
          </a:p>
          <a:p>
            <a:pPr marL="274320" indent="-274320">
              <a:defRPr/>
            </a:pPr>
            <a:endParaRPr lang="en-US" dirty="0"/>
          </a:p>
          <a:p>
            <a:pPr marL="274320" indent="-274320"/>
            <a:r>
              <a:rPr lang="en-US" b="1" dirty="0"/>
              <a:t>Q2: What hope do you see in this promise?</a:t>
            </a:r>
          </a:p>
          <a:p>
            <a:pPr marL="274320" indent="-274320"/>
            <a:r>
              <a:rPr lang="en-US" dirty="0"/>
              <a:t>1.  This is the first hint we have of the gospel.</a:t>
            </a:r>
          </a:p>
          <a:p>
            <a:pPr marL="274320" indent="-274320"/>
            <a:r>
              <a:rPr lang="en-US" dirty="0"/>
              <a:t>2.  Although this is cryptic, there is coming a seed of the woman that will strike a deadly blow to the head of the devil.</a:t>
            </a:r>
          </a:p>
          <a:p>
            <a:pPr marL="274320" indent="-274320">
              <a:defRPr/>
            </a:pPr>
            <a:r>
              <a:rPr lang="en-US" dirty="0"/>
              <a:t>3.  In the cosmic conflict between Christ and Satan, Christ wins a decisive victory that defeats and destroys Satan (crushes his head).</a:t>
            </a:r>
          </a:p>
          <a:p>
            <a:pPr marL="274320" indent="-274320">
              <a:defRPr/>
            </a:pPr>
            <a:r>
              <a:rPr lang="en-US" dirty="0"/>
              <a:t>4.  This a peek at the end of the story.</a:t>
            </a:r>
          </a:p>
          <a:p>
            <a:pPr marL="274320" indent="-274320">
              <a:defRPr/>
            </a:pPr>
            <a:r>
              <a:rPr lang="en-US" dirty="0"/>
              <a:t>5.  There is a cosmic conflict, a great controversy, between Christ and Satan that begins in Genesis and ends in Revelation.</a:t>
            </a:r>
          </a:p>
          <a:p>
            <a:pPr marL="274320" indent="-274320">
              <a:defRPr/>
            </a:pPr>
            <a:r>
              <a:rPr lang="en-US" dirty="0"/>
              <a:t>6.  Satan is defeated; Christ wins.</a:t>
            </a:r>
          </a:p>
          <a:p>
            <a:pPr marL="274320" indent="-274320" eaLnBrk="1" hangingPunct="1">
              <a:lnSpc>
                <a:spcPct val="80000"/>
              </a:lnSpc>
              <a:defRPr/>
            </a:pPr>
            <a:r>
              <a:rPr lang="en-US" dirty="0"/>
              <a:t>7.  And if you’re on Christ’s side, you win too.</a:t>
            </a:r>
          </a:p>
          <a:p>
            <a:pPr marL="274320" indent="-274320">
              <a:lnSpc>
                <a:spcPct val="80000"/>
              </a:lnSpc>
            </a:pPr>
            <a:r>
              <a:rPr lang="en-US" altLang="en-US" sz="1200" dirty="0"/>
              <a:t>8.  It is ironic that the one making this promise is likely the Son of God who would come as the Messiah some 4,000 years later to endure the painful strike of crucifixion as He crushes the serpent’s head.</a:t>
            </a:r>
          </a:p>
          <a:p>
            <a:pPr marL="274320" indent="-274320"/>
            <a:r>
              <a:rPr lang="en-US" dirty="0"/>
              <a:t>9.  God’s plan from the very beginning was not to cast us off, but to send His Son to save us.</a:t>
            </a:r>
          </a:p>
          <a:p>
            <a:pPr marL="274320" indent="-274320"/>
            <a:r>
              <a:rPr lang="en-US" dirty="0"/>
              <a:t>!0.  As Peter describes Jesus in:: </a:t>
            </a:r>
          </a:p>
          <a:p>
            <a:pPr marL="274320" indent="-274320"/>
            <a:r>
              <a:rPr lang="en-US" b="1" dirty="0"/>
              <a:t>1 Peter 1:20 KJV - 20</a:t>
            </a:r>
            <a:r>
              <a:rPr lang="en-US" dirty="0"/>
              <a:t> Who verily was foreordained before the foundation of the world, but was manifest in these last times for you,</a:t>
            </a:r>
          </a:p>
          <a:p>
            <a:pPr marL="274320" indent="-274320"/>
            <a:endParaRPr lang="en-US" b="1" dirty="0"/>
          </a:p>
          <a:p>
            <a:pPr marL="274320" indent="-274320"/>
            <a:r>
              <a:rPr lang="en-US" b="1" dirty="0"/>
              <a:t>Q3: Who is the seed of the woman?</a:t>
            </a:r>
          </a:p>
          <a:p>
            <a:pPr marL="274320" indent="-274320"/>
            <a:r>
              <a:rPr lang="en-US" dirty="0"/>
              <a:t>1.  There is only one virgin birth in human history.</a:t>
            </a:r>
          </a:p>
          <a:p>
            <a:pPr marL="274320" indent="-274320"/>
            <a:r>
              <a:rPr lang="en-US" dirty="0"/>
              <a:t>2.  The incarnation of Jesus made Him the unique seed of the woman as He had no earthly father but was born by the power of the Holy Spirit making Him uniquely divine and human.</a:t>
            </a:r>
          </a:p>
          <a:p>
            <a:pPr marL="274320" indent="-274320"/>
            <a:r>
              <a:rPr lang="en-US" dirty="0"/>
              <a:t>3.  At the cross, it was Christ who sealed the doom of Satan and his kingdom by dying for our sins and rising again to provide for the forgiveness of our sins.</a:t>
            </a:r>
          </a:p>
          <a:p>
            <a:pPr marL="274320" indent="-274320">
              <a:defRPr/>
            </a:pPr>
            <a:endParaRPr lang="en-US" dirty="0"/>
          </a:p>
          <a:p>
            <a:pPr marL="274320" indent="-274320">
              <a:defRPr/>
            </a:pPr>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15</a:t>
            </a:fld>
            <a:endParaRPr lang="en-US" dirty="0"/>
          </a:p>
        </p:txBody>
      </p:sp>
    </p:spTree>
    <p:extLst>
      <p:ext uri="{BB962C8B-B14F-4D97-AF65-F5344CB8AC3E}">
        <p14:creationId xmlns:p14="http://schemas.microsoft.com/office/powerpoint/2010/main" val="31766032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Where did God get the skins to make the coats?</a:t>
            </a:r>
          </a:p>
          <a:p>
            <a:pPr marL="274320" indent="-274320"/>
            <a:r>
              <a:rPr lang="en-US" altLang="en-US" dirty="0"/>
              <a:t>1.  God introduced the sacrificial system right after the first sin.</a:t>
            </a:r>
          </a:p>
          <a:p>
            <a:pPr marL="274320" indent="-274320"/>
            <a:r>
              <a:rPr lang="en-US" altLang="en-US" dirty="0"/>
              <a:t>2.  The coats of skin came from animal sacrifices that pointed forward to Christ the Redeemer.</a:t>
            </a:r>
          </a:p>
          <a:p>
            <a:pPr marL="274320" indent="-274320"/>
            <a:r>
              <a:rPr lang="en-US" altLang="en-US" dirty="0"/>
              <a:t>3.  John the beloved apostle writes this about Jesus:</a:t>
            </a:r>
          </a:p>
          <a:p>
            <a:pPr marL="274320" indent="-274320"/>
            <a:r>
              <a:rPr lang="en-US" b="1" dirty="0"/>
              <a:t>1 John 2:2 (NIV)</a:t>
            </a:r>
          </a:p>
          <a:p>
            <a:pPr marL="731520" lvl="2" indent="-274320"/>
            <a:r>
              <a:rPr lang="en-US" baseline="30000" dirty="0"/>
              <a:t>2 </a:t>
            </a:r>
            <a:r>
              <a:rPr lang="en-US" dirty="0"/>
              <a:t>He is the atoning sacrifice for our sins, and not only for ours but also for the sins of the whole world.</a:t>
            </a:r>
          </a:p>
          <a:p>
            <a:pPr marL="274320" lvl="0" indent="-274320"/>
            <a:r>
              <a:rPr lang="en-US" dirty="0"/>
              <a:t>4.  God put into effect the everlasting covenant of salvation established</a:t>
            </a:r>
            <a:r>
              <a:rPr lang="en-US" baseline="0" dirty="0"/>
              <a:t> from the foundation of the world.</a:t>
            </a:r>
            <a:endParaRPr lang="en-US" dirty="0"/>
          </a:p>
          <a:p>
            <a:pPr marL="274320" lvl="0" indent="-274320"/>
            <a:r>
              <a:rPr lang="en-US" dirty="0"/>
              <a:t>5.  God the Son would die for the sins of His own creatures.</a:t>
            </a:r>
          </a:p>
          <a:p>
            <a:pPr marL="274320" lvl="0" indent="-274320"/>
            <a:r>
              <a:rPr lang="en-US" dirty="0"/>
              <a:t>6.  And</a:t>
            </a:r>
            <a:r>
              <a:rPr lang="en-US" baseline="0" dirty="0"/>
              <a:t> God the Father would accept His death in place of ours as the wages of our sin.</a:t>
            </a:r>
          </a:p>
          <a:p>
            <a:pPr marL="274320" lvl="0" indent="-274320"/>
            <a:r>
              <a:rPr lang="en-US" baseline="0" dirty="0"/>
              <a:t>7.  Because of the curse, we continue to die the first death, but because of Christ, those who trust Him will escape the second death.</a:t>
            </a:r>
          </a:p>
          <a:p>
            <a:pPr marL="274320" indent="-274320"/>
            <a:r>
              <a:rPr lang="en-US" b="1" dirty="0"/>
              <a:t>1 Corinthians 15:22 (NKJV)</a:t>
            </a:r>
          </a:p>
          <a:p>
            <a:pPr marL="731520" lvl="2" indent="-274320"/>
            <a:r>
              <a:rPr lang="en-US" baseline="30000" dirty="0"/>
              <a:t>22 </a:t>
            </a:r>
            <a:r>
              <a:rPr lang="en-US" dirty="0"/>
              <a:t>For as in Adam all die, even so in Christ all shall be made alive. </a:t>
            </a:r>
          </a:p>
          <a:p>
            <a:pPr marL="274320" lvl="0" indent="-274320"/>
            <a:endParaRPr lang="en-US" dirty="0"/>
          </a:p>
          <a:p>
            <a:pPr marL="274320" indent="-27432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597644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defRPr/>
            </a:pPr>
            <a:r>
              <a:rPr lang="en-US" b="1" dirty="0"/>
              <a:t>Q1: What does Paul say demonstrated conclusively the divine nature and power of God?</a:t>
            </a:r>
          </a:p>
          <a:p>
            <a:pPr marL="274320" indent="-457200">
              <a:defRPr/>
            </a:pPr>
            <a:r>
              <a:rPr lang="en-US" dirty="0"/>
              <a:t>1.  He says it is the creation we see all around us.</a:t>
            </a:r>
          </a:p>
          <a:p>
            <a:pPr marL="274320" indent="-457200">
              <a:defRPr/>
            </a:pPr>
            <a:r>
              <a:rPr lang="en-US" dirty="0"/>
              <a:t>2.  The heavens that declare the glory of God.</a:t>
            </a:r>
          </a:p>
          <a:p>
            <a:pPr marL="274320" indent="-457200">
              <a:defRPr/>
            </a:pPr>
            <a:r>
              <a:rPr lang="en-US" dirty="0"/>
              <a:t>3.  The biosphere here on earth that contains the living things He created.</a:t>
            </a:r>
          </a:p>
          <a:p>
            <a:pPr marL="274320" indent="-457200">
              <a:defRPr/>
            </a:pPr>
            <a:r>
              <a:rPr lang="en-US" dirty="0"/>
              <a:t>4.  The beauty, design, and complexity of the natural world require a Creator.</a:t>
            </a:r>
          </a:p>
          <a:p>
            <a:pPr marL="274320" indent="-457200">
              <a:defRPr/>
            </a:pPr>
            <a:r>
              <a:rPr lang="en-US" altLang="en-US" dirty="0"/>
              <a:t>5.  Our Creator is a God of order, beauty, the infinite, the infinitesimal, the complex, the elegantly simple</a:t>
            </a:r>
            <a:endParaRPr lang="en-US" dirty="0"/>
          </a:p>
          <a:p>
            <a:pPr marL="274320" indent="-457200">
              <a:defRPr/>
            </a:pPr>
            <a:r>
              <a:rPr lang="en-US" dirty="0"/>
              <a:t>6.  Yes, our world is fallen, but it still declares the glory of the God who created it.</a:t>
            </a:r>
          </a:p>
          <a:p>
            <a:pPr marL="274320" indent="-457200">
              <a:buFontTx/>
              <a:buNone/>
            </a:pPr>
            <a:r>
              <a:rPr lang="en-US" altLang="en-US" dirty="0"/>
              <a:t>7.  We can know without a doubt that the universe did not create itself.  </a:t>
            </a:r>
          </a:p>
          <a:p>
            <a:pPr marL="274320" indent="-457200">
              <a:buFontTx/>
              <a:buNone/>
            </a:pPr>
            <a:r>
              <a:rPr lang="en-US" altLang="en-US" dirty="0"/>
              <a:t>8.  The creation requires a Creator.  </a:t>
            </a:r>
          </a:p>
          <a:p>
            <a:pPr marL="274320" indent="-457200">
              <a:buFontTx/>
              <a:buNone/>
            </a:pPr>
            <a:r>
              <a:rPr lang="en-US" altLang="en-US" dirty="0"/>
              <a:t>9.  Those who deny that there is a Creator will be without excuse in the judgment.</a:t>
            </a:r>
          </a:p>
          <a:p>
            <a:pPr marL="274320" indent="-457200">
              <a:buFontTx/>
              <a:buNone/>
            </a:pPr>
            <a:endParaRPr lang="en-US" altLang="en-US" dirty="0"/>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altLang="en-US" b="1" dirty="0"/>
              <a:t>Q2:  What things of nature are most impressive to you in declaring the existence and power of God?</a:t>
            </a:r>
          </a:p>
          <a:p>
            <a:pPr marL="274320" indent="-457200">
              <a:buFontTx/>
              <a:buNone/>
            </a:pPr>
            <a:r>
              <a:rPr lang="en-US" altLang="en-US" dirty="0"/>
              <a:t>1.  To me: the greatest evidence for a Creator is the specified complexity of biological organisms.  </a:t>
            </a:r>
          </a:p>
          <a:p>
            <a:pPr marL="274320" indent="-457200">
              <a:buFontTx/>
              <a:buNone/>
            </a:pPr>
            <a:r>
              <a:rPr lang="en-US" altLang="en-US" dirty="0"/>
              <a:t>2.  There is no possible way that the complex biochemical relations and reactions that make things live could have come about by chance. </a:t>
            </a:r>
          </a:p>
          <a:p>
            <a:pPr marL="274320" indent="-457200">
              <a:buFontTx/>
              <a:buNone/>
            </a:pPr>
            <a:r>
              <a:rPr lang="en-US" altLang="en-US" dirty="0"/>
              <a:t>3.  This is the law of biogenesis: Life comes only from life, so the first life had to be created.</a:t>
            </a:r>
          </a:p>
          <a:p>
            <a:pPr marL="274320" indent="-457200">
              <a:buFontTx/>
              <a:buNone/>
            </a:pPr>
            <a:r>
              <a:rPr lang="en-US" altLang="en-US" dirty="0"/>
              <a:t>4.  The incredible amount of information in the DNA that is present in every cell requires a creator.</a:t>
            </a:r>
          </a:p>
          <a:p>
            <a:pPr marL="274320" indent="-457200">
              <a:buFontTx/>
              <a:buNone/>
            </a:pPr>
            <a:r>
              <a:rPr lang="en-US" altLang="en-US" dirty="0"/>
              <a:t>5.  Information does not arise by chance and random events.</a:t>
            </a:r>
          </a:p>
          <a:p>
            <a:pPr marL="274320" indent="-457200">
              <a:buFontTx/>
              <a:buNone/>
            </a:pPr>
            <a:r>
              <a:rPr lang="en-US" altLang="en-US" dirty="0"/>
              <a:t>6.  It requires an intelligent source, which is God.</a:t>
            </a:r>
          </a:p>
          <a:p>
            <a:pPr marL="274320" indent="-457200">
              <a:buFontTx/>
              <a:buNone/>
            </a:pPr>
            <a:r>
              <a:rPr lang="en-US" altLang="en-US" dirty="0"/>
              <a:t>7.  Here is the question that I posed to Perplexity AI:</a:t>
            </a:r>
          </a:p>
          <a:p>
            <a:pPr marL="274320" indent="-457200"/>
            <a:r>
              <a:rPr lang="en-US" sz="1200" b="0" i="0" kern="1200" dirty="0">
                <a:solidFill>
                  <a:schemeClr val="tx1"/>
                </a:solidFill>
                <a:effectLst/>
                <a:latin typeface="+mn-lt"/>
                <a:ea typeface="+mn-ea"/>
                <a:cs typeface="+mn-cs"/>
              </a:rPr>
              <a:t>8.  What is the information content of a single human cell in terms of equivalent pages of the encyclopedia Britannica?</a:t>
            </a:r>
          </a:p>
          <a:p>
            <a:pPr marL="274320" indent="-457200"/>
            <a:r>
              <a:rPr lang="en-US" sz="1200" b="0" i="0" kern="1200" dirty="0">
                <a:solidFill>
                  <a:schemeClr val="tx1"/>
                </a:solidFill>
                <a:effectLst/>
                <a:latin typeface="+mn-lt"/>
                <a:ea typeface="+mn-ea"/>
                <a:cs typeface="+mn-cs"/>
              </a:rPr>
              <a:t>9.  Answer:</a:t>
            </a:r>
          </a:p>
          <a:p>
            <a:pPr marL="731520" lvl="1" indent="-457200"/>
            <a:r>
              <a:rPr lang="en-US" sz="1200" b="0" i="0" kern="1200" dirty="0">
                <a:solidFill>
                  <a:schemeClr val="tx1"/>
                </a:solidFill>
                <a:effectLst/>
                <a:latin typeface="+mn-lt"/>
                <a:ea typeface="+mn-ea"/>
                <a:cs typeface="+mn-cs"/>
              </a:rPr>
              <a:t>A commonly repeated comparison says that the DNA in the nucleus of one human cell contains enough information to fill </a:t>
            </a:r>
            <a:r>
              <a:rPr lang="en-US" sz="1200" b="1" i="0" kern="1200" dirty="0">
                <a:solidFill>
                  <a:schemeClr val="tx1"/>
                </a:solidFill>
                <a:effectLst/>
                <a:latin typeface="+mn-lt"/>
                <a:ea typeface="+mn-ea"/>
                <a:cs typeface="+mn-cs"/>
              </a:rPr>
              <a:t>about 1 million encyclopedia pages</a:t>
            </a:r>
            <a:r>
              <a:rPr lang="en-US" sz="1200" b="0" i="0" kern="1200" dirty="0">
                <a:solidFill>
                  <a:schemeClr val="tx1"/>
                </a:solidFill>
                <a:effectLst/>
                <a:latin typeface="+mn-lt"/>
                <a:ea typeface="+mn-ea"/>
                <a:cs typeface="+mn-cs"/>
              </a:rPr>
              <a:t>—roughly </a:t>
            </a:r>
            <a:r>
              <a:rPr lang="en-US" sz="1200" b="1" i="0" kern="1200" dirty="0">
                <a:solidFill>
                  <a:schemeClr val="tx1"/>
                </a:solidFill>
                <a:effectLst/>
                <a:latin typeface="+mn-lt"/>
                <a:ea typeface="+mn-ea"/>
                <a:cs typeface="+mn-cs"/>
              </a:rPr>
              <a:t>40 complete sets of the traditional 25,000-page, 23-volume </a:t>
            </a:r>
            <a:r>
              <a:rPr lang="en-US" sz="1200" b="1" i="1" kern="1200" dirty="0" err="1">
                <a:solidFill>
                  <a:schemeClr val="tx1"/>
                </a:solidFill>
                <a:effectLst/>
                <a:latin typeface="+mn-lt"/>
                <a:ea typeface="+mn-ea"/>
                <a:cs typeface="+mn-cs"/>
              </a:rPr>
              <a:t>Encyclopaedia</a:t>
            </a:r>
            <a:r>
              <a:rPr lang="en-US" sz="1200" b="1" i="1" kern="1200" dirty="0">
                <a:solidFill>
                  <a:schemeClr val="tx1"/>
                </a:solidFill>
                <a:effectLst/>
                <a:latin typeface="+mn-lt"/>
                <a:ea typeface="+mn-ea"/>
                <a:cs typeface="+mn-cs"/>
              </a:rPr>
              <a:t> Britannica</a:t>
            </a:r>
            <a:r>
              <a:rPr lang="en-US" sz="1200" b="0" i="0" kern="1200" dirty="0">
                <a:solidFill>
                  <a:schemeClr val="tx1"/>
                </a:solidFill>
                <a:effectLst/>
                <a:latin typeface="+mn-lt"/>
                <a:ea typeface="+mn-ea"/>
                <a:cs typeface="+mn-cs"/>
              </a:rPr>
              <a:t>*, or about </a:t>
            </a:r>
            <a:r>
              <a:rPr lang="en-US" sz="1200" b="1" i="0" kern="1200" dirty="0">
                <a:solidFill>
                  <a:schemeClr val="tx1"/>
                </a:solidFill>
                <a:effectLst/>
                <a:latin typeface="+mn-lt"/>
                <a:ea typeface="+mn-ea"/>
                <a:cs typeface="+mn-cs"/>
              </a:rPr>
              <a:t>920 Britannica-sized volumes</a:t>
            </a:r>
            <a:r>
              <a:rPr lang="en-US" sz="1200" b="0" i="0" kern="1200" dirty="0">
                <a:solidFill>
                  <a:schemeClr val="tx1"/>
                </a:solidFill>
                <a:effectLst/>
                <a:latin typeface="+mn-lt"/>
                <a:ea typeface="+mn-ea"/>
                <a:cs typeface="+mn-cs"/>
              </a:rPr>
              <a:t>.</a:t>
            </a:r>
          </a:p>
          <a:p>
            <a:pPr marL="274320" indent="-457200">
              <a:buFontTx/>
              <a:buNone/>
            </a:pPr>
            <a:r>
              <a:rPr lang="en-US" altLang="en-US" dirty="0"/>
              <a:t>God the Creator put that much information in each one of your cells.  </a:t>
            </a:r>
          </a:p>
          <a:p>
            <a:pPr marL="274320" indent="-457200">
              <a:buFontTx/>
              <a:buNone/>
            </a:pPr>
            <a:r>
              <a:rPr lang="en-US" altLang="en-US" dirty="0"/>
              <a:t>Amazing!!</a:t>
            </a:r>
          </a:p>
          <a:p>
            <a:pPr marL="274320" indent="-457200">
              <a:buFontTx/>
              <a:buNone/>
            </a:pPr>
            <a:r>
              <a:rPr lang="en-US" altLang="en-US" dirty="0"/>
              <a:t>God still speaks through creation.</a:t>
            </a:r>
          </a:p>
          <a:p>
            <a:pPr marL="274320" indent="-457200">
              <a:buFontTx/>
              <a:buNone/>
            </a:pPr>
            <a:endParaRPr lang="en-US" altLang="en-US" dirty="0"/>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altLang="en-US" b="1" dirty="0"/>
              <a:t>Q3:  What could you misunderstand about God looking only at nature?</a:t>
            </a:r>
          </a:p>
          <a:p>
            <a:pPr marL="274320" indent="-457200">
              <a:buFontTx/>
              <a:buNone/>
            </a:pPr>
            <a:r>
              <a:rPr lang="en-US" altLang="en-US" dirty="0"/>
              <a:t>1.  We could misunderstand the character of God looking only at nature.  </a:t>
            </a:r>
          </a:p>
          <a:p>
            <a:pPr marL="274320" indent="-457200">
              <a:buFontTx/>
              <a:buNone/>
            </a:pPr>
            <a:r>
              <a:rPr lang="en-US" altLang="en-US" dirty="0"/>
              <a:t>2.  It is not clear from nature now that God is love.  </a:t>
            </a:r>
          </a:p>
          <a:p>
            <a:pPr marL="274320" indent="-457200">
              <a:buFontTx/>
              <a:buNone/>
            </a:pPr>
            <a:r>
              <a:rPr lang="en-US" altLang="en-US" dirty="0"/>
              <a:t>3.  The survival of the fittest is often accompanied by destruction of the weakest.  </a:t>
            </a:r>
          </a:p>
          <a:p>
            <a:pPr marL="274320" indent="-457200">
              <a:buFontTx/>
              <a:buNone/>
            </a:pPr>
            <a:r>
              <a:rPr lang="en-US" altLang="en-US" dirty="0"/>
              <a:t>4.  “Nature is red of fang and claw.”  </a:t>
            </a:r>
          </a:p>
          <a:p>
            <a:pPr marL="274320" indent="-457200">
              <a:buFontTx/>
              <a:buNone/>
            </a:pPr>
            <a:r>
              <a:rPr lang="en-US" altLang="en-US" dirty="0"/>
              <a:t>5.  We need to understand that nature as we see it is the result of sin and the curse.</a:t>
            </a:r>
          </a:p>
          <a:p>
            <a:pPr marL="274320" indent="-457200">
              <a:buFontTx/>
              <a:buNone/>
            </a:pPr>
            <a:endParaRPr lang="en-US" altLang="en-US" dirty="0"/>
          </a:p>
          <a:p>
            <a:pPr marL="274320" indent="-457200">
              <a:buFontTx/>
              <a:buNone/>
              <a:defRPr/>
            </a:pPr>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17</a:t>
            </a:fld>
            <a:endParaRPr lang="en-US" dirty="0"/>
          </a:p>
        </p:txBody>
      </p:sp>
    </p:spTree>
    <p:extLst>
      <p:ext uri="{BB962C8B-B14F-4D97-AF65-F5344CB8AC3E}">
        <p14:creationId xmlns:p14="http://schemas.microsoft.com/office/powerpoint/2010/main" val="42268427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buFontTx/>
              <a:buNone/>
            </a:pPr>
            <a:r>
              <a:rPr lang="en-US" b="1" dirty="0"/>
              <a:t>Q1:  What should we note about the gift of prophecy from this verse?</a:t>
            </a:r>
          </a:p>
          <a:p>
            <a:pPr marL="274320" indent="-457200">
              <a:buFontTx/>
              <a:buNone/>
            </a:pPr>
            <a:r>
              <a:rPr lang="en-US" dirty="0"/>
              <a:t>1.  God spoke through prophets in OT times.</a:t>
            </a:r>
          </a:p>
          <a:p>
            <a:pPr marL="274320" indent="-457200">
              <a:buFontTx/>
              <a:buNone/>
            </a:pPr>
            <a:r>
              <a:rPr lang="en-US" dirty="0"/>
              <a:t>2.  We saw this in our memory text:</a:t>
            </a:r>
          </a:p>
          <a:p>
            <a:pPr marL="274320" indent="-457200">
              <a:buFontTx/>
              <a:buNone/>
            </a:pPr>
            <a:r>
              <a:rPr lang="en-US" altLang="en-US" b="1" dirty="0"/>
              <a:t>Hebrews 1:1 NKJV </a:t>
            </a:r>
            <a:r>
              <a:rPr lang="en-US" altLang="en-US" dirty="0"/>
              <a:t>– God, who at various times and in various ways spoke in time past to the fathers by the prophets,</a:t>
            </a:r>
          </a:p>
          <a:p>
            <a:pPr marL="274320" indent="-457200">
              <a:buFontTx/>
              <a:buNone/>
            </a:pPr>
            <a:r>
              <a:rPr lang="en-US" altLang="en-US" dirty="0"/>
              <a:t>3.  The messages that God sent through the prophets were not produced by the prophets themselves.</a:t>
            </a:r>
          </a:p>
          <a:p>
            <a:pPr marL="274320" indent="-457200">
              <a:buFontTx/>
              <a:buNone/>
            </a:pPr>
            <a:r>
              <a:rPr lang="en-US" altLang="en-US" dirty="0"/>
              <a:t>4.  As Peter says here, no prophecy was ever produced by the will of man.</a:t>
            </a:r>
          </a:p>
          <a:p>
            <a:pPr marL="274320" indent="-457200">
              <a:buFontTx/>
              <a:buNone/>
            </a:pPr>
            <a:r>
              <a:rPr lang="en-US" altLang="en-US" dirty="0"/>
              <a:t>5.  Instead, they spoke what God told them to speak under the power of the Holy Spirit.</a:t>
            </a:r>
          </a:p>
          <a:p>
            <a:pPr marL="274320" indent="-457200">
              <a:buFontTx/>
              <a:buNone/>
            </a:pPr>
            <a:r>
              <a:rPr lang="en-US" altLang="en-US" dirty="0"/>
              <a:t>6.  They were speaking the very words of God, introducing their prophecies with words like “Thus saith the Lord…”</a:t>
            </a:r>
          </a:p>
          <a:p>
            <a:pPr marL="274320" indent="-457200">
              <a:buFontTx/>
              <a:buNone/>
            </a:pPr>
            <a:r>
              <a:rPr lang="en-US" altLang="en-US" dirty="0"/>
              <a:t>7.  It was as though God was speaking through them.</a:t>
            </a:r>
          </a:p>
          <a:p>
            <a:pPr marL="274320" indent="-457200">
              <a:buFontTx/>
              <a:buNone/>
            </a:pPr>
            <a:r>
              <a:rPr lang="en-US" altLang="en-US" dirty="0"/>
              <a:t>8.  And their words carried the authority of God Himself.</a:t>
            </a:r>
          </a:p>
          <a:p>
            <a:pPr marL="274320" indent="-457200">
              <a:buFontTx/>
              <a:buNone/>
            </a:pPr>
            <a:endParaRPr lang="en-US" altLang="en-US" dirty="0"/>
          </a:p>
          <a:p>
            <a:pPr marL="274320" indent="-457200">
              <a:buFontTx/>
              <a:buNone/>
            </a:pPr>
            <a:r>
              <a:rPr lang="en-US" altLang="en-US" b="1" dirty="0"/>
              <a:t>Q2: What does the word Prophet mean?</a:t>
            </a:r>
          </a:p>
          <a:p>
            <a:pPr marL="274320" indent="-457200">
              <a:buFontTx/>
              <a:buNone/>
            </a:pPr>
            <a:r>
              <a:rPr lang="en-US" dirty="0"/>
              <a:t>1.  A </a:t>
            </a:r>
            <a:r>
              <a:rPr lang="en-US" b="0" dirty="0"/>
              <a:t>prophet </a:t>
            </a:r>
            <a:r>
              <a:rPr lang="en-US" dirty="0"/>
              <a:t>in the Bible is primarily a person whom God appoints to speak His message to others—God’s messenger or spokesperson.</a:t>
            </a:r>
            <a:endParaRPr lang="en-US" altLang="en-US" dirty="0"/>
          </a:p>
          <a:p>
            <a:pPr marL="274320" indent="-457200">
              <a:buFontTx/>
              <a:buNone/>
            </a:pPr>
            <a:r>
              <a:rPr lang="en-US" altLang="en-US" dirty="0"/>
              <a:t>2.  A good illustration is in Ex 7:1-2 where God appointed Aaron to be Moses’ prophet, to speak Moses’ words to Pharaoh. </a:t>
            </a:r>
          </a:p>
          <a:p>
            <a:pPr marL="274320" indent="-457200">
              <a:buFontTx/>
              <a:buNone/>
            </a:pPr>
            <a:r>
              <a:rPr lang="en-US" dirty="0"/>
              <a:t>3.  In the same way, a prophet speaks God’s words to the people.</a:t>
            </a:r>
            <a:r>
              <a:rPr lang="en-US" altLang="en-US" dirty="0"/>
              <a:t> </a:t>
            </a:r>
          </a:p>
          <a:p>
            <a:pPr marL="274320" indent="-457200">
              <a:buFontTx/>
              <a:buNone/>
            </a:pPr>
            <a:endParaRPr lang="en-US" altLang="en-US" dirty="0"/>
          </a:p>
          <a:p>
            <a:pPr marL="274320" indent="-457200">
              <a:buFontTx/>
              <a:buNone/>
            </a:pPr>
            <a:r>
              <a:rPr lang="en-US" altLang="en-US" b="1" dirty="0"/>
              <a:t>Q3:  What was the main task of a prophet?</a:t>
            </a:r>
          </a:p>
          <a:p>
            <a:pPr marL="274320" indent="-457200">
              <a:buFontTx/>
              <a:buNone/>
            </a:pPr>
            <a:r>
              <a:rPr lang="en-US" altLang="en-US" dirty="0"/>
              <a:t>1.  The prophet’s main task was to speak for God, to tell people what God expected of them, to call them back to faithfulness to God or suffer the consequences of His judgments.</a:t>
            </a:r>
          </a:p>
          <a:p>
            <a:pPr marL="274320" indent="-457200">
              <a:buFontTx/>
              <a:buNone/>
            </a:pPr>
            <a:r>
              <a:rPr lang="en-US" dirty="0"/>
              <a:t>2.  Some prophets did predict future events, but the main thrust of prophecy was calling people to be faithful and warning them of the consequences if they were not.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7794162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How is God speaking to us today?</a:t>
            </a:r>
          </a:p>
          <a:p>
            <a:pPr marL="274320" indent="-274320"/>
            <a:r>
              <a:rPr lang="en-US" dirty="0"/>
              <a:t>1.  God speaks to us today primarily through His word.</a:t>
            </a:r>
          </a:p>
          <a:p>
            <a:pPr marL="274320" indent="-274320"/>
            <a:r>
              <a:rPr lang="en-US" dirty="0"/>
              <a:t>2.  God has given us a sufficient revelation in Scripture to come to a saving knowledge of Him through faith in His Son, Jesus Christ. </a:t>
            </a:r>
          </a:p>
          <a:p>
            <a:pPr marL="274320" indent="-274320"/>
            <a:r>
              <a:rPr lang="en-US" dirty="0"/>
              <a:t>3.  In the verse just before this, Paul writes to Timothy,</a:t>
            </a:r>
          </a:p>
          <a:p>
            <a:pPr marL="274320" indent="-274320"/>
            <a:r>
              <a:rPr lang="en-US" b="1" dirty="0"/>
              <a:t>2 Timothy 3:15 NKJV</a:t>
            </a:r>
            <a:r>
              <a:rPr lang="en-US" dirty="0"/>
              <a:t> – and that from childhood you have known the Holy Scriptures, which are able to make you wise for salvation through faith which is in Christ Jesus.</a:t>
            </a:r>
          </a:p>
          <a:p>
            <a:pPr marL="274320" indent="-274320"/>
            <a:r>
              <a:rPr lang="en-US" dirty="0"/>
              <a:t>4.  The Scriptures, OT and NT, give us sufficient information to find salvation in Jesus Christ.</a:t>
            </a:r>
          </a:p>
          <a:p>
            <a:pPr marL="274320" indent="-274320"/>
            <a:r>
              <a:rPr lang="en-US" dirty="0"/>
              <a:t>5.  God’s ultimate word to us comes through His Son.</a:t>
            </a:r>
          </a:p>
          <a:p>
            <a:pPr marL="274320" indent="-274320"/>
            <a:r>
              <a:rPr lang="en-US" dirty="0"/>
              <a:t>6.  As our memory text says:</a:t>
            </a:r>
          </a:p>
          <a:p>
            <a:pPr marL="274320" indent="-274320"/>
            <a:r>
              <a:rPr lang="en-US" b="1" dirty="0"/>
              <a:t>Hebrews 1:2 NKJV</a:t>
            </a:r>
            <a:r>
              <a:rPr lang="en-US" dirty="0"/>
              <a:t> – 2 [God] has in these last days spoken to us by His Son, </a:t>
            </a:r>
          </a:p>
          <a:p>
            <a:pPr marL="274320" indent="-274320"/>
            <a:r>
              <a:rPr lang="en-US" dirty="0"/>
              <a:t>7.  It is in the NT that we find the Son’s words to us.</a:t>
            </a:r>
          </a:p>
          <a:p>
            <a:pPr marL="274320" indent="-274320"/>
            <a:r>
              <a:rPr lang="en-US" dirty="0"/>
              <a:t>8.  In fact, the NT is the testimony of Jesus or the witness of Jesus.</a:t>
            </a:r>
          </a:p>
          <a:p>
            <a:pPr marL="274320" indent="-274320"/>
            <a:r>
              <a:rPr lang="en-US" dirty="0"/>
              <a:t>9.  It is the inspired record written by His apostles or their close associates that tell us who Jesus was, how he became one of us, what he taught and how he healed, what He believed, how He died for our sins, rose again, ascended to heaven, intercedes for us as our High Priest, and how He will come again.</a:t>
            </a:r>
          </a:p>
          <a:p>
            <a:pPr marL="274320" indent="-274320"/>
            <a:r>
              <a:rPr lang="en-US" dirty="0"/>
              <a:t>10. The NT defines the apostolic Christian faith once and for all delivered to the saints.</a:t>
            </a:r>
          </a:p>
          <a:p>
            <a:pPr marL="274320" indent="-274320"/>
            <a:r>
              <a:rPr lang="en-US" dirty="0"/>
              <a:t>11. It is the faith of Jesus that He delivered to His church.</a:t>
            </a:r>
          </a:p>
          <a:p>
            <a:pPr marL="274320" indent="-274320"/>
            <a:r>
              <a:rPr lang="en-US" dirty="0"/>
              <a:t>12. It is through Jesus that we understand the character of God.</a:t>
            </a:r>
          </a:p>
          <a:p>
            <a:pPr marL="274320" indent="-274320"/>
            <a:r>
              <a:rPr lang="en-US" dirty="0"/>
              <a:t>13. It is by receiving Him and trusting His shed blood for the forgiveness of sins that we are saved.</a:t>
            </a:r>
          </a:p>
          <a:p>
            <a:pPr marL="274320" indent="-274320"/>
            <a:r>
              <a:rPr lang="en-US" dirty="0"/>
              <a:t>14. It is in Him that all the promises of God are ministered to us.</a:t>
            </a:r>
          </a:p>
          <a:p>
            <a:pPr marL="274320" indent="-274320"/>
            <a:r>
              <a:rPr lang="en-US" b="1" dirty="0"/>
              <a:t>2 Corinthians 1:20 NIV</a:t>
            </a:r>
            <a:r>
              <a:rPr lang="en-US" dirty="0"/>
              <a:t> – For no matter how many promises God has made, they are "Yes" in Christ. And so through him the "Amen" is spoken by us to the glory of God.</a:t>
            </a:r>
          </a:p>
          <a:p>
            <a:pPr marL="274320" indent="-274320"/>
            <a:r>
              <a:rPr lang="en-US" dirty="0"/>
              <a:t>15. How many are thankful this morning that God has spoken to us by His Son?</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775070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2703051468"/>
      </p:ext>
    </p:extLst>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0276372"/>
      </p:ext>
    </p:extLst>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028086995"/>
      </p:ext>
    </p:extLst>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6486915"/>
      </p:ext>
    </p:extLst>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844114447"/>
      </p:ext>
    </p:extLst>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3884091"/>
      </p:ext>
    </p:extLst>
  </p:cSld>
  <p:clrMapOvr>
    <a:masterClrMapping/>
  </p:clrMapOvr>
  <p:transition spd="med">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1460766879"/>
      </p:ext>
    </p:extLst>
  </p:cSld>
  <p:clrMapOvr>
    <a:masterClrMapping/>
  </p:clrMapOvr>
  <p:transition spd="med">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12046438"/>
      </p:ext>
    </p:extLst>
  </p:cSld>
  <p:clrMapOvr>
    <a:masterClrMapping/>
  </p:clrMapOvr>
  <p:transition spd="med">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256619321"/>
      </p:ext>
    </p:extLst>
  </p:cSld>
  <p:clrMapOvr>
    <a:masterClrMapping/>
  </p:clrMapOvr>
  <p:transition spd="med">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0976248"/>
      </p:ext>
    </p:extLst>
  </p:cSld>
  <p:clrMapOvr>
    <a:masterClrMapping/>
  </p:clrMapOvr>
  <p:transition spd="med">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2196051352"/>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6.jp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3.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5054434"/>
      </p:ext>
    </p:extLst>
  </p:cSld>
  <p:clrMap bg1="dk2" tx1="lt1" bg2="dk1" tx2="lt2" accent1="accent1" accent2="accent2" accent3="accent3" accent4="accent4" accent5="accent5" accent6="accent6" hlink="hlink" folHlink="folHlink"/>
  <p:sldLayoutIdLst>
    <p:sldLayoutId id="2147486566" r:id="rId1"/>
    <p:sldLayoutId id="2147486567" r:id="rId2"/>
    <p:sldLayoutId id="2147486568" r:id="rId3"/>
    <p:sldLayoutId id="2147486569" r:id="rId4"/>
    <p:sldLayoutId id="2147486570"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5752229"/>
      </p:ext>
    </p:extLst>
  </p:cSld>
  <p:clrMap bg1="dk2" tx1="lt1" bg2="dk1" tx2="lt2" accent1="accent1" accent2="accent2" accent3="accent3" accent4="accent4" accent5="accent5" accent6="accent6" hlink="hlink" folHlink="folHlink"/>
  <p:sldLayoutIdLst>
    <p:sldLayoutId id="2147486579" r:id="rId1"/>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9774877"/>
      </p:ext>
    </p:extLst>
  </p:cSld>
  <p:clrMap bg1="dk2" tx1="lt1" bg2="dk1" tx2="lt2" accent1="accent1" accent2="accent2" accent3="accent3" accent4="accent4" accent5="accent5" accent6="accent6" hlink="hlink" folHlink="folHlink"/>
  <p:sldLayoutIdLst>
    <p:sldLayoutId id="2147486581" r:id="rId1"/>
    <p:sldLayoutId id="2147486582" r:id="rId2"/>
    <p:sldLayoutId id="2147486583" r:id="rId3"/>
    <p:sldLayoutId id="2147486584" r:id="rId4"/>
    <p:sldLayoutId id="2147486585"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slide" Target="slide1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13.xml"/><Relationship Id="rId5" Type="http://schemas.openxmlformats.org/officeDocument/2006/relationships/slide" Target="slide12.xml"/><Relationship Id="rId4" Type="http://schemas.openxmlformats.org/officeDocument/2006/relationships/slide" Target="slide1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slide" Target="slide16.xml"/><Relationship Id="rId4" Type="http://schemas.openxmlformats.org/officeDocument/2006/relationships/slide" Target="slide1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slide" Target="slide19.xml"/><Relationship Id="rId5" Type="http://schemas.openxmlformats.org/officeDocument/2006/relationships/slide" Target="slide18.xml"/><Relationship Id="rId4" Type="http://schemas.openxmlformats.org/officeDocument/2006/relationships/slide" Target="slide1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F6631-CE54-8039-036E-FB89CFE84FEC}"/>
              </a:ext>
            </a:extLst>
          </p:cNvPr>
          <p:cNvSpPr>
            <a:spLocks noGrp="1"/>
          </p:cNvSpPr>
          <p:nvPr>
            <p:ph type="ctrTitle"/>
          </p:nvPr>
        </p:nvSpPr>
        <p:spPr/>
        <p:txBody>
          <a:bodyPr/>
          <a:lstStyle/>
          <a:p>
            <a:r>
              <a:rPr lang="en-US" dirty="0"/>
              <a:t>The Gift of Prophecy</a:t>
            </a:r>
          </a:p>
        </p:txBody>
      </p:sp>
      <p:sp>
        <p:nvSpPr>
          <p:cNvPr id="3" name="Subtitle 2">
            <a:extLst>
              <a:ext uri="{FF2B5EF4-FFF2-40B4-BE49-F238E27FC236}">
                <a16:creationId xmlns:a16="http://schemas.microsoft.com/office/drawing/2014/main" id="{95AACCD0-1677-0641-7DC5-690A14B58FA7}"/>
              </a:ext>
            </a:extLst>
          </p:cNvPr>
          <p:cNvSpPr>
            <a:spLocks noGrp="1"/>
          </p:cNvSpPr>
          <p:nvPr>
            <p:ph type="subTitle" idx="1"/>
          </p:nvPr>
        </p:nvSpPr>
        <p:spPr/>
        <p:txBody>
          <a:bodyPr/>
          <a:lstStyle/>
          <a:p>
            <a:r>
              <a:rPr lang="en-US" dirty="0"/>
              <a:t>Lesson 1</a:t>
            </a:r>
          </a:p>
          <a:p>
            <a:r>
              <a:rPr lang="en-US" dirty="0"/>
              <a:t>The Creator Speaks</a:t>
            </a:r>
          </a:p>
        </p:txBody>
      </p:sp>
    </p:spTree>
    <p:extLst>
      <p:ext uri="{BB962C8B-B14F-4D97-AF65-F5344CB8AC3E}">
        <p14:creationId xmlns:p14="http://schemas.microsoft.com/office/powerpoint/2010/main" val="4076639488"/>
      </p:ext>
    </p:extLst>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F7916-91C0-460C-B558-8DAA48680440}"/>
              </a:ext>
            </a:extLst>
          </p:cNvPr>
          <p:cNvSpPr>
            <a:spLocks noGrp="1"/>
          </p:cNvSpPr>
          <p:nvPr>
            <p:ph type="title"/>
          </p:nvPr>
        </p:nvSpPr>
        <p:spPr/>
        <p:txBody>
          <a:bodyPr>
            <a:normAutofit fontScale="90000"/>
          </a:bodyPr>
          <a:lstStyle/>
          <a:p>
            <a:r>
              <a:rPr lang="en-US" dirty="0"/>
              <a:t>Memory Text</a:t>
            </a:r>
            <a:br>
              <a:rPr lang="en-US" dirty="0"/>
            </a:br>
            <a:r>
              <a:rPr lang="en-US" dirty="0">
                <a:effectLst>
                  <a:outerShdw blurRad="38100" dist="38100" dir="2700000" algn="tl">
                    <a:srgbClr val="000000">
                      <a:alpha val="43137"/>
                    </a:srgbClr>
                  </a:outerShdw>
                </a:effectLst>
              </a:rPr>
              <a:t>Hebrews 1:1-2 NKJV</a:t>
            </a:r>
          </a:p>
        </p:txBody>
      </p:sp>
      <p:sp>
        <p:nvSpPr>
          <p:cNvPr id="3" name="Content Placeholder 2">
            <a:extLst>
              <a:ext uri="{FF2B5EF4-FFF2-40B4-BE49-F238E27FC236}">
                <a16:creationId xmlns:a16="http://schemas.microsoft.com/office/drawing/2014/main" id="{CB2D42D4-7BB8-4C00-A5B5-07B01AC9DAC0}"/>
              </a:ext>
            </a:extLst>
          </p:cNvPr>
          <p:cNvSpPr>
            <a:spLocks noGrp="1"/>
          </p:cNvSpPr>
          <p:nvPr>
            <p:ph idx="1"/>
          </p:nvPr>
        </p:nvSpPr>
        <p:spPr>
          <a:xfrm>
            <a:off x="3505200" y="1676400"/>
            <a:ext cx="5562600" cy="5105400"/>
          </a:xfrm>
        </p:spPr>
        <p:txBody>
          <a:bodyPr>
            <a:normAutofit fontScale="85000" lnSpcReduction="20000"/>
          </a:bodyPr>
          <a:lstStyle/>
          <a:p>
            <a:r>
              <a:rPr lang="en-US" dirty="0">
                <a:effectLst>
                  <a:outerShdw blurRad="38100" dist="38100" dir="2700000" algn="tl">
                    <a:srgbClr val="000000">
                      <a:alpha val="43137"/>
                    </a:srgbClr>
                  </a:outerShdw>
                </a:effectLst>
              </a:rPr>
              <a:t>God, who at various times and in various ways spoke in time past to the fathers by the prophets, </a:t>
            </a:r>
            <a:r>
              <a:rPr lang="en-US" baseline="30000" dirty="0">
                <a:effectLst>
                  <a:outerShdw blurRad="38100" dist="38100" dir="2700000" algn="tl">
                    <a:srgbClr val="000000">
                      <a:alpha val="43137"/>
                    </a:srgbClr>
                  </a:outerShdw>
                </a:effectLst>
              </a:rPr>
              <a:t>2</a:t>
            </a:r>
            <a:r>
              <a:rPr lang="en-US" dirty="0">
                <a:effectLst>
                  <a:outerShdw blurRad="38100" dist="38100" dir="2700000" algn="tl">
                    <a:srgbClr val="000000">
                      <a:alpha val="43137"/>
                    </a:srgbClr>
                  </a:outerShdw>
                </a:effectLst>
              </a:rPr>
              <a:t> has in these last days spoken to us by His Son, whom He has appointed heir of all things, through whom also He made the worlds.  </a:t>
            </a:r>
          </a:p>
          <a:p>
            <a:r>
              <a:rPr lang="en-US" dirty="0">
                <a:effectLst>
                  <a:outerShdw blurRad="38100" dist="38100" dir="2700000" algn="tl">
                    <a:srgbClr val="000000">
                      <a:alpha val="43137"/>
                    </a:srgbClr>
                  </a:outerShdw>
                </a:effectLst>
              </a:rPr>
              <a:t>What two periods of time do you see in this text?</a:t>
            </a:r>
          </a:p>
          <a:p>
            <a:r>
              <a:rPr lang="en-US" dirty="0">
                <a:effectLst>
                  <a:outerShdw blurRad="38100" dist="38100" dir="2700000" algn="tl">
                    <a:srgbClr val="000000">
                      <a:alpha val="43137"/>
                    </a:srgbClr>
                  </a:outerShdw>
                </a:effectLst>
              </a:rPr>
              <a:t>Which method of speaking to us gave us a fuller revelation of God and His character?</a:t>
            </a:r>
          </a:p>
          <a:p>
            <a:r>
              <a:rPr lang="en-US" dirty="0">
                <a:effectLst>
                  <a:outerShdw blurRad="38100" dist="38100" dir="2700000" algn="tl">
                    <a:srgbClr val="000000">
                      <a:alpha val="43137"/>
                    </a:srgbClr>
                  </a:outerShdw>
                </a:effectLst>
              </a:rPr>
              <a:t>What further information does this text give us about the Son of God?</a:t>
            </a:r>
          </a:p>
          <a:p>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01151622"/>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15120-DBA9-BE04-F86C-6266A707ED4E}"/>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862693C9-4E33-1379-8CC2-81EEAED407DC}"/>
              </a:ext>
            </a:extLst>
          </p:cNvPr>
          <p:cNvSpPr>
            <a:spLocks noGrp="1"/>
          </p:cNvSpPr>
          <p:nvPr>
            <p:ph idx="1"/>
          </p:nvPr>
        </p:nvSpPr>
        <p:spPr>
          <a:xfrm>
            <a:off x="3505200" y="1676400"/>
            <a:ext cx="5562600" cy="5105400"/>
          </a:xfrm>
        </p:spPr>
        <p:txBody>
          <a:bodyPr>
            <a:normAutofit fontScale="70000" lnSpcReduction="20000"/>
          </a:bodyPr>
          <a:lstStyle/>
          <a:p>
            <a:r>
              <a:rPr lang="en-US" sz="3600" dirty="0"/>
              <a:t>In God’s original creation of the earth, mankind was created in the image of God as a social being with the capacity for genuine love relationships.  Sin brought a curse upon God’s good creation and man could no longer communicate with God face-to-face.  But God did not abandon us. He has used other ways to speak to us, most importantly by sending His Son to die for us.</a:t>
            </a:r>
            <a:endParaRPr lang="en-US" sz="3200" dirty="0"/>
          </a:p>
          <a:p>
            <a:pPr lvl="1"/>
            <a:r>
              <a:rPr lang="en-US" sz="3200" dirty="0"/>
              <a:t>Face-to-Face</a:t>
            </a:r>
          </a:p>
          <a:p>
            <a:pPr lvl="1"/>
            <a:r>
              <a:rPr lang="en-US" sz="3200" dirty="0"/>
              <a:t>Eden Lost</a:t>
            </a:r>
          </a:p>
          <a:p>
            <a:pPr lvl="1"/>
            <a:r>
              <a:rPr lang="en-US" sz="3200" dirty="0"/>
              <a:t>God Still Speaks</a:t>
            </a:r>
          </a:p>
          <a:p>
            <a:pPr lvl="1"/>
            <a:r>
              <a:rPr lang="en-US" sz="3200" dirty="0"/>
              <a:t>Summary</a:t>
            </a:r>
          </a:p>
        </p:txBody>
      </p:sp>
    </p:spTree>
    <p:extLst>
      <p:ext uri="{BB962C8B-B14F-4D97-AF65-F5344CB8AC3E}">
        <p14:creationId xmlns:p14="http://schemas.microsoft.com/office/powerpoint/2010/main" val="1252613011"/>
      </p:ext>
    </p:extLst>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5988E-7280-4AB9-B479-9D548FFD1AAF}"/>
              </a:ext>
            </a:extLst>
          </p:cNvPr>
          <p:cNvSpPr>
            <a:spLocks noGrp="1"/>
          </p:cNvSpPr>
          <p:nvPr>
            <p:ph type="title"/>
          </p:nvPr>
        </p:nvSpPr>
        <p:spPr/>
        <p:txBody>
          <a:bodyPr/>
          <a:lstStyle/>
          <a:p>
            <a:r>
              <a:rPr lang="en-US" dirty="0"/>
              <a:t>Face-to-Face</a:t>
            </a:r>
          </a:p>
        </p:txBody>
      </p:sp>
      <p:sp>
        <p:nvSpPr>
          <p:cNvPr id="3" name="Content Placeholder 2">
            <a:extLst>
              <a:ext uri="{FF2B5EF4-FFF2-40B4-BE49-F238E27FC236}">
                <a16:creationId xmlns:a16="http://schemas.microsoft.com/office/drawing/2014/main" id="{EEACDF17-9261-4BC1-87D9-79E53C2BF674}"/>
              </a:ext>
            </a:extLst>
          </p:cNvPr>
          <p:cNvSpPr>
            <a:spLocks noGrp="1"/>
          </p:cNvSpPr>
          <p:nvPr>
            <p:ph idx="1"/>
          </p:nvPr>
        </p:nvSpPr>
        <p:spPr/>
        <p:txBody>
          <a:bodyPr>
            <a:normAutofit fontScale="85000" lnSpcReduction="20000"/>
          </a:bodyPr>
          <a:lstStyle/>
          <a:p>
            <a:r>
              <a:rPr lang="en-US" dirty="0"/>
              <a:t>How does Genesis describe communication in Eden before sin? (</a:t>
            </a:r>
            <a:r>
              <a:rPr lang="en-US" dirty="0">
                <a:hlinkClick r:id="rId4" action="ppaction://hlinksldjump"/>
              </a:rPr>
              <a:t>Gen 1:28</a:t>
            </a:r>
            <a:r>
              <a:rPr lang="en-US" dirty="0"/>
              <a:t>)</a:t>
            </a:r>
          </a:p>
          <a:p>
            <a:r>
              <a:rPr lang="en-US" dirty="0"/>
              <a:t>How does the creation of Eve indicate a physical presence of the Lord in Eden? (</a:t>
            </a:r>
            <a:r>
              <a:rPr lang="en-US" dirty="0">
                <a:hlinkClick r:id="rId5" action="ppaction://hlinksldjump"/>
              </a:rPr>
              <a:t>Gen 2:21-22</a:t>
            </a:r>
            <a:r>
              <a:rPr lang="en-US" dirty="0"/>
              <a:t>)</a:t>
            </a:r>
          </a:p>
          <a:p>
            <a:r>
              <a:rPr lang="en-US" dirty="0"/>
              <a:t>How does Genesis describe Adam and Eve meeting and communing with the Lord? (</a:t>
            </a:r>
            <a:r>
              <a:rPr lang="en-US" dirty="0">
                <a:hlinkClick r:id="rId6" action="ppaction://hlinksldjump"/>
              </a:rPr>
              <a:t>Gen 3:8</a:t>
            </a:r>
            <a:r>
              <a:rPr lang="en-US" dirty="0"/>
              <a:t>)</a:t>
            </a:r>
          </a:p>
          <a:p>
            <a:r>
              <a:rPr lang="en-US" dirty="0"/>
              <a:t>What specific warning did the Lord communicate to Adam and Eve about what not to eat? (</a:t>
            </a:r>
            <a:r>
              <a:rPr lang="en-US" dirty="0">
                <a:hlinkClick r:id="rId7" action="ppaction://hlinksldjump"/>
              </a:rPr>
              <a:t>Gen 2:16-17</a:t>
            </a:r>
            <a:r>
              <a:rPr lang="en-US" dirty="0"/>
              <a:t>)</a:t>
            </a:r>
          </a:p>
          <a:p>
            <a:endParaRPr lang="en-US" dirty="0"/>
          </a:p>
          <a:p>
            <a:endParaRPr lang="en-US" dirty="0"/>
          </a:p>
          <a:p>
            <a:endParaRPr lang="en-US" dirty="0"/>
          </a:p>
        </p:txBody>
      </p:sp>
    </p:spTree>
    <p:extLst>
      <p:ext uri="{BB962C8B-B14F-4D97-AF65-F5344CB8AC3E}">
        <p14:creationId xmlns:p14="http://schemas.microsoft.com/office/powerpoint/2010/main" val="1426013558"/>
      </p:ext>
    </p:extLst>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Eden Lost</a:t>
            </a:r>
          </a:p>
        </p:txBody>
      </p:sp>
      <p:sp>
        <p:nvSpPr>
          <p:cNvPr id="3" name="Content Placeholder 2"/>
          <p:cNvSpPr>
            <a:spLocks noGrp="1"/>
          </p:cNvSpPr>
          <p:nvPr>
            <p:ph idx="1"/>
          </p:nvPr>
        </p:nvSpPr>
        <p:spPr>
          <a:xfrm>
            <a:off x="3505200" y="1676400"/>
            <a:ext cx="5638800" cy="4876800"/>
          </a:xfrm>
        </p:spPr>
        <p:txBody>
          <a:bodyPr>
            <a:normAutofit fontScale="85000" lnSpcReduction="10000"/>
          </a:bodyPr>
          <a:lstStyle/>
          <a:p>
            <a:pPr>
              <a:defRPr/>
            </a:pPr>
            <a:r>
              <a:rPr lang="en-US" dirty="0"/>
              <a:t>What changes in God’s “very good” creation occurred because of the Curse?</a:t>
            </a:r>
          </a:p>
          <a:p>
            <a:pPr>
              <a:defRPr/>
            </a:pPr>
            <a:r>
              <a:rPr lang="en-US" dirty="0"/>
              <a:t>How long will the curse last? </a:t>
            </a:r>
          </a:p>
          <a:p>
            <a:pPr lvl="1">
              <a:defRPr/>
            </a:pPr>
            <a:r>
              <a:rPr lang="en-US" dirty="0">
                <a:effectLst>
                  <a:outerShdw blurRad="38100" dist="38100" dir="2700000" algn="tl">
                    <a:srgbClr val="000000">
                      <a:alpha val="43137"/>
                    </a:srgbClr>
                  </a:outerShdw>
                </a:effectLst>
              </a:rPr>
              <a:t>And there shall be no more curse</a:t>
            </a:r>
            <a:r>
              <a:rPr lang="en-US" dirty="0">
                <a:effectLst/>
              </a:rPr>
              <a:t>,  (Rev 22:3a)</a:t>
            </a:r>
          </a:p>
          <a:p>
            <a:pPr>
              <a:defRPr/>
            </a:pPr>
            <a:r>
              <a:rPr lang="en-US" dirty="0">
                <a:effectLst/>
              </a:rPr>
              <a:t>What promise of hope did the Lord give to Adam and Eve that the “seed of the woman” would reverse the curse?  (</a:t>
            </a:r>
            <a:r>
              <a:rPr lang="en-US" dirty="0">
                <a:effectLst/>
                <a:hlinkClick r:id="rId4" action="ppaction://hlinksldjump"/>
              </a:rPr>
              <a:t>Gen 3:15</a:t>
            </a:r>
            <a:r>
              <a:rPr lang="en-US" dirty="0">
                <a:effectLst/>
              </a:rPr>
              <a:t>)</a:t>
            </a:r>
          </a:p>
          <a:p>
            <a:pPr>
              <a:defRPr/>
            </a:pPr>
            <a:r>
              <a:rPr lang="en-US" dirty="0">
                <a:effectLst/>
              </a:rPr>
              <a:t>What remedy did God provide for Adam and Eve’s sin? (</a:t>
            </a:r>
            <a:r>
              <a:rPr lang="en-US" dirty="0">
                <a:effectLst/>
                <a:hlinkClick r:id="rId5" action="ppaction://hlinksldjump"/>
              </a:rPr>
              <a:t>Gen 3:21</a:t>
            </a:r>
            <a:r>
              <a:rPr lang="en-US" dirty="0">
                <a:effectLst/>
              </a:rPr>
              <a:t>)</a:t>
            </a:r>
          </a:p>
          <a:p>
            <a:pPr>
              <a:defRPr/>
            </a:pPr>
            <a:endParaRPr lang="en-US" dirty="0"/>
          </a:p>
        </p:txBody>
      </p:sp>
    </p:spTree>
    <p:extLst>
      <p:ext uri="{BB962C8B-B14F-4D97-AF65-F5344CB8AC3E}">
        <p14:creationId xmlns:p14="http://schemas.microsoft.com/office/powerpoint/2010/main" val="3455358396"/>
      </p:ext>
    </p:extLst>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49F7A-0097-47F4-AA7B-B71113C17626}"/>
              </a:ext>
            </a:extLst>
          </p:cNvPr>
          <p:cNvSpPr>
            <a:spLocks noGrp="1"/>
          </p:cNvSpPr>
          <p:nvPr>
            <p:ph type="title"/>
          </p:nvPr>
        </p:nvSpPr>
        <p:spPr/>
        <p:txBody>
          <a:bodyPr/>
          <a:lstStyle/>
          <a:p>
            <a:r>
              <a:rPr lang="en-US" dirty="0"/>
              <a:t>God Still Speaks</a:t>
            </a:r>
          </a:p>
        </p:txBody>
      </p:sp>
      <p:sp>
        <p:nvSpPr>
          <p:cNvPr id="3" name="Content Placeholder 2">
            <a:extLst>
              <a:ext uri="{FF2B5EF4-FFF2-40B4-BE49-F238E27FC236}">
                <a16:creationId xmlns:a16="http://schemas.microsoft.com/office/drawing/2014/main" id="{B37C41B1-BF10-570E-6EF5-C670D3BEA0F2}"/>
              </a:ext>
            </a:extLst>
          </p:cNvPr>
          <p:cNvSpPr>
            <a:spLocks noGrp="1"/>
          </p:cNvSpPr>
          <p:nvPr>
            <p:ph idx="1"/>
          </p:nvPr>
        </p:nvSpPr>
        <p:spPr/>
        <p:txBody>
          <a:bodyPr>
            <a:normAutofit fontScale="92500"/>
          </a:bodyPr>
          <a:lstStyle/>
          <a:p>
            <a:r>
              <a:rPr lang="en-US" altLang="en-US" dirty="0"/>
              <a:t>What can we know about God from observing the natural world? (</a:t>
            </a:r>
            <a:r>
              <a:rPr lang="en-US" altLang="en-US" dirty="0">
                <a:hlinkClick r:id="rId4" action="ppaction://hlinksldjump"/>
              </a:rPr>
              <a:t>Rom 1:20</a:t>
            </a:r>
            <a:r>
              <a:rPr lang="en-US" altLang="en-US" dirty="0"/>
              <a:t>)</a:t>
            </a:r>
          </a:p>
          <a:p>
            <a:r>
              <a:rPr lang="en-US" altLang="en-US" dirty="0"/>
              <a:t>How did God continue to speak to individuals and nations in OT times? (</a:t>
            </a:r>
            <a:r>
              <a:rPr lang="en-US" altLang="en-US" dirty="0">
                <a:hlinkClick r:id="rId5" action="ppaction://hlinksldjump"/>
              </a:rPr>
              <a:t>2 Peter 1:21</a:t>
            </a:r>
            <a:r>
              <a:rPr lang="en-US" altLang="en-US" dirty="0"/>
              <a:t>)</a:t>
            </a:r>
          </a:p>
          <a:p>
            <a:r>
              <a:rPr lang="en-US" altLang="en-US" dirty="0"/>
              <a:t>How does God continue to speak to us today through His written word? (</a:t>
            </a:r>
            <a:r>
              <a:rPr lang="en-US" altLang="en-US" dirty="0">
                <a:hlinkClick r:id="rId6" action="ppaction://hlinksldjump"/>
              </a:rPr>
              <a:t>2 Tim 3:16-17</a:t>
            </a:r>
            <a:r>
              <a:rPr lang="en-US" altLang="en-US" dirty="0"/>
              <a:t>)</a:t>
            </a:r>
          </a:p>
          <a:p>
            <a:endParaRPr lang="en-US" dirty="0"/>
          </a:p>
        </p:txBody>
      </p:sp>
    </p:spTree>
    <p:extLst>
      <p:ext uri="{BB962C8B-B14F-4D97-AF65-F5344CB8AC3E}">
        <p14:creationId xmlns:p14="http://schemas.microsoft.com/office/powerpoint/2010/main" val="2759441934"/>
      </p:ext>
    </p:extLst>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1815E-2377-42EB-BA10-62C340867B80}"/>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2E017F26-0E77-40F1-F4F3-24712783ED44}"/>
              </a:ext>
            </a:extLst>
          </p:cNvPr>
          <p:cNvSpPr>
            <a:spLocks noGrp="1"/>
          </p:cNvSpPr>
          <p:nvPr>
            <p:ph idx="1"/>
          </p:nvPr>
        </p:nvSpPr>
        <p:spPr>
          <a:xfrm>
            <a:off x="3505200" y="1676400"/>
            <a:ext cx="5562600" cy="5181600"/>
          </a:xfrm>
        </p:spPr>
        <p:txBody>
          <a:bodyPr>
            <a:normAutofit fontScale="70000" lnSpcReduction="20000"/>
          </a:bodyPr>
          <a:lstStyle/>
          <a:p>
            <a:r>
              <a:rPr lang="en-US" dirty="0"/>
              <a:t>While the Genesis text does not say so explicitly, every indication seems to indicate that Adam and Eve spoke to the Lord God in Eden face-to-face.</a:t>
            </a:r>
          </a:p>
          <a:p>
            <a:r>
              <a:rPr lang="en-US" dirty="0"/>
              <a:t>It also seems reasonable to conclude that the Son has been God’s emissary to the human race from the very beginning and that, as the active agent in creation, it was the Son who created Eve and spoke with the first couple in Eden.</a:t>
            </a:r>
          </a:p>
          <a:p>
            <a:r>
              <a:rPr lang="en-US" dirty="0"/>
              <a:t>Adam and Eve enjoyed direct communication and fellowship with the Lord in the cool of the day as the Lord came to visit them.</a:t>
            </a:r>
          </a:p>
          <a:p>
            <a:r>
              <a:rPr lang="en-US" dirty="0"/>
              <a:t>As a test of loyalty and obedience, God warned them not to eat of the tree of the knowledge of good and evil lest they die.</a:t>
            </a:r>
          </a:p>
        </p:txBody>
      </p:sp>
    </p:spTree>
    <p:extLst>
      <p:ext uri="{BB962C8B-B14F-4D97-AF65-F5344CB8AC3E}">
        <p14:creationId xmlns:p14="http://schemas.microsoft.com/office/powerpoint/2010/main" val="975018467"/>
      </p:ext>
    </p:extLst>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E4D93A11-7910-841B-C6BE-C252716A5B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B428C0-4142-1CA6-BC7A-387AC12CD5E2}"/>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9A300676-BC6B-2F85-FF95-F5CAFD8F906F}"/>
              </a:ext>
            </a:extLst>
          </p:cNvPr>
          <p:cNvSpPr>
            <a:spLocks noGrp="1"/>
          </p:cNvSpPr>
          <p:nvPr>
            <p:ph idx="1"/>
          </p:nvPr>
        </p:nvSpPr>
        <p:spPr>
          <a:xfrm>
            <a:off x="3505200" y="1676400"/>
            <a:ext cx="5562600" cy="5181600"/>
          </a:xfrm>
        </p:spPr>
        <p:txBody>
          <a:bodyPr>
            <a:normAutofit fontScale="70000" lnSpcReduction="20000"/>
          </a:bodyPr>
          <a:lstStyle/>
          <a:p>
            <a:r>
              <a:rPr lang="en-US" dirty="0"/>
              <a:t>Unfortunately, they used their freedom of choice to disobey God and bring the curse upon creation.</a:t>
            </a:r>
          </a:p>
          <a:p>
            <a:r>
              <a:rPr lang="en-US" dirty="0"/>
              <a:t>Their disobedience brought death upon themselves and all of creation; they were barred from Eden; and were no longer able to speak face-to-face with their Creator.</a:t>
            </a:r>
          </a:p>
          <a:p>
            <a:r>
              <a:rPr lang="en-US" dirty="0"/>
              <a:t>But God did not abandon them.</a:t>
            </a:r>
          </a:p>
          <a:p>
            <a:r>
              <a:rPr lang="en-US" dirty="0"/>
              <a:t>He introduced them to the sacrificial system to teach them the gospel of a Savior who would die for their sins, and He gave them the promise that the Seed of the woman would crush the serpent’s head.</a:t>
            </a:r>
          </a:p>
          <a:p>
            <a:r>
              <a:rPr lang="en-US" altLang="en-US" dirty="0"/>
              <a:t>On rare occasion in OT times, God the Son spoke face-to-face with mankind but with a veiled glory.</a:t>
            </a:r>
          </a:p>
          <a:p>
            <a:endParaRPr lang="en-US" dirty="0"/>
          </a:p>
          <a:p>
            <a:endParaRPr lang="en-US" dirty="0"/>
          </a:p>
          <a:p>
            <a:endParaRPr lang="en-US" dirty="0"/>
          </a:p>
        </p:txBody>
      </p:sp>
    </p:spTree>
    <p:extLst>
      <p:ext uri="{BB962C8B-B14F-4D97-AF65-F5344CB8AC3E}">
        <p14:creationId xmlns:p14="http://schemas.microsoft.com/office/powerpoint/2010/main" val="46166212"/>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59BFF-06B0-4CC9-8ADD-A90BD86A65FE}"/>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2C4BC2F0-16DA-CDF9-C7B9-F6C298F63761}"/>
              </a:ext>
            </a:extLst>
          </p:cNvPr>
          <p:cNvSpPr>
            <a:spLocks noGrp="1"/>
          </p:cNvSpPr>
          <p:nvPr>
            <p:ph idx="1"/>
          </p:nvPr>
        </p:nvSpPr>
        <p:spPr>
          <a:xfrm>
            <a:off x="3505200" y="1676400"/>
            <a:ext cx="5562600" cy="5181600"/>
          </a:xfrm>
        </p:spPr>
        <p:txBody>
          <a:bodyPr>
            <a:normAutofit fontScale="70000" lnSpcReduction="20000"/>
          </a:bodyPr>
          <a:lstStyle/>
          <a:p>
            <a:pPr>
              <a:lnSpc>
                <a:spcPct val="90000"/>
              </a:lnSpc>
            </a:pPr>
            <a:r>
              <a:rPr lang="en-US" altLang="en-US" dirty="0"/>
              <a:t>In OT times He spoke through prophets who were moved by the Holy Spirit to speak and write the words of God.</a:t>
            </a:r>
          </a:p>
          <a:p>
            <a:pPr marL="274320" indent="-274320"/>
            <a:r>
              <a:rPr lang="en-US" dirty="0"/>
              <a:t>In these last days, God speaks His love, His grace, His goodness, His forgiveness, His acceptance, His reconciliation, His covenant promises, and His salvation through His Son.</a:t>
            </a:r>
          </a:p>
          <a:p>
            <a:pPr marL="274320" indent="-274320"/>
            <a:r>
              <a:rPr lang="en-US" dirty="0"/>
              <a:t>Our clearest picture of the goodness of God is seen in Jesus who declared the love of God for us in that while we were yet sinners, Christ died for us.</a:t>
            </a:r>
          </a:p>
          <a:p>
            <a:pPr marL="274320" indent="-274320"/>
            <a:r>
              <a:rPr lang="en-US" dirty="0"/>
              <a:t>God still speaks to us today through nature and through His word.</a:t>
            </a:r>
          </a:p>
          <a:p>
            <a:pPr marL="274320" indent="-274320"/>
            <a:r>
              <a:rPr lang="en-US" dirty="0"/>
              <a:t>Are you listening and accepting His invitation to meet Him face-to-face in Eden restored?</a:t>
            </a:r>
          </a:p>
          <a:p>
            <a:endParaRPr lang="en-US" altLang="en-US" dirty="0"/>
          </a:p>
        </p:txBody>
      </p:sp>
    </p:spTree>
    <p:extLst>
      <p:ext uri="{BB962C8B-B14F-4D97-AF65-F5344CB8AC3E}">
        <p14:creationId xmlns:p14="http://schemas.microsoft.com/office/powerpoint/2010/main" val="1732742584"/>
      </p:ext>
    </p:extLst>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997D7-779E-4CAD-B924-531D746A2D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9C274BE-070B-425B-9BE2-C4B40B80013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556122673"/>
      </p:ext>
    </p:extLst>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0DB80-FB50-40A4-BE3A-F3C878B2F025}"/>
              </a:ext>
            </a:extLst>
          </p:cNvPr>
          <p:cNvSpPr>
            <a:spLocks noGrp="1"/>
          </p:cNvSpPr>
          <p:nvPr>
            <p:ph type="title"/>
          </p:nvPr>
        </p:nvSpPr>
        <p:spPr>
          <a:xfrm>
            <a:off x="533400" y="503237"/>
            <a:ext cx="7772400" cy="1219201"/>
          </a:xfrm>
        </p:spPr>
        <p:txBody>
          <a:bodyPr/>
          <a:lstStyle/>
          <a:p>
            <a:r>
              <a:rPr lang="en-US" dirty="0">
                <a:effectLst>
                  <a:outerShdw blurRad="38100" dist="38100" dir="2700000" algn="tl">
                    <a:srgbClr val="000000">
                      <a:alpha val="43137"/>
                    </a:srgbClr>
                  </a:outerShdw>
                </a:effectLst>
              </a:rPr>
              <a:t>Genesis 1:28 NKJV</a:t>
            </a:r>
          </a:p>
        </p:txBody>
      </p:sp>
      <p:sp>
        <p:nvSpPr>
          <p:cNvPr id="3" name="Content Placeholder 2">
            <a:extLst>
              <a:ext uri="{FF2B5EF4-FFF2-40B4-BE49-F238E27FC236}">
                <a16:creationId xmlns:a16="http://schemas.microsoft.com/office/drawing/2014/main" id="{704C3967-CC18-41BA-A675-AB3B939422F3}"/>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Then God blessed them, and God said to them, "Be fruitful and multiply; fill the earth and subdue it; have dominion over the fish of the sea, over the birds of the air, and over every living thing that moves on the earth."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1151937882"/>
      </p:ext>
    </p:extLst>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E92B7-FFCC-4A99-B727-D744E7DDCCD5}"/>
              </a:ext>
            </a:extLst>
          </p:cNvPr>
          <p:cNvSpPr>
            <a:spLocks noGrp="1"/>
          </p:cNvSpPr>
          <p:nvPr>
            <p:ph type="title"/>
          </p:nvPr>
        </p:nvSpPr>
        <p:spPr>
          <a:xfrm>
            <a:off x="533400" y="835232"/>
            <a:ext cx="7772400" cy="1112838"/>
          </a:xfrm>
        </p:spPr>
        <p:txBody>
          <a:bodyPr/>
          <a:lstStyle/>
          <a:p>
            <a:r>
              <a:rPr lang="en-US" dirty="0">
                <a:effectLst>
                  <a:outerShdw blurRad="38100" dist="38100" dir="2700000" algn="tl">
                    <a:srgbClr val="000000">
                      <a:alpha val="43137"/>
                    </a:srgbClr>
                  </a:outerShdw>
                </a:effectLst>
              </a:rPr>
              <a:t>Genesis 2:21-22 NKJV</a:t>
            </a:r>
          </a:p>
        </p:txBody>
      </p:sp>
      <p:sp>
        <p:nvSpPr>
          <p:cNvPr id="3" name="Content Placeholder 2">
            <a:extLst>
              <a:ext uri="{FF2B5EF4-FFF2-40B4-BE49-F238E27FC236}">
                <a16:creationId xmlns:a16="http://schemas.microsoft.com/office/drawing/2014/main" id="{F0413ECA-827D-4C41-BD3C-DDDA9BE9CA68}"/>
              </a:ext>
            </a:extLst>
          </p:cNvPr>
          <p:cNvSpPr>
            <a:spLocks noGrp="1"/>
          </p:cNvSpPr>
          <p:nvPr>
            <p:ph idx="1"/>
          </p:nvPr>
        </p:nvSpPr>
        <p:spPr>
          <a:xfrm>
            <a:off x="533400" y="2209800"/>
            <a:ext cx="7924800" cy="3962400"/>
          </a:xfrm>
        </p:spPr>
        <p:txBody>
          <a:bodyPr>
            <a:normAutofit/>
          </a:bodyPr>
          <a:lstStyle/>
          <a:p>
            <a:r>
              <a:rPr lang="en-US" dirty="0">
                <a:effectLst>
                  <a:outerShdw blurRad="38100" dist="38100" dir="2700000" algn="tl">
                    <a:srgbClr val="000000">
                      <a:alpha val="43137"/>
                    </a:srgbClr>
                  </a:outerShdw>
                </a:effectLst>
              </a:rPr>
              <a:t>And the LORD God caused a deep sleep to fall on Adam, and he slept; and He took one of his ribs, and closed up the flesh in its place. </a:t>
            </a:r>
            <a:r>
              <a:rPr lang="en-US" baseline="30000" dirty="0">
                <a:effectLst>
                  <a:outerShdw blurRad="38100" dist="38100" dir="2700000" algn="tl">
                    <a:srgbClr val="000000">
                      <a:alpha val="43137"/>
                    </a:srgbClr>
                  </a:outerShdw>
                </a:effectLst>
              </a:rPr>
              <a:t>22</a:t>
            </a:r>
            <a:r>
              <a:rPr lang="en-US" dirty="0">
                <a:effectLst>
                  <a:outerShdw blurRad="38100" dist="38100" dir="2700000" algn="tl">
                    <a:srgbClr val="000000">
                      <a:alpha val="43137"/>
                    </a:srgbClr>
                  </a:outerShdw>
                </a:effectLst>
              </a:rPr>
              <a:t> Then the rib which the LORD God had taken from man He made into a woman, and He brought her to the man.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3399077414"/>
      </p:ext>
    </p:extLst>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DADF2-5730-4D7D-B887-7D6E601157BD}"/>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Genesis 3:8 NKJV</a:t>
            </a:r>
          </a:p>
        </p:txBody>
      </p:sp>
      <p:sp>
        <p:nvSpPr>
          <p:cNvPr id="3" name="Content Placeholder 2">
            <a:extLst>
              <a:ext uri="{FF2B5EF4-FFF2-40B4-BE49-F238E27FC236}">
                <a16:creationId xmlns:a16="http://schemas.microsoft.com/office/drawing/2014/main" id="{81BA5910-127E-4FA5-9BAE-AC06F481F414}"/>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And they heard the sound of the LORD God walking in the garden in the cool of the day, and Adam and his wife hid themselves from the presence of the LORD God among the trees of the garden.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1520155588"/>
      </p:ext>
    </p:extLst>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55161-DBF7-CB9F-CAAB-1ED0E0E48AD1}"/>
              </a:ext>
            </a:extLst>
          </p:cNvPr>
          <p:cNvSpPr>
            <a:spLocks noGrp="1"/>
          </p:cNvSpPr>
          <p:nvPr>
            <p:ph type="title"/>
          </p:nvPr>
        </p:nvSpPr>
        <p:spPr/>
        <p:txBody>
          <a:bodyPr/>
          <a:lstStyle/>
          <a:p>
            <a:r>
              <a:rPr lang="en-US" dirty="0"/>
              <a:t>Genesis 2:16-17 ESV</a:t>
            </a:r>
          </a:p>
        </p:txBody>
      </p:sp>
      <p:sp>
        <p:nvSpPr>
          <p:cNvPr id="3" name="Content Placeholder 2">
            <a:extLst>
              <a:ext uri="{FF2B5EF4-FFF2-40B4-BE49-F238E27FC236}">
                <a16:creationId xmlns:a16="http://schemas.microsoft.com/office/drawing/2014/main" id="{DFDE966D-6D7F-FB1F-F13E-749719E444AF}"/>
              </a:ext>
            </a:extLst>
          </p:cNvPr>
          <p:cNvSpPr>
            <a:spLocks noGrp="1"/>
          </p:cNvSpPr>
          <p:nvPr>
            <p:ph idx="1"/>
          </p:nvPr>
        </p:nvSpPr>
        <p:spPr/>
        <p:txBody>
          <a:bodyPr>
            <a:normAutofit/>
          </a:bodyPr>
          <a:lstStyle/>
          <a:p>
            <a:r>
              <a:rPr lang="en-US" dirty="0"/>
              <a:t>And the LORD God commanded the man, saying, "You may surely eat of every tree of the garden, </a:t>
            </a:r>
            <a:r>
              <a:rPr lang="en-US" baseline="30000" dirty="0"/>
              <a:t>17</a:t>
            </a:r>
            <a:r>
              <a:rPr lang="en-US" dirty="0"/>
              <a:t> but of the tree of the knowledge of good and evil you shall not eat, for in the day that you eat of it you shall surely die."  [</a:t>
            </a:r>
            <a:r>
              <a:rPr lang="en-US" dirty="0">
                <a:hlinkClick r:id="rId3" action="ppaction://hlinksldjump"/>
              </a:rPr>
              <a:t>R</a:t>
            </a:r>
            <a:r>
              <a:rPr lang="en-US" dirty="0"/>
              <a:t>]</a:t>
            </a:r>
          </a:p>
        </p:txBody>
      </p:sp>
    </p:spTree>
    <p:extLst>
      <p:ext uri="{BB962C8B-B14F-4D97-AF65-F5344CB8AC3E}">
        <p14:creationId xmlns:p14="http://schemas.microsoft.com/office/powerpoint/2010/main" val="2830765686"/>
      </p:ext>
    </p:extLst>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Genesis 3:15 NIV</a:t>
            </a:r>
          </a:p>
        </p:txBody>
      </p:sp>
      <p:sp>
        <p:nvSpPr>
          <p:cNvPr id="3" name="Content Placeholder 2"/>
          <p:cNvSpPr>
            <a:spLocks noGrp="1"/>
          </p:cNvSpPr>
          <p:nvPr>
            <p:ph idx="1"/>
          </p:nvPr>
        </p:nvSpPr>
        <p:spPr>
          <a:xfrm>
            <a:off x="533400" y="1722438"/>
            <a:ext cx="7772400" cy="4754562"/>
          </a:xfrm>
        </p:spPr>
        <p:txBody>
          <a:bodyPr>
            <a:normAutofit/>
          </a:bodyPr>
          <a:lstStyle/>
          <a:p>
            <a:r>
              <a:rPr lang="en-US" dirty="0">
                <a:effectLst>
                  <a:outerShdw blurRad="38100" dist="38100" dir="2700000" algn="tl">
                    <a:srgbClr val="000000">
                      <a:alpha val="43137"/>
                    </a:srgbClr>
                  </a:outerShdw>
                </a:effectLst>
              </a:rPr>
              <a:t>And I will put enmity between you and the woman, and between your offspring and hers; he will crush your head, and you will strike his heel."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3983039961"/>
      </p:ext>
    </p:extLst>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3:21 NKJV</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33400" y="1905000"/>
            <a:ext cx="7772400" cy="4571999"/>
          </a:xfrm>
        </p:spPr>
        <p:txBody>
          <a:bodyPr>
            <a:normAutofit/>
          </a:bodyPr>
          <a:lstStyle/>
          <a:p>
            <a:r>
              <a:rPr lang="en-US" dirty="0"/>
              <a:t>Also for Adam and his wife the LORD God made tunics of skin, and clothed them.  [</a:t>
            </a:r>
            <a:r>
              <a:rPr lang="en-US" dirty="0">
                <a:hlinkClick r:id="rId3" action="ppaction://hlinksldjump"/>
              </a:rPr>
              <a:t>R</a:t>
            </a:r>
            <a:r>
              <a:rPr lang="en-US" dirty="0"/>
              <a:t>]</a:t>
            </a:r>
          </a:p>
          <a:p>
            <a:endParaRPr lang="en-US" dirty="0"/>
          </a:p>
        </p:txBody>
      </p:sp>
    </p:spTree>
    <p:extLst>
      <p:ext uri="{BB962C8B-B14F-4D97-AF65-F5344CB8AC3E}">
        <p14:creationId xmlns:p14="http://schemas.microsoft.com/office/powerpoint/2010/main" val="2779699465"/>
      </p:ext>
    </p:extLst>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DD9A6-6839-467D-B1D7-E145D3CBF733}"/>
              </a:ext>
            </a:extLst>
          </p:cNvPr>
          <p:cNvSpPr>
            <a:spLocks noGrp="1"/>
          </p:cNvSpPr>
          <p:nvPr>
            <p:ph type="title"/>
          </p:nvPr>
        </p:nvSpPr>
        <p:spPr/>
        <p:txBody>
          <a:bodyPr/>
          <a:lstStyle/>
          <a:p>
            <a:r>
              <a:rPr lang="en-US" altLang="en-US" dirty="0"/>
              <a:t>Romans 1:20 NIV</a:t>
            </a:r>
            <a:endParaRPr lang="en-US" dirty="0"/>
          </a:p>
        </p:txBody>
      </p:sp>
      <p:sp>
        <p:nvSpPr>
          <p:cNvPr id="3" name="Content Placeholder 2">
            <a:extLst>
              <a:ext uri="{FF2B5EF4-FFF2-40B4-BE49-F238E27FC236}">
                <a16:creationId xmlns:a16="http://schemas.microsoft.com/office/drawing/2014/main" id="{6098FBB5-CE24-42E9-A88D-0F4785096464}"/>
              </a:ext>
            </a:extLst>
          </p:cNvPr>
          <p:cNvSpPr>
            <a:spLocks noGrp="1"/>
          </p:cNvSpPr>
          <p:nvPr>
            <p:ph idx="1"/>
          </p:nvPr>
        </p:nvSpPr>
        <p:spPr/>
        <p:txBody>
          <a:bodyPr>
            <a:normAutofit/>
          </a:bodyPr>
          <a:lstStyle/>
          <a:p>
            <a:r>
              <a:rPr lang="en-US" altLang="en-US" dirty="0"/>
              <a:t>For since the creation of the world God's invisible qualities--his eternal power and divine nature--have been clearly seen, being understood from what has been made, so that people are without excuse.  [</a:t>
            </a:r>
            <a:r>
              <a:rPr lang="en-US" altLang="en-US" dirty="0">
                <a:hlinkClick r:id="rId3" action="ppaction://hlinksldjump"/>
              </a:rPr>
              <a:t>R</a:t>
            </a:r>
            <a:r>
              <a:rPr lang="en-US" altLang="en-US" dirty="0"/>
              <a:t>]</a:t>
            </a:r>
            <a:endParaRPr lang="en-US" dirty="0"/>
          </a:p>
        </p:txBody>
      </p:sp>
    </p:spTree>
    <p:extLst>
      <p:ext uri="{BB962C8B-B14F-4D97-AF65-F5344CB8AC3E}">
        <p14:creationId xmlns:p14="http://schemas.microsoft.com/office/powerpoint/2010/main" val="1886500311"/>
      </p:ext>
    </p:extLst>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E92B7-FFCC-4A99-B727-D744E7DDCCD5}"/>
              </a:ext>
            </a:extLst>
          </p:cNvPr>
          <p:cNvSpPr>
            <a:spLocks noGrp="1"/>
          </p:cNvSpPr>
          <p:nvPr>
            <p:ph type="title"/>
          </p:nvPr>
        </p:nvSpPr>
        <p:spPr>
          <a:xfrm>
            <a:off x="533400" y="835232"/>
            <a:ext cx="7772400" cy="1112838"/>
          </a:xfrm>
        </p:spPr>
        <p:txBody>
          <a:bodyPr/>
          <a:lstStyle/>
          <a:p>
            <a:r>
              <a:rPr lang="en-US" dirty="0">
                <a:effectLst>
                  <a:outerShdw blurRad="38100" dist="38100" dir="2700000" algn="tl">
                    <a:srgbClr val="000000">
                      <a:alpha val="43137"/>
                    </a:srgbClr>
                  </a:outerShdw>
                </a:effectLst>
              </a:rPr>
              <a:t>2 Peter 1:21 ESV</a:t>
            </a:r>
          </a:p>
        </p:txBody>
      </p:sp>
      <p:sp>
        <p:nvSpPr>
          <p:cNvPr id="3" name="Content Placeholder 2">
            <a:extLst>
              <a:ext uri="{FF2B5EF4-FFF2-40B4-BE49-F238E27FC236}">
                <a16:creationId xmlns:a16="http://schemas.microsoft.com/office/drawing/2014/main" id="{F0413ECA-827D-4C41-BD3C-DDDA9BE9CA68}"/>
              </a:ext>
            </a:extLst>
          </p:cNvPr>
          <p:cNvSpPr>
            <a:spLocks noGrp="1"/>
          </p:cNvSpPr>
          <p:nvPr>
            <p:ph idx="1"/>
          </p:nvPr>
        </p:nvSpPr>
        <p:spPr>
          <a:xfrm>
            <a:off x="533400" y="2209800"/>
            <a:ext cx="7924800" cy="3962400"/>
          </a:xfrm>
        </p:spPr>
        <p:txBody>
          <a:bodyPr>
            <a:normAutofit/>
          </a:bodyPr>
          <a:lstStyle/>
          <a:p>
            <a:r>
              <a:rPr lang="en-US" dirty="0">
                <a:effectLst>
                  <a:outerShdw blurRad="38100" dist="38100" dir="2700000" algn="tl">
                    <a:srgbClr val="000000">
                      <a:alpha val="43137"/>
                    </a:srgbClr>
                  </a:outerShdw>
                </a:effectLst>
              </a:rPr>
              <a:t>For no prophecy was ever produced by the will of man, but men spoke from God as they were carried along by the Holy Spirit.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2279612611"/>
      </p:ext>
    </p:extLst>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DADF2-5730-4D7D-B887-7D6E601157BD}"/>
              </a:ext>
            </a:extLst>
          </p:cNvPr>
          <p:cNvSpPr>
            <a:spLocks noGrp="1"/>
          </p:cNvSpPr>
          <p:nvPr>
            <p:ph type="title"/>
          </p:nvPr>
        </p:nvSpPr>
        <p:spPr/>
        <p:txBody>
          <a:bodyPr/>
          <a:lstStyle/>
          <a:p>
            <a:r>
              <a:rPr lang="en-US" dirty="0">
                <a:effectLst/>
              </a:rPr>
              <a:t>2 Timothy 3:16-17 NKJV</a:t>
            </a:r>
          </a:p>
        </p:txBody>
      </p:sp>
      <p:sp>
        <p:nvSpPr>
          <p:cNvPr id="3" name="Content Placeholder 2">
            <a:extLst>
              <a:ext uri="{FF2B5EF4-FFF2-40B4-BE49-F238E27FC236}">
                <a16:creationId xmlns:a16="http://schemas.microsoft.com/office/drawing/2014/main" id="{81BA5910-127E-4FA5-9BAE-AC06F481F414}"/>
              </a:ext>
            </a:extLst>
          </p:cNvPr>
          <p:cNvSpPr>
            <a:spLocks noGrp="1"/>
          </p:cNvSpPr>
          <p:nvPr>
            <p:ph idx="1"/>
          </p:nvPr>
        </p:nvSpPr>
        <p:spPr/>
        <p:txBody>
          <a:bodyPr>
            <a:normAutofit/>
          </a:bodyPr>
          <a:lstStyle/>
          <a:p>
            <a:r>
              <a:rPr lang="en-US" dirty="0">
                <a:effectLst/>
              </a:rPr>
              <a:t>All Scripture is given by inspiration of God, and is profitable for doctrine, for reproof, for correction, for instruction in righteousness, </a:t>
            </a:r>
            <a:r>
              <a:rPr lang="en-US" baseline="30000" dirty="0">
                <a:effectLst/>
              </a:rPr>
              <a:t>17</a:t>
            </a:r>
            <a:r>
              <a:rPr lang="en-US" dirty="0">
                <a:effectLst/>
              </a:rPr>
              <a:t> that the man of God may be complete, thoroughly equipped for every good work.</a:t>
            </a:r>
            <a:r>
              <a:rPr lang="en-US" dirty="0"/>
              <a:t> </a:t>
            </a:r>
            <a:r>
              <a:rPr lang="en-US" dirty="0">
                <a:effectLst>
                  <a:outerShdw blurRad="38100" dist="38100" dir="2700000" algn="tl">
                    <a:srgbClr val="000000">
                      <a:alpha val="43137"/>
                    </a:srgbClr>
                  </a:outerShdw>
                </a:effectLst>
              </a:rPr>
              <a:t>[</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3780435758"/>
      </p:ext>
    </p:extLst>
  </p:cSld>
  <p:clrMapOvr>
    <a:masterClrMapping/>
  </p:clrMapOvr>
  <p:transition spd="med">
    <p:random/>
  </p:transition>
</p:sld>
</file>

<file path=ppt/theme/theme1.xml><?xml version="1.0" encoding="utf-8"?>
<a:theme xmlns:a="http://schemas.openxmlformats.org/drawingml/2006/main" name="2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1419308</TotalTime>
  <Words>5398</Words>
  <Application>Microsoft Office PowerPoint</Application>
  <PresentationFormat>Apresentação na tela (4:3)</PresentationFormat>
  <Paragraphs>345</Paragraphs>
  <Slides>19</Slides>
  <Notes>18</Notes>
  <HiddenSlides>0</HiddenSlides>
  <MMClips>0</MMClips>
  <ScaleCrop>false</ScaleCrop>
  <HeadingPairs>
    <vt:vector size="6" baseType="variant">
      <vt:variant>
        <vt:lpstr>Fontes usadas</vt:lpstr>
      </vt:variant>
      <vt:variant>
        <vt:i4>3</vt:i4>
      </vt:variant>
      <vt:variant>
        <vt:lpstr>Tema</vt:lpstr>
      </vt:variant>
      <vt:variant>
        <vt:i4>3</vt:i4>
      </vt:variant>
      <vt:variant>
        <vt:lpstr>Títulos de slides</vt:lpstr>
      </vt:variant>
      <vt:variant>
        <vt:i4>19</vt:i4>
      </vt:variant>
    </vt:vector>
  </HeadingPairs>
  <TitlesOfParts>
    <vt:vector size="25" baseType="lpstr">
      <vt:lpstr>Arial</vt:lpstr>
      <vt:lpstr>Arial Rounded MT Bold</vt:lpstr>
      <vt:lpstr>Calibri</vt:lpstr>
      <vt:lpstr>2_Default Design</vt:lpstr>
      <vt:lpstr>Default Design</vt:lpstr>
      <vt:lpstr>3_Default Design</vt:lpstr>
      <vt:lpstr>The Gift of Prophecy</vt:lpstr>
      <vt:lpstr>Memory Text Hebrews 1:1-2 NKJV</vt:lpstr>
      <vt:lpstr>Overview</vt:lpstr>
      <vt:lpstr>Face-to-Face</vt:lpstr>
      <vt:lpstr>Eden Lost</vt:lpstr>
      <vt:lpstr>God Still Speaks</vt:lpstr>
      <vt:lpstr>Summary</vt:lpstr>
      <vt:lpstr>Summary</vt:lpstr>
      <vt:lpstr>Summary</vt:lpstr>
      <vt:lpstr>Apresentação do PowerPoint</vt:lpstr>
      <vt:lpstr>Genesis 1:28 NKJV</vt:lpstr>
      <vt:lpstr>Genesis 2:21-22 NKJV</vt:lpstr>
      <vt:lpstr>Genesis 3:8 NKJV</vt:lpstr>
      <vt:lpstr>Genesis 2:16-17 ESV</vt:lpstr>
      <vt:lpstr>Genesis 3:15 NIV</vt:lpstr>
      <vt:lpstr>Genesis 3:21 NKJV</vt:lpstr>
      <vt:lpstr>Romans 1:20 NIV</vt:lpstr>
      <vt:lpstr>2 Peter 1:21 ESV</vt:lpstr>
      <vt:lpstr>2 Timothy 3:16-17 NKJV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1: The Creator Speaks</dc:title>
  <dc:subject>First and Second Corinthians</dc:subject>
  <dc:creator>Kenneth J. McNulty</dc:creator>
  <cp:lastModifiedBy>jose ferreira Neto</cp:lastModifiedBy>
  <cp:revision>23788</cp:revision>
  <cp:lastPrinted>2016-06-03T16:02:10Z</cp:lastPrinted>
  <dcterms:created xsi:type="dcterms:W3CDTF">2005-09-30T23:50:48Z</dcterms:created>
  <dcterms:modified xsi:type="dcterms:W3CDTF">2026-10-03T00:37:45Z</dcterms:modified>
  <cp:category>Topic: The Gift of Prophecy</cp:category>
</cp:coreProperties>
</file>