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  <p:sldId id="257" r:id="rId4"/>
    <p:sldId id="301" r:id="rId5"/>
    <p:sldId id="292" r:id="rId6"/>
    <p:sldId id="291" r:id="rId7"/>
    <p:sldId id="279" r:id="rId8"/>
    <p:sldId id="259" r:id="rId9"/>
    <p:sldId id="293" r:id="rId10"/>
    <p:sldId id="260" r:id="rId11"/>
    <p:sldId id="303" r:id="rId12"/>
    <p:sldId id="305" r:id="rId13"/>
    <p:sldId id="263" r:id="rId14"/>
    <p:sldId id="288" r:id="rId15"/>
    <p:sldId id="289" r:id="rId16"/>
    <p:sldId id="290" r:id="rId17"/>
    <p:sldId id="295" r:id="rId18"/>
    <p:sldId id="264" r:id="rId19"/>
    <p:sldId id="283" r:id="rId20"/>
    <p:sldId id="284" r:id="rId21"/>
    <p:sldId id="265" r:id="rId22"/>
    <p:sldId id="266" r:id="rId23"/>
    <p:sldId id="267" r:id="rId24"/>
    <p:sldId id="268" r:id="rId25"/>
    <p:sldId id="304" r:id="rId26"/>
    <p:sldId id="285" r:id="rId27"/>
    <p:sldId id="308" r:id="rId28"/>
    <p:sldId id="269" r:id="rId29"/>
    <p:sldId id="286" r:id="rId30"/>
    <p:sldId id="287" r:id="rId31"/>
    <p:sldId id="270" r:id="rId32"/>
    <p:sldId id="280" r:id="rId33"/>
    <p:sldId id="281" r:id="rId34"/>
    <p:sldId id="302" r:id="rId35"/>
    <p:sldId id="306" r:id="rId36"/>
    <p:sldId id="271" r:id="rId37"/>
    <p:sldId id="274" r:id="rId38"/>
    <p:sldId id="297" r:id="rId39"/>
    <p:sldId id="275" r:id="rId40"/>
    <p:sldId id="298" r:id="rId41"/>
    <p:sldId id="300" r:id="rId42"/>
    <p:sldId id="309" r:id="rId43"/>
    <p:sldId id="326" r:id="rId44"/>
    <p:sldId id="327" r:id="rId45"/>
    <p:sldId id="328" r:id="rId46"/>
    <p:sldId id="310" r:id="rId47"/>
    <p:sldId id="311" r:id="rId48"/>
    <p:sldId id="316" r:id="rId49"/>
    <p:sldId id="325" r:id="rId50"/>
    <p:sldId id="312" r:id="rId51"/>
    <p:sldId id="324" r:id="rId52"/>
    <p:sldId id="317" r:id="rId53"/>
    <p:sldId id="323" r:id="rId54"/>
    <p:sldId id="322" r:id="rId55"/>
    <p:sldId id="321" r:id="rId56"/>
    <p:sldId id="320" r:id="rId57"/>
    <p:sldId id="319" r:id="rId58"/>
    <p:sldId id="314" r:id="rId59"/>
    <p:sldId id="315" r:id="rId6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BCEF65-A297-4B56-B73C-B11E9C8E5B54}" v="9" dt="2018-09-24T21:02:42.9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8" d="100"/>
        <a:sy n="158" d="100"/>
      </p:scale>
      <p:origin x="0" y="-271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 ferreira Neto" userId="394a2a041222a970" providerId="LiveId" clId="{D3BCEF65-A297-4B56-B73C-B11E9C8E5B54}"/>
    <pc:docChg chg="addSld modSld sldOrd">
      <pc:chgData name="jose ferreira Neto" userId="394a2a041222a970" providerId="LiveId" clId="{D3BCEF65-A297-4B56-B73C-B11E9C8E5B54}" dt="2018-09-24T21:02:42.896" v="8"/>
      <pc:docMkLst>
        <pc:docMk/>
      </pc:docMkLst>
      <pc:sldChg chg="ord">
        <pc:chgData name="jose ferreira Neto" userId="394a2a041222a970" providerId="LiveId" clId="{D3BCEF65-A297-4B56-B73C-B11E9C8E5B54}" dt="2018-09-24T21:00:52.415" v="5"/>
        <pc:sldMkLst>
          <pc:docMk/>
          <pc:sldMk cId="58395493" sldId="264"/>
        </pc:sldMkLst>
      </pc:sldChg>
      <pc:sldChg chg="ord">
        <pc:chgData name="jose ferreira Neto" userId="394a2a041222a970" providerId="LiveId" clId="{D3BCEF65-A297-4B56-B73C-B11E9C8E5B54}" dt="2018-09-24T21:00:25.267" v="1"/>
        <pc:sldMkLst>
          <pc:docMk/>
          <pc:sldMk cId="71557790" sldId="289"/>
        </pc:sldMkLst>
      </pc:sldChg>
      <pc:sldChg chg="ord">
        <pc:chgData name="jose ferreira Neto" userId="394a2a041222a970" providerId="LiveId" clId="{D3BCEF65-A297-4B56-B73C-B11E9C8E5B54}" dt="2018-09-24T21:00:48.507" v="4"/>
        <pc:sldMkLst>
          <pc:docMk/>
          <pc:sldMk cId="243375260" sldId="295"/>
        </pc:sldMkLst>
      </pc:sldChg>
      <pc:sldChg chg="add">
        <pc:chgData name="jose ferreira Neto" userId="394a2a041222a970" providerId="LiveId" clId="{D3BCEF65-A297-4B56-B73C-B11E9C8E5B54}" dt="2018-09-24T21:02:36.665" v="6"/>
        <pc:sldMkLst>
          <pc:docMk/>
          <pc:sldMk cId="3637610823" sldId="326"/>
        </pc:sldMkLst>
      </pc:sldChg>
      <pc:sldChg chg="add">
        <pc:chgData name="jose ferreira Neto" userId="394a2a041222a970" providerId="LiveId" clId="{D3BCEF65-A297-4B56-B73C-B11E9C8E5B54}" dt="2018-09-24T21:02:41.412" v="7"/>
        <pc:sldMkLst>
          <pc:docMk/>
          <pc:sldMk cId="2180603693" sldId="327"/>
        </pc:sldMkLst>
      </pc:sldChg>
      <pc:sldChg chg="add">
        <pc:chgData name="jose ferreira Neto" userId="394a2a041222a970" providerId="LiveId" clId="{D3BCEF65-A297-4B56-B73C-B11E9C8E5B54}" dt="2018-09-24T21:02:42.896" v="8"/>
        <pc:sldMkLst>
          <pc:docMk/>
          <pc:sldMk cId="742680861" sldId="32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733A5-6686-4B94-879C-58A4919B8791}" type="datetimeFigureOut">
              <a:rPr lang="pt-BR" smtClean="0"/>
              <a:t>24/09/2018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9B11-BA1D-4C93-8561-5A381AA52E3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4230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733A5-6686-4B94-879C-58A4919B8791}" type="datetimeFigureOut">
              <a:rPr lang="pt-BR" smtClean="0"/>
              <a:t>24/09/2018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9B11-BA1D-4C93-8561-5A381AA52E3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1116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733A5-6686-4B94-879C-58A4919B8791}" type="datetimeFigureOut">
              <a:rPr lang="pt-BR" smtClean="0"/>
              <a:t>24/09/2018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9B11-BA1D-4C93-8561-5A381AA52E3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20227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49C81F8-7728-4F2D-AC2E-4EC7FBCC4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B2DCE48-FAFA-4FFC-A62D-5C8CDC85F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69C4C2-BE22-42C9-8D81-BF147C980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396A60F-2725-4F03-8EB0-1107F40ADA3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92124973"/>
      </p:ext>
    </p:extLst>
  </p:cSld>
  <p:clrMapOvr>
    <a:masterClrMapping/>
  </p:clrMapOvr>
  <p:transition>
    <p:strips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D88499D-B3CD-4EFE-8CCB-65A78718C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C2C7C7-91F9-4254-86F8-8E0330044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6EE51B-8F63-4BEF-8941-72A3B1C36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98E9FD7-CBF2-4DCF-AB36-AFB4A180940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97510626"/>
      </p:ext>
    </p:extLst>
  </p:cSld>
  <p:clrMapOvr>
    <a:masterClrMapping/>
  </p:clrMapOvr>
  <p:transition>
    <p:strips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A812FB3-C88C-4C1A-A030-5F291F4DF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39A66CF-417F-4429-939B-2B454E6FF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3C3957-0FD0-4C61-B809-3EEE7B163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F73B0AA-F0E9-4C3D-8A4F-1AD8C35CD5B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63442919"/>
      </p:ext>
    </p:extLst>
  </p:cSld>
  <p:clrMapOvr>
    <a:masterClrMapping/>
  </p:clrMapOvr>
  <p:transition>
    <p:strips dir="r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473576E-A36C-4C49-8405-A11A9D572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CBED3FF-21FC-499B-8A0E-C77E0C745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8C225E7-9E77-4A90-BB40-7ABB5A9F7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461BF9A-D455-457E-B417-E468FC5DB3A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54349027"/>
      </p:ext>
    </p:extLst>
  </p:cSld>
  <p:clrMapOvr>
    <a:masterClrMapping/>
  </p:clrMapOvr>
  <p:transition>
    <p:strips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65DBF14-3ADE-445F-84ED-C5B839CEA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8050D96-F54E-4D34-B5FA-4BFD2F3B0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3CB75C2-9123-4933-B2CE-38F6727B1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5F70176-741E-4F06-9108-A1AB1998A27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03080157"/>
      </p:ext>
    </p:extLst>
  </p:cSld>
  <p:clrMapOvr>
    <a:masterClrMapping/>
  </p:clrMapOvr>
  <p:transition>
    <p:strips dir="r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5E85C7C-DDB9-450B-B280-FB3D9F5FE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0873397-1E91-42E1-A88C-D18E931DF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2B5C39F-9CE0-411A-B114-8AB3C892F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914434E-032F-4776-AFC1-19330EED0E4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9316523"/>
      </p:ext>
    </p:extLst>
  </p:cSld>
  <p:clrMapOvr>
    <a:masterClrMapping/>
  </p:clrMapOvr>
  <p:transition>
    <p:strips dir="r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E8AC508-7731-4567-8AF5-74A906E76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769BAE6-AEAB-4909-B9B2-AA546E68E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7778793-9C39-45A5-977B-40A1F1BF8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7BA24A5-9D94-4E95-8206-D642D31BF23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30256649"/>
      </p:ext>
    </p:extLst>
  </p:cSld>
  <p:clrMapOvr>
    <a:masterClrMapping/>
  </p:clrMapOvr>
  <p:transition>
    <p:strips dir="r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CDFB5E7-386D-4522-B2FC-837A971AB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CBBC0AD-FF77-4619-8F3A-B1F3FBA51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6F77B7F-2C06-4447-9C90-7EAD9FC98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B7D760A-EF20-4478-9B88-07F7751B251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78492863"/>
      </p:ext>
    </p:extLst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733A5-6686-4B94-879C-58A4919B8791}" type="datetimeFigureOut">
              <a:rPr lang="pt-BR" smtClean="0"/>
              <a:t>24/09/2018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9B11-BA1D-4C93-8561-5A381AA52E3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82448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C02F1F2-CD13-461D-8B33-75BEC6B19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51685B4-FE16-42E7-B90A-351BE6985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1DF6796-3013-4C05-A798-B2DADC9D9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DB51611-0390-4CB3-9381-373B4EE989A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23336915"/>
      </p:ext>
    </p:extLst>
  </p:cSld>
  <p:clrMapOvr>
    <a:masterClrMapping/>
  </p:clrMapOvr>
  <p:transition>
    <p:strips dir="r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2D2EC7E-CD32-4DDF-BC19-23F9A3698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FD97E55-E441-4FA0-B346-18E2FA65E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EE75FC3-B16D-4B4F-A961-20F7212AC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7C96D85-8FB8-424E-B4D3-A43AF8EE364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58997997"/>
      </p:ext>
    </p:extLst>
  </p:cSld>
  <p:clrMapOvr>
    <a:masterClrMapping/>
  </p:clrMapOvr>
  <p:transition>
    <p:strips dir="r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563AB81-F136-4E8B-9948-B6F213186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69C64B7-8BB0-4C64-8926-9A721A46D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971802A-9BE2-4976-A614-AE53A12EC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22ADA80-CFA0-4E85-800B-9635A40B831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91627254"/>
      </p:ext>
    </p:extLst>
  </p:cSld>
  <p:clrMapOvr>
    <a:masterClrMapping/>
  </p:clrMapOvr>
  <p:transition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733A5-6686-4B94-879C-58A4919B8791}" type="datetimeFigureOut">
              <a:rPr lang="pt-BR" smtClean="0"/>
              <a:t>24/09/2018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9B11-BA1D-4C93-8561-5A381AA52E3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742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733A5-6686-4B94-879C-58A4919B8791}" type="datetimeFigureOut">
              <a:rPr lang="pt-BR" smtClean="0"/>
              <a:t>24/09/2018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9B11-BA1D-4C93-8561-5A381AA52E3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4081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733A5-6686-4B94-879C-58A4919B8791}" type="datetimeFigureOut">
              <a:rPr lang="pt-BR" smtClean="0"/>
              <a:t>24/09/2018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9B11-BA1D-4C93-8561-5A381AA52E3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82053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733A5-6686-4B94-879C-58A4919B8791}" type="datetimeFigureOut">
              <a:rPr lang="pt-BR" smtClean="0"/>
              <a:t>24/09/2018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9B11-BA1D-4C93-8561-5A381AA52E3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7461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733A5-6686-4B94-879C-58A4919B8791}" type="datetimeFigureOut">
              <a:rPr lang="pt-BR" smtClean="0"/>
              <a:t>24/09/2018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9B11-BA1D-4C93-8561-5A381AA52E3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0709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733A5-6686-4B94-879C-58A4919B8791}" type="datetimeFigureOut">
              <a:rPr lang="pt-BR" smtClean="0"/>
              <a:t>24/09/2018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9B11-BA1D-4C93-8561-5A381AA52E3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71571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733A5-6686-4B94-879C-58A4919B8791}" type="datetimeFigureOut">
              <a:rPr lang="pt-BR" smtClean="0"/>
              <a:t>24/09/2018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9B11-BA1D-4C93-8561-5A381AA52E3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63217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733A5-6686-4B94-879C-58A4919B8791}" type="datetimeFigureOut">
              <a:rPr lang="pt-BR" smtClean="0"/>
              <a:t>24/09/2018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99B11-BA1D-4C93-8561-5A381AA52E3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258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918733D-9E08-4A66-A3A3-4CFC0A9CF0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dist="38100" dir="54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D654075-958B-43F4-B171-51ECD8C85F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99A1382-2145-4959-A41F-B3923127705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8688DB5-2AB7-4354-A48B-3C58E2EA8A5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3DFFE24-D4B7-44C6-9888-BCE4A34B654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2B04F2A-0FA7-4310-92D9-A4E04F02441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79297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trips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MILLEN\021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9"/>
            <a:ext cx="9144000" cy="6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78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Quando será estabelecido este Reino?   Mateus 25 : 31 e 32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solidFill>
                  <a:srgbClr val="FF0000"/>
                </a:solidFill>
              </a:rPr>
              <a:t>31</a:t>
            </a:r>
            <a:r>
              <a:rPr lang="pt-BR" dirty="0"/>
              <a:t>  E </a:t>
            </a:r>
            <a:r>
              <a:rPr lang="pt-BR" b="1" dirty="0">
                <a:solidFill>
                  <a:srgbClr val="0000FF"/>
                </a:solidFill>
              </a:rPr>
              <a:t>quando o Filho do homem </a:t>
            </a:r>
            <a:r>
              <a:rPr lang="pt-BR" dirty="0"/>
              <a:t>vier em sua glória, e todos os santos anjos com ele, então se assentará no </a:t>
            </a:r>
            <a:r>
              <a:rPr lang="pt-BR" sz="4400" b="1" dirty="0">
                <a:solidFill>
                  <a:srgbClr val="FF0000"/>
                </a:solidFill>
              </a:rPr>
              <a:t>trono da sua glória</a:t>
            </a:r>
            <a:r>
              <a:rPr lang="pt-BR" dirty="0"/>
              <a:t>;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>
                <a:solidFill>
                  <a:srgbClr val="FF0000"/>
                </a:solidFill>
              </a:rPr>
              <a:t>32</a:t>
            </a:r>
            <a:r>
              <a:rPr lang="pt-BR" dirty="0"/>
              <a:t>  </a:t>
            </a:r>
            <a:r>
              <a:rPr lang="pt-BR" b="1" dirty="0">
                <a:solidFill>
                  <a:srgbClr val="0000FF"/>
                </a:solidFill>
              </a:rPr>
              <a:t>E todas as nações serão reunidas diante dele,</a:t>
            </a:r>
            <a:r>
              <a:rPr lang="pt-BR" dirty="0"/>
              <a:t> e apartará uns dos outros, como o pastor aparta dos bodes as ovelhas;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287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2" y="-27384"/>
            <a:ext cx="9034022" cy="602890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B967431-A854-4481-BA66-1D5E8DC9DA08}"/>
              </a:ext>
            </a:extLst>
          </p:cNvPr>
          <p:cNvSpPr txBox="1"/>
          <p:nvPr/>
        </p:nvSpPr>
        <p:spPr>
          <a:xfrm>
            <a:off x="823025" y="4759919"/>
            <a:ext cx="772448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latin typeface="Arial Black" panose="020B0A04020102020204" pitchFamily="34" charset="0"/>
              </a:rPr>
              <a:t>.Com Poder</a:t>
            </a:r>
          </a:p>
          <a:p>
            <a:r>
              <a:rPr lang="pt-BR" sz="4400" dirty="0">
                <a:latin typeface="Arial Black" panose="020B0A04020102020204" pitchFamily="34" charset="0"/>
              </a:rPr>
              <a:t>.Com Grande Glória</a:t>
            </a:r>
          </a:p>
          <a:p>
            <a:r>
              <a:rPr lang="pt-BR" sz="4400" dirty="0">
                <a:latin typeface="Arial Black" panose="020B0A04020102020204" pitchFamily="34" charset="0"/>
              </a:rPr>
              <a:t>.Com Som de Trombetas</a:t>
            </a:r>
          </a:p>
        </p:txBody>
      </p:sp>
    </p:spTree>
    <p:extLst>
      <p:ext uri="{BB962C8B-B14F-4D97-AF65-F5344CB8AC3E}">
        <p14:creationId xmlns:p14="http://schemas.microsoft.com/office/powerpoint/2010/main" val="243099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COMO SERÁ A VOLTA DE JESUS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hangingPunct="0"/>
            <a:r>
              <a:rPr lang="pt-BR" dirty="0" err="1"/>
              <a:t>Apoc</a:t>
            </a:r>
            <a:r>
              <a:rPr lang="pt-BR" dirty="0"/>
              <a:t>. 1 : 7</a:t>
            </a:r>
          </a:p>
          <a:p>
            <a:pPr hangingPunct="0"/>
            <a:r>
              <a:rPr lang="pt-BR" dirty="0"/>
              <a:t>Eis que vem com as nuvens, e </a:t>
            </a:r>
            <a:r>
              <a:rPr lang="pt-BR" sz="4000" b="1" dirty="0">
                <a:solidFill>
                  <a:srgbClr val="0000FF"/>
                </a:solidFill>
              </a:rPr>
              <a:t>todo o olho o verá,</a:t>
            </a:r>
            <a:r>
              <a:rPr lang="pt-BR" dirty="0"/>
              <a:t> até os mesmos que o traspassaram; e </a:t>
            </a:r>
            <a:r>
              <a:rPr lang="pt-BR" b="1" dirty="0">
                <a:solidFill>
                  <a:srgbClr val="FF0000"/>
                </a:solidFill>
              </a:rPr>
              <a:t>todas as tribos da terra </a:t>
            </a:r>
            <a:r>
              <a:rPr lang="pt-BR" dirty="0"/>
              <a:t>se lamentarão sobre ele. Sim. Amém.</a:t>
            </a:r>
          </a:p>
          <a:p>
            <a:pPr marL="0" indent="0" hangingPunct="0">
              <a:buNone/>
            </a:pPr>
            <a:r>
              <a:rPr lang="pt-BR" dirty="0"/>
              <a:t> </a:t>
            </a:r>
          </a:p>
          <a:p>
            <a:pPr hangingPunct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643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COMO SERÁ A VOLTA DE JESUS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hangingPunct="0"/>
            <a:r>
              <a:rPr lang="pt-BR" dirty="0"/>
              <a:t> Atos 1 : 9 a 11</a:t>
            </a:r>
          </a:p>
          <a:p>
            <a:r>
              <a:rPr lang="pt-BR" sz="2600" dirty="0"/>
              <a:t>9  E, quando dizia isto, vendo-o eles, foi elevado às alturas, e uma nuvem o recebeu, ocultando-o a seus olhos.</a:t>
            </a:r>
          </a:p>
          <a:p>
            <a:r>
              <a:rPr lang="pt-BR" sz="2600" dirty="0"/>
              <a:t>10  E, estando com os olhos fitos no céu, enquanto ele subia, eis que junto deles se puseram dois homens vestidos de branco.</a:t>
            </a:r>
          </a:p>
          <a:p>
            <a:r>
              <a:rPr lang="pt-BR" dirty="0"/>
              <a:t>11  Os quais lhes disseram: Homens galileus, por que estais olhando para o céu? </a:t>
            </a:r>
            <a:r>
              <a:rPr lang="pt-BR" b="1" dirty="0">
                <a:solidFill>
                  <a:srgbClr val="FF0000"/>
                </a:solidFill>
              </a:rPr>
              <a:t>Esse Jesus, que dentre vós foi recebido em cima no céu, há de vir assim como para o céu o vistes ir.</a:t>
            </a:r>
          </a:p>
          <a:p>
            <a:pPr hangingPunct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1235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COMO SERÁ A VOLTA DE JESUS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hangingPunct="0"/>
            <a:r>
              <a:rPr lang="pt-BR" dirty="0"/>
              <a:t>Lucas 24 : 39  </a:t>
            </a:r>
          </a:p>
          <a:p>
            <a:pPr hangingPunct="0"/>
            <a:r>
              <a:rPr lang="pt-BR" dirty="0"/>
              <a:t>Vede as minhas </a:t>
            </a:r>
            <a:r>
              <a:rPr lang="pt-BR" dirty="0">
                <a:solidFill>
                  <a:srgbClr val="FF0000"/>
                </a:solidFill>
              </a:rPr>
              <a:t>mãos</a:t>
            </a:r>
            <a:r>
              <a:rPr lang="pt-BR" dirty="0"/>
              <a:t> e os meus </a:t>
            </a:r>
            <a:r>
              <a:rPr lang="pt-BR" dirty="0">
                <a:solidFill>
                  <a:srgbClr val="FF0000"/>
                </a:solidFill>
              </a:rPr>
              <a:t>pés</a:t>
            </a:r>
            <a:r>
              <a:rPr lang="pt-BR" dirty="0"/>
              <a:t>, </a:t>
            </a:r>
            <a:r>
              <a:rPr lang="pt-BR" dirty="0">
                <a:solidFill>
                  <a:srgbClr val="0000FF"/>
                </a:solidFill>
              </a:rPr>
              <a:t>que sou eu mesmo</a:t>
            </a:r>
            <a:r>
              <a:rPr lang="pt-BR" dirty="0"/>
              <a:t>; </a:t>
            </a:r>
            <a:r>
              <a:rPr lang="pt-BR" dirty="0">
                <a:solidFill>
                  <a:srgbClr val="FF0000"/>
                </a:solidFill>
              </a:rPr>
              <a:t>apalpai-me</a:t>
            </a:r>
            <a:r>
              <a:rPr lang="pt-BR" dirty="0"/>
              <a:t> e vede, pois um espírito não tem </a:t>
            </a:r>
            <a:r>
              <a:rPr lang="pt-BR" dirty="0">
                <a:solidFill>
                  <a:srgbClr val="0000FF"/>
                </a:solidFill>
              </a:rPr>
              <a:t>carne</a:t>
            </a:r>
            <a:r>
              <a:rPr lang="pt-BR" dirty="0"/>
              <a:t> nem </a:t>
            </a:r>
            <a:r>
              <a:rPr lang="pt-BR" dirty="0">
                <a:solidFill>
                  <a:srgbClr val="0000FF"/>
                </a:solidFill>
              </a:rPr>
              <a:t>ossos</a:t>
            </a:r>
            <a:r>
              <a:rPr lang="pt-BR" dirty="0"/>
              <a:t>, como vedes que eu tenho.</a:t>
            </a:r>
          </a:p>
          <a:p>
            <a:pPr marL="0" indent="0" hangingPunct="0">
              <a:buNone/>
            </a:pPr>
            <a:endParaRPr lang="pt-BR" dirty="0"/>
          </a:p>
          <a:p>
            <a:pPr hangingPunct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155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COMO SERÁ A VOLTA DE JESUS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hangingPunct="0"/>
            <a:r>
              <a:rPr lang="pt-BR" dirty="0"/>
              <a:t>Lucas 21 : 27</a:t>
            </a:r>
          </a:p>
          <a:p>
            <a:pPr hangingPunct="0"/>
            <a:r>
              <a:rPr lang="pt-BR" sz="4800" dirty="0"/>
              <a:t>E então verão vir o Filho do homem </a:t>
            </a:r>
            <a:r>
              <a:rPr lang="pt-BR" sz="6600" b="1" dirty="0">
                <a:solidFill>
                  <a:srgbClr val="0000FF"/>
                </a:solidFill>
              </a:rPr>
              <a:t>numa nuvem</a:t>
            </a:r>
            <a:r>
              <a:rPr lang="pt-BR" sz="4800" dirty="0"/>
              <a:t>, com </a:t>
            </a:r>
            <a:r>
              <a:rPr lang="pt-BR" sz="4800" dirty="0">
                <a:solidFill>
                  <a:srgbClr val="FF0000"/>
                </a:solidFill>
              </a:rPr>
              <a:t>poder</a:t>
            </a:r>
            <a:r>
              <a:rPr lang="pt-BR" sz="4800" dirty="0"/>
              <a:t> e </a:t>
            </a:r>
            <a:r>
              <a:rPr lang="pt-BR" sz="4800" dirty="0">
                <a:solidFill>
                  <a:srgbClr val="FF0000"/>
                </a:solidFill>
              </a:rPr>
              <a:t>grande glória</a:t>
            </a:r>
            <a:r>
              <a:rPr lang="pt-BR" sz="4800" dirty="0"/>
              <a:t>.</a:t>
            </a:r>
          </a:p>
          <a:p>
            <a:pPr marL="0" indent="0" hangingPunc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525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166"/>
            <a:ext cx="9182888" cy="6887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375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- O QUE VAI ACONTECER 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600200"/>
            <a:ext cx="8712968" cy="4525963"/>
          </a:xfrm>
        </p:spPr>
        <p:txBody>
          <a:bodyPr>
            <a:normAutofit lnSpcReduction="10000"/>
          </a:bodyPr>
          <a:lstStyle/>
          <a:p>
            <a:pPr hangingPunct="0"/>
            <a:r>
              <a:rPr lang="pt-BR" sz="4000" dirty="0"/>
              <a:t>Com </a:t>
            </a:r>
            <a:r>
              <a:rPr lang="pt-BR" sz="4000" b="1" u="sng" dirty="0">
                <a:solidFill>
                  <a:srgbClr val="FF0000"/>
                </a:solidFill>
              </a:rPr>
              <a:t>os mortos que amaram</a:t>
            </a:r>
            <a:r>
              <a:rPr lang="pt-BR" sz="4000" dirty="0"/>
              <a:t> a Jesus </a:t>
            </a:r>
          </a:p>
          <a:p>
            <a:pPr marL="0" indent="0" hangingPunct="0">
              <a:buNone/>
            </a:pPr>
            <a:r>
              <a:rPr lang="pt-BR" sz="4000" dirty="0"/>
              <a:t> </a:t>
            </a:r>
          </a:p>
          <a:p>
            <a:pPr hangingPunct="0"/>
            <a:r>
              <a:rPr lang="pt-BR" dirty="0"/>
              <a:t> I </a:t>
            </a:r>
            <a:r>
              <a:rPr lang="pt-BR" dirty="0" err="1"/>
              <a:t>tess</a:t>
            </a:r>
            <a:r>
              <a:rPr lang="pt-BR" dirty="0"/>
              <a:t>. 4 : 16  </a:t>
            </a:r>
          </a:p>
          <a:p>
            <a:pPr hangingPunct="0"/>
            <a:r>
              <a:rPr lang="pt-BR" dirty="0"/>
              <a:t>Porque o mesmo Senhor descerá do céu com </a:t>
            </a:r>
            <a:r>
              <a:rPr lang="pt-BR" b="1" dirty="0">
                <a:solidFill>
                  <a:srgbClr val="FF0000"/>
                </a:solidFill>
              </a:rPr>
              <a:t>alarido</a:t>
            </a:r>
            <a:r>
              <a:rPr lang="pt-BR" dirty="0"/>
              <a:t>, e com </a:t>
            </a:r>
            <a:r>
              <a:rPr lang="pt-BR" b="1" dirty="0">
                <a:solidFill>
                  <a:srgbClr val="FF0000"/>
                </a:solidFill>
              </a:rPr>
              <a:t>voz de arcanjo</a:t>
            </a:r>
            <a:r>
              <a:rPr lang="pt-BR" dirty="0"/>
              <a:t>, e com a </a:t>
            </a:r>
            <a:r>
              <a:rPr lang="pt-BR" b="1" dirty="0">
                <a:solidFill>
                  <a:srgbClr val="FF0000"/>
                </a:solidFill>
              </a:rPr>
              <a:t>trombeta</a:t>
            </a:r>
            <a:r>
              <a:rPr lang="pt-BR" dirty="0"/>
              <a:t> de Deus; e </a:t>
            </a:r>
            <a:r>
              <a:rPr lang="pt-BR" sz="4400" b="1" dirty="0">
                <a:solidFill>
                  <a:srgbClr val="0000FF"/>
                </a:solidFill>
              </a:rPr>
              <a:t>os que morreram em Cristo </a:t>
            </a:r>
            <a:r>
              <a:rPr lang="pt-BR" sz="5400" b="1" dirty="0">
                <a:solidFill>
                  <a:srgbClr val="7030A0"/>
                </a:solidFill>
              </a:rPr>
              <a:t>ressuscitarão primeiro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39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O QUE VAI ACONTECER 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600200"/>
            <a:ext cx="8712968" cy="4525963"/>
          </a:xfrm>
        </p:spPr>
        <p:txBody>
          <a:bodyPr>
            <a:normAutofit fontScale="85000" lnSpcReduction="20000"/>
          </a:bodyPr>
          <a:lstStyle/>
          <a:p>
            <a:pPr hangingPunct="0"/>
            <a:r>
              <a:rPr lang="pt-BR" sz="5200" dirty="0"/>
              <a:t>Com os </a:t>
            </a:r>
            <a:r>
              <a:rPr lang="pt-BR" sz="5200" b="1" u="sng" dirty="0">
                <a:solidFill>
                  <a:srgbClr val="0000FF"/>
                </a:solidFill>
              </a:rPr>
              <a:t>vivos que amam</a:t>
            </a:r>
            <a:r>
              <a:rPr lang="pt-BR" sz="5200" dirty="0">
                <a:solidFill>
                  <a:srgbClr val="0000FF"/>
                </a:solidFill>
              </a:rPr>
              <a:t> </a:t>
            </a:r>
            <a:r>
              <a:rPr lang="pt-BR" sz="5200" dirty="0"/>
              <a:t>a Jesus</a:t>
            </a:r>
            <a:r>
              <a:rPr lang="pt-BR" dirty="0"/>
              <a:t> </a:t>
            </a:r>
          </a:p>
          <a:p>
            <a:pPr hangingPunct="0"/>
            <a:r>
              <a:rPr lang="pt-BR" dirty="0"/>
              <a:t>I Tess. 4:17</a:t>
            </a:r>
          </a:p>
          <a:p>
            <a:pPr hangingPunct="0"/>
            <a:r>
              <a:rPr lang="pt-BR" dirty="0"/>
              <a:t>Depois </a:t>
            </a:r>
            <a:r>
              <a:rPr lang="pt-BR" dirty="0">
                <a:solidFill>
                  <a:srgbClr val="0000FF"/>
                </a:solidFill>
              </a:rPr>
              <a:t>nós, os que ficarmos vivos</a:t>
            </a:r>
            <a:r>
              <a:rPr lang="pt-BR" dirty="0"/>
              <a:t>, </a:t>
            </a:r>
            <a:r>
              <a:rPr lang="pt-BR" dirty="0">
                <a:solidFill>
                  <a:srgbClr val="FF0000"/>
                </a:solidFill>
              </a:rPr>
              <a:t>seremos arrebatados juntamente com eles nas nuvens</a:t>
            </a:r>
            <a:r>
              <a:rPr lang="pt-BR" dirty="0"/>
              <a:t>, a encontrar o Senhor nos ares, e assim estaremos sempre com o Senhor.</a:t>
            </a:r>
          </a:p>
          <a:p>
            <a:pPr hangingPunct="0"/>
            <a:r>
              <a:rPr lang="pt-BR" dirty="0"/>
              <a:t>I Cor 15:52 </a:t>
            </a:r>
          </a:p>
          <a:p>
            <a:pPr hangingPunct="0"/>
            <a:r>
              <a:rPr lang="pt-BR" dirty="0"/>
              <a:t> Num momento, num abrir e fechar de olhos, ante a </a:t>
            </a:r>
            <a:r>
              <a:rPr lang="pt-BR" sz="4200" b="1" dirty="0">
                <a:solidFill>
                  <a:srgbClr val="002060"/>
                </a:solidFill>
              </a:rPr>
              <a:t>última trombeta</a:t>
            </a:r>
            <a:r>
              <a:rPr lang="pt-BR" dirty="0"/>
              <a:t>; porque a trombeta soará, e </a:t>
            </a:r>
            <a:r>
              <a:rPr lang="pt-BR" b="1" dirty="0">
                <a:solidFill>
                  <a:srgbClr val="FF0000"/>
                </a:solidFill>
              </a:rPr>
              <a:t>os mortos ressuscitarão incorruptíveis</a:t>
            </a:r>
            <a:r>
              <a:rPr lang="pt-BR" dirty="0"/>
              <a:t>, e </a:t>
            </a:r>
            <a:r>
              <a:rPr lang="pt-BR" sz="5600" dirty="0">
                <a:solidFill>
                  <a:srgbClr val="0000FF"/>
                </a:solidFill>
              </a:rPr>
              <a:t>nós</a:t>
            </a:r>
          </a:p>
          <a:p>
            <a:pPr marL="0" indent="0" hangingPunct="0">
              <a:buNone/>
            </a:pPr>
            <a:r>
              <a:rPr lang="pt-BR" dirty="0">
                <a:solidFill>
                  <a:srgbClr val="0000FF"/>
                </a:solidFill>
              </a:rPr>
              <a:t> </a:t>
            </a:r>
            <a:r>
              <a:rPr lang="pt-BR" sz="4200" dirty="0">
                <a:solidFill>
                  <a:srgbClr val="0070C0"/>
                </a:solidFill>
              </a:rPr>
              <a:t>( os vivos ) </a:t>
            </a:r>
            <a:r>
              <a:rPr lang="pt-BR" dirty="0">
                <a:solidFill>
                  <a:srgbClr val="0000FF"/>
                </a:solidFill>
              </a:rPr>
              <a:t>seremos transformados.</a:t>
            </a:r>
          </a:p>
          <a:p>
            <a:pPr hangingPunct="0"/>
            <a:endParaRPr lang="pt-BR" dirty="0">
              <a:solidFill>
                <a:srgbClr val="0000FF"/>
              </a:solidFill>
            </a:endParaRPr>
          </a:p>
          <a:p>
            <a:pPr hangingPunct="0"/>
            <a:endParaRPr lang="pt-BR" dirty="0"/>
          </a:p>
          <a:p>
            <a:pPr marL="0" indent="0" hangingPunc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107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- O QUE VAI ACONTECER 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600200"/>
            <a:ext cx="8568952" cy="4925144"/>
          </a:xfrm>
        </p:spPr>
        <p:txBody>
          <a:bodyPr>
            <a:normAutofit lnSpcReduction="10000"/>
          </a:bodyPr>
          <a:lstStyle/>
          <a:p>
            <a:pPr hangingPunct="0"/>
            <a:r>
              <a:rPr lang="pt-BR" sz="4000" dirty="0"/>
              <a:t>Com os</a:t>
            </a:r>
            <a:r>
              <a:rPr lang="pt-BR" sz="4000" b="1" u="sng" dirty="0"/>
              <a:t> </a:t>
            </a:r>
            <a:r>
              <a:rPr lang="pt-BR" sz="4000" b="1" u="sng" dirty="0">
                <a:solidFill>
                  <a:srgbClr val="0000FF"/>
                </a:solidFill>
              </a:rPr>
              <a:t>vivos que não amam</a:t>
            </a:r>
            <a:r>
              <a:rPr lang="pt-BR" sz="4000" dirty="0">
                <a:solidFill>
                  <a:srgbClr val="0000FF"/>
                </a:solidFill>
              </a:rPr>
              <a:t> </a:t>
            </a:r>
            <a:r>
              <a:rPr lang="pt-BR" sz="4000" dirty="0"/>
              <a:t>a Jesus</a:t>
            </a:r>
          </a:p>
          <a:p>
            <a:pPr hangingPunct="0"/>
            <a:r>
              <a:rPr lang="pt-BR" dirty="0"/>
              <a:t>II </a:t>
            </a:r>
            <a:r>
              <a:rPr lang="pt-BR" dirty="0" err="1"/>
              <a:t>tess</a:t>
            </a:r>
            <a:r>
              <a:rPr lang="pt-BR" dirty="0"/>
              <a:t>. 1 : 7 a 8     </a:t>
            </a:r>
          </a:p>
          <a:p>
            <a:r>
              <a:rPr lang="pt-BR" sz="2400" dirty="0"/>
              <a:t>7  E a vós, que sois atribulados, descanso conosco, </a:t>
            </a:r>
            <a:r>
              <a:rPr lang="pt-BR" sz="2400" dirty="0">
                <a:solidFill>
                  <a:srgbClr val="FF0000"/>
                </a:solidFill>
              </a:rPr>
              <a:t>quando se manifestar o Senhor Jesus desde o céu </a:t>
            </a:r>
            <a:r>
              <a:rPr lang="pt-BR" sz="2400" dirty="0"/>
              <a:t>com os anjos do seu poder,</a:t>
            </a:r>
          </a:p>
          <a:p>
            <a:r>
              <a:rPr lang="pt-BR" sz="2400" dirty="0"/>
              <a:t>8  </a:t>
            </a:r>
            <a:r>
              <a:rPr lang="pt-BR" sz="2400" dirty="0">
                <a:solidFill>
                  <a:srgbClr val="FF0000"/>
                </a:solidFill>
              </a:rPr>
              <a:t>Como </a:t>
            </a:r>
            <a:r>
              <a:rPr lang="pt-BR" sz="2400" dirty="0" err="1">
                <a:solidFill>
                  <a:srgbClr val="FF0000"/>
                </a:solidFill>
              </a:rPr>
              <a:t>labareda</a:t>
            </a:r>
            <a:r>
              <a:rPr lang="pt-BR" sz="2400" dirty="0">
                <a:solidFill>
                  <a:srgbClr val="FF0000"/>
                </a:solidFill>
              </a:rPr>
              <a:t> de fogo</a:t>
            </a:r>
            <a:r>
              <a:rPr lang="pt-BR" sz="2400" dirty="0"/>
              <a:t>, </a:t>
            </a:r>
            <a:r>
              <a:rPr lang="pt-BR" sz="2400" dirty="0">
                <a:solidFill>
                  <a:srgbClr val="0000FF"/>
                </a:solidFill>
              </a:rPr>
              <a:t>tomando vingança dos que não conhecem a Deus</a:t>
            </a:r>
            <a:r>
              <a:rPr lang="pt-BR" sz="2400" dirty="0"/>
              <a:t> e </a:t>
            </a:r>
            <a:r>
              <a:rPr lang="pt-BR" sz="2400" dirty="0">
                <a:solidFill>
                  <a:srgbClr val="FF0000"/>
                </a:solidFill>
              </a:rPr>
              <a:t>dos que não obedecem ao evangelho</a:t>
            </a:r>
            <a:r>
              <a:rPr lang="pt-BR" sz="2400" dirty="0"/>
              <a:t> de nosso Senhor Jesus Cristo;</a:t>
            </a:r>
          </a:p>
          <a:p>
            <a:pPr marL="0" indent="0">
              <a:buNone/>
            </a:pPr>
            <a:endParaRPr lang="pt-BR" sz="2400" dirty="0"/>
          </a:p>
          <a:p>
            <a:pPr marL="0" indent="0" hangingPunct="0">
              <a:buNone/>
            </a:pPr>
            <a:r>
              <a:rPr lang="pt-BR" sz="2400" dirty="0"/>
              <a:t>II Tess. 2:8  </a:t>
            </a:r>
          </a:p>
          <a:p>
            <a:pPr marL="0" indent="0" hangingPunct="0">
              <a:buNone/>
            </a:pPr>
            <a:r>
              <a:rPr lang="pt-BR" sz="2400" dirty="0"/>
              <a:t>E então será revelado </a:t>
            </a:r>
            <a:r>
              <a:rPr lang="pt-BR" sz="2400" dirty="0">
                <a:solidFill>
                  <a:srgbClr val="FF0000"/>
                </a:solidFill>
              </a:rPr>
              <a:t>o iníquo</a:t>
            </a:r>
            <a:r>
              <a:rPr lang="pt-BR" sz="2400" dirty="0"/>
              <a:t>, </a:t>
            </a:r>
            <a:r>
              <a:rPr lang="pt-BR" sz="2400" dirty="0">
                <a:solidFill>
                  <a:srgbClr val="0000FF"/>
                </a:solidFill>
              </a:rPr>
              <a:t>a quem o Senhor desfará pelo assopro da sua boca</a:t>
            </a:r>
            <a:r>
              <a:rPr lang="pt-BR" sz="2400" dirty="0"/>
              <a:t>, e aniquilará pelo esplendor da sua vinda;</a:t>
            </a:r>
          </a:p>
          <a:p>
            <a:pPr marL="0" indent="0" hangingPunc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7386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r>
              <a:rPr lang="pt-BR" b="1" dirty="0"/>
              <a:t>O MAIOR ACONTECIMENTO DA HISTÓRIA</a:t>
            </a:r>
            <a:endParaRPr lang="pt-B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81435"/>
            <a:ext cx="6768752" cy="5076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5317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fontScale="92500"/>
          </a:bodyPr>
          <a:lstStyle/>
          <a:p>
            <a:endParaRPr lang="pt-BR" dirty="0"/>
          </a:p>
          <a:p>
            <a:r>
              <a:rPr lang="pt-BR" sz="3900" dirty="0"/>
              <a:t>Com os</a:t>
            </a:r>
            <a:r>
              <a:rPr lang="pt-BR" sz="3900" b="1" u="sng" dirty="0"/>
              <a:t> </a:t>
            </a:r>
            <a:r>
              <a:rPr lang="pt-BR" sz="3900" b="1" u="sng" dirty="0">
                <a:solidFill>
                  <a:srgbClr val="FF0000"/>
                </a:solidFill>
              </a:rPr>
              <a:t>MORTOS</a:t>
            </a:r>
            <a:r>
              <a:rPr lang="pt-BR" sz="3900" b="1" u="sng" dirty="0">
                <a:solidFill>
                  <a:srgbClr val="0000FF"/>
                </a:solidFill>
              </a:rPr>
              <a:t> que não amaram</a:t>
            </a:r>
            <a:r>
              <a:rPr lang="pt-BR" sz="3900" dirty="0">
                <a:solidFill>
                  <a:srgbClr val="0000FF"/>
                </a:solidFill>
              </a:rPr>
              <a:t> </a:t>
            </a:r>
            <a:r>
              <a:rPr lang="pt-BR" sz="3900" dirty="0"/>
              <a:t>a Jesus</a:t>
            </a:r>
          </a:p>
          <a:p>
            <a:r>
              <a:rPr lang="pt-BR" dirty="0" err="1"/>
              <a:t>Apoc</a:t>
            </a:r>
            <a:r>
              <a:rPr lang="pt-BR" dirty="0"/>
              <a:t>. 20:5</a:t>
            </a:r>
          </a:p>
          <a:p>
            <a:pPr algn="ctr"/>
            <a:r>
              <a:rPr lang="pt-BR" sz="5400" dirty="0"/>
              <a:t>“Os </a:t>
            </a:r>
            <a:r>
              <a:rPr lang="pt-BR" sz="5400" b="1" u="sng" dirty="0"/>
              <a:t>mortos que não amaram</a:t>
            </a:r>
            <a:r>
              <a:rPr lang="pt-BR" sz="5400" dirty="0"/>
              <a:t> a Jesus </a:t>
            </a:r>
            <a:r>
              <a:rPr lang="pt-BR" sz="5400" b="1" dirty="0">
                <a:solidFill>
                  <a:srgbClr val="FF0000"/>
                </a:solidFill>
              </a:rPr>
              <a:t>continuarão nas suas Sepulturas</a:t>
            </a:r>
            <a:r>
              <a:rPr lang="pt-BR" sz="5400" b="1" dirty="0"/>
              <a:t>”</a:t>
            </a:r>
            <a:endParaRPr lang="pt-BR" sz="5400" dirty="0"/>
          </a:p>
          <a:p>
            <a:endParaRPr lang="pt-BR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/>
              <a:t>O QUE VAI ACONTECER 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0505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Qual</a:t>
            </a:r>
            <a:r>
              <a:rPr lang="en-US" dirty="0"/>
              <a:t> a data da </a:t>
            </a:r>
            <a:r>
              <a:rPr lang="en-US" dirty="0" err="1"/>
              <a:t>volta</a:t>
            </a:r>
            <a:r>
              <a:rPr lang="en-US" dirty="0"/>
              <a:t> de Jesus?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52736"/>
          </a:xfrm>
        </p:spPr>
        <p:txBody>
          <a:bodyPr/>
          <a:lstStyle/>
          <a:p>
            <a:pPr algn="ctr"/>
            <a:r>
              <a:rPr lang="pt-BR" b="1" dirty="0"/>
              <a:t>QUEM SABE O ANO, O MÊS, A SEMANA, O DIA E A HORA ? </a:t>
            </a:r>
            <a:endParaRPr lang="pt-BR" sz="8000" dirty="0">
              <a:solidFill>
                <a:srgbClr val="FF0000"/>
              </a:solidFill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532174" y="3356992"/>
            <a:ext cx="8229600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t-BR" sz="7200" dirty="0">
                <a:solidFill>
                  <a:srgbClr val="0000FF"/>
                </a:solidFill>
              </a:rPr>
              <a:t>    Mateus 24 : 36</a:t>
            </a:r>
            <a:endParaRPr lang="pt-BR" sz="8000" dirty="0">
              <a:solidFill>
                <a:srgbClr val="FF0000"/>
              </a:solidFill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683568" y="5000368"/>
            <a:ext cx="8229600" cy="1685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t-BR" sz="7200" dirty="0">
                <a:solidFill>
                  <a:srgbClr val="0000FF"/>
                </a:solidFill>
              </a:rPr>
              <a:t>    </a:t>
            </a:r>
            <a:r>
              <a:rPr lang="pt-BR" sz="8000" dirty="0">
                <a:solidFill>
                  <a:srgbClr val="FF0000"/>
                </a:solidFill>
              </a:rPr>
              <a:t>Só Deus o Pai</a:t>
            </a:r>
          </a:p>
        </p:txBody>
      </p:sp>
    </p:spTree>
    <p:extLst>
      <p:ext uri="{BB962C8B-B14F-4D97-AF65-F5344CB8AC3E}">
        <p14:creationId xmlns:p14="http://schemas.microsoft.com/office/powerpoint/2010/main" val="284714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1560" y="764704"/>
            <a:ext cx="8229600" cy="5760640"/>
          </a:xfrm>
        </p:spPr>
        <p:txBody>
          <a:bodyPr/>
          <a:lstStyle/>
          <a:p>
            <a:r>
              <a:rPr lang="pt-BR" b="1" dirty="0"/>
              <a:t>PORQUE JESUS AINDA NÃO VOLTOU ?</a:t>
            </a:r>
          </a:p>
          <a:p>
            <a:r>
              <a:rPr lang="pt-BR" dirty="0"/>
              <a:t>II Pedro  3 : 9</a:t>
            </a:r>
          </a:p>
          <a:p>
            <a:endParaRPr lang="pt-BR" dirty="0"/>
          </a:p>
          <a:p>
            <a:r>
              <a:rPr lang="pt-BR" dirty="0">
                <a:solidFill>
                  <a:srgbClr val="FF0000"/>
                </a:solidFill>
              </a:rPr>
              <a:t>O Senhor não retarda a sua promessa</a:t>
            </a:r>
            <a:r>
              <a:rPr lang="pt-BR" dirty="0"/>
              <a:t>, ainda que alguns a têm por tardia; </a:t>
            </a:r>
            <a:r>
              <a:rPr lang="pt-BR" dirty="0">
                <a:solidFill>
                  <a:srgbClr val="0000FF"/>
                </a:solidFill>
              </a:rPr>
              <a:t>mas é </a:t>
            </a:r>
            <a:r>
              <a:rPr lang="pt-BR" dirty="0" err="1">
                <a:solidFill>
                  <a:srgbClr val="0000FF"/>
                </a:solidFill>
              </a:rPr>
              <a:t>longânimo</a:t>
            </a:r>
            <a:r>
              <a:rPr lang="pt-BR" dirty="0">
                <a:solidFill>
                  <a:srgbClr val="0000FF"/>
                </a:solidFill>
              </a:rPr>
              <a:t> para conosco, não querendo que alguns se percam</a:t>
            </a:r>
            <a:r>
              <a:rPr lang="pt-BR" dirty="0"/>
              <a:t>, senão que todos venham a arrepender-se.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9524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A GRANDE E ÚLTIMA REAÇÃO: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hangingPunct="0"/>
            <a:r>
              <a:rPr lang="pt-BR" sz="5400" dirty="0"/>
              <a:t>Dos que </a:t>
            </a:r>
            <a:r>
              <a:rPr lang="pt-BR" sz="5400" b="1" u="sng" dirty="0">
                <a:solidFill>
                  <a:srgbClr val="FF0000"/>
                </a:solidFill>
              </a:rPr>
              <a:t>amam</a:t>
            </a:r>
            <a:r>
              <a:rPr lang="pt-BR" sz="5400" b="1" dirty="0"/>
              <a:t> </a:t>
            </a:r>
            <a:r>
              <a:rPr lang="pt-BR" sz="5400" dirty="0"/>
              <a:t>a Jesus </a:t>
            </a:r>
          </a:p>
          <a:p>
            <a:pPr hangingPunct="0"/>
            <a:r>
              <a:rPr lang="pt-BR" dirty="0"/>
              <a:t>Isaias 25 : 9</a:t>
            </a:r>
          </a:p>
          <a:p>
            <a:pPr marL="0" indent="0" hangingPunct="0">
              <a:buNone/>
            </a:pPr>
            <a:r>
              <a:rPr lang="pt-BR" dirty="0"/>
              <a:t> </a:t>
            </a:r>
          </a:p>
          <a:p>
            <a:pPr marL="0" indent="0">
              <a:buNone/>
            </a:pPr>
            <a:r>
              <a:rPr lang="pt-BR" dirty="0"/>
              <a:t>E naquele dia se dirá: </a:t>
            </a:r>
            <a:r>
              <a:rPr lang="pt-BR" dirty="0">
                <a:solidFill>
                  <a:srgbClr val="0000FF"/>
                </a:solidFill>
              </a:rPr>
              <a:t>Eis que este é o nosso Deus, a quem aguardávamos</a:t>
            </a:r>
            <a:r>
              <a:rPr lang="pt-BR" dirty="0"/>
              <a:t>, e ele nos salvará; este é o SENHOR, a </a:t>
            </a:r>
            <a:r>
              <a:rPr lang="pt-BR" dirty="0">
                <a:solidFill>
                  <a:srgbClr val="FF0000"/>
                </a:solidFill>
              </a:rPr>
              <a:t>quem aguardávamos</a:t>
            </a:r>
            <a:r>
              <a:rPr lang="pt-BR" dirty="0"/>
              <a:t>; </a:t>
            </a:r>
            <a:r>
              <a:rPr lang="pt-BR" sz="4000" dirty="0"/>
              <a:t>na sua salvação gozaremos e nos alegraremos.</a:t>
            </a: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625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71205"/>
            <a:ext cx="8865185" cy="591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79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A GRANDE E ÚLTIMA REAÇÃO: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hangingPunct="0"/>
            <a:r>
              <a:rPr lang="pt-BR" sz="5600" dirty="0"/>
              <a:t>Dos que</a:t>
            </a:r>
            <a:r>
              <a:rPr lang="pt-BR" sz="5600" u="sng" dirty="0"/>
              <a:t> </a:t>
            </a:r>
            <a:r>
              <a:rPr lang="pt-BR" sz="5600" b="1" u="sng" dirty="0">
                <a:solidFill>
                  <a:srgbClr val="FF0000"/>
                </a:solidFill>
              </a:rPr>
              <a:t>não amam</a:t>
            </a:r>
            <a:r>
              <a:rPr lang="pt-BR" sz="5600" dirty="0">
                <a:solidFill>
                  <a:srgbClr val="FF0000"/>
                </a:solidFill>
              </a:rPr>
              <a:t> </a:t>
            </a:r>
            <a:r>
              <a:rPr lang="pt-BR" sz="5600" dirty="0"/>
              <a:t>a Jesus </a:t>
            </a:r>
          </a:p>
          <a:p>
            <a:pPr hangingPunct="0"/>
            <a:r>
              <a:rPr lang="pt-BR" dirty="0" err="1"/>
              <a:t>Apoc</a:t>
            </a:r>
            <a:r>
              <a:rPr lang="pt-BR" dirty="0"/>
              <a:t>. 6 : 15 e 16</a:t>
            </a:r>
          </a:p>
          <a:p>
            <a:pPr hangingPunct="0"/>
            <a:endParaRPr lang="pt-BR" dirty="0"/>
          </a:p>
          <a:p>
            <a:r>
              <a:rPr lang="pt-BR" dirty="0">
                <a:solidFill>
                  <a:srgbClr val="FF0000"/>
                </a:solidFill>
              </a:rPr>
              <a:t>15</a:t>
            </a:r>
            <a:r>
              <a:rPr lang="pt-BR" dirty="0"/>
              <a:t>  E os </a:t>
            </a:r>
            <a:r>
              <a:rPr lang="pt-BR" b="1" dirty="0">
                <a:solidFill>
                  <a:srgbClr val="7030A0"/>
                </a:solidFill>
              </a:rPr>
              <a:t>reis</a:t>
            </a:r>
            <a:r>
              <a:rPr lang="pt-BR" dirty="0"/>
              <a:t> da terra, e </a:t>
            </a:r>
            <a:r>
              <a:rPr lang="pt-BR" b="1" dirty="0">
                <a:solidFill>
                  <a:srgbClr val="7030A0"/>
                </a:solidFill>
              </a:rPr>
              <a:t>os grandes</a:t>
            </a:r>
            <a:r>
              <a:rPr lang="pt-BR" dirty="0"/>
              <a:t>, e </a:t>
            </a:r>
            <a:r>
              <a:rPr lang="pt-BR" b="1" dirty="0">
                <a:solidFill>
                  <a:srgbClr val="7030A0"/>
                </a:solidFill>
              </a:rPr>
              <a:t>os ricos</a:t>
            </a:r>
            <a:r>
              <a:rPr lang="pt-BR" dirty="0"/>
              <a:t>, e </a:t>
            </a:r>
            <a:r>
              <a:rPr lang="pt-BR" b="1" dirty="0">
                <a:solidFill>
                  <a:srgbClr val="7030A0"/>
                </a:solidFill>
              </a:rPr>
              <a:t>os tribunos</a:t>
            </a:r>
            <a:r>
              <a:rPr lang="pt-BR" dirty="0"/>
              <a:t>, e </a:t>
            </a:r>
            <a:r>
              <a:rPr lang="pt-BR" b="1" dirty="0">
                <a:solidFill>
                  <a:srgbClr val="7030A0"/>
                </a:solidFill>
              </a:rPr>
              <a:t>os poderosos</a:t>
            </a:r>
            <a:r>
              <a:rPr lang="pt-BR" dirty="0"/>
              <a:t>, e todo o servo, e todo o livre, se </a:t>
            </a:r>
            <a:r>
              <a:rPr lang="pt-BR" dirty="0">
                <a:solidFill>
                  <a:srgbClr val="0000FF"/>
                </a:solidFill>
              </a:rPr>
              <a:t>esconderam nas cavernas e nas rochas </a:t>
            </a:r>
            <a:r>
              <a:rPr lang="pt-BR" dirty="0"/>
              <a:t>das montanhas;</a:t>
            </a:r>
          </a:p>
          <a:p>
            <a:r>
              <a:rPr lang="pt-BR" dirty="0">
                <a:solidFill>
                  <a:srgbClr val="FF0000"/>
                </a:solidFill>
              </a:rPr>
              <a:t>16</a:t>
            </a:r>
            <a:r>
              <a:rPr lang="pt-BR" dirty="0"/>
              <a:t>  E </a:t>
            </a:r>
            <a:r>
              <a:rPr lang="pt-BR" sz="4700" b="1" dirty="0"/>
              <a:t>diziam aos montes e aos rochedos</a:t>
            </a:r>
            <a:r>
              <a:rPr lang="pt-BR" dirty="0"/>
              <a:t>: </a:t>
            </a:r>
            <a:r>
              <a:rPr lang="pt-BR" dirty="0">
                <a:solidFill>
                  <a:srgbClr val="FF0000"/>
                </a:solidFill>
              </a:rPr>
              <a:t>Caí sobre nós, e escondei-nos</a:t>
            </a:r>
            <a:r>
              <a:rPr lang="pt-BR" dirty="0"/>
              <a:t> do rosto </a:t>
            </a:r>
            <a:r>
              <a:rPr lang="pt-BR" dirty="0">
                <a:solidFill>
                  <a:srgbClr val="0000FF"/>
                </a:solidFill>
              </a:rPr>
              <a:t>daquele que está assentado sobre o trono</a:t>
            </a:r>
            <a:r>
              <a:rPr lang="pt-BR" dirty="0"/>
              <a:t>, e da </a:t>
            </a:r>
            <a:r>
              <a:rPr lang="pt-BR" dirty="0">
                <a:solidFill>
                  <a:srgbClr val="0000FF"/>
                </a:solidFill>
              </a:rPr>
              <a:t>ira do Cordeiro</a:t>
            </a:r>
            <a:r>
              <a:rPr lang="pt-BR" dirty="0"/>
              <a:t>;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618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021.j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58" y="144130"/>
            <a:ext cx="7275542" cy="666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07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4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4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4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0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/>
              <a:t>O QUE DEVO FAZER PARA PERTENCER A ESTE NOVO REINO?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hangingPunct="0"/>
            <a:r>
              <a:rPr lang="pt-BR" dirty="0"/>
              <a:t>Mateus 24 : 42 e 44</a:t>
            </a:r>
          </a:p>
          <a:p>
            <a:r>
              <a:rPr lang="pt-BR" dirty="0"/>
              <a:t>42  </a:t>
            </a:r>
            <a:r>
              <a:rPr lang="pt-BR" dirty="0">
                <a:solidFill>
                  <a:srgbClr val="FF0000"/>
                </a:solidFill>
              </a:rPr>
              <a:t>Vigiai</a:t>
            </a:r>
            <a:r>
              <a:rPr lang="pt-BR" dirty="0"/>
              <a:t>, pois, </a:t>
            </a:r>
            <a:r>
              <a:rPr lang="pt-BR" dirty="0">
                <a:solidFill>
                  <a:srgbClr val="0000FF"/>
                </a:solidFill>
              </a:rPr>
              <a:t>porque não sabeis a que hora </a:t>
            </a:r>
            <a:r>
              <a:rPr lang="pt-BR" dirty="0"/>
              <a:t>há de vir o vosso Senhor.</a:t>
            </a:r>
          </a:p>
          <a:p>
            <a:r>
              <a:rPr lang="pt-BR" dirty="0"/>
              <a:t>44  Por isso, estai vós </a:t>
            </a:r>
            <a:r>
              <a:rPr lang="pt-BR" dirty="0">
                <a:solidFill>
                  <a:srgbClr val="FF0000"/>
                </a:solidFill>
              </a:rPr>
              <a:t>apercebidos</a:t>
            </a:r>
            <a:r>
              <a:rPr lang="pt-BR" dirty="0"/>
              <a:t> também; porque </a:t>
            </a:r>
            <a:r>
              <a:rPr lang="pt-BR" dirty="0">
                <a:solidFill>
                  <a:srgbClr val="0000FF"/>
                </a:solidFill>
              </a:rPr>
              <a:t>o Filho do homem há de vir à hora em que não penseis.</a:t>
            </a:r>
          </a:p>
          <a:p>
            <a:r>
              <a:rPr lang="pt-BR" dirty="0"/>
              <a:t>Lucas 21:36</a:t>
            </a:r>
          </a:p>
          <a:p>
            <a:r>
              <a:rPr lang="pt-BR" dirty="0"/>
              <a:t>Vigiai, pois, em todo o tempo, </a:t>
            </a:r>
            <a:r>
              <a:rPr lang="pt-BR" b="1" dirty="0">
                <a:solidFill>
                  <a:srgbClr val="FF0000"/>
                </a:solidFill>
              </a:rPr>
              <a:t>orando</a:t>
            </a:r>
            <a:r>
              <a:rPr lang="pt-BR" dirty="0"/>
              <a:t>, para que </a:t>
            </a:r>
            <a:r>
              <a:rPr lang="pt-BR" b="1" dirty="0">
                <a:solidFill>
                  <a:srgbClr val="0000FF"/>
                </a:solidFill>
              </a:rPr>
              <a:t>sejais havidos por dignos </a:t>
            </a:r>
            <a:r>
              <a:rPr lang="pt-BR" dirty="0"/>
              <a:t>de evitar todas estas coisas que hão de acontecer, e de estar em pé diante do Filho do homem.</a:t>
            </a:r>
          </a:p>
          <a:p>
            <a:endParaRPr lang="pt-B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9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/>
              <a:t>O QUE DEVO FAZER PARA PERTENCER A ESTE NOVO REINO?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628800"/>
            <a:ext cx="8640960" cy="4525963"/>
          </a:xfrm>
        </p:spPr>
        <p:txBody>
          <a:bodyPr>
            <a:normAutofit/>
          </a:bodyPr>
          <a:lstStyle/>
          <a:p>
            <a:pPr marL="0" indent="0" hangingPunct="0">
              <a:buNone/>
            </a:pPr>
            <a:endParaRPr lang="pt-BR" dirty="0"/>
          </a:p>
          <a:p>
            <a:pPr hangingPunct="0"/>
            <a:r>
              <a:rPr lang="pt-BR" dirty="0"/>
              <a:t>Tito 2 : 13</a:t>
            </a:r>
          </a:p>
          <a:p>
            <a:pPr hangingPunct="0"/>
            <a:r>
              <a:rPr lang="pt-BR" sz="4800" b="1" dirty="0">
                <a:solidFill>
                  <a:srgbClr val="FF0000"/>
                </a:solidFill>
              </a:rPr>
              <a:t>Aguardando</a:t>
            </a:r>
            <a:r>
              <a:rPr lang="pt-BR" sz="4800" dirty="0"/>
              <a:t> a </a:t>
            </a:r>
            <a:r>
              <a:rPr lang="pt-BR" sz="4800" b="1" dirty="0">
                <a:solidFill>
                  <a:srgbClr val="0000FF"/>
                </a:solidFill>
              </a:rPr>
              <a:t>bem-aventurada esperança </a:t>
            </a:r>
            <a:r>
              <a:rPr lang="pt-BR" sz="4800" dirty="0"/>
              <a:t>e o </a:t>
            </a:r>
            <a:r>
              <a:rPr lang="pt-BR" sz="4800" b="1" dirty="0"/>
              <a:t>aparecimento da glória do grande Deus e nosso Salvador Jesus Cristo</a:t>
            </a:r>
            <a:r>
              <a:rPr lang="pt-BR" sz="4800" dirty="0"/>
              <a:t>;</a:t>
            </a:r>
          </a:p>
          <a:p>
            <a:pPr hangingPunct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7151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>
                <a:solidFill>
                  <a:srgbClr val="0000FF"/>
                </a:solidFill>
              </a:rPr>
              <a:t>O QUE DEVO FAZER PARA PERTENCER A ESTE NOVO REINO?</a:t>
            </a:r>
            <a:endParaRPr lang="pt-BR" dirty="0">
              <a:solidFill>
                <a:srgbClr val="0000FF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Hebreus 9 : 28 </a:t>
            </a:r>
          </a:p>
          <a:p>
            <a:r>
              <a:rPr lang="pt-BR" sz="4400" dirty="0"/>
              <a:t>Assim também Cristo, oferecendo-se uma vez para tirar os pecados de muitos, </a:t>
            </a:r>
            <a:r>
              <a:rPr lang="pt-BR" sz="4400" dirty="0">
                <a:solidFill>
                  <a:srgbClr val="FF0000"/>
                </a:solidFill>
              </a:rPr>
              <a:t>aparecerá segunda vez</a:t>
            </a:r>
            <a:r>
              <a:rPr lang="pt-BR" sz="4400" dirty="0"/>
              <a:t>, sem pecado, </a:t>
            </a:r>
            <a:r>
              <a:rPr lang="pt-BR" sz="4400" dirty="0">
                <a:solidFill>
                  <a:srgbClr val="0000FF"/>
                </a:solidFill>
              </a:rPr>
              <a:t>aos que o </a:t>
            </a:r>
            <a:r>
              <a:rPr lang="pt-B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esperam</a:t>
            </a:r>
            <a:r>
              <a:rPr lang="pt-BR" sz="4400" dirty="0">
                <a:solidFill>
                  <a:srgbClr val="0000FF"/>
                </a:solidFill>
              </a:rPr>
              <a:t> para salvação.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6497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836712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9600" b="1" dirty="0"/>
              <a:t>O ÚLTIMO IMPÉRIO SERÁ UNIVERSAL</a:t>
            </a:r>
            <a:endParaRPr lang="pt-BR" sz="9600" dirty="0"/>
          </a:p>
        </p:txBody>
      </p:sp>
    </p:spTree>
    <p:extLst>
      <p:ext uri="{BB962C8B-B14F-4D97-AF65-F5344CB8AC3E}">
        <p14:creationId xmlns:p14="http://schemas.microsoft.com/office/powerpoint/2010/main" val="14455524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rgbClr val="FF0000"/>
                </a:solidFill>
              </a:rPr>
              <a:t>Na segunda vinda de Jesus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4400" b="1" dirty="0">
                <a:solidFill>
                  <a:srgbClr val="FF0000"/>
                </a:solidFill>
              </a:rPr>
              <a:t>Dará fim </a:t>
            </a:r>
            <a:r>
              <a:rPr lang="pt-BR" b="1" dirty="0">
                <a:solidFill>
                  <a:srgbClr val="0000FF"/>
                </a:solidFill>
              </a:rPr>
              <a:t>a todos os governos terrestres da atualidade</a:t>
            </a:r>
            <a:r>
              <a:rPr lang="pt-BR" dirty="0">
                <a:solidFill>
                  <a:srgbClr val="0000FF"/>
                </a:solidFill>
              </a:rPr>
              <a:t> </a:t>
            </a:r>
            <a:r>
              <a:rPr lang="pt-BR" dirty="0"/>
              <a:t>e </a:t>
            </a:r>
            <a:r>
              <a:rPr lang="pt-BR" b="1" dirty="0"/>
              <a:t>estabelecerá o reino de Deus</a:t>
            </a:r>
            <a:r>
              <a:rPr lang="pt-BR" dirty="0"/>
              <a:t>, o último dos reinos preditos em Daniel cap. 2.</a:t>
            </a:r>
          </a:p>
          <a:p>
            <a:pPr marL="0" indent="0">
              <a:buNone/>
            </a:pPr>
            <a:r>
              <a:rPr lang="pt-BR" dirty="0"/>
              <a:t> </a:t>
            </a:r>
            <a:endParaRPr lang="pt-BR" sz="2800" dirty="0"/>
          </a:p>
          <a:p>
            <a:r>
              <a:rPr lang="pt-BR" dirty="0"/>
              <a:t> </a:t>
            </a:r>
            <a:r>
              <a:rPr lang="pt-BR" dirty="0">
                <a:solidFill>
                  <a:srgbClr val="FF0000"/>
                </a:solidFill>
              </a:rPr>
              <a:t>Considerando que a história registra que as outras partes de Daniel 2 foram cumpridas</a:t>
            </a:r>
            <a:r>
              <a:rPr lang="pt-BR" dirty="0"/>
              <a:t>, não há dúvida de que </a:t>
            </a:r>
            <a:r>
              <a:rPr lang="pt-BR" b="1" dirty="0">
                <a:solidFill>
                  <a:srgbClr val="0000FF"/>
                </a:solidFill>
              </a:rPr>
              <a:t>o reino de Deus será estabelecido como foi predito</a:t>
            </a:r>
            <a:r>
              <a:rPr lang="pt-BR" dirty="0"/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2334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Na segunda vinda de Jesus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hangingPunct="0">
              <a:buNone/>
            </a:pPr>
            <a:r>
              <a:rPr lang="pt-BR" dirty="0"/>
              <a:t>                   </a:t>
            </a:r>
            <a:r>
              <a:rPr lang="pt-BR" b="1" dirty="0">
                <a:solidFill>
                  <a:srgbClr val="0000FF"/>
                </a:solidFill>
              </a:rPr>
              <a:t>OS JUSTOS OU CRENTES</a:t>
            </a:r>
            <a:r>
              <a:rPr lang="pt-BR" dirty="0"/>
              <a:t>:</a:t>
            </a:r>
          </a:p>
          <a:p>
            <a:pPr hangingPunct="0"/>
            <a:r>
              <a:rPr lang="pt-BR" u="sng" dirty="0"/>
              <a:t>São os que aceitaram</a:t>
            </a:r>
            <a:r>
              <a:rPr lang="pt-BR" dirty="0"/>
              <a:t> </a:t>
            </a:r>
            <a:r>
              <a:rPr lang="pt-BR" sz="2400" dirty="0">
                <a:solidFill>
                  <a:srgbClr val="FF0000"/>
                </a:solidFill>
              </a:rPr>
              <a:t>a Jesus como salvador pessoal </a:t>
            </a:r>
            <a:r>
              <a:rPr lang="pt-BR" sz="2400" dirty="0"/>
              <a:t>e </a:t>
            </a:r>
            <a:r>
              <a:rPr lang="pt-BR" sz="2400" dirty="0">
                <a:solidFill>
                  <a:srgbClr val="0000FF"/>
                </a:solidFill>
              </a:rPr>
              <a:t>guardaram os seus mandamentos.</a:t>
            </a:r>
          </a:p>
          <a:p>
            <a:pPr marL="0" indent="0" hangingPunct="0">
              <a:buNone/>
            </a:pPr>
            <a:endParaRPr lang="pt-BR" sz="2400" dirty="0">
              <a:solidFill>
                <a:srgbClr val="FF0000"/>
              </a:solidFill>
            </a:endParaRPr>
          </a:p>
          <a:p>
            <a:pPr hangingPunct="0"/>
            <a:r>
              <a:rPr lang="pt-BR" dirty="0"/>
              <a:t>     </a:t>
            </a:r>
            <a:r>
              <a:rPr lang="pt-BR" dirty="0">
                <a:solidFill>
                  <a:srgbClr val="FF0000"/>
                </a:solidFill>
              </a:rPr>
              <a:t>Os que já morreram </a:t>
            </a:r>
            <a:r>
              <a:rPr lang="pt-BR" dirty="0"/>
              <a:t>serão ressuscitados.</a:t>
            </a:r>
          </a:p>
          <a:p>
            <a:pPr hangingPunct="0"/>
            <a:r>
              <a:rPr lang="pt-BR" dirty="0"/>
              <a:t>     </a:t>
            </a:r>
            <a:r>
              <a:rPr lang="pt-BR" dirty="0">
                <a:solidFill>
                  <a:srgbClr val="0000FF"/>
                </a:solidFill>
              </a:rPr>
              <a:t>Os que tiverem vivos </a:t>
            </a:r>
            <a:r>
              <a:rPr lang="pt-BR" dirty="0"/>
              <a:t>serão  transformados.</a:t>
            </a:r>
          </a:p>
          <a:p>
            <a:pPr hangingPunct="0"/>
            <a:r>
              <a:rPr lang="pt-BR" dirty="0"/>
              <a:t>     </a:t>
            </a:r>
            <a:r>
              <a:rPr lang="pt-BR" sz="5400" b="1" dirty="0">
                <a:solidFill>
                  <a:srgbClr val="FF0000"/>
                </a:solidFill>
              </a:rPr>
              <a:t>Serão levados para o céu</a:t>
            </a:r>
            <a:r>
              <a:rPr lang="pt-BR" dirty="0"/>
              <a:t>.</a:t>
            </a:r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0058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Na segunda vinda de Jesus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hangingPunct="0"/>
            <a:r>
              <a:rPr lang="pt-BR" b="1" dirty="0">
                <a:solidFill>
                  <a:srgbClr val="0000FF"/>
                </a:solidFill>
              </a:rPr>
              <a:t>OS INJUSTOS OU DESCRENTES</a:t>
            </a:r>
          </a:p>
          <a:p>
            <a:pPr marL="0" indent="0" hangingPunct="0">
              <a:buNone/>
            </a:pPr>
            <a:r>
              <a:rPr lang="pt-BR" u="sng" dirty="0">
                <a:solidFill>
                  <a:srgbClr val="0000FF"/>
                </a:solidFill>
              </a:rPr>
              <a:t>São os que não aceitaram</a:t>
            </a:r>
            <a:r>
              <a:rPr lang="pt-BR" dirty="0">
                <a:solidFill>
                  <a:srgbClr val="0000FF"/>
                </a:solidFill>
              </a:rPr>
              <a:t> </a:t>
            </a:r>
            <a:r>
              <a:rPr lang="pt-BR" sz="2800" dirty="0"/>
              <a:t>a Jesus como salvador pessoal</a:t>
            </a:r>
          </a:p>
          <a:p>
            <a:pPr hangingPunct="0"/>
            <a:r>
              <a:rPr lang="pt-BR" sz="3600" dirty="0">
                <a:solidFill>
                  <a:srgbClr val="FF0000"/>
                </a:solidFill>
              </a:rPr>
              <a:t>Os que estiverem vivos </a:t>
            </a:r>
            <a:r>
              <a:rPr lang="pt-BR" sz="3600" dirty="0"/>
              <a:t>morrerão.</a:t>
            </a:r>
          </a:p>
          <a:p>
            <a:pPr hangingPunct="0"/>
            <a:r>
              <a:rPr lang="pt-BR" sz="3600" dirty="0">
                <a:solidFill>
                  <a:srgbClr val="0000FF"/>
                </a:solidFill>
              </a:rPr>
              <a:t>Os que morreram </a:t>
            </a:r>
            <a:r>
              <a:rPr lang="pt-BR" sz="3600" dirty="0"/>
              <a:t>continuarão em suas sepulturas.</a:t>
            </a:r>
          </a:p>
          <a:p>
            <a:pPr marL="0" indent="0" algn="ctr">
              <a:buNone/>
            </a:pPr>
            <a:r>
              <a:rPr lang="en-US" sz="4800" b="1" dirty="0">
                <a:solidFill>
                  <a:srgbClr val="FF0000"/>
                </a:solidFill>
              </a:rPr>
              <a:t>NÃO IRÃO PARA O CÉU</a:t>
            </a:r>
            <a:endParaRPr lang="pt-BR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24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575048"/>
          </a:xfrm>
        </p:spPr>
        <p:txBody>
          <a:bodyPr>
            <a:normAutofit fontScale="90000"/>
          </a:bodyPr>
          <a:lstStyle/>
          <a:p>
            <a:pPr hangingPunct="0"/>
            <a:br>
              <a:rPr lang="pt-BR" dirty="0"/>
            </a:br>
            <a:r>
              <a:rPr lang="pt-BR" dirty="0">
                <a:solidFill>
                  <a:srgbClr val="0000FF"/>
                </a:solidFill>
              </a:rPr>
              <a:t>Que promessa fez Jesus quando esteve aqui na terra?</a:t>
            </a:r>
            <a:br>
              <a:rPr lang="pt-BR" dirty="0">
                <a:solidFill>
                  <a:srgbClr val="0000FF"/>
                </a:solidFill>
              </a:rPr>
            </a:br>
            <a:r>
              <a:rPr lang="pt-BR" dirty="0"/>
              <a:t>   </a:t>
            </a:r>
            <a:r>
              <a:rPr lang="pt-BR" dirty="0">
                <a:solidFill>
                  <a:srgbClr val="FF0000"/>
                </a:solidFill>
              </a:rPr>
              <a:t>João  14 : 1 a 4</a:t>
            </a:r>
            <a:r>
              <a:rPr lang="pt-BR" dirty="0"/>
              <a:t> 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680520"/>
          </a:xfrm>
        </p:spPr>
        <p:txBody>
          <a:bodyPr>
            <a:normAutofit fontScale="40000" lnSpcReduction="20000"/>
          </a:bodyPr>
          <a:lstStyle/>
          <a:p>
            <a:r>
              <a:rPr lang="pt-BR" sz="9000" dirty="0"/>
              <a:t>1  </a:t>
            </a:r>
            <a:r>
              <a:rPr lang="pt-BR" sz="9000" dirty="0">
                <a:solidFill>
                  <a:srgbClr val="7030A0"/>
                </a:solidFill>
              </a:rPr>
              <a:t>NÃO se turbe o vosso coração</a:t>
            </a:r>
            <a:r>
              <a:rPr lang="pt-BR" sz="9000" dirty="0"/>
              <a:t>; credes em Deus, crede também em mim.</a:t>
            </a:r>
          </a:p>
          <a:p>
            <a:r>
              <a:rPr lang="pt-BR" sz="9000" dirty="0"/>
              <a:t>2  Na casa de meu Pai há muitas moradas; se não fosse assim, eu </a:t>
            </a:r>
            <a:r>
              <a:rPr lang="pt-BR" sz="9000" dirty="0" err="1"/>
              <a:t>vo-lo</a:t>
            </a:r>
            <a:r>
              <a:rPr lang="pt-BR" sz="9000" dirty="0"/>
              <a:t> teria dito. </a:t>
            </a:r>
            <a:r>
              <a:rPr lang="pt-BR" sz="9000" dirty="0">
                <a:solidFill>
                  <a:srgbClr val="0000FF"/>
                </a:solidFill>
              </a:rPr>
              <a:t>Vou preparar-vos lugar.</a:t>
            </a:r>
          </a:p>
          <a:p>
            <a:r>
              <a:rPr lang="pt-BR" sz="9000" dirty="0"/>
              <a:t>3  E quando eu for, e vos preparar lugar, </a:t>
            </a:r>
            <a:r>
              <a:rPr lang="pt-BR" sz="9000" b="1" dirty="0">
                <a:solidFill>
                  <a:srgbClr val="FF0000"/>
                </a:solidFill>
              </a:rPr>
              <a:t>virei outra vez</a:t>
            </a:r>
            <a:r>
              <a:rPr lang="pt-BR" sz="9000" dirty="0"/>
              <a:t>, e vos levarei para mim mesmo, para que onde eu estiver estejais vós também.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3343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6394722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A promessa de JESUS </a:t>
            </a:r>
            <a:r>
              <a:rPr lang="pt-BR" dirty="0">
                <a:solidFill>
                  <a:srgbClr val="0000FF"/>
                </a:solidFill>
              </a:rPr>
              <a:t>é firme </a:t>
            </a:r>
            <a:r>
              <a:rPr lang="pt-BR" dirty="0"/>
              <a:t>e </a:t>
            </a:r>
            <a:r>
              <a:rPr lang="pt-BR" dirty="0">
                <a:solidFill>
                  <a:srgbClr val="0000FF"/>
                </a:solidFill>
              </a:rPr>
              <a:t>confiável</a:t>
            </a:r>
            <a:r>
              <a:rPr lang="pt-BR" dirty="0"/>
              <a:t>, e o dia se aproxima, está bem perto. </a:t>
            </a:r>
            <a:r>
              <a:rPr lang="pt-BR" sz="5400" b="1" dirty="0"/>
              <a:t>Será o maior de todos os eventos de todos os tempos</a:t>
            </a:r>
            <a:r>
              <a:rPr lang="pt-BR" dirty="0"/>
              <a:t>, desde que o Universo foi criado.</a:t>
            </a:r>
          </a:p>
        </p:txBody>
      </p:sp>
    </p:spTree>
    <p:extLst>
      <p:ext uri="{BB962C8B-B14F-4D97-AF65-F5344CB8AC3E}">
        <p14:creationId xmlns:p14="http://schemas.microsoft.com/office/powerpoint/2010/main" val="39113123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25987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310"/>
            <a:ext cx="9123585" cy="6842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10970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77914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256"/>
            <a:ext cx="9100991" cy="682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45121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2346"/>
            <a:ext cx="9227127" cy="6920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0776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 </a:t>
            </a:r>
            <a:r>
              <a:rPr lang="en-US" dirty="0" err="1"/>
              <a:t>Ímperios</a:t>
            </a:r>
            <a:r>
              <a:rPr lang="en-US" dirty="0"/>
              <a:t> </a:t>
            </a:r>
            <a:r>
              <a:rPr lang="en-US" dirty="0" err="1"/>
              <a:t>Mundiais</a:t>
            </a:r>
            <a:endParaRPr lang="pt-B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6912768" cy="518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70833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370"/>
            <a:ext cx="9138173" cy="6853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54803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F858BBE-614A-4345-A2D6-40ED51E1F9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884" y="3933056"/>
            <a:ext cx="8964612" cy="1439912"/>
          </a:xfrm>
          <a:solidFill>
            <a:srgbClr val="FFFF00">
              <a:alpha val="28000"/>
            </a:srgbClr>
          </a:solidFill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8100" dir="54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 vai Voltar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CFFA4BF6-0C17-4CEF-AC2C-EB33B511CB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1600" y="5661248"/>
            <a:ext cx="7398965" cy="936625"/>
          </a:xfrm>
          <a:effectLst>
            <a:outerShdw dist="35921" dir="2700000" algn="ctr" rotWithShape="0">
              <a:srgbClr val="FF0000"/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pt-BR" sz="7200" dirty="0">
                <a:solidFill>
                  <a:srgbClr val="FFFF00"/>
                </a:solidFill>
              </a:rPr>
              <a:t>Esteja preparado</a:t>
            </a:r>
          </a:p>
        </p:txBody>
      </p:sp>
    </p:spTree>
    <p:extLst>
      <p:ext uri="{BB962C8B-B14F-4D97-AF65-F5344CB8AC3E}">
        <p14:creationId xmlns:p14="http://schemas.microsoft.com/office/powerpoint/2010/main" val="1572803479"/>
      </p:ext>
    </p:extLst>
  </p:cSld>
  <p:clrMapOvr>
    <a:masterClrMapping/>
  </p:clrMapOvr>
  <p:transition>
    <p:strips dir="r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6D2940-A2AF-4196-BC54-236C7E9B6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38B488D-0EA1-4AE1-B61D-125B51CAC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7610823"/>
      </p:ext>
    </p:extLst>
  </p:cSld>
  <p:clrMapOvr>
    <a:masterClrMapping/>
  </p:clrMapOvr>
  <p:transition>
    <p:strips dir="r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6D2940-A2AF-4196-BC54-236C7E9B6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38B488D-0EA1-4AE1-B61D-125B51CAC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0603693"/>
      </p:ext>
    </p:extLst>
  </p:cSld>
  <p:clrMapOvr>
    <a:masterClrMapping/>
  </p:clrMapOvr>
  <p:transition>
    <p:strips dir="r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6D2940-A2AF-4196-BC54-236C7E9B6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38B488D-0EA1-4AE1-B61D-125B51CAC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2680861"/>
      </p:ext>
    </p:extLst>
  </p:cSld>
  <p:clrMapOvr>
    <a:masterClrMapping/>
  </p:clrMapOvr>
  <p:transition>
    <p:strips dir="r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halloween">
            <a:extLst>
              <a:ext uri="{FF2B5EF4-FFF2-40B4-BE49-F238E27FC236}">
                <a16:creationId xmlns:a16="http://schemas.microsoft.com/office/drawing/2014/main" id="{3E430FB5-CF38-49BB-ABC7-5353B8315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" y="23660"/>
            <a:ext cx="9144000" cy="683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000565"/>
      </p:ext>
    </p:extLst>
  </p:cSld>
  <p:clrMapOvr>
    <a:masterClrMapping/>
  </p:clrMapOvr>
  <p:transition>
    <p:strips dir="r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BAA54E32-817E-4D47-A793-D283C81ABA09}"/>
              </a:ext>
            </a:extLst>
          </p:cNvPr>
          <p:cNvSpPr/>
          <p:nvPr/>
        </p:nvSpPr>
        <p:spPr>
          <a:xfrm>
            <a:off x="251520" y="116632"/>
            <a:ext cx="878497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dirty="0">
                <a:solidFill>
                  <a:srgbClr val="3F4142"/>
                </a:solidFill>
                <a:latin typeface="NewsGothicMt"/>
              </a:rPr>
              <a:t>31 de Outubro – Halloween</a:t>
            </a:r>
          </a:p>
          <a:p>
            <a:r>
              <a:rPr lang="pt-BR" sz="5400" dirty="0">
                <a:solidFill>
                  <a:srgbClr val="8C8D8E"/>
                </a:solidFill>
                <a:latin typeface="NewsGothicMt"/>
              </a:rPr>
              <a:t>O Halloween é uma comemoração de </a:t>
            </a:r>
            <a:r>
              <a:rPr lang="pt-BR" sz="5400" dirty="0">
                <a:solidFill>
                  <a:srgbClr val="FF0000"/>
                </a:solidFill>
                <a:latin typeface="NewsGothicMt"/>
              </a:rPr>
              <a:t>origem irlandesa </a:t>
            </a:r>
            <a:r>
              <a:rPr lang="pt-BR" sz="5400" dirty="0">
                <a:solidFill>
                  <a:srgbClr val="8C8D8E"/>
                </a:solidFill>
                <a:latin typeface="NewsGothicMt"/>
              </a:rPr>
              <a:t>que é celebrada em países como </a:t>
            </a:r>
            <a:r>
              <a:rPr lang="pt-BR" sz="5400" u="sng" dirty="0">
                <a:solidFill>
                  <a:srgbClr val="0000FF"/>
                </a:solidFill>
                <a:latin typeface="NewsGothicMt"/>
              </a:rPr>
              <a:t>Estados Unidos</a:t>
            </a:r>
            <a:r>
              <a:rPr lang="pt-BR" sz="5400" dirty="0">
                <a:solidFill>
                  <a:srgbClr val="8C8D8E"/>
                </a:solidFill>
                <a:latin typeface="NewsGothicMt"/>
              </a:rPr>
              <a:t>, Canadá, Reino Unido, Japão, Nova Zelândia, Austrália e Suécia. </a:t>
            </a:r>
            <a:r>
              <a:rPr lang="pt-BR" sz="5400" dirty="0">
                <a:solidFill>
                  <a:srgbClr val="FF0000"/>
                </a:solidFill>
                <a:latin typeface="NewsGothicMt"/>
              </a:rPr>
              <a:t>(Agora no Brasil)</a:t>
            </a:r>
            <a:endParaRPr lang="pt-BR" sz="5400" b="0" i="0" dirty="0">
              <a:solidFill>
                <a:srgbClr val="FF0000"/>
              </a:solidFill>
              <a:effectLst/>
              <a:latin typeface="NewsGothicMt"/>
            </a:endParaRPr>
          </a:p>
        </p:txBody>
      </p:sp>
    </p:spTree>
    <p:extLst>
      <p:ext uri="{BB962C8B-B14F-4D97-AF65-F5344CB8AC3E}">
        <p14:creationId xmlns:p14="http://schemas.microsoft.com/office/powerpoint/2010/main" val="28406613"/>
      </p:ext>
    </p:extLst>
  </p:cSld>
  <p:clrMapOvr>
    <a:masterClrMapping/>
  </p:clrMapOvr>
  <p:transition>
    <p:strips dir="r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B4B11614-B1F6-485B-A6B3-D1835289C820}"/>
              </a:ext>
            </a:extLst>
          </p:cNvPr>
          <p:cNvSpPr/>
          <p:nvPr/>
        </p:nvSpPr>
        <p:spPr>
          <a:xfrm>
            <a:off x="683568" y="332656"/>
            <a:ext cx="80648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dirty="0">
                <a:solidFill>
                  <a:srgbClr val="444444"/>
                </a:solidFill>
                <a:latin typeface="NewsGothicMt"/>
              </a:rPr>
              <a:t>Halloween</a:t>
            </a:r>
            <a:r>
              <a:rPr lang="pt-BR" sz="5400" dirty="0">
                <a:solidFill>
                  <a:srgbClr val="444444"/>
                </a:solidFill>
                <a:latin typeface="NewsGothicMt"/>
              </a:rPr>
              <a:t> começou com os celtas, povos que viveram há 2.000 anos </a:t>
            </a:r>
            <a:endParaRPr lang="pt-BR" sz="54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8ADF667-1A0A-444C-BF44-36F08A52C558}"/>
              </a:ext>
            </a:extLst>
          </p:cNvPr>
          <p:cNvSpPr/>
          <p:nvPr/>
        </p:nvSpPr>
        <p:spPr>
          <a:xfrm>
            <a:off x="683568" y="3933056"/>
            <a:ext cx="7920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dirty="0">
                <a:solidFill>
                  <a:srgbClr val="444444"/>
                </a:solidFill>
                <a:latin typeface="NewsGothicMt"/>
              </a:rPr>
              <a:t>Compartilham histórias de terror, cantam, dançam, fantasiam-se</a:t>
            </a:r>
            <a:endParaRPr lang="pt-BR" sz="4800" dirty="0"/>
          </a:p>
        </p:txBody>
      </p:sp>
    </p:spTree>
    <p:extLst>
      <p:ext uri="{BB962C8B-B14F-4D97-AF65-F5344CB8AC3E}">
        <p14:creationId xmlns:p14="http://schemas.microsoft.com/office/powerpoint/2010/main" val="3099140385"/>
      </p:ext>
    </p:extLst>
  </p:cSld>
  <p:clrMapOvr>
    <a:masterClrMapping/>
  </p:clrMapOvr>
  <p:transition>
    <p:strips dir="r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50E3B9F-BE27-4567-A4AF-56D4AC685E2A}"/>
              </a:ext>
            </a:extLst>
          </p:cNvPr>
          <p:cNvSpPr/>
          <p:nvPr/>
        </p:nvSpPr>
        <p:spPr>
          <a:xfrm>
            <a:off x="323528" y="188640"/>
            <a:ext cx="864096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1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NewsGothicMt"/>
                <a:ea typeface="+mn-ea"/>
                <a:cs typeface="+mn-cs"/>
              </a:rPr>
              <a:t>Atividades tradicionais do Halloween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NewsGothicM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NewsGothicMt"/>
                <a:ea typeface="+mn-ea"/>
                <a:cs typeface="+mn-cs"/>
              </a:rPr>
              <a:t>Existem algumas </a:t>
            </a: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ewsGothicMt"/>
                <a:ea typeface="+mn-ea"/>
                <a:cs typeface="+mn-cs"/>
              </a:rPr>
              <a:t>atividades tradicionais 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NewsGothicMt"/>
                <a:ea typeface="+mn-ea"/>
                <a:cs typeface="+mn-cs"/>
              </a:rPr>
              <a:t>feitas nesse dia, como </a:t>
            </a:r>
            <a:r>
              <a:rPr kumimoji="0" lang="pt-BR" sz="40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NewsGothicMt"/>
                <a:ea typeface="+mn-ea"/>
                <a:cs typeface="+mn-cs"/>
              </a:rPr>
              <a:t>pular fogueira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NewsGothicMt"/>
                <a:ea typeface="+mn-ea"/>
                <a:cs typeface="+mn-cs"/>
              </a:rPr>
              <a:t>, fazer </a:t>
            </a:r>
            <a:r>
              <a:rPr kumimoji="0" lang="pt-BR" sz="40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NewsGothicMt"/>
                <a:ea typeface="+mn-ea"/>
                <a:cs typeface="+mn-cs"/>
              </a:rPr>
              <a:t>escultura em abóbora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NewsGothicMt"/>
                <a:ea typeface="+mn-ea"/>
                <a:cs typeface="+mn-cs"/>
              </a:rPr>
              <a:t>, decorar a casa com </a:t>
            </a:r>
            <a:r>
              <a:rPr kumimoji="0" lang="pt-BR" sz="40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NewsGothicMt"/>
                <a:ea typeface="+mn-ea"/>
                <a:cs typeface="+mn-cs"/>
              </a:rPr>
              <a:t>artefatos assustadores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NewsGothicMt"/>
                <a:ea typeface="+mn-ea"/>
                <a:cs typeface="+mn-cs"/>
              </a:rPr>
              <a:t>, trajar </a:t>
            </a:r>
            <a:r>
              <a:rPr kumimoji="0" lang="pt-BR" sz="40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NewsGothicMt"/>
                <a:ea typeface="+mn-ea"/>
                <a:cs typeface="+mn-cs"/>
              </a:rPr>
              <a:t>fantasias horripilantes 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NewsGothicMt"/>
                <a:ea typeface="+mn-ea"/>
                <a:cs typeface="+mn-cs"/>
              </a:rPr>
              <a:t>e, principalmente, ir de casa em casa </a:t>
            </a:r>
            <a:r>
              <a:rPr kumimoji="0" lang="pt-BR" sz="40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NewsGothicMt"/>
                <a:ea typeface="+mn-ea"/>
                <a:cs typeface="+mn-cs"/>
              </a:rPr>
              <a:t>pedindo doces 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NewsGothicMt"/>
                <a:ea typeface="+mn-ea"/>
                <a:cs typeface="+mn-cs"/>
              </a:rPr>
              <a:t>– essa última é bastante conhecida pela frase “</a:t>
            </a:r>
            <a:r>
              <a:rPr kumimoji="0" lang="pt-BR" sz="4000" b="0" i="1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NewsGothicMt"/>
                <a:ea typeface="+mn-ea"/>
                <a:cs typeface="+mn-cs"/>
              </a:rPr>
              <a:t>doces ou travessuras?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NewsGothicMt"/>
                <a:ea typeface="+mn-ea"/>
                <a:cs typeface="+mn-cs"/>
              </a:rPr>
              <a:t>” (</a:t>
            </a: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NewsGothicMt"/>
                <a:ea typeface="+mn-ea"/>
                <a:cs typeface="+mn-cs"/>
              </a:rPr>
              <a:t>trick </a:t>
            </a:r>
            <a:r>
              <a:rPr kumimoji="0" lang="pt-B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NewsGothicMt"/>
                <a:ea typeface="+mn-ea"/>
                <a:cs typeface="+mn-cs"/>
              </a:rPr>
              <a:t>or</a:t>
            </a: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NewsGothicMt"/>
                <a:ea typeface="+mn-ea"/>
                <a:cs typeface="+mn-cs"/>
              </a:rPr>
              <a:t> </a:t>
            </a:r>
            <a:r>
              <a:rPr kumimoji="0" lang="pt-B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NewsGothicMt"/>
                <a:ea typeface="+mn-ea"/>
                <a:cs typeface="+mn-cs"/>
              </a:rPr>
              <a:t>treat</a:t>
            </a: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NewsGothicMt"/>
                <a:ea typeface="+mn-ea"/>
                <a:cs typeface="+mn-cs"/>
              </a:rPr>
              <a:t>?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NewsGothicMt"/>
                <a:ea typeface="+mn-ea"/>
                <a:cs typeface="+mn-cs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261900214"/>
      </p:ext>
    </p:extLst>
  </p:cSld>
  <p:clrMapOvr>
    <a:masterClrMapping/>
  </p:clrMapOvr>
  <p:transition>
    <p:strips dir="r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59BDEB2-1DB8-4071-A294-326E7EA3E785}"/>
              </a:ext>
            </a:extLst>
          </p:cNvPr>
          <p:cNvSpPr/>
          <p:nvPr/>
        </p:nvSpPr>
        <p:spPr>
          <a:xfrm>
            <a:off x="971600" y="692696"/>
            <a:ext cx="734481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7200" dirty="0">
                <a:solidFill>
                  <a:srgbClr val="444444"/>
                </a:solidFill>
                <a:latin typeface="NewsGothicMt"/>
              </a:rPr>
              <a:t>O </a:t>
            </a:r>
            <a:r>
              <a:rPr lang="pt-BR" sz="7200" b="1" dirty="0">
                <a:solidFill>
                  <a:srgbClr val="444444"/>
                </a:solidFill>
                <a:latin typeface="NewsGothicMt"/>
              </a:rPr>
              <a:t>Halloween</a:t>
            </a:r>
            <a:r>
              <a:rPr lang="pt-BR" sz="7200" dirty="0">
                <a:solidFill>
                  <a:srgbClr val="444444"/>
                </a:solidFill>
                <a:latin typeface="NewsGothicMt"/>
              </a:rPr>
              <a:t>, ou </a:t>
            </a:r>
            <a:r>
              <a:rPr lang="pt-BR" sz="7200" b="1" dirty="0">
                <a:solidFill>
                  <a:srgbClr val="FF0000"/>
                </a:solidFill>
                <a:latin typeface="NewsGothicMt"/>
              </a:rPr>
              <a:t>Dia das Bruxas</a:t>
            </a:r>
            <a:r>
              <a:rPr lang="pt-BR" sz="7200" dirty="0">
                <a:solidFill>
                  <a:srgbClr val="444444"/>
                </a:solidFill>
                <a:latin typeface="NewsGothicMt"/>
              </a:rPr>
              <a:t>, como é comumente chamado </a:t>
            </a:r>
            <a:r>
              <a:rPr lang="pt-BR" sz="7200" b="1" dirty="0">
                <a:solidFill>
                  <a:srgbClr val="FF0000"/>
                </a:solidFill>
                <a:latin typeface="NewsGothicMt"/>
              </a:rPr>
              <a:t>no Brasil</a:t>
            </a:r>
            <a:endParaRPr lang="pt-BR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528142"/>
      </p:ext>
    </p:extLst>
  </p:cSld>
  <p:clrMapOvr>
    <a:masterClrMapping/>
  </p:clrMapOvr>
  <p:transition>
    <p:strips dir="r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79504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2CBA78C4-C43E-40CB-8AD5-CF8FCFF2EB90}"/>
              </a:ext>
            </a:extLst>
          </p:cNvPr>
          <p:cNvSpPr/>
          <p:nvPr/>
        </p:nvSpPr>
        <p:spPr>
          <a:xfrm>
            <a:off x="395536" y="980728"/>
            <a:ext cx="84249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dirty="0">
                <a:solidFill>
                  <a:srgbClr val="444444"/>
                </a:solidFill>
                <a:latin typeface="NewsGothicMt"/>
              </a:rPr>
              <a:t>Em 1800, os </a:t>
            </a:r>
            <a:r>
              <a:rPr lang="pt-BR" sz="4800" b="1" dirty="0">
                <a:solidFill>
                  <a:srgbClr val="0000FF"/>
                </a:solidFill>
                <a:latin typeface="NewsGothicMt"/>
              </a:rPr>
              <a:t>Estados Unidos </a:t>
            </a:r>
            <a:r>
              <a:rPr lang="pt-BR" sz="4800" dirty="0">
                <a:solidFill>
                  <a:srgbClr val="444444"/>
                </a:solidFill>
                <a:latin typeface="NewsGothicMt"/>
              </a:rPr>
              <a:t>resolverem moldar o Halloween, tornando-o em um </a:t>
            </a:r>
            <a:r>
              <a:rPr lang="pt-BR" sz="4800" b="1" u="sng" dirty="0">
                <a:solidFill>
                  <a:srgbClr val="0000FF"/>
                </a:solidFill>
                <a:latin typeface="NewsGothicMt"/>
              </a:rPr>
              <a:t>feriado </a:t>
            </a:r>
            <a:r>
              <a:rPr lang="pt-BR" sz="4800" dirty="0">
                <a:solidFill>
                  <a:srgbClr val="444444"/>
                </a:solidFill>
                <a:latin typeface="NewsGothicMt"/>
              </a:rPr>
              <a:t>sobre comunidade e vizinhança, confraternizações, brincadeiras de </a:t>
            </a:r>
            <a:r>
              <a:rPr lang="pt-BR" sz="4800" dirty="0">
                <a:solidFill>
                  <a:srgbClr val="FF0000"/>
                </a:solidFill>
                <a:latin typeface="NewsGothicMt"/>
              </a:rPr>
              <a:t>fantasmas</a:t>
            </a:r>
            <a:r>
              <a:rPr lang="pt-BR" sz="4800" dirty="0">
                <a:solidFill>
                  <a:srgbClr val="444444"/>
                </a:solidFill>
                <a:latin typeface="NewsGothicMt"/>
              </a:rPr>
              <a:t> e  </a:t>
            </a:r>
            <a:r>
              <a:rPr lang="pt-BR" sz="4800" dirty="0">
                <a:solidFill>
                  <a:srgbClr val="FF0000"/>
                </a:solidFill>
                <a:latin typeface="NewsGothicMt"/>
              </a:rPr>
              <a:t>bruxaria</a:t>
            </a:r>
            <a:r>
              <a:rPr lang="pt-BR" sz="4800" dirty="0">
                <a:solidFill>
                  <a:srgbClr val="444444"/>
                </a:solidFill>
                <a:latin typeface="NewsGothicMt"/>
              </a:rPr>
              <a:t>.</a:t>
            </a:r>
            <a:endParaRPr lang="pt-BR" sz="4800" dirty="0"/>
          </a:p>
        </p:txBody>
      </p:sp>
    </p:spTree>
    <p:extLst>
      <p:ext uri="{BB962C8B-B14F-4D97-AF65-F5344CB8AC3E}">
        <p14:creationId xmlns:p14="http://schemas.microsoft.com/office/powerpoint/2010/main" val="3482119927"/>
      </p:ext>
    </p:extLst>
  </p:cSld>
  <p:clrMapOvr>
    <a:masterClrMapping/>
  </p:clrMapOvr>
  <p:transition>
    <p:strips dir="r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EFB05D4-40F2-4FAF-B1E8-20CC799B7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59119"/>
            <a:ext cx="8964488" cy="597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3936"/>
      </p:ext>
    </p:extLst>
  </p:cSld>
  <p:clrMapOvr>
    <a:masterClrMapping/>
  </p:clrMapOvr>
  <p:transition>
    <p:strips dir="r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3F92574-DD7A-4A89-A611-C927BCAD2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817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89385"/>
      </p:ext>
    </p:extLst>
  </p:cSld>
  <p:clrMapOvr>
    <a:masterClrMapping/>
  </p:clrMapOvr>
  <p:transition>
    <p:strips dir="rd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2DF16C2-0CFE-476E-A8D2-EFF638932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97438"/>
      </p:ext>
    </p:extLst>
  </p:cSld>
  <p:clrMapOvr>
    <a:masterClrMapping/>
  </p:clrMapOvr>
  <p:transition>
    <p:strips dir="rd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5F50E11-BFB7-4C8A-92CD-31A9BE17B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0822"/>
            <a:ext cx="9144000" cy="51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69906"/>
      </p:ext>
    </p:extLst>
  </p:cSld>
  <p:clrMapOvr>
    <a:masterClrMapping/>
  </p:clrMapOvr>
  <p:transition>
    <p:strips dir="r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F169519-AE28-44FB-BFA2-C95DCD400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935"/>
            <a:ext cx="9144000" cy="514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77367"/>
      </p:ext>
    </p:extLst>
  </p:cSld>
  <p:clrMapOvr>
    <a:masterClrMapping/>
  </p:clrMapOvr>
  <p:transition>
    <p:strips dir="rd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101CABA-44FC-44D1-BF02-040BB8B6C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57250"/>
            <a:ext cx="8924484" cy="50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83519"/>
      </p:ext>
    </p:extLst>
  </p:cSld>
  <p:clrMapOvr>
    <a:masterClrMapping/>
  </p:clrMapOvr>
  <p:transition>
    <p:strips dir="rd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26936E0-5C76-4717-B9DA-A5B9DE421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84"/>
            <a:ext cx="9208365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70997"/>
      </p:ext>
    </p:extLst>
  </p:cSld>
  <p:clrMapOvr>
    <a:masterClrMapping/>
  </p:clrMapOvr>
  <p:transition>
    <p:strips dir="rd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FF523FC-31E0-488B-AFC0-3A51AF3BB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3" y="548680"/>
            <a:ext cx="8433685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29568"/>
      </p:ext>
    </p:extLst>
  </p:cSld>
  <p:clrMapOvr>
    <a:masterClrMapping/>
  </p:clrMapOvr>
  <p:transition>
    <p:strips dir="r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/>
              <a:t>O ÚLTIMO IMPÉRIO SERÁ UNIVERSAL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hangingPunct="0"/>
            <a:r>
              <a:rPr lang="pt-BR" dirty="0"/>
              <a:t> </a:t>
            </a:r>
          </a:p>
          <a:p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1081872"/>
            <a:ext cx="8568952" cy="5562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0774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988840"/>
          </a:xfrm>
        </p:spPr>
        <p:txBody>
          <a:bodyPr>
            <a:normAutofit/>
          </a:bodyPr>
          <a:lstStyle/>
          <a:p>
            <a:pPr hangingPunct="0"/>
            <a:r>
              <a:rPr lang="pt-BR" dirty="0"/>
              <a:t>a - </a:t>
            </a:r>
            <a:r>
              <a:rPr lang="pt-BR" dirty="0">
                <a:solidFill>
                  <a:srgbClr val="FF0000"/>
                </a:solidFill>
              </a:rPr>
              <a:t>Quem simboliza a perda </a:t>
            </a:r>
            <a:r>
              <a:rPr lang="pt-BR" dirty="0"/>
              <a:t>que foi cortada sem auxilio de mãos? 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354360" y="2249488"/>
            <a:ext cx="8435280" cy="4032448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Atos 4:11</a:t>
            </a:r>
          </a:p>
          <a:p>
            <a:r>
              <a:rPr lang="pt-BR" b="1" dirty="0">
                <a:solidFill>
                  <a:srgbClr val="0000FF"/>
                </a:solidFill>
              </a:rPr>
              <a:t>Ele </a:t>
            </a:r>
            <a:r>
              <a:rPr lang="pt-BR" b="1" dirty="0">
                <a:solidFill>
                  <a:srgbClr val="FF0000"/>
                </a:solidFill>
              </a:rPr>
              <a:t>( Jesus ) </a:t>
            </a:r>
            <a:r>
              <a:rPr lang="pt-BR" b="1" dirty="0">
                <a:solidFill>
                  <a:srgbClr val="0000FF"/>
                </a:solidFill>
              </a:rPr>
              <a:t>é a pedra </a:t>
            </a:r>
            <a:r>
              <a:rPr lang="pt-BR" dirty="0"/>
              <a:t>que foi rejeitada por vós, os edificadores, a qual foi posta por cabeça de esquina.</a:t>
            </a:r>
          </a:p>
          <a:p>
            <a:r>
              <a:rPr lang="pt-BR" dirty="0"/>
              <a:t>I Pedro 2:4  </a:t>
            </a:r>
          </a:p>
          <a:p>
            <a:r>
              <a:rPr lang="pt-BR" dirty="0"/>
              <a:t>E, chegando-vos para ele, </a:t>
            </a:r>
            <a:r>
              <a:rPr lang="pt-BR" b="1" dirty="0">
                <a:solidFill>
                  <a:srgbClr val="0000FF"/>
                </a:solidFill>
              </a:rPr>
              <a:t>pedra viva</a:t>
            </a:r>
            <a:r>
              <a:rPr lang="pt-BR" dirty="0"/>
              <a:t>, reprovada, na verdade, pelos homens, mas para com Deus eleita e preciosa,</a:t>
            </a:r>
          </a:p>
          <a:p>
            <a:r>
              <a:rPr lang="pt-BR" dirty="0"/>
              <a:t>I Cor.10:4</a:t>
            </a:r>
          </a:p>
          <a:p>
            <a:r>
              <a:rPr lang="pt-BR" dirty="0"/>
              <a:t>E, beberam da mesma fonte espiritual, porque bebiam de uma pedra espiritual que os seguia. </a:t>
            </a:r>
            <a:r>
              <a:rPr lang="pt-BR" b="1" dirty="0">
                <a:solidFill>
                  <a:srgbClr val="0000FF"/>
                </a:solidFill>
              </a:rPr>
              <a:t>E A PEDRA ERA CRISTO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5255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7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B28FCAC-9FC8-414B-A17B-B0305FA57E64}"/>
              </a:ext>
            </a:extLst>
          </p:cNvPr>
          <p:cNvSpPr txBox="1"/>
          <p:nvPr/>
        </p:nvSpPr>
        <p:spPr>
          <a:xfrm>
            <a:off x="370434" y="44624"/>
            <a:ext cx="840313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400" b="1" dirty="0">
                <a:solidFill>
                  <a:srgbClr val="00B0F0"/>
                </a:solidFill>
                <a:latin typeface="Arial Black" panose="020B0A04020102020204" pitchFamily="34" charset="0"/>
              </a:rPr>
              <a:t>O Quinto </a:t>
            </a:r>
            <a:r>
              <a:rPr lang="pt-BR" sz="5400" b="1" dirty="0" err="1">
                <a:solidFill>
                  <a:srgbClr val="00B0F0"/>
                </a:solidFill>
                <a:latin typeface="Arial Black" panose="020B0A04020102020204" pitchFamily="34" charset="0"/>
              </a:rPr>
              <a:t>Imperio</a:t>
            </a:r>
            <a:endParaRPr lang="pt-BR" sz="54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pPr algn="ctr"/>
            <a:r>
              <a:rPr lang="pt-BR" sz="5400" b="1" dirty="0">
                <a:solidFill>
                  <a:srgbClr val="00B0F0"/>
                </a:solidFill>
                <a:latin typeface="Arial Black" panose="020B0A04020102020204" pitchFamily="34" charset="0"/>
              </a:rPr>
              <a:t>Será a Volta de Jesus</a:t>
            </a:r>
          </a:p>
        </p:txBody>
      </p:sp>
    </p:spTree>
    <p:extLst>
      <p:ext uri="{BB962C8B-B14F-4D97-AF65-F5344CB8AC3E}">
        <p14:creationId xmlns:p14="http://schemas.microsoft.com/office/powerpoint/2010/main" val="3227879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Quando será estabelecido este Reino?   </a:t>
            </a:r>
            <a:r>
              <a:rPr lang="pt-BR" dirty="0">
                <a:solidFill>
                  <a:srgbClr val="0000FF"/>
                </a:solidFill>
              </a:rPr>
              <a:t>Mateus 24 : 30 e 31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BR" dirty="0">
                <a:solidFill>
                  <a:srgbClr val="FF0000"/>
                </a:solidFill>
              </a:rPr>
              <a:t>30</a:t>
            </a:r>
            <a:r>
              <a:rPr lang="pt-BR" dirty="0"/>
              <a:t>  Então </a:t>
            </a:r>
            <a:r>
              <a:rPr lang="pt-BR" dirty="0">
                <a:solidFill>
                  <a:srgbClr val="FF0000"/>
                </a:solidFill>
              </a:rPr>
              <a:t>aparecerá no céu o sinal do Filho do homem;</a:t>
            </a:r>
            <a:r>
              <a:rPr lang="pt-BR" dirty="0"/>
              <a:t> e todas as tribos da terra se lamentarão, e verão o Filho do homem, vindo sobre as nuvens do céu, com </a:t>
            </a:r>
            <a:r>
              <a:rPr lang="pt-BR" dirty="0">
                <a:solidFill>
                  <a:srgbClr val="FF0000"/>
                </a:solidFill>
              </a:rPr>
              <a:t>poder e grande glória</a:t>
            </a:r>
            <a:r>
              <a:rPr lang="pt-BR" dirty="0"/>
              <a:t>.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>
                <a:solidFill>
                  <a:srgbClr val="FF0000"/>
                </a:solidFill>
              </a:rPr>
              <a:t>31</a:t>
            </a:r>
            <a:r>
              <a:rPr lang="pt-BR" dirty="0"/>
              <a:t>  E ele enviará os seus anjos com </a:t>
            </a:r>
            <a:r>
              <a:rPr lang="pt-BR" dirty="0">
                <a:solidFill>
                  <a:srgbClr val="FF0000"/>
                </a:solidFill>
              </a:rPr>
              <a:t>rijo clamor de trombeta</a:t>
            </a:r>
            <a:r>
              <a:rPr lang="pt-BR" dirty="0"/>
              <a:t>, os quais </a:t>
            </a:r>
            <a:r>
              <a:rPr lang="pt-BR" b="1" dirty="0">
                <a:solidFill>
                  <a:srgbClr val="0000FF"/>
                </a:solidFill>
              </a:rPr>
              <a:t>ajuntarão os seus escolhidos </a:t>
            </a:r>
            <a:r>
              <a:rPr lang="pt-BR" dirty="0"/>
              <a:t>desde os quatro ventos, de uma à outra extremidade dos céus.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2502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1390</Words>
  <Application>Microsoft Office PowerPoint</Application>
  <PresentationFormat>Apresentação na tela (4:3)</PresentationFormat>
  <Paragraphs>131</Paragraphs>
  <Slides>58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58</vt:i4>
      </vt:variant>
    </vt:vector>
  </HeadingPairs>
  <TitlesOfParts>
    <vt:vector size="65" baseType="lpstr">
      <vt:lpstr>Arial</vt:lpstr>
      <vt:lpstr>Arial Black</vt:lpstr>
      <vt:lpstr>Calibri</vt:lpstr>
      <vt:lpstr>NewsGothicMt</vt:lpstr>
      <vt:lpstr>Times New Roman</vt:lpstr>
      <vt:lpstr>Tema do Office</vt:lpstr>
      <vt:lpstr>1_Design padrão</vt:lpstr>
      <vt:lpstr>Apresentação do PowerPoint</vt:lpstr>
      <vt:lpstr>O MAIOR ACONTECIMENTO DA HISTÓRIA</vt:lpstr>
      <vt:lpstr>Apresentação do PowerPoint</vt:lpstr>
      <vt:lpstr>O Ímperios Mundiais</vt:lpstr>
      <vt:lpstr>Apresentação do PowerPoint</vt:lpstr>
      <vt:lpstr>O ÚLTIMO IMPÉRIO SERÁ UNIVERSAL</vt:lpstr>
      <vt:lpstr>a - Quem simboliza a perda que foi cortada sem auxilio de mãos? </vt:lpstr>
      <vt:lpstr>Apresentação do PowerPoint</vt:lpstr>
      <vt:lpstr>Quando será estabelecido este Reino?   Mateus 24 : 30 e 31</vt:lpstr>
      <vt:lpstr>Quando será estabelecido este Reino?   Mateus 25 : 31 e 32</vt:lpstr>
      <vt:lpstr>Apresentação do PowerPoint</vt:lpstr>
      <vt:lpstr>COMO SERÁ A VOLTA DE JESUS</vt:lpstr>
      <vt:lpstr>COMO SERÁ A VOLTA DE JESUS</vt:lpstr>
      <vt:lpstr>COMO SERÁ A VOLTA DE JESUS</vt:lpstr>
      <vt:lpstr>COMO SERÁ A VOLTA DE JESUS</vt:lpstr>
      <vt:lpstr>Apresentação do PowerPoint</vt:lpstr>
      <vt:lpstr>- O QUE VAI ACONTECER ?</vt:lpstr>
      <vt:lpstr>O QUE VAI ACONTECER ?</vt:lpstr>
      <vt:lpstr>- O QUE VAI ACONTECER ?</vt:lpstr>
      <vt:lpstr> </vt:lpstr>
      <vt:lpstr>Qual a data da volta de Jesus? </vt:lpstr>
      <vt:lpstr>Apresentação do PowerPoint</vt:lpstr>
      <vt:lpstr>A GRANDE E ÚLTIMA REAÇÃO:</vt:lpstr>
      <vt:lpstr>Apresentação do PowerPoint</vt:lpstr>
      <vt:lpstr>A GRANDE E ÚLTIMA REAÇÃO:</vt:lpstr>
      <vt:lpstr>Apresentação do PowerPoint</vt:lpstr>
      <vt:lpstr>O QUE DEVO FAZER PARA PERTENCER A ESTE NOVO REINO?</vt:lpstr>
      <vt:lpstr>O QUE DEVO FAZER PARA PERTENCER A ESTE NOVO REINO?</vt:lpstr>
      <vt:lpstr>O QUE DEVO FAZER PARA PERTENCER A ESTE NOVO REINO?</vt:lpstr>
      <vt:lpstr>Na segunda vinda de Jesus</vt:lpstr>
      <vt:lpstr>Na segunda vinda de Jesus</vt:lpstr>
      <vt:lpstr>Na segunda vinda de Jesus</vt:lpstr>
      <vt:lpstr> Que promessa fez Jesus quando esteve aqui na terra?    João  14 : 1 a 4  </vt:lpstr>
      <vt:lpstr>A promessa de JESUS é firme e confiável, e o dia se aproxima, está bem perto. Será o maior de todos os eventos de todos os tempos, desde que o Universo foi criado.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Ele vai Voltar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user</dc:creator>
  <cp:lastModifiedBy>jose ferreira Neto</cp:lastModifiedBy>
  <cp:revision>63</cp:revision>
  <dcterms:created xsi:type="dcterms:W3CDTF">2013-02-24T15:36:45Z</dcterms:created>
  <dcterms:modified xsi:type="dcterms:W3CDTF">2018-09-24T21:02:45Z</dcterms:modified>
</cp:coreProperties>
</file>