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37" r:id="rId2"/>
    <p:sldMasterId id="2147483776" r:id="rId3"/>
    <p:sldMasterId id="2147483840" r:id="rId4"/>
    <p:sldMasterId id="2147483852" r:id="rId5"/>
    <p:sldMasterId id="2147483864" r:id="rId6"/>
    <p:sldMasterId id="2147483876" r:id="rId7"/>
    <p:sldMasterId id="2147483888" r:id="rId8"/>
    <p:sldMasterId id="2147483900" r:id="rId9"/>
    <p:sldMasterId id="2147483912" r:id="rId10"/>
  </p:sldMasterIdLst>
  <p:notesMasterIdLst>
    <p:notesMasterId r:id="rId57"/>
  </p:notesMasterIdLst>
  <p:sldIdLst>
    <p:sldId id="389" r:id="rId11"/>
    <p:sldId id="392" r:id="rId12"/>
    <p:sldId id="354" r:id="rId13"/>
    <p:sldId id="372" r:id="rId14"/>
    <p:sldId id="257" r:id="rId15"/>
    <p:sldId id="291" r:id="rId16"/>
    <p:sldId id="367" r:id="rId17"/>
    <p:sldId id="343" r:id="rId18"/>
    <p:sldId id="373" r:id="rId19"/>
    <p:sldId id="258" r:id="rId20"/>
    <p:sldId id="259" r:id="rId21"/>
    <p:sldId id="294" r:id="rId22"/>
    <p:sldId id="260" r:id="rId23"/>
    <p:sldId id="382" r:id="rId24"/>
    <p:sldId id="358" r:id="rId25"/>
    <p:sldId id="357" r:id="rId26"/>
    <p:sldId id="378" r:id="rId27"/>
    <p:sldId id="261" r:id="rId28"/>
    <p:sldId id="376" r:id="rId29"/>
    <p:sldId id="359" r:id="rId30"/>
    <p:sldId id="262" r:id="rId31"/>
    <p:sldId id="263" r:id="rId32"/>
    <p:sldId id="298" r:id="rId33"/>
    <p:sldId id="264" r:id="rId34"/>
    <p:sldId id="361" r:id="rId35"/>
    <p:sldId id="265" r:id="rId36"/>
    <p:sldId id="363" r:id="rId37"/>
    <p:sldId id="309" r:id="rId38"/>
    <p:sldId id="364" r:id="rId39"/>
    <p:sldId id="267" r:id="rId40"/>
    <p:sldId id="330" r:id="rId41"/>
    <p:sldId id="351" r:id="rId42"/>
    <p:sldId id="268" r:id="rId43"/>
    <p:sldId id="366" r:id="rId44"/>
    <p:sldId id="269" r:id="rId45"/>
    <p:sldId id="270" r:id="rId46"/>
    <p:sldId id="362" r:id="rId47"/>
    <p:sldId id="383" r:id="rId48"/>
    <p:sldId id="369" r:id="rId49"/>
    <p:sldId id="370" r:id="rId50"/>
    <p:sldId id="381" r:id="rId51"/>
    <p:sldId id="384" r:id="rId52"/>
    <p:sldId id="385" r:id="rId53"/>
    <p:sldId id="386" r:id="rId54"/>
    <p:sldId id="387" r:id="rId55"/>
    <p:sldId id="34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Lessa" initials="I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26AFA-4EFA-4CD9-8D27-FC39725BD597}" v="18" dt="2018-08-12T22:18:46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ferreira Neto" userId="394a2a041222a970" providerId="LiveId" clId="{E4326AFA-4EFA-4CD9-8D27-FC39725BD597}"/>
    <pc:docChg chg="modSld sldOrd">
      <pc:chgData name="jose ferreira Neto" userId="394a2a041222a970" providerId="LiveId" clId="{E4326AFA-4EFA-4CD9-8D27-FC39725BD597}" dt="2018-08-12T22:18:46.382" v="16" actId="1076"/>
      <pc:docMkLst>
        <pc:docMk/>
      </pc:docMkLst>
      <pc:sldChg chg="modSp">
        <pc:chgData name="jose ferreira Neto" userId="394a2a041222a970" providerId="LiveId" clId="{E4326AFA-4EFA-4CD9-8D27-FC39725BD597}" dt="2018-08-12T22:18:46.382" v="16" actId="1076"/>
        <pc:sldMkLst>
          <pc:docMk/>
          <pc:sldMk cId="0" sldId="389"/>
        </pc:sldMkLst>
        <pc:spChg chg="mod">
          <ac:chgData name="jose ferreira Neto" userId="394a2a041222a970" providerId="LiveId" clId="{E4326AFA-4EFA-4CD9-8D27-FC39725BD597}" dt="2018-08-12T22:18:46.382" v="16" actId="1076"/>
          <ac:spMkLst>
            <pc:docMk/>
            <pc:sldMk cId="0" sldId="389"/>
            <ac:spMk id="4" creationId="{6141E096-07C5-46CB-A1C0-57FF9CCB245E}"/>
          </ac:spMkLst>
        </pc:spChg>
      </pc:sldChg>
      <pc:sldChg chg="ord">
        <pc:chgData name="jose ferreira Neto" userId="394a2a041222a970" providerId="LiveId" clId="{E4326AFA-4EFA-4CD9-8D27-FC39725BD597}" dt="2018-08-12T22:17:54.129" v="0"/>
        <pc:sldMkLst>
          <pc:docMk/>
          <pc:sldMk cId="2726841199" sldId="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FE9C9-46C0-4E1C-AFC5-BB2807C5A159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7B88-39F6-448E-81C4-CE2508830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6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CC01A-3214-4A99-8770-CCA25A2C749B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9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CC01A-3214-4A99-8770-CCA25A2C749B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FFB8A-5975-4488-92CA-A3DC1FF7146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91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BAAD-966D-440F-A7A6-9D76AD58C7E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431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057D0-0033-438A-933B-F969CE863FD7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318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74EEE-41F6-4B8C-AE27-C24572344C0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24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247D3-3A9E-4898-A4B5-B1F09DB2DD4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34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BC8DC-385F-453B-B2F9-FA3118BC6B6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45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A79CF-B2FF-4AD1-87AD-13083CF5E41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56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84D20-B32D-4E34-9588-D938751D808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81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ABDC7-8282-4B76-86FC-3894CAFA730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61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79B0B-579A-4DD4-80A5-7A0B3BBAEEA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8310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AF7C0-B0A3-4048-AD11-1AD0ECEE93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0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D2824-05EA-4CFA-9446-2AD78C479FD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43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DCE9-75DE-4825-A3C2-FFBF2E557E8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508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B4B02-E300-4559-8ACA-A9BE6463492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00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21565-35F8-4B3C-B1BA-C28573B293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82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7127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4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10000"/>
            <a:ext cx="5384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810000"/>
            <a:ext cx="5384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37600" y="6477000"/>
            <a:ext cx="28448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1AA3E4-5502-41D3-A045-D7626640FD3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569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9BBD-4220-48F7-9448-FDF26A8532F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25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3348D-54DC-476A-A530-AEB93D6B04A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101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AC48-EE58-40E8-B879-ACF728C5C94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824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7E93-5704-456B-8F37-8D094CC3C91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599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E7DF3-75A7-4A49-B2F5-796EAAF100D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9609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AF39-BAB7-452B-807D-CE6B7A6FC32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099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472F0-259B-4AE6-BA87-E969C9D34BE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276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7D4A-A679-43B1-93E1-D7BA0EC4D80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367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710A7-3F5F-4578-BB9B-5EEEC9FDC45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468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DF8D7-3CD7-4E0B-907A-D34B70B9ADD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620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C3739-1DB6-4A5F-B095-60BE80C1C81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854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3414-D6E7-4265-A565-8EF9F08F1F6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226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7713-29B2-4886-81EE-AB4115B5E1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64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D4D8-CCB1-4B9F-9B9E-4ED5616F76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28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A9AC6-5BA7-47AB-820C-90864E52A4C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33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6868E-A451-4D32-ABF4-13E882AC62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09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8B59-AB8B-4EEA-951B-0EE1D02032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4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D5999-1BAC-4428-83B8-E31AF25D134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95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14E7-2820-428B-9FCC-9F78E5949A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100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1BE21-8FAF-4165-A3B9-25CD134BE0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99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04EB1-D74F-43A9-B381-4C5D01BDF3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24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8CDBE-ECE1-42C5-B107-496CFA2140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27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BFA8-AC9C-44B4-82DB-01EE69C810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8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AA50-AA3A-45CD-8AC8-1CC88DE64A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14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494DD-FB44-46E6-9F69-546A95DAC934}" type="datetime1">
              <a:rPr lang="pt-BR" altLang="pt-BR" smtClean="0"/>
              <a:t>10/03/2024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3B2BF-047A-4A3D-A5A8-CB484C87530A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3436713"/>
      </p:ext>
    </p:extLst>
  </p:cSld>
  <p:clrMapOvr>
    <a:masterClrMapping/>
  </p:clrMapOvr>
  <p:transition spd="slow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59954-8151-495D-847D-F20361D7AA26}" type="datetime1">
              <a:rPr lang="pt-BR" altLang="pt-BR" smtClean="0"/>
              <a:t>10/03/2024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BF010-45AB-48EA-B3D1-BBB33C626307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9097882"/>
      </p:ext>
    </p:extLst>
  </p:cSld>
  <p:clrMapOvr>
    <a:masterClrMapping/>
  </p:clrMapOvr>
  <p:transition spd="slow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62FE3-E26C-4B4A-9479-F9D98D5A0D71}" type="datetime1">
              <a:rPr lang="pt-BR" altLang="pt-BR" smtClean="0"/>
              <a:t>10/03/2024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63AD1-7B14-45FB-9AE5-83E01F40A5E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4710726"/>
      </p:ext>
    </p:extLst>
  </p:cSld>
  <p:clrMapOvr>
    <a:masterClrMapping/>
  </p:clrMapOvr>
  <p:transition spd="slow"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B345C-53EE-46E4-B8BB-C6393D08A4E5}" type="datetime1">
              <a:rPr lang="pt-BR" altLang="pt-BR" smtClean="0"/>
              <a:t>10/03/2024</a:t>
            </a:fld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65B64-4B07-4CD6-8B12-309455393E2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0994438"/>
      </p:ext>
    </p:extLst>
  </p:cSld>
  <p:clrMapOvr>
    <a:masterClrMapping/>
  </p:clrMapOvr>
  <p:transition spd="slow"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CEC54-D41F-47EE-8F4D-D43092F91248}" type="datetime1">
              <a:rPr lang="pt-BR" altLang="pt-BR" smtClean="0"/>
              <a:t>10/03/2024</a:t>
            </a:fld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41A7D-81E4-4CCB-A5A6-255D909773D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0010820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12C1B-F609-4E0F-AA40-5FA5A0D31F6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063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2EF4E5-921D-479D-BD62-47D9F74B1437}" type="datetime1">
              <a:rPr lang="pt-BR" altLang="pt-BR" smtClean="0"/>
              <a:t>10/03/2024</a:t>
            </a:fld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18F3F-15A4-4018-8916-7ED89D95CA1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3403798"/>
      </p:ext>
    </p:extLst>
  </p:cSld>
  <p:clrMapOvr>
    <a:masterClrMapping/>
  </p:clrMapOvr>
  <p:transition spd="slow"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05F06-31C1-4875-BB31-DEE962658DC9}" type="datetime1">
              <a:rPr lang="pt-BR" altLang="pt-BR" smtClean="0"/>
              <a:t>10/03/2024</a:t>
            </a:fld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3CEE9-2703-40F1-8A00-2DF6DFE8AD9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392510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8EC9B-CA8D-49AA-8E1B-E503577F8F6F}" type="datetime1">
              <a:rPr lang="pt-BR" altLang="pt-BR" smtClean="0"/>
              <a:t>10/03/2024</a:t>
            </a:fld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69964-74B3-4B2D-A188-527E9F70F38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951934"/>
      </p:ext>
    </p:extLst>
  </p:cSld>
  <p:clrMapOvr>
    <a:masterClrMapping/>
  </p:clrMapOvr>
  <p:transition spd="slow"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23193-8269-474E-8D9E-CA2C140B1B43}" type="datetime1">
              <a:rPr lang="pt-BR" altLang="pt-BR" smtClean="0"/>
              <a:t>10/03/2024</a:t>
            </a:fld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1E6B2-69B2-4B1D-8311-A38D431D34C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3364202"/>
      </p:ext>
    </p:extLst>
  </p:cSld>
  <p:clrMapOvr>
    <a:masterClrMapping/>
  </p:clrMapOvr>
  <p:transition spd="slow"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57A21-C2A3-4C98-89B4-D9474D606E1A}" type="datetime1">
              <a:rPr lang="pt-BR" altLang="pt-BR" smtClean="0"/>
              <a:t>10/03/2024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984E-4FD0-4E38-AE89-A395A50C829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9376863"/>
      </p:ext>
    </p:extLst>
  </p:cSld>
  <p:clrMapOvr>
    <a:masterClrMapping/>
  </p:clrMapOvr>
  <p:transition spd="slow"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0216C-A80C-4351-9FFF-0452270C0972}" type="datetime1">
              <a:rPr lang="pt-BR" altLang="pt-BR" smtClean="0"/>
              <a:t>10/03/2024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BE7EB-C69E-44B0-9199-3EF75497B292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4016191"/>
      </p:ext>
    </p:extLst>
  </p:cSld>
  <p:clrMapOvr>
    <a:masterClrMapping/>
  </p:clrMapOvr>
  <p:transition spd="slow"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B4C3-F77F-47C5-8AC7-F65A18147EFC}" type="datetime1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169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18E-EA11-4579-977C-BC0DCA893A91}" type="datetime1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22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B2E-38C6-4D59-ACD7-A6FCF8A970B4}" type="datetime1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952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92D-B94E-4ECA-88E2-D57959ADC4C3}" type="datetime1">
              <a:rPr lang="pt-BR" smtClean="0"/>
              <a:t>10/03/2024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4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82E-4B0A-4BE0-BD5C-1E9BF0B450D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29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5609-F7DF-4BF4-B4A0-8C8975928486}" type="datetime1">
              <a:rPr lang="pt-BR" smtClean="0"/>
              <a:t>10/03/2024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037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BB3E-DCFB-42C6-AAED-7F79CB61F62C}" type="datetime1">
              <a:rPr lang="pt-BR" smtClean="0"/>
              <a:t>10/03/2024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291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E9F5-DF87-429F-B3A0-2565B9DE0A20}" type="datetime1">
              <a:rPr lang="pt-BR" smtClean="0"/>
              <a:t>10/03/2024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577934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4137-727A-493D-813C-97F83507C136}" type="datetime1">
              <a:rPr lang="pt-BR" smtClean="0"/>
              <a:t>10/03/2024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603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D7C9-6E6D-46AE-9BE2-5371BF91278B}" type="datetime1">
              <a:rPr lang="pt-BR" smtClean="0"/>
              <a:t>10/03/2024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250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89E9-D8D7-40A7-B25F-5A7D02B58AFD}" type="datetime1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0627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991C-9AE7-4702-8F0F-99E69B08E0E2}" type="datetime1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330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3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14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5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2919E-84E8-4FDC-A410-F982626BA3E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748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6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2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592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2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0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6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DE25-4F8D-4957-9BE0-4B210A6FAEC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0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B9DE-50A3-4812-B6C6-407FA7F439CC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32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CD33C-4CD3-4ADB-818A-DD2CDCB133E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813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E365-0F4C-42B6-B212-A0A6E2EB001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06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E312-1CB0-4990-95AB-E467794199AA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32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39F-5CF2-4EFE-9EB4-F5BD3FA5165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2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6B6E-1073-4558-B4E7-A33BCBDCD23B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73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93D-E322-4644-B0D5-24FF8BC678D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4750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D11-8B42-48E7-8709-0559E402B5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08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57E-4248-40E4-A52C-511D9575EDEF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42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F126-E141-48D2-8F92-63EB2300A162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33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906-3EE3-4280-8D68-CA3C382A1FC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4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037-3A02-4DDA-892D-0C9F5933E2D6}" type="slidenum">
              <a:rPr lang="pt-PT" altLang="pt-BR" smtClean="0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870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50F39-A35E-405F-832F-D2E3651E275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814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CDE-47F5-44AE-BC31-7F603EAB8C91}" type="slidenum">
              <a:rPr lang="pt-PT" altLang="pt-BR" smtClean="0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4830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042C-B585-42E4-B4BD-3D4D33492A8A}" type="slidenum">
              <a:rPr lang="pt-PT" altLang="pt-BR" smtClean="0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5054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70D2-BA44-4C3A-8DE7-603674E3BF1B}" type="slidenum">
              <a:rPr lang="pt-PT" altLang="pt-BR" smtClean="0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885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691-2559-49BF-BA2F-8478E46F2709}" type="slidenum">
              <a:rPr lang="pt-PT" altLang="pt-BR" smtClean="0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8127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459E-0761-4608-9486-169B99E700DD}" type="slidenum">
              <a:rPr lang="pt-PT" altLang="pt-BR" smtClean="0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9926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1C3C-0867-4DDB-BE4B-E4510CE89C55}" type="slidenum">
              <a:rPr lang="pt-PT" altLang="pt-BR" smtClean="0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608735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868E-6C4D-4525-9506-5ED3FC1FA726}" type="slidenum">
              <a:rPr lang="pt-PT" altLang="pt-BR" smtClean="0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5790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6634-ED3A-42E0-9F51-213C6AEC48BA}" type="slidenum">
              <a:rPr lang="pt-PT" altLang="pt-BR" smtClean="0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079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99E-0F63-4B77-BA10-E71CAC66AEE7}" type="slidenum">
              <a:rPr lang="pt-PT" altLang="pt-BR" smtClean="0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91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3AA7-FC03-4774-B2AC-003152C66535}" type="slidenum">
              <a:rPr lang="pt-PT" altLang="pt-BR" smtClean="0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2012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3357-4420-4E77-9982-8F742F3B341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878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5089-5C33-4DE4-9766-13266CDCCBB1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227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F2107-EA30-4CA1-9DCF-B704D6ECB95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220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F05C-1E31-4717-8757-1221588E30D0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682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D2172-ACF9-4D47-82D1-7FA80A637FC5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258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45869-E013-452B-BD61-BF17FACC657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877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90765-4AD2-4230-A9D4-9C73E66DADE4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233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E5425-A099-4DD7-8560-0ACED7198CA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279402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57FB3-C00F-4B5F-BA99-FA4E4C63F2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3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13517-F466-4D61-81C7-4D1EBC7AE6E9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380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E161E-207A-4DD0-9358-EC18A335FB61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640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7331EA7C-957F-4970-BA8B-7ED10F4ED3B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5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31EA7C-957F-4970-BA8B-7ED10F4ED3B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4878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58DC92B-21D0-466D-B1B7-3B16B6D6141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601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7BB5FD0-B031-449C-BFAB-517347C53D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547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27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4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DE3A-D0A7-4E09-AE75-18460579AB58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7308-737A-4E2E-82A1-74AD14D79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64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31EA7C-957F-4970-BA8B-7ED10F4ED3B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847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31EA7C-957F-4970-BA8B-7ED10F4ED3B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061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31EA7C-957F-4970-BA8B-7ED10F4ED3B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882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4.bp.blogspot.com/-g986it6G2CI/VOiH7ZLL9KI/AAAAAAAAEgA/282OwMYXbXM/s1600/fornalha4_3amigoseoreibravo.jpg" TargetMode="Externa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3.bp.blogspot.com/-w4QxE7KnDbg/VOiH7VQa5KI/AAAAAAAAEf4/yQKAHU-QWB8/s1600/fornalha5_3amigosnafornalha.jpg" TargetMode="Externa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2.bp.blogspot.com/-Y3ohn1umQT4/VOiH_Z0ESVI/AAAAAAAAEgU/CE23pdbqsP0/s1600/fornalha6_3amigoseoanjo.jpg" TargetMode="Externa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1.bp.blogspot.com/-BU4rUpMuO0E/VOiH_cy2J-I/AAAAAAAAEgc/FzTsLX7XpVM/s1600/fornalha7_3amigossalvos.jpg" TargetMode="Externa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141E096-07C5-46CB-A1C0-57FF9CCB245E}"/>
              </a:ext>
            </a:extLst>
          </p:cNvPr>
          <p:cNvSpPr/>
          <p:nvPr/>
        </p:nvSpPr>
        <p:spPr>
          <a:xfrm>
            <a:off x="493160" y="843677"/>
            <a:ext cx="11288023" cy="517064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6600" dirty="0"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600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As Profecias de Daniel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600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e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600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o Tempo do Fim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6600" dirty="0"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278D349-D63E-4E42-B051-34B65534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3B2BF-047A-4A3D-A5A8-CB484C87530A}" type="slidenum">
              <a:rPr lang="pt-BR" altLang="pt-BR">
                <a:solidFill>
                  <a:srgbClr val="FFFFFF"/>
                </a:solidFill>
                <a:latin typeface="Arial"/>
              </a:rPr>
              <a:pPr>
                <a:defRPr/>
              </a:pPr>
              <a:t>1</a:t>
            </a:fld>
            <a:endParaRPr lang="pt-BR" altLang="pt-BR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0330" y="940904"/>
            <a:ext cx="11211339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800" dirty="0"/>
              <a:t>02 - Então, o rei Nabucodonosor </a:t>
            </a:r>
            <a:r>
              <a:rPr lang="pt-BR" sz="4800" b="1" dirty="0">
                <a:solidFill>
                  <a:srgbClr val="FFFF00"/>
                </a:solidFill>
                <a:highlight>
                  <a:srgbClr val="FF0000"/>
                </a:highlight>
              </a:rPr>
              <a:t>mandou ajuntar </a:t>
            </a:r>
            <a:r>
              <a:rPr lang="pt-BR" sz="4800" dirty="0"/>
              <a:t>os </a:t>
            </a:r>
            <a:r>
              <a:rPr lang="pt-BR" sz="4800" b="1" u="sng" dirty="0"/>
              <a:t>sátrapas</a:t>
            </a:r>
            <a:r>
              <a:rPr lang="pt-BR" sz="4800" dirty="0"/>
              <a:t>, os </a:t>
            </a:r>
            <a:r>
              <a:rPr lang="pt-BR" sz="4800" b="1" u="sng" dirty="0">
                <a:solidFill>
                  <a:srgbClr val="FF0000"/>
                </a:solidFill>
              </a:rPr>
              <a:t>prefeitos</a:t>
            </a:r>
            <a:r>
              <a:rPr lang="pt-BR" sz="4800" dirty="0"/>
              <a:t>, os </a:t>
            </a:r>
            <a:r>
              <a:rPr lang="pt-BR" sz="4800" b="1" u="sng" dirty="0">
                <a:solidFill>
                  <a:srgbClr val="7030A0"/>
                </a:solidFill>
              </a:rPr>
              <a:t>governadores</a:t>
            </a:r>
            <a:r>
              <a:rPr lang="pt-BR" sz="4800" dirty="0"/>
              <a:t>, os </a:t>
            </a:r>
            <a:r>
              <a:rPr lang="pt-BR" sz="4800" b="1" u="sng" dirty="0"/>
              <a:t>juízes</a:t>
            </a:r>
            <a:r>
              <a:rPr lang="pt-BR" sz="4800" dirty="0"/>
              <a:t>, os </a:t>
            </a:r>
            <a:r>
              <a:rPr lang="pt-BR" sz="4800" b="1" u="sng" dirty="0">
                <a:solidFill>
                  <a:schemeClr val="accent2">
                    <a:lumMod val="75000"/>
                  </a:schemeClr>
                </a:solidFill>
              </a:rPr>
              <a:t>tesoureiros</a:t>
            </a:r>
            <a:r>
              <a:rPr lang="pt-BR" sz="4800" dirty="0"/>
              <a:t>, os </a:t>
            </a:r>
            <a:r>
              <a:rPr lang="pt-BR" sz="4800" b="1" u="sng" dirty="0"/>
              <a:t>magistrados</a:t>
            </a:r>
            <a:r>
              <a:rPr lang="pt-BR" sz="4800" dirty="0"/>
              <a:t>, os </a:t>
            </a:r>
            <a:r>
              <a:rPr lang="pt-BR" sz="4800" b="1" u="sng" dirty="0">
                <a:solidFill>
                  <a:schemeClr val="accent2">
                    <a:lumMod val="75000"/>
                  </a:schemeClr>
                </a:solidFill>
              </a:rPr>
              <a:t>conselheiros</a:t>
            </a:r>
            <a:r>
              <a:rPr lang="pt-BR" sz="4800" dirty="0"/>
              <a:t> e todos os </a:t>
            </a:r>
            <a:r>
              <a:rPr lang="pt-BR" sz="4800" b="1" u="sng" dirty="0">
                <a:solidFill>
                  <a:srgbClr val="FF0000"/>
                </a:solidFill>
              </a:rPr>
              <a:t>oficiais das províncias</a:t>
            </a:r>
            <a:r>
              <a:rPr lang="pt-BR" sz="4800" dirty="0"/>
              <a:t>, </a:t>
            </a:r>
            <a:r>
              <a:rPr lang="pt-BR" sz="4800" dirty="0">
                <a:highlight>
                  <a:srgbClr val="FFFF00"/>
                </a:highlight>
              </a:rPr>
              <a:t>para que viessem à consagração da imagem </a:t>
            </a:r>
            <a:r>
              <a:rPr lang="pt-BR" sz="4800" dirty="0"/>
              <a:t>que o rei Nabucodonosor tinha levantado.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1738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548" y="366623"/>
            <a:ext cx="11476381" cy="6370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03 </a:t>
            </a:r>
            <a:r>
              <a:rPr lang="pt-BR" sz="3600" dirty="0"/>
              <a:t>- </a:t>
            </a:r>
            <a:r>
              <a:rPr lang="pt-BR" sz="3200" dirty="0"/>
              <a:t>Então, se ajuntaram os sátrapas, os prefeitos, os governadores, os juízes, os tesoureiros, os magistrados, os conselheiros e todos os oficiais das províncias, para a consagração da imagem que o rei Nabucodonosor tinha levantado; e </a:t>
            </a:r>
            <a:r>
              <a:rPr lang="pt-BR" sz="8000" b="1" dirty="0">
                <a:solidFill>
                  <a:srgbClr val="FFFF00"/>
                </a:solidFill>
                <a:highlight>
                  <a:srgbClr val="FF0000"/>
                </a:highlight>
              </a:rPr>
              <a:t>estavam em pé diante da imagem </a:t>
            </a:r>
            <a:r>
              <a:rPr lang="pt-BR" sz="7200" dirty="0"/>
              <a:t>que Nabucodonosor tinha levantado.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4994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lão de Fala: Retângulo com Cantos Arredondados 3"/>
          <p:cNvSpPr/>
          <p:nvPr/>
        </p:nvSpPr>
        <p:spPr>
          <a:xfrm>
            <a:off x="503583" y="185525"/>
            <a:ext cx="11171582" cy="5823103"/>
          </a:xfrm>
          <a:prstGeom prst="wedgeRoundRect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1378226" y="498556"/>
            <a:ext cx="903605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11500" b="1" dirty="0">
                <a:solidFill>
                  <a:srgbClr val="FFFF00"/>
                </a:solidFill>
                <a:latin typeface="inherit"/>
              </a:rPr>
              <a:t>A Ordem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11500" b="1" dirty="0">
                <a:solidFill>
                  <a:srgbClr val="FFFF00"/>
                </a:solidFill>
                <a:latin typeface="inherit"/>
              </a:rPr>
              <a:t>do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11500" b="1" dirty="0">
                <a:solidFill>
                  <a:srgbClr val="FFFF00"/>
                </a:solidFill>
                <a:latin typeface="inherit"/>
              </a:rPr>
              <a:t>Rei</a:t>
            </a:r>
          </a:p>
        </p:txBody>
      </p:sp>
    </p:spTree>
    <p:extLst>
      <p:ext uri="{BB962C8B-B14F-4D97-AF65-F5344CB8AC3E}">
        <p14:creationId xmlns:p14="http://schemas.microsoft.com/office/powerpoint/2010/main" val="21944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1304" y="179249"/>
            <a:ext cx="11529392" cy="66787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pt-BR" sz="4000" dirty="0"/>
              <a:t> 4 - Nisto, o arauto apregoava em alta voz: </a:t>
            </a:r>
            <a:r>
              <a:rPr lang="pt-BR" sz="4400" b="1" dirty="0">
                <a:solidFill>
                  <a:srgbClr val="FFFF00"/>
                </a:solidFill>
                <a:highlight>
                  <a:srgbClr val="FF0000"/>
                </a:highlight>
              </a:rPr>
              <a:t>Ordena-se a vós outros</a:t>
            </a:r>
            <a:r>
              <a:rPr lang="pt-BR" sz="4000" dirty="0"/>
              <a:t>, ó povos, nações e homens de todas as línguas:</a:t>
            </a:r>
          </a:p>
          <a:p>
            <a:pPr fontAlgn="base"/>
            <a:r>
              <a:rPr lang="pt-BR" sz="4000" dirty="0"/>
              <a:t>5 - no momento em que ouvirdes o som da trombeta, do pífaro, da harpa, da cítara, do saltério, da gaita de foles e de toda sorte de música</a:t>
            </a:r>
            <a:r>
              <a:rPr lang="pt-BR" sz="3200" dirty="0"/>
              <a:t>, </a:t>
            </a:r>
            <a:r>
              <a:rPr lang="pt-BR" sz="3600" b="1" dirty="0">
                <a:solidFill>
                  <a:srgbClr val="0000CC"/>
                </a:solidFill>
                <a:highlight>
                  <a:srgbClr val="FFFF00"/>
                </a:highlight>
              </a:rPr>
              <a:t>vos </a:t>
            </a:r>
            <a:r>
              <a:rPr lang="pt-BR" sz="3600" b="1" u="sng" dirty="0">
                <a:solidFill>
                  <a:srgbClr val="0000CC"/>
                </a:solidFill>
                <a:highlight>
                  <a:srgbClr val="FFFF00"/>
                </a:highlight>
              </a:rPr>
              <a:t>prostrareis</a:t>
            </a:r>
            <a:r>
              <a:rPr lang="pt-BR" sz="3600" b="1" dirty="0">
                <a:solidFill>
                  <a:srgbClr val="0000CC"/>
                </a:solidFill>
                <a:highlight>
                  <a:srgbClr val="FFFF00"/>
                </a:highlight>
              </a:rPr>
              <a:t> e </a:t>
            </a:r>
            <a:r>
              <a:rPr lang="pt-BR" sz="3600" b="1" u="sng" dirty="0">
                <a:solidFill>
                  <a:srgbClr val="0000CC"/>
                </a:solidFill>
                <a:highlight>
                  <a:srgbClr val="FFFF00"/>
                </a:highlight>
              </a:rPr>
              <a:t>adorareis </a:t>
            </a:r>
            <a:r>
              <a:rPr lang="pt-BR" sz="3200" dirty="0"/>
              <a:t>a imagem de ouro que o rei Nabucodonosor levantou.</a:t>
            </a:r>
          </a:p>
          <a:p>
            <a:pPr fontAlgn="base"/>
            <a:r>
              <a:rPr lang="pt-BR" sz="3200" dirty="0"/>
              <a:t>6 -  </a:t>
            </a:r>
            <a:r>
              <a:rPr lang="pt-B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Qualquer que se não prostrar e não a adorar </a:t>
            </a:r>
            <a:r>
              <a:rPr lang="pt-BR" sz="4400" b="1" dirty="0">
                <a:solidFill>
                  <a:srgbClr val="7030A0"/>
                </a:solidFill>
              </a:rPr>
              <a:t>será, no mesmo instante, lançado na </a:t>
            </a:r>
            <a:r>
              <a:rPr lang="pt-BR" sz="4400" b="1" dirty="0">
                <a:solidFill>
                  <a:srgbClr val="FF0000"/>
                </a:solidFill>
              </a:rPr>
              <a:t>fornalha de fogo ardente</a:t>
            </a:r>
            <a:r>
              <a:rPr lang="pt-BR" sz="3200" dirty="0"/>
              <a:t>.</a:t>
            </a:r>
            <a:endParaRPr lang="pt-BR" sz="44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44214" y="2403662"/>
            <a:ext cx="6739554" cy="1015663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Adoração</a:t>
            </a:r>
            <a:r>
              <a:rPr lang="en-US" alt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pt-BR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Forçada</a:t>
            </a:r>
            <a:endParaRPr lang="pt-BR" altLang="pt-BR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51747" y="5371436"/>
            <a:ext cx="4859953" cy="11697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Pena de </a:t>
            </a:r>
            <a:r>
              <a:rPr lang="en-US" altLang="pt-BR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Morte</a:t>
            </a:r>
            <a:endParaRPr lang="en-US" altLang="pt-BR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pt-BR" altLang="pt-B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Adorar</a:t>
            </a:r>
            <a:r>
              <a:rPr lang="pt-BR" altLang="pt-B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ou </a:t>
            </a:r>
            <a:r>
              <a:rPr lang="pt-BR" altLang="pt-BR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Morrer</a:t>
            </a:r>
          </a:p>
        </p:txBody>
      </p:sp>
    </p:spTree>
    <p:extLst>
      <p:ext uri="{BB962C8B-B14F-4D97-AF65-F5344CB8AC3E}">
        <p14:creationId xmlns:p14="http://schemas.microsoft.com/office/powerpoint/2010/main" val="202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lão de Fala: Retângulo com Cantos Arredondados 4"/>
          <p:cNvSpPr/>
          <p:nvPr/>
        </p:nvSpPr>
        <p:spPr>
          <a:xfrm>
            <a:off x="278296" y="410817"/>
            <a:ext cx="11489633" cy="5605670"/>
          </a:xfrm>
          <a:prstGeom prst="wedgeRoundRect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/>
              <a:t>APOCALIPSE 13</a:t>
            </a:r>
          </a:p>
          <a:p>
            <a:pPr algn="ctr"/>
            <a:r>
              <a:rPr lang="pt-BR" sz="7200" b="1" dirty="0"/>
              <a:t>Versos:</a:t>
            </a:r>
          </a:p>
          <a:p>
            <a:pPr algn="ctr"/>
            <a:r>
              <a:rPr lang="pt-BR" sz="7200" b="1" dirty="0">
                <a:solidFill>
                  <a:srgbClr val="FFFF00"/>
                </a:solidFill>
              </a:rPr>
              <a:t>7 e 8</a:t>
            </a:r>
          </a:p>
          <a:p>
            <a:pPr algn="ctr"/>
            <a:r>
              <a:rPr lang="pt-BR" sz="7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14 a 17</a:t>
            </a:r>
          </a:p>
          <a:p>
            <a:pPr algn="ctr"/>
            <a:endParaRPr 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22880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970578" y="0"/>
            <a:ext cx="4250843" cy="1325563"/>
          </a:xfrm>
        </p:spPr>
        <p:txBody>
          <a:bodyPr>
            <a:noAutofit/>
          </a:bodyPr>
          <a:lstStyle/>
          <a:p>
            <a:r>
              <a:rPr lang="en-US" altLang="pt-BR" sz="5400" b="1" dirty="0" err="1">
                <a:latin typeface="Bremen Bd BT" pitchFamily="82" charset="0"/>
              </a:rPr>
              <a:t>Semelhanças</a:t>
            </a:r>
            <a:endParaRPr lang="pt-BR" altLang="pt-BR" sz="5400" b="1" dirty="0">
              <a:latin typeface="Bremen Bd BT" pitchFamily="82" charset="0"/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04675" y="1181100"/>
            <a:ext cx="4829934" cy="5551142"/>
          </a:xfr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533400" indent="-533400" algn="ctr">
              <a:buNone/>
            </a:pPr>
            <a:r>
              <a:rPr lang="en-US" alt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emen Bd BT" pitchFamily="82" charset="0"/>
              </a:rPr>
              <a:t>Daniel 3</a:t>
            </a:r>
          </a:p>
          <a:p>
            <a:pPr marL="533400" indent="-533400" algn="ctr">
              <a:buNone/>
            </a:pPr>
            <a:endParaRPr lang="en-US" altLang="pt-BR" sz="36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pt-BR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Imagem</a:t>
            </a:r>
            <a:r>
              <a:rPr lang="en-US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falsa.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pt-BR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Desobediência</a:t>
            </a:r>
            <a:r>
              <a:rPr lang="en-US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a Deus. 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pt-BR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Adoração</a:t>
            </a:r>
            <a:r>
              <a:rPr lang="en-US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pt-BR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forçada</a:t>
            </a:r>
            <a:r>
              <a:rPr lang="en-US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pt-BR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Adoração</a:t>
            </a:r>
            <a:r>
              <a:rPr lang="en-US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pt-BR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ao</a:t>
            </a:r>
            <a:r>
              <a:rPr lang="en-US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pt-BR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reino</a:t>
            </a:r>
            <a:r>
              <a:rPr lang="en-US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da </a:t>
            </a:r>
            <a:r>
              <a:rPr lang="en-US" altLang="pt-BR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Babilônia</a:t>
            </a:r>
            <a:r>
              <a:rPr lang="en-US" altLang="pt-BR" sz="3600" b="1" dirty="0"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.</a:t>
            </a:r>
            <a:endParaRPr lang="pt-BR" altLang="pt-BR" sz="3600" b="1" dirty="0">
              <a:effectLst>
                <a:outerShdw blurRad="38100" dist="38100" dir="2700000" algn="tl">
                  <a:srgbClr val="8C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984805" y="1181099"/>
            <a:ext cx="5703611" cy="5551141"/>
          </a:xfr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533400" indent="-533400" algn="ctr">
              <a:buNone/>
            </a:pPr>
            <a:r>
              <a:rPr lang="en-US" altLang="pt-BR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emen Bd BT" pitchFamily="82" charset="0"/>
              </a:rPr>
              <a:t>Apocalipse</a:t>
            </a:r>
            <a:r>
              <a:rPr lang="en-US" alt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emen Bd BT" pitchFamily="82" charset="0"/>
              </a:rPr>
              <a:t> 13</a:t>
            </a:r>
          </a:p>
          <a:p>
            <a:pPr marL="533400" indent="-533400" algn="ctr">
              <a:buNone/>
            </a:pPr>
            <a:endParaRPr lang="en-US" altLang="pt-BR" sz="3600" dirty="0">
              <a:effectLst>
                <a:outerShdw blurRad="38100" dist="38100" dir="2700000" algn="tl">
                  <a:srgbClr val="8C0000"/>
                </a:outerShdw>
              </a:effectLst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pt-BR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Imagem</a:t>
            </a:r>
            <a:r>
              <a:rPr lang="en-US" altLang="pt-BR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falsa.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pt-BR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Obediência</a:t>
            </a:r>
            <a:r>
              <a:rPr lang="en-US" altLang="pt-BR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pt-BR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ao</a:t>
            </a:r>
            <a:r>
              <a:rPr lang="en-US" altLang="pt-BR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pt-BR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poder</a:t>
            </a:r>
            <a:r>
              <a:rPr lang="en-US" altLang="pt-BR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da </a:t>
            </a:r>
            <a:r>
              <a:rPr lang="en-US" altLang="pt-BR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besta</a:t>
            </a:r>
            <a:r>
              <a:rPr lang="en-US" altLang="pt-BR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pt-BR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Adoração</a:t>
            </a:r>
            <a:r>
              <a:rPr lang="en-US" altLang="pt-BR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pt-BR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forçada</a:t>
            </a:r>
            <a:r>
              <a:rPr lang="en-US" altLang="pt-BR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pt-BR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Adoração</a:t>
            </a:r>
            <a:r>
              <a:rPr lang="en-US" altLang="pt-BR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à </a:t>
            </a:r>
            <a:r>
              <a:rPr lang="en-US" altLang="pt-BR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Babilônia</a:t>
            </a:r>
            <a:r>
              <a:rPr lang="en-US" altLang="pt-BR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pt-BR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simbólica</a:t>
            </a:r>
            <a:r>
              <a:rPr lang="en-US" altLang="pt-BR" sz="5200" b="1" dirty="0">
                <a:effectLst>
                  <a:outerShdw blurRad="38100" dist="38100" dir="2700000" algn="tl">
                    <a:srgbClr val="8C0000"/>
                  </a:outerShdw>
                </a:effectLst>
                <a:latin typeface="Arial Narrow" panose="020B0606020202030204" pitchFamily="34" charset="0"/>
              </a:rPr>
              <a:t>.</a:t>
            </a:r>
            <a:endParaRPr lang="pt-BR" altLang="pt-BR" sz="5200" dirty="0">
              <a:effectLst>
                <a:outerShdw blurRad="38100" dist="38100" dir="2700000" algn="tl">
                  <a:srgbClr val="8C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7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52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52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52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52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52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52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6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95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95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95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 uiExpand="1" build="p" animBg="1"/>
      <p:bldP spid="9523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5857"/>
            <a:ext cx="8229600" cy="745779"/>
          </a:xfrm>
        </p:spPr>
        <p:txBody>
          <a:bodyPr/>
          <a:lstStyle/>
          <a:p>
            <a:r>
              <a:rPr lang="en-US" altLang="pt-BR" b="1" dirty="0">
                <a:latin typeface="BookmanITC Lt BT" pitchFamily="18" charset="0"/>
              </a:rPr>
              <a:t>Daniel e </a:t>
            </a:r>
            <a:r>
              <a:rPr lang="en-US" altLang="pt-BR" b="1" dirty="0" err="1">
                <a:latin typeface="BookmanITC Lt BT" pitchFamily="18" charset="0"/>
              </a:rPr>
              <a:t>Apocalipse</a:t>
            </a:r>
            <a:endParaRPr lang="pt-BR" altLang="pt-BR" b="1" dirty="0">
              <a:latin typeface="BookmanITC Lt BT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62610" y="821636"/>
            <a:ext cx="11211338" cy="595022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pt-BR" sz="4400" b="1" dirty="0" err="1">
                <a:latin typeface="BookmanITC Lt BT" pitchFamily="18" charset="0"/>
              </a:rPr>
              <a:t>Dois</a:t>
            </a:r>
            <a:r>
              <a:rPr lang="en-US" altLang="pt-BR" sz="4400" b="1" dirty="0">
                <a:latin typeface="BookmanITC Lt BT" pitchFamily="18" charset="0"/>
              </a:rPr>
              <a:t> </a:t>
            </a:r>
            <a:r>
              <a:rPr lang="en-US" altLang="pt-BR" sz="4400" b="1" dirty="0" err="1">
                <a:latin typeface="BookmanITC Lt BT" pitchFamily="18" charset="0"/>
              </a:rPr>
              <a:t>livros</a:t>
            </a:r>
            <a:r>
              <a:rPr lang="en-US" altLang="pt-BR" sz="4400" b="1" dirty="0">
                <a:latin typeface="BookmanITC Lt BT" pitchFamily="18" charset="0"/>
              </a:rPr>
              <a:t> </a:t>
            </a:r>
            <a:r>
              <a:rPr lang="en-US" altLang="pt-BR" sz="4400" b="1" dirty="0" err="1">
                <a:latin typeface="BookmanITC Lt BT" pitchFamily="18" charset="0"/>
              </a:rPr>
              <a:t>proféticos</a:t>
            </a:r>
            <a:r>
              <a:rPr lang="en-US" altLang="pt-BR" sz="4400" b="1" dirty="0">
                <a:latin typeface="BookmanITC Lt BT" pitchFamily="18" charset="0"/>
              </a:rPr>
              <a:t> – </a:t>
            </a:r>
            <a:r>
              <a:rPr lang="en-US" altLang="pt-BR" sz="3600" b="1" dirty="0" err="1">
                <a:solidFill>
                  <a:schemeClr val="tx2">
                    <a:lumMod val="75000"/>
                  </a:schemeClr>
                </a:solidFill>
                <a:latin typeface="BookmanITC Lt BT" pitchFamily="18" charset="0"/>
              </a:rPr>
              <a:t>Lado</a:t>
            </a:r>
            <a:r>
              <a:rPr lang="en-US" altLang="pt-BR" sz="3600" b="1" dirty="0">
                <a:solidFill>
                  <a:schemeClr val="tx2">
                    <a:lumMod val="75000"/>
                  </a:schemeClr>
                </a:solidFill>
                <a:latin typeface="BookmanITC Lt BT" pitchFamily="18" charset="0"/>
              </a:rPr>
              <a:t> a </a:t>
            </a:r>
            <a:r>
              <a:rPr lang="en-US" altLang="pt-BR" sz="3600" b="1" dirty="0" err="1">
                <a:solidFill>
                  <a:schemeClr val="tx2">
                    <a:lumMod val="75000"/>
                  </a:schemeClr>
                </a:solidFill>
                <a:latin typeface="BookmanITC Lt BT" pitchFamily="18" charset="0"/>
              </a:rPr>
              <a:t>Lado</a:t>
            </a:r>
            <a:r>
              <a:rPr lang="en-US" altLang="pt-BR" sz="3600" b="1" dirty="0">
                <a:solidFill>
                  <a:schemeClr val="tx2">
                    <a:lumMod val="75000"/>
                  </a:schemeClr>
                </a:solidFill>
                <a:latin typeface="BookmanITC Lt BT" pitchFamily="18" charset="0"/>
              </a:rPr>
              <a:t>(</a:t>
            </a:r>
            <a:r>
              <a:rPr lang="en-US" altLang="pt-BR" sz="3600" b="1" dirty="0" err="1">
                <a:solidFill>
                  <a:schemeClr val="tx2">
                    <a:lumMod val="75000"/>
                  </a:schemeClr>
                </a:solidFill>
                <a:latin typeface="BookmanITC Lt BT" pitchFamily="18" charset="0"/>
              </a:rPr>
              <a:t>Juntos</a:t>
            </a:r>
            <a:r>
              <a:rPr lang="en-US" altLang="pt-BR" sz="3600" b="1" dirty="0">
                <a:solidFill>
                  <a:schemeClr val="tx2">
                    <a:lumMod val="75000"/>
                  </a:schemeClr>
                </a:solidFill>
                <a:latin typeface="BookmanITC Lt BT" pitchFamily="18" charset="0"/>
              </a:rPr>
              <a:t>)</a:t>
            </a:r>
            <a:endParaRPr lang="en-US" altLang="pt-BR" sz="4400" b="1" dirty="0">
              <a:solidFill>
                <a:schemeClr val="tx2">
                  <a:lumMod val="75000"/>
                </a:schemeClr>
              </a:solidFill>
              <a:latin typeface="BookmanITC Lt BT" pitchFamily="18" charset="0"/>
            </a:endParaRPr>
          </a:p>
          <a:p>
            <a:r>
              <a:rPr lang="en-US" altLang="pt-BR" sz="4400" b="1" dirty="0">
                <a:latin typeface="BookmanITC Lt BT" pitchFamily="18" charset="0"/>
              </a:rPr>
              <a:t>A </a:t>
            </a:r>
            <a:r>
              <a:rPr lang="en-US" altLang="pt-BR" sz="4400" b="1" dirty="0" err="1">
                <a:latin typeface="BookmanITC Lt BT" pitchFamily="18" charset="0"/>
              </a:rPr>
              <a:t>história</a:t>
            </a:r>
            <a:r>
              <a:rPr lang="en-US" altLang="pt-BR" sz="4400" b="1" dirty="0">
                <a:latin typeface="BookmanITC Lt BT" pitchFamily="18" charset="0"/>
              </a:rPr>
              <a:t> se </a:t>
            </a:r>
            <a:r>
              <a:rPr lang="en-US" altLang="pt-BR" sz="4400" b="1" dirty="0" err="1">
                <a:latin typeface="BookmanITC Lt BT" pitchFamily="18" charset="0"/>
              </a:rPr>
              <a:t>repete</a:t>
            </a:r>
            <a:r>
              <a:rPr lang="en-US" altLang="pt-BR" sz="4400" b="1" dirty="0">
                <a:latin typeface="BookmanITC Lt BT" pitchFamily="18" charset="0"/>
              </a:rPr>
              <a:t> no tempo do </a:t>
            </a:r>
            <a:r>
              <a:rPr lang="en-US" altLang="pt-BR" sz="4400" b="1" dirty="0" err="1">
                <a:latin typeface="BookmanITC Lt BT" pitchFamily="18" charset="0"/>
              </a:rPr>
              <a:t>fim</a:t>
            </a:r>
            <a:r>
              <a:rPr lang="en-US" altLang="pt-BR" sz="4400" b="1" dirty="0">
                <a:latin typeface="BookmanITC Lt BT" pitchFamily="18" charset="0"/>
              </a:rPr>
              <a:t>:</a:t>
            </a:r>
          </a:p>
          <a:p>
            <a:pPr lvl="1"/>
            <a:r>
              <a:rPr lang="en-US" altLang="pt-BR" sz="4400" b="1" dirty="0">
                <a:solidFill>
                  <a:srgbClr val="008000"/>
                </a:solidFill>
                <a:latin typeface="BookmanITC Lt BT" pitchFamily="18" charset="0"/>
              </a:rPr>
              <a:t>Um </a:t>
            </a:r>
            <a:r>
              <a:rPr lang="en-US" altLang="pt-BR" sz="4400" b="1" dirty="0" err="1">
                <a:solidFill>
                  <a:srgbClr val="008000"/>
                </a:solidFill>
                <a:latin typeface="BookmanITC Lt BT" pitchFamily="18" charset="0"/>
              </a:rPr>
              <a:t>soberano</a:t>
            </a:r>
            <a:r>
              <a:rPr lang="en-US" altLang="pt-BR" sz="4400" b="1" dirty="0">
                <a:solidFill>
                  <a:srgbClr val="008000"/>
                </a:solidFill>
                <a:latin typeface="BookmanITC Lt BT" pitchFamily="18" charset="0"/>
              </a:rPr>
              <a:t> </a:t>
            </a:r>
            <a:r>
              <a:rPr lang="en-US" altLang="pt-BR" sz="4400" b="1" dirty="0" err="1">
                <a:solidFill>
                  <a:srgbClr val="008000"/>
                </a:solidFill>
                <a:latin typeface="BookmanITC Lt BT" pitchFamily="18" charset="0"/>
              </a:rPr>
              <a:t>poderoso</a:t>
            </a:r>
            <a:r>
              <a:rPr lang="en-US" altLang="pt-BR" sz="4400" b="1" dirty="0">
                <a:latin typeface="BookmanITC Lt BT" pitchFamily="18" charset="0"/>
              </a:rPr>
              <a:t>.</a:t>
            </a:r>
          </a:p>
          <a:p>
            <a:pPr lvl="1"/>
            <a:r>
              <a:rPr lang="en-US" altLang="pt-BR" sz="4400" b="1" dirty="0" err="1">
                <a:solidFill>
                  <a:srgbClr val="0000CC"/>
                </a:solidFill>
                <a:latin typeface="BookmanITC Lt BT" pitchFamily="18" charset="0"/>
              </a:rPr>
              <a:t>União</a:t>
            </a:r>
            <a:r>
              <a:rPr lang="en-US" altLang="pt-BR" sz="4400" b="1" dirty="0">
                <a:solidFill>
                  <a:srgbClr val="0000CC"/>
                </a:solidFill>
                <a:latin typeface="BookmanITC Lt BT" pitchFamily="18" charset="0"/>
              </a:rPr>
              <a:t> da </a:t>
            </a:r>
            <a:r>
              <a:rPr lang="en-US" altLang="pt-BR" sz="4400" b="1" dirty="0" err="1">
                <a:solidFill>
                  <a:srgbClr val="0000CC"/>
                </a:solidFill>
                <a:latin typeface="BookmanITC Lt BT" pitchFamily="18" charset="0"/>
              </a:rPr>
              <a:t>igreja</a:t>
            </a:r>
            <a:r>
              <a:rPr lang="en-US" altLang="pt-BR" sz="4400" b="1" dirty="0">
                <a:solidFill>
                  <a:srgbClr val="0000CC"/>
                </a:solidFill>
                <a:latin typeface="BookmanITC Lt BT" pitchFamily="18" charset="0"/>
              </a:rPr>
              <a:t> e do </a:t>
            </a:r>
            <a:r>
              <a:rPr lang="en-US" altLang="pt-BR" sz="4400" b="1" dirty="0" err="1">
                <a:solidFill>
                  <a:srgbClr val="0000CC"/>
                </a:solidFill>
                <a:latin typeface="BookmanITC Lt BT" pitchFamily="18" charset="0"/>
              </a:rPr>
              <a:t>estado</a:t>
            </a:r>
            <a:r>
              <a:rPr lang="en-US" altLang="pt-BR" sz="4400" b="1" dirty="0">
                <a:latin typeface="BookmanITC Lt BT" pitchFamily="18" charset="0"/>
              </a:rPr>
              <a:t>.</a:t>
            </a:r>
          </a:p>
          <a:p>
            <a:pPr lvl="1"/>
            <a:r>
              <a:rPr lang="en-US" altLang="pt-BR" sz="4400" b="1" dirty="0" err="1">
                <a:latin typeface="BookmanITC Lt BT" pitchFamily="18" charset="0"/>
              </a:rPr>
              <a:t>Adoração</a:t>
            </a:r>
            <a:r>
              <a:rPr lang="en-US" altLang="pt-BR" sz="4400" b="1" dirty="0">
                <a:latin typeface="BookmanITC Lt BT" pitchFamily="18" charset="0"/>
              </a:rPr>
              <a:t> </a:t>
            </a:r>
            <a:r>
              <a:rPr lang="en-US" altLang="pt-BR" sz="4400" b="1" dirty="0" err="1">
                <a:latin typeface="BookmanITC Lt BT" pitchFamily="18" charset="0"/>
              </a:rPr>
              <a:t>forçada</a:t>
            </a:r>
            <a:r>
              <a:rPr lang="en-US" altLang="pt-BR" sz="4400" b="1" dirty="0">
                <a:latin typeface="BookmanITC Lt BT" pitchFamily="18" charset="0"/>
              </a:rPr>
              <a:t>.</a:t>
            </a:r>
          </a:p>
          <a:p>
            <a:pPr lvl="1"/>
            <a:r>
              <a:rPr lang="en-US" altLang="pt-BR" sz="4400" b="1" dirty="0" err="1">
                <a:solidFill>
                  <a:srgbClr val="FFFF00"/>
                </a:solidFill>
                <a:latin typeface="BookmanITC Lt BT" pitchFamily="18" charset="0"/>
              </a:rPr>
              <a:t>Obediência</a:t>
            </a:r>
            <a:r>
              <a:rPr lang="en-US" altLang="pt-BR" sz="4400" b="1" dirty="0">
                <a:solidFill>
                  <a:srgbClr val="FFFF00"/>
                </a:solidFill>
                <a:latin typeface="BookmanITC Lt BT" pitchFamily="18" charset="0"/>
              </a:rPr>
              <a:t> </a:t>
            </a:r>
            <a:r>
              <a:rPr lang="en-US" altLang="pt-BR" sz="4400" b="1" dirty="0" err="1">
                <a:solidFill>
                  <a:srgbClr val="FFFF00"/>
                </a:solidFill>
                <a:latin typeface="BookmanITC Lt BT" pitchFamily="18" charset="0"/>
              </a:rPr>
              <a:t>forçada</a:t>
            </a:r>
            <a:r>
              <a:rPr lang="en-US" altLang="pt-BR" sz="4400" b="1" dirty="0">
                <a:solidFill>
                  <a:srgbClr val="FFFF00"/>
                </a:solidFill>
                <a:latin typeface="BookmanITC Lt BT" pitchFamily="18" charset="0"/>
              </a:rPr>
              <a:t>.</a:t>
            </a:r>
          </a:p>
          <a:p>
            <a:pPr lvl="1"/>
            <a:r>
              <a:rPr lang="en-US" altLang="pt-BR" sz="4400" b="1" dirty="0">
                <a:latin typeface="BookmanITC Lt BT" pitchFamily="18" charset="0"/>
              </a:rPr>
              <a:t>Um tempo de </a:t>
            </a:r>
            <a:r>
              <a:rPr lang="en-US" altLang="pt-BR" sz="4400" b="1" dirty="0" err="1">
                <a:latin typeface="BookmanITC Lt BT" pitchFamily="18" charset="0"/>
              </a:rPr>
              <a:t>prova</a:t>
            </a:r>
            <a:r>
              <a:rPr lang="en-US" altLang="pt-BR" sz="4400" b="1" dirty="0">
                <a:latin typeface="BookmanITC Lt BT" pitchFamily="18" charset="0"/>
              </a:rPr>
              <a:t>.</a:t>
            </a:r>
          </a:p>
          <a:p>
            <a:pPr lvl="1"/>
            <a:r>
              <a:rPr lang="en-US" altLang="pt-BR" sz="5400" b="1" dirty="0">
                <a:solidFill>
                  <a:srgbClr val="FF0000"/>
                </a:solidFill>
                <a:latin typeface="BookmanITC Lt BT" pitchFamily="18" charset="0"/>
              </a:rPr>
              <a:t>Um </a:t>
            </a:r>
            <a:r>
              <a:rPr lang="en-US" altLang="pt-BR" sz="5400" b="1" dirty="0" err="1">
                <a:solidFill>
                  <a:srgbClr val="FF0000"/>
                </a:solidFill>
                <a:latin typeface="BookmanITC Lt BT" pitchFamily="18" charset="0"/>
              </a:rPr>
              <a:t>livramento</a:t>
            </a:r>
            <a:r>
              <a:rPr lang="en-US" altLang="pt-BR" sz="5400" b="1" dirty="0">
                <a:solidFill>
                  <a:srgbClr val="FF0000"/>
                </a:solidFill>
                <a:latin typeface="BookmanITC Lt BT" pitchFamily="18" charset="0"/>
              </a:rPr>
              <a:t> </a:t>
            </a:r>
            <a:r>
              <a:rPr lang="en-US" altLang="pt-BR" sz="5400" b="1" dirty="0" err="1">
                <a:solidFill>
                  <a:srgbClr val="FF0000"/>
                </a:solidFill>
                <a:latin typeface="BookmanITC Lt BT" pitchFamily="18" charset="0"/>
              </a:rPr>
              <a:t>miraculoso</a:t>
            </a:r>
            <a:r>
              <a:rPr lang="en-US" altLang="pt-BR" sz="4800" b="1" dirty="0">
                <a:solidFill>
                  <a:srgbClr val="FFC000"/>
                </a:solidFill>
                <a:latin typeface="BookmanITC Lt BT" pitchFamily="18" charset="0"/>
              </a:rPr>
              <a:t>.</a:t>
            </a:r>
            <a:endParaRPr lang="pt-BR" altLang="pt-BR" sz="4800" b="1" dirty="0">
              <a:solidFill>
                <a:srgbClr val="FFC000"/>
              </a:solidFill>
              <a:latin typeface="BookmanITC Lt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0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6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44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56" y="5006008"/>
            <a:ext cx="11502887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Poder Papal </a:t>
            </a:r>
            <a:r>
              <a:rPr lang="pt-BR" sz="3600" dirty="0">
                <a:latin typeface="Arial Black" panose="020B0A04020102020204" pitchFamily="34" charset="0"/>
              </a:rPr>
              <a:t>(+) </a:t>
            </a:r>
            <a:r>
              <a:rPr lang="pt-BR" sz="3600" dirty="0">
                <a:solidFill>
                  <a:srgbClr val="0000CC"/>
                </a:solidFill>
                <a:latin typeface="Arial Black" panose="020B0A04020102020204" pitchFamily="34" charset="0"/>
              </a:rPr>
              <a:t>Poder Americano </a:t>
            </a:r>
            <a:r>
              <a:rPr lang="pt-BR" sz="3200" dirty="0">
                <a:latin typeface="Arial Black" panose="020B0A04020102020204" pitchFamily="34" charset="0"/>
              </a:rPr>
              <a:t>Irão emitir DECRETOS Religiosos, Econômicos e Sociais obrigatórios a todas as pessoas e governos.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C3AC2CE-E2A3-4201-37CD-D1D59683E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69" y="129208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4678" y="632098"/>
            <a:ext cx="11542643" cy="5847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pt-B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</a:t>
            </a:r>
            <a:r>
              <a:rPr lang="pt-BR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quando </a:t>
            </a:r>
            <a:r>
              <a:rPr lang="pt-BR" sz="1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pt-BR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 povos ouviram </a:t>
            </a:r>
            <a:r>
              <a:rPr lang="pt-BR" sz="2800" dirty="0"/>
              <a:t>o som da trombeta, do pífaro, da harpa, da cítara, do saltério e de toda sorte de música, </a:t>
            </a:r>
          </a:p>
          <a:p>
            <a:r>
              <a:rPr lang="pt-BR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prostraram </a:t>
            </a:r>
            <a:r>
              <a:rPr lang="pt-BR" sz="2800" dirty="0"/>
              <a:t>os povos, nações e homens de todas as línguas e adoraram a imagem de ouro que o rei Nabucodonosor tinha levantado.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9597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missa papa francisco no vati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702365"/>
            <a:ext cx="56895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m para missa papa francisco no vaticano">
            <a:extLst>
              <a:ext uri="{FF2B5EF4-FFF2-40B4-BE49-F238E27FC236}">
                <a16:creationId xmlns:a16="http://schemas.microsoft.com/office/drawing/2014/main" id="{DFCDC965-1E6D-7E12-D308-633D17B1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5" y="702365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3736D4C-D01B-420B-B478-70DB8BF0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67308-737A-4E2E-82A1-74AD14D79FAC}" type="slidenum">
              <a:rPr lang="pt-B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A0FF240-A397-41C0-8D91-B1DDBA5F852D}"/>
              </a:ext>
            </a:extLst>
          </p:cNvPr>
          <p:cNvSpPr/>
          <p:nvPr/>
        </p:nvSpPr>
        <p:spPr>
          <a:xfrm>
            <a:off x="808383" y="1781110"/>
            <a:ext cx="10545417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8800" dirty="0">
                <a:latin typeface="Arial" panose="020B0604020202020204" pitchFamily="34" charset="0"/>
              </a:rPr>
              <a:t>A Fornalha Ardente </a:t>
            </a:r>
            <a:r>
              <a:rPr lang="pt-BR" altLang="pt-BR" sz="8800" dirty="0">
                <a:solidFill>
                  <a:srgbClr val="0000CC"/>
                </a:solidFill>
                <a:latin typeface="Arial" panose="020B0604020202020204" pitchFamily="34" charset="0"/>
              </a:rPr>
              <a:t>Capítulo 03</a:t>
            </a:r>
          </a:p>
        </p:txBody>
      </p:sp>
    </p:spTree>
    <p:extLst>
      <p:ext uri="{BB962C8B-B14F-4D97-AF65-F5344CB8AC3E}">
        <p14:creationId xmlns:p14="http://schemas.microsoft.com/office/powerpoint/2010/main" val="2726841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8627" y="824580"/>
            <a:ext cx="10283687" cy="45292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pt-BR" sz="9600" b="1" dirty="0">
                <a:latin typeface="CentSchbook BT" pitchFamily="18" charset="0"/>
              </a:rPr>
              <a:t> </a:t>
            </a:r>
            <a:r>
              <a:rPr lang="en-US" altLang="pt-BR" sz="9600" b="1" dirty="0" err="1">
                <a:latin typeface="CentSchbook BT" pitchFamily="18" charset="0"/>
              </a:rPr>
              <a:t>Os</a:t>
            </a:r>
            <a:r>
              <a:rPr lang="en-US" altLang="pt-BR" sz="9600" b="1" dirty="0">
                <a:latin typeface="CentSchbook BT" pitchFamily="18" charset="0"/>
              </a:rPr>
              <a:t> </a:t>
            </a:r>
            <a:r>
              <a:rPr lang="en-US" altLang="pt-BR" sz="11500" b="1" dirty="0" err="1">
                <a:latin typeface="CentSchbook BT" pitchFamily="18" charset="0"/>
              </a:rPr>
              <a:t>Três</a:t>
            </a:r>
            <a:r>
              <a:rPr lang="en-US" altLang="pt-BR" sz="11500" b="1" dirty="0">
                <a:latin typeface="CentSchbook BT" pitchFamily="18" charset="0"/>
              </a:rPr>
              <a:t> </a:t>
            </a:r>
            <a:r>
              <a:rPr lang="en-US" altLang="pt-BR" sz="11500" b="1" dirty="0" err="1">
                <a:latin typeface="CentSchbook BT" pitchFamily="18" charset="0"/>
              </a:rPr>
              <a:t>hebreus</a:t>
            </a:r>
            <a:r>
              <a:rPr lang="en-US" altLang="pt-BR" sz="11500" b="1" dirty="0">
                <a:latin typeface="CentSchbook BT" pitchFamily="18" charset="0"/>
              </a:rPr>
              <a:t> </a:t>
            </a:r>
            <a:r>
              <a:rPr lang="en-US" altLang="pt-BR" sz="11500" b="1" dirty="0" err="1">
                <a:latin typeface="CentSchbook BT" pitchFamily="18" charset="0"/>
              </a:rPr>
              <a:t>desafiam</a:t>
            </a:r>
            <a:r>
              <a:rPr lang="en-US" altLang="pt-BR" sz="11500" b="1" dirty="0">
                <a:latin typeface="CentSchbook BT" pitchFamily="18" charset="0"/>
              </a:rPr>
              <a:t> o rei</a:t>
            </a:r>
            <a:endParaRPr lang="pt-BR" altLang="pt-BR" sz="9600" b="1" dirty="0">
              <a:latin typeface="CentSchbook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8417" y="151179"/>
            <a:ext cx="11675165" cy="65556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pt-BR" sz="2000" dirty="0">
                <a:solidFill>
                  <a:schemeClr val="bg1"/>
                </a:solidFill>
              </a:rPr>
              <a:t>8</a:t>
            </a:r>
            <a:r>
              <a:rPr lang="pt-BR" sz="2000" dirty="0"/>
              <a:t> Ora, </a:t>
            </a:r>
            <a:r>
              <a:rPr lang="pt-BR" sz="32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mesmo instante</a:t>
            </a:r>
            <a:r>
              <a:rPr lang="pt-BR" sz="2000" dirty="0"/>
              <a:t>, </a:t>
            </a:r>
            <a:r>
              <a:rPr lang="pt-BR" sz="4000" dirty="0"/>
              <a:t>se chegaram alguns homens caldeus e </a:t>
            </a:r>
            <a:r>
              <a:rPr lang="pt-BR" sz="4000" b="1" u="sng" dirty="0">
                <a:solidFill>
                  <a:schemeClr val="accent2">
                    <a:lumMod val="50000"/>
                  </a:schemeClr>
                </a:solidFill>
              </a:rPr>
              <a:t>acusaram</a:t>
            </a:r>
            <a:r>
              <a:rPr lang="pt-BR" sz="4000" dirty="0"/>
              <a:t> os judeus</a:t>
            </a:r>
            <a:r>
              <a:rPr lang="pt-BR" sz="3600" dirty="0"/>
              <a:t>;</a:t>
            </a:r>
            <a:endParaRPr lang="pt-BR" sz="2000" dirty="0"/>
          </a:p>
          <a:p>
            <a:pPr fontAlgn="base"/>
            <a:r>
              <a:rPr lang="pt-BR" sz="2000" dirty="0">
                <a:solidFill>
                  <a:schemeClr val="bg1"/>
                </a:solidFill>
              </a:rPr>
              <a:t>9 </a:t>
            </a:r>
            <a:r>
              <a:rPr lang="pt-BR" sz="2000" dirty="0"/>
              <a:t>disseram ao rei Nabucodonosor: Ó rei, vive eternamente!</a:t>
            </a:r>
          </a:p>
          <a:p>
            <a:pPr fontAlgn="base"/>
            <a:r>
              <a:rPr lang="pt-BR" sz="2000" dirty="0">
                <a:solidFill>
                  <a:schemeClr val="bg1"/>
                </a:solidFill>
              </a:rPr>
              <a:t>10</a:t>
            </a:r>
            <a:r>
              <a:rPr lang="pt-BR" sz="2000" dirty="0"/>
              <a:t> </a:t>
            </a:r>
            <a:r>
              <a:rPr lang="pt-BR" sz="3600" b="1" dirty="0"/>
              <a:t>Tu, ó rei, baixaste </a:t>
            </a:r>
            <a:r>
              <a:rPr lang="pt-B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decreto </a:t>
            </a:r>
            <a:r>
              <a:rPr lang="pt-BR" sz="2000" dirty="0"/>
              <a:t>pelo qual todo homem que ouvisse o som da trombeta, do pífaro, da harpa, da cítara, do saltério, da gaita de foles e de toda sorte de música se prostraria e adoraria a imagem de ouro;</a:t>
            </a:r>
          </a:p>
          <a:p>
            <a:pPr fontAlgn="base"/>
            <a:r>
              <a:rPr lang="pt-BR" sz="2000" dirty="0">
                <a:solidFill>
                  <a:schemeClr val="bg1"/>
                </a:solidFill>
              </a:rPr>
              <a:t>11</a:t>
            </a:r>
            <a:r>
              <a:rPr lang="pt-BR" sz="2000" dirty="0"/>
              <a:t> e qualquer que não se prostrasse e não adorasse seria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lançado na fornalha de fogo ardente</a:t>
            </a:r>
            <a:r>
              <a:rPr lang="pt-BR" sz="2800" b="1" dirty="0">
                <a:solidFill>
                  <a:srgbClr val="7030A0"/>
                </a:solidFill>
              </a:rPr>
              <a:t>.</a:t>
            </a:r>
            <a:endParaRPr lang="pt-BR" sz="2000" b="1" dirty="0">
              <a:solidFill>
                <a:srgbClr val="7030A0"/>
              </a:solidFill>
            </a:endParaRPr>
          </a:p>
          <a:p>
            <a:pPr fontAlgn="base"/>
            <a:r>
              <a:rPr lang="pt-BR" sz="2000" dirty="0"/>
              <a:t>12 </a:t>
            </a:r>
            <a:r>
              <a:rPr lang="pt-BR" sz="3600" b="1" dirty="0"/>
              <a:t>Há uns homens judeus</a:t>
            </a:r>
            <a:r>
              <a:rPr lang="pt-BR" sz="2000" dirty="0"/>
              <a:t>, que tu constituíste sobre os negócios da província da Babilônia: </a:t>
            </a:r>
            <a:r>
              <a:rPr lang="pt-BR" sz="44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Sadraque</a:t>
            </a:r>
            <a:r>
              <a:rPr lang="pt-B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Mesaque</a:t>
            </a:r>
            <a:r>
              <a:rPr lang="pt-B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Abede</a:t>
            </a:r>
            <a:r>
              <a:rPr lang="pt-B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-Nego</a:t>
            </a:r>
            <a:r>
              <a:rPr lang="pt-BR" sz="3200" dirty="0"/>
              <a:t>; </a:t>
            </a:r>
          </a:p>
          <a:p>
            <a:pPr fontAlgn="base"/>
            <a:r>
              <a:rPr lang="pt-BR" sz="3600" b="1" dirty="0"/>
              <a:t>estes homens, ó rei, </a:t>
            </a:r>
            <a:r>
              <a:rPr lang="pt-BR" sz="3600" b="1" dirty="0">
                <a:highlight>
                  <a:srgbClr val="FFFF00"/>
                </a:highlight>
              </a:rPr>
              <a:t>não fizeram caso de ti</a:t>
            </a:r>
            <a:r>
              <a:rPr lang="pt-BR" sz="3200" dirty="0"/>
              <a:t>, </a:t>
            </a:r>
            <a:r>
              <a:rPr lang="pt-BR" sz="3600" b="1" dirty="0">
                <a:highlight>
                  <a:srgbClr val="00FFFF"/>
                </a:highlight>
              </a:rPr>
              <a:t>a teus deuses não servem</a:t>
            </a:r>
            <a:r>
              <a:rPr lang="pt-BR" sz="3200" dirty="0"/>
              <a:t>, </a:t>
            </a:r>
            <a:r>
              <a:rPr lang="pt-BR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nem adoram a imagem de ouro que levantaste</a:t>
            </a:r>
            <a:r>
              <a:rPr lang="pt-B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ector: Angulado 3"/>
          <p:cNvCxnSpPr>
            <a:cxnSpLocks/>
          </p:cNvCxnSpPr>
          <p:nvPr/>
        </p:nvCxnSpPr>
        <p:spPr>
          <a:xfrm>
            <a:off x="4002157" y="2544417"/>
            <a:ext cx="2279372" cy="768626"/>
          </a:xfrm>
          <a:prstGeom prst="bentConnector3">
            <a:avLst/>
          </a:prstGeom>
          <a:ln w="2540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4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8295" y="503588"/>
            <a:ext cx="11635409" cy="6063198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pt-BR" sz="2000" dirty="0"/>
              <a:t>13 Então, </a:t>
            </a:r>
            <a:r>
              <a:rPr lang="pt-BR" sz="2800" b="1" dirty="0">
                <a:solidFill>
                  <a:srgbClr val="FFFF00"/>
                </a:solidFill>
              </a:rPr>
              <a:t>Nabucodonosor, irado e furioso</a:t>
            </a:r>
            <a:r>
              <a:rPr lang="pt-BR" sz="2000" dirty="0"/>
              <a:t>, </a:t>
            </a:r>
            <a:r>
              <a:rPr lang="pt-BR" sz="3200" b="1" dirty="0">
                <a:solidFill>
                  <a:srgbClr val="00B0F0"/>
                </a:solidFill>
              </a:rPr>
              <a:t>mandou chamar </a:t>
            </a:r>
            <a:r>
              <a:rPr lang="pt-BR" sz="2000" dirty="0" err="1"/>
              <a:t>Sadraque</a:t>
            </a:r>
            <a:r>
              <a:rPr lang="pt-BR" sz="2000" dirty="0"/>
              <a:t>, </a:t>
            </a:r>
            <a:r>
              <a:rPr lang="pt-BR" sz="2000" dirty="0" err="1"/>
              <a:t>Mesaque</a:t>
            </a:r>
            <a:r>
              <a:rPr lang="pt-BR" sz="2000" dirty="0"/>
              <a:t> e </a:t>
            </a:r>
            <a:r>
              <a:rPr lang="pt-BR" sz="2000" dirty="0" err="1"/>
              <a:t>Abede</a:t>
            </a:r>
            <a:r>
              <a:rPr lang="pt-BR" sz="2000" dirty="0"/>
              <a:t>-Nego. E trouxeram a estes homens perante o rei.</a:t>
            </a:r>
          </a:p>
          <a:p>
            <a:pPr fontAlgn="base"/>
            <a:r>
              <a:rPr lang="pt-BR" sz="2000" dirty="0"/>
              <a:t>14 Falou Nabucodonosor e lhes disse: </a:t>
            </a:r>
            <a:r>
              <a:rPr lang="pt-BR" sz="2800" b="1" dirty="0">
                <a:solidFill>
                  <a:srgbClr val="FFC000"/>
                </a:solidFill>
                <a:highlight>
                  <a:srgbClr val="FF0000"/>
                </a:highlight>
              </a:rPr>
              <a:t>É verdade</a:t>
            </a:r>
            <a:r>
              <a:rPr lang="pt-BR" sz="2800" b="1" dirty="0">
                <a:solidFill>
                  <a:srgbClr val="FFC000"/>
                </a:solidFill>
              </a:rPr>
              <a:t>, ó </a:t>
            </a:r>
            <a:r>
              <a:rPr lang="pt-BR" sz="2800" b="1" dirty="0" err="1">
                <a:solidFill>
                  <a:srgbClr val="FFC000"/>
                </a:solidFill>
              </a:rPr>
              <a:t>Sadraque</a:t>
            </a:r>
            <a:r>
              <a:rPr lang="pt-BR" sz="2800" b="1" dirty="0">
                <a:solidFill>
                  <a:srgbClr val="FFC000"/>
                </a:solidFill>
              </a:rPr>
              <a:t>, </a:t>
            </a:r>
            <a:r>
              <a:rPr lang="pt-BR" sz="2800" b="1" dirty="0" err="1">
                <a:solidFill>
                  <a:srgbClr val="FFC000"/>
                </a:solidFill>
              </a:rPr>
              <a:t>Mesaque</a:t>
            </a:r>
            <a:r>
              <a:rPr lang="pt-BR" sz="2800" b="1" dirty="0">
                <a:solidFill>
                  <a:srgbClr val="FFC000"/>
                </a:solidFill>
              </a:rPr>
              <a:t> e </a:t>
            </a:r>
            <a:r>
              <a:rPr lang="pt-BR" sz="2800" b="1" dirty="0" err="1">
                <a:solidFill>
                  <a:srgbClr val="FFC000"/>
                </a:solidFill>
              </a:rPr>
              <a:t>Abede</a:t>
            </a:r>
            <a:r>
              <a:rPr lang="pt-BR" sz="2800" b="1" dirty="0">
                <a:solidFill>
                  <a:srgbClr val="FFC000"/>
                </a:solidFill>
              </a:rPr>
              <a:t>-Nego, </a:t>
            </a:r>
            <a:r>
              <a:rPr lang="pt-BR" sz="2800" b="1" dirty="0">
                <a:solidFill>
                  <a:srgbClr val="FFC000"/>
                </a:solidFill>
                <a:highlight>
                  <a:srgbClr val="FF0000"/>
                </a:highlight>
              </a:rPr>
              <a:t>que vós não servis a meus deuses, nem adorais a imagem de ouro que levantei</a:t>
            </a:r>
            <a:r>
              <a:rPr lang="pt-BR" sz="2800" b="1" dirty="0">
                <a:solidFill>
                  <a:srgbClr val="FFC000"/>
                </a:solidFill>
              </a:rPr>
              <a:t>?</a:t>
            </a:r>
            <a:endParaRPr lang="pt-BR" sz="2000" b="1" dirty="0">
              <a:solidFill>
                <a:srgbClr val="FFC000"/>
              </a:solidFill>
            </a:endParaRPr>
          </a:p>
          <a:p>
            <a:pPr fontAlgn="base"/>
            <a:r>
              <a:rPr lang="pt-BR" sz="2000" dirty="0"/>
              <a:t>15 </a:t>
            </a:r>
            <a:r>
              <a:rPr lang="pt-BR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</a:t>
            </a: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pois, estai dispostos e, quando ouvirdes o som </a:t>
            </a:r>
            <a:r>
              <a:rPr lang="pt-BR" sz="2000" dirty="0"/>
              <a:t>da trombeta, do pífaro, da cítara, da harpa, do saltério, da gaita de foles, </a:t>
            </a:r>
            <a:r>
              <a:rPr lang="pt-BR" sz="2800" b="1" dirty="0"/>
              <a:t>prostrai-vos e adorai a imagem que fiz</a:t>
            </a:r>
            <a:r>
              <a:rPr lang="pt-BR" sz="2000" dirty="0"/>
              <a:t>; </a:t>
            </a:r>
            <a:r>
              <a:rPr lang="pt-BR" sz="4800" b="1" u="sng" dirty="0">
                <a:solidFill>
                  <a:srgbClr val="FFFF00"/>
                </a:solidFill>
              </a:rPr>
              <a:t>porém</a:t>
            </a:r>
            <a:r>
              <a:rPr lang="pt-BR" sz="4000" b="1" dirty="0">
                <a:solidFill>
                  <a:srgbClr val="FFC000"/>
                </a:solidFill>
              </a:rPr>
              <a:t>, se não a adorardes</a:t>
            </a:r>
            <a:r>
              <a:rPr lang="pt-BR" sz="2000" dirty="0">
                <a:solidFill>
                  <a:srgbClr val="FFC000"/>
                </a:solidFill>
              </a:rPr>
              <a:t>,</a:t>
            </a:r>
            <a:r>
              <a:rPr lang="pt-BR" sz="2000" dirty="0"/>
              <a:t> sereis, no mesmo instante, lançados na fornalha de fogo ardente. </a:t>
            </a:r>
          </a:p>
          <a:p>
            <a:pPr fontAlgn="base"/>
            <a:endParaRPr lang="pt-BR" sz="2000" dirty="0"/>
          </a:p>
          <a:p>
            <a:pPr fontAlgn="base"/>
            <a:r>
              <a:rPr lang="pt-BR" sz="4800" b="1" dirty="0">
                <a:solidFill>
                  <a:srgbClr val="FF0000"/>
                </a:solidFill>
                <a:highlight>
                  <a:srgbClr val="00FF00"/>
                </a:highlight>
              </a:rPr>
              <a:t>E quem é o deus </a:t>
            </a:r>
            <a:r>
              <a:rPr lang="pt-BR" sz="4800" b="1" dirty="0">
                <a:solidFill>
                  <a:srgbClr val="0000CC"/>
                </a:solidFill>
                <a:highlight>
                  <a:srgbClr val="00FF00"/>
                </a:highlight>
              </a:rPr>
              <a:t>que vos poderá livrar das minhas mãos?</a:t>
            </a:r>
          </a:p>
        </p:txBody>
      </p:sp>
      <p:sp>
        <p:nvSpPr>
          <p:cNvPr id="3" name="Seta: para Baixo 2"/>
          <p:cNvSpPr/>
          <p:nvPr/>
        </p:nvSpPr>
        <p:spPr>
          <a:xfrm>
            <a:off x="1263570" y="119276"/>
            <a:ext cx="2208499" cy="47045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D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E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S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A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F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I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O</a:t>
            </a:r>
          </a:p>
          <a:p>
            <a:pPr algn="ctr"/>
            <a:endParaRPr lang="pt-BR" sz="2000" b="1" dirty="0">
              <a:solidFill>
                <a:srgbClr val="FFFF00"/>
              </a:solidFill>
            </a:endParaRP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D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I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R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E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T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O</a:t>
            </a:r>
          </a:p>
          <a:p>
            <a:pPr algn="ctr"/>
            <a:endParaRPr lang="pt-BR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21012084">
            <a:off x="5237716" y="1092433"/>
            <a:ext cx="5929475" cy="48320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Momento</a:t>
            </a:r>
            <a:r>
              <a:rPr lang="en-US" altLang="pt-BR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 de CRISE</a:t>
            </a:r>
          </a:p>
          <a:p>
            <a:pPr algn="ctr">
              <a:spcBef>
                <a:spcPct val="50000"/>
              </a:spcBef>
            </a:pPr>
            <a:r>
              <a:rPr lang="en-US" altLang="pt-BR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Obedecer</a:t>
            </a:r>
            <a:endParaRPr lang="en-US" alt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D" pitchFamily="8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A lei de Deus </a:t>
            </a:r>
          </a:p>
          <a:p>
            <a:pPr algn="ctr">
              <a:spcBef>
                <a:spcPct val="50000"/>
              </a:spcBef>
            </a:pPr>
            <a:r>
              <a:rPr lang="en-US" altLang="pt-BR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ou</a:t>
            </a:r>
            <a:r>
              <a:rPr lang="en-US" altLang="pt-BR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pt-BR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A lei dos </a:t>
            </a:r>
            <a:r>
              <a:rPr lang="en-US" altLang="pt-BR" sz="4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homens</a:t>
            </a:r>
            <a:endParaRPr lang="pt-BR" altLang="pt-BR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lão de Fala: Retângulo com Cantos Arredondados 3"/>
          <p:cNvSpPr/>
          <p:nvPr/>
        </p:nvSpPr>
        <p:spPr>
          <a:xfrm>
            <a:off x="662609" y="556591"/>
            <a:ext cx="10906539" cy="5168348"/>
          </a:xfrm>
          <a:prstGeom prst="wedgeRoundRect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1457739" y="1133061"/>
            <a:ext cx="90360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9600" b="1" dirty="0">
                <a:solidFill>
                  <a:schemeClr val="bg1"/>
                </a:solidFill>
                <a:latin typeface="inherit"/>
              </a:rPr>
              <a:t>Daniel 3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9600" b="1" dirty="0">
                <a:solidFill>
                  <a:srgbClr val="FFFF00"/>
                </a:solidFill>
                <a:latin typeface="inherit"/>
              </a:rPr>
              <a:t>Versos 16 a 18</a:t>
            </a:r>
          </a:p>
        </p:txBody>
      </p:sp>
    </p:spTree>
    <p:extLst>
      <p:ext uri="{BB962C8B-B14F-4D97-AF65-F5344CB8AC3E}">
        <p14:creationId xmlns:p14="http://schemas.microsoft.com/office/powerpoint/2010/main" val="41056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5286" y="582067"/>
            <a:ext cx="11728174" cy="5693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pt-BR" sz="3600" b="1" dirty="0">
                <a:solidFill>
                  <a:srgbClr val="0000CC"/>
                </a:solidFill>
              </a:rPr>
              <a:t>16 - Responderam</a:t>
            </a:r>
            <a:r>
              <a:rPr lang="pt-BR" sz="2000" dirty="0"/>
              <a:t> </a:t>
            </a:r>
            <a:r>
              <a:rPr lang="pt-BR" sz="2000" dirty="0" err="1"/>
              <a:t>Sadraque</a:t>
            </a:r>
            <a:r>
              <a:rPr lang="pt-BR" sz="2000" dirty="0"/>
              <a:t>, </a:t>
            </a:r>
            <a:r>
              <a:rPr lang="pt-BR" sz="2000" dirty="0" err="1"/>
              <a:t>Mesaque</a:t>
            </a:r>
            <a:r>
              <a:rPr lang="pt-BR" sz="2000" dirty="0"/>
              <a:t> e </a:t>
            </a:r>
            <a:r>
              <a:rPr lang="pt-BR" sz="2000" dirty="0" err="1"/>
              <a:t>Abede</a:t>
            </a:r>
            <a:r>
              <a:rPr lang="pt-BR" sz="2000" dirty="0"/>
              <a:t>-Nego ao rei:</a:t>
            </a:r>
          </a:p>
          <a:p>
            <a:pPr fontAlgn="base"/>
            <a:r>
              <a:rPr lang="pt-BR" sz="3600" dirty="0"/>
              <a:t>Ó Nabucodonosor, </a:t>
            </a:r>
            <a:r>
              <a:rPr lang="pt-BR" sz="4000" b="1" u="sng" dirty="0"/>
              <a:t>quanto a isto não necessitamos de te responder</a:t>
            </a:r>
            <a:r>
              <a:rPr lang="pt-BR" sz="3200" dirty="0"/>
              <a:t>.</a:t>
            </a:r>
            <a:endParaRPr lang="pt-BR" sz="2000" dirty="0"/>
          </a:p>
          <a:p>
            <a:pPr fontAlgn="base"/>
            <a:endParaRPr lang="pt-BR" sz="2000" dirty="0"/>
          </a:p>
          <a:p>
            <a:pPr fontAlgn="base"/>
            <a:r>
              <a:rPr lang="pt-BR" sz="2000" dirty="0"/>
              <a:t>17 </a:t>
            </a:r>
            <a:r>
              <a:rPr lang="pt-BR" sz="4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 nosso Deus</a:t>
            </a:r>
            <a:r>
              <a:rPr lang="pt-BR" sz="2800" dirty="0"/>
              <a:t>, </a:t>
            </a:r>
            <a:r>
              <a:rPr lang="pt-BR" sz="4400" b="1" dirty="0">
                <a:solidFill>
                  <a:srgbClr val="7030A0"/>
                </a:solidFill>
              </a:rPr>
              <a:t>a quem servimos</a:t>
            </a:r>
            <a:r>
              <a:rPr lang="pt-BR" sz="2800" dirty="0"/>
              <a:t>, </a:t>
            </a:r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 livrar-nos</a:t>
            </a:r>
            <a:r>
              <a:rPr lang="pt-BR" sz="2800" dirty="0"/>
              <a:t>, ele nos livrará da fornalha de fogo ardente e das tuas mãos, ó rei.</a:t>
            </a:r>
          </a:p>
          <a:p>
            <a:pPr fontAlgn="base"/>
            <a:endParaRPr lang="pt-BR" sz="2000" dirty="0"/>
          </a:p>
          <a:p>
            <a:pPr fontAlgn="base"/>
            <a:r>
              <a:rPr lang="pt-BR" sz="2000" dirty="0"/>
              <a:t>18 </a:t>
            </a:r>
            <a:r>
              <a:rPr lang="pt-B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não</a:t>
            </a:r>
            <a:r>
              <a:rPr lang="pt-BR" sz="2800" dirty="0"/>
              <a:t>, fica sabendo, ó rei, que </a:t>
            </a:r>
            <a:r>
              <a:rPr lang="pt-BR" sz="4400" b="1" dirty="0">
                <a:solidFill>
                  <a:srgbClr val="FFFF00"/>
                </a:solidFill>
                <a:highlight>
                  <a:srgbClr val="FF0000"/>
                </a:highlight>
              </a:rPr>
              <a:t>não serviremos a teus deuses, </a:t>
            </a:r>
            <a:r>
              <a:rPr lang="pt-BR" sz="4400" b="1" dirty="0">
                <a:solidFill>
                  <a:schemeClr val="bg1"/>
                </a:solidFill>
                <a:highlight>
                  <a:srgbClr val="FF0000"/>
                </a:highlight>
              </a:rPr>
              <a:t>nem</a:t>
            </a:r>
            <a:r>
              <a:rPr lang="pt-BR" sz="4400" b="1" dirty="0">
                <a:solidFill>
                  <a:srgbClr val="FFFF00"/>
                </a:solidFill>
                <a:highlight>
                  <a:srgbClr val="FF0000"/>
                </a:highlight>
              </a:rPr>
              <a:t> adoraremos a imagem de ouro que levantaste</a:t>
            </a:r>
            <a:r>
              <a:rPr lang="pt-BR" sz="3600" b="1" dirty="0">
                <a:solidFill>
                  <a:srgbClr val="FFFF00"/>
                </a:solidFill>
                <a:highlight>
                  <a:srgbClr val="FF0000"/>
                </a:highlight>
              </a:rPr>
              <a:t>.</a:t>
            </a:r>
            <a:endParaRPr lang="pt-BR" sz="3200" b="1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03103" y="335845"/>
            <a:ext cx="5585793" cy="618630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6600" b="1" dirty="0"/>
              <a:t>Fé</a:t>
            </a:r>
          </a:p>
          <a:p>
            <a:r>
              <a:rPr lang="pt-BR" sz="6600" b="1" dirty="0">
                <a:solidFill>
                  <a:srgbClr val="FFFF00"/>
                </a:solidFill>
              </a:rPr>
              <a:t>Coragem</a:t>
            </a:r>
          </a:p>
          <a:p>
            <a:r>
              <a:rPr lang="pt-BR" sz="6600" b="1" dirty="0"/>
              <a:t>Determinação</a:t>
            </a:r>
          </a:p>
          <a:p>
            <a:r>
              <a:rPr lang="pt-BR" sz="6600" b="1" dirty="0">
                <a:solidFill>
                  <a:srgbClr val="FFFF00"/>
                </a:solidFill>
              </a:rPr>
              <a:t>Firmeza</a:t>
            </a:r>
          </a:p>
          <a:p>
            <a:r>
              <a:rPr lang="pt-BR" sz="6600" b="1" dirty="0"/>
              <a:t>Decisão</a:t>
            </a:r>
          </a:p>
          <a:p>
            <a:r>
              <a:rPr lang="pt-BR" sz="6600" b="1" dirty="0">
                <a:solidFill>
                  <a:srgbClr val="FFFF00"/>
                </a:solidFill>
              </a:rPr>
              <a:t>Certeza</a:t>
            </a:r>
          </a:p>
        </p:txBody>
      </p:sp>
    </p:spTree>
    <p:extLst>
      <p:ext uri="{BB962C8B-B14F-4D97-AF65-F5344CB8AC3E}">
        <p14:creationId xmlns:p14="http://schemas.microsoft.com/office/powerpoint/2010/main" val="12708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811141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6202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9969" y="212576"/>
            <a:ext cx="6116361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altLang="pt-BR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O primeiro e o segundo Mandamento declaram:</a:t>
            </a:r>
            <a:endParaRPr lang="pt-BR" altLang="pt-BR" sz="48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5742" y="2644170"/>
            <a:ext cx="6619945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altLang="pt-BR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“Não terás outros deuses diante de Mim...”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5287" y="5097930"/>
            <a:ext cx="117414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“Não farás para ti imagem de escultura... não as adorarás, nem lhes darás culto.....”</a:t>
            </a:r>
            <a:endParaRPr lang="pt-BR" alt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539" y="212036"/>
            <a:ext cx="11661913" cy="65556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pt-BR" sz="3600" dirty="0"/>
              <a:t>19 Então, </a:t>
            </a:r>
            <a:r>
              <a:rPr lang="pt-BR" sz="4800" dirty="0"/>
              <a:t>Nabucodonosor se encheu de </a:t>
            </a:r>
            <a:r>
              <a:rPr lang="pt-B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fúria</a:t>
            </a:r>
            <a:r>
              <a:rPr lang="pt-BR" sz="4800" dirty="0"/>
              <a:t> </a:t>
            </a:r>
            <a:r>
              <a:rPr lang="pt-BR" sz="3600" dirty="0"/>
              <a:t>e, </a:t>
            </a:r>
            <a:r>
              <a:rPr lang="pt-BR" sz="4800" b="1" dirty="0">
                <a:solidFill>
                  <a:srgbClr val="7030A0"/>
                </a:solidFill>
              </a:rPr>
              <a:t>transtornado o aspecto do seu rosto </a:t>
            </a:r>
            <a:r>
              <a:rPr lang="pt-BR" sz="3600" dirty="0"/>
              <a:t>contra </a:t>
            </a:r>
            <a:r>
              <a:rPr lang="pt-BR" sz="3600" dirty="0" err="1"/>
              <a:t>Sadraque</a:t>
            </a:r>
            <a:r>
              <a:rPr lang="pt-BR" sz="3600" dirty="0"/>
              <a:t>, </a:t>
            </a:r>
            <a:r>
              <a:rPr lang="pt-BR" sz="3600" dirty="0" err="1"/>
              <a:t>Mesaque</a:t>
            </a:r>
            <a:r>
              <a:rPr lang="pt-BR" sz="3600" dirty="0"/>
              <a:t> e </a:t>
            </a:r>
            <a:r>
              <a:rPr lang="pt-BR" sz="3600" dirty="0" err="1"/>
              <a:t>Abede</a:t>
            </a:r>
            <a:r>
              <a:rPr lang="pt-BR" sz="3600" dirty="0"/>
              <a:t>-Nego, </a:t>
            </a:r>
            <a:r>
              <a:rPr lang="pt-BR" sz="5400" b="1" dirty="0">
                <a:solidFill>
                  <a:srgbClr val="0000CC"/>
                </a:solidFill>
              </a:rPr>
              <a:t>ordenou</a:t>
            </a:r>
            <a:r>
              <a:rPr lang="pt-BR" sz="3600" dirty="0"/>
              <a:t> </a:t>
            </a:r>
            <a:r>
              <a:rPr lang="pt-BR" sz="6000" b="1" dirty="0"/>
              <a:t>que se </a:t>
            </a:r>
            <a:r>
              <a:rPr lang="pt-BR" sz="4000" b="1" dirty="0"/>
              <a:t>acendesse a fornalha </a:t>
            </a:r>
            <a:r>
              <a:rPr lang="pt-B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 vezes </a:t>
            </a:r>
            <a:r>
              <a:rPr lang="pt-BR" sz="3600" dirty="0"/>
              <a:t>mais do que se costumava.</a:t>
            </a:r>
          </a:p>
          <a:p>
            <a:pPr fontAlgn="base"/>
            <a:r>
              <a:rPr lang="pt-BR" sz="3600" dirty="0"/>
              <a:t>20 </a:t>
            </a:r>
            <a:r>
              <a:rPr lang="pt-BR" sz="4800" b="1" dirty="0">
                <a:solidFill>
                  <a:srgbClr val="0000CC"/>
                </a:solidFill>
              </a:rPr>
              <a:t>Ordenou</a:t>
            </a:r>
            <a:r>
              <a:rPr lang="pt-BR" sz="3200" dirty="0"/>
              <a:t> </a:t>
            </a:r>
            <a:r>
              <a:rPr lang="pt-BR" sz="3600" dirty="0"/>
              <a:t>aos homens mais poderosos que estavam no seu exército que atassem a </a:t>
            </a:r>
            <a:r>
              <a:rPr lang="pt-BR" sz="3600" dirty="0" err="1"/>
              <a:t>Sadraque</a:t>
            </a:r>
            <a:r>
              <a:rPr lang="pt-BR" sz="3600" dirty="0"/>
              <a:t>, </a:t>
            </a:r>
            <a:r>
              <a:rPr lang="pt-BR" sz="3600" dirty="0" err="1"/>
              <a:t>Mesaque</a:t>
            </a:r>
            <a:r>
              <a:rPr lang="pt-BR" sz="3600" dirty="0"/>
              <a:t> e </a:t>
            </a:r>
            <a:r>
              <a:rPr lang="pt-BR" sz="3600" dirty="0" err="1"/>
              <a:t>Abede</a:t>
            </a:r>
            <a:r>
              <a:rPr lang="pt-BR" sz="3600" dirty="0"/>
              <a:t>-Nego e os </a:t>
            </a:r>
            <a:r>
              <a:rPr lang="pt-BR" sz="4800" b="1" dirty="0">
                <a:highlight>
                  <a:srgbClr val="FFFF00"/>
                </a:highlight>
              </a:rPr>
              <a:t>lançassem na fornalha de fogo ardente</a:t>
            </a:r>
            <a:r>
              <a:rPr lang="pt-BR" sz="3200" dirty="0"/>
              <a:t>.</a:t>
            </a:r>
            <a:endParaRPr lang="pt-BR" sz="4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50" y="3156224"/>
            <a:ext cx="2147532" cy="34897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91" y="2246379"/>
            <a:ext cx="1819689" cy="18196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0868" y="1406209"/>
            <a:ext cx="4707956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</a:rPr>
              <a:t>Temperatura</a:t>
            </a:r>
          </a:p>
          <a:p>
            <a:pPr algn="ctr"/>
            <a:r>
              <a:rPr lang="pt-BR" sz="3600" b="1" dirty="0">
                <a:solidFill>
                  <a:srgbClr val="FFFF00"/>
                </a:solidFill>
              </a:rPr>
              <a:t> entre 900 a 1000 Graus</a:t>
            </a:r>
          </a:p>
        </p:txBody>
      </p:sp>
    </p:spTree>
    <p:extLst>
      <p:ext uri="{BB962C8B-B14F-4D97-AF65-F5344CB8AC3E}">
        <p14:creationId xmlns:p14="http://schemas.microsoft.com/office/powerpoint/2010/main" val="34085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4.bp.blogspot.com/-g986it6G2CI/VOiH7ZLL9KI/AAAAAAAAEgA/282OwMYXbXM/s1600/fornalha4_3amigoseoreibrav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5" y="672548"/>
            <a:ext cx="8030817" cy="5512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799" y="596350"/>
            <a:ext cx="11383617" cy="5940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pt-BR" sz="2800" dirty="0">
                <a:solidFill>
                  <a:schemeClr val="bg1"/>
                </a:solidFill>
              </a:rPr>
              <a:t>21</a:t>
            </a:r>
            <a:r>
              <a:rPr lang="pt-BR" sz="2800" dirty="0"/>
              <a:t> Então, estes </a:t>
            </a:r>
            <a:r>
              <a:rPr lang="pt-BR" sz="4800" b="1" dirty="0">
                <a:solidFill>
                  <a:srgbClr val="0000CC"/>
                </a:solidFill>
              </a:rPr>
              <a:t>homens foram atados com os seus </a:t>
            </a:r>
            <a:r>
              <a:rPr lang="pt-BR" sz="4800" b="1" u="sng" dirty="0">
                <a:solidFill>
                  <a:srgbClr val="0000CC"/>
                </a:solidFill>
              </a:rPr>
              <a:t>mantos</a:t>
            </a:r>
            <a:r>
              <a:rPr lang="pt-BR" sz="4800" b="1" dirty="0">
                <a:solidFill>
                  <a:srgbClr val="0000CC"/>
                </a:solidFill>
              </a:rPr>
              <a:t>, suas </a:t>
            </a:r>
            <a:r>
              <a:rPr lang="pt-BR" sz="4800" b="1" u="sng" dirty="0">
                <a:solidFill>
                  <a:srgbClr val="0000CC"/>
                </a:solidFill>
              </a:rPr>
              <a:t>túnicas</a:t>
            </a:r>
            <a:r>
              <a:rPr lang="pt-BR" sz="4800" b="1" dirty="0">
                <a:solidFill>
                  <a:srgbClr val="0000CC"/>
                </a:solidFill>
              </a:rPr>
              <a:t> e </a:t>
            </a:r>
            <a:r>
              <a:rPr lang="pt-BR" sz="4800" b="1" u="sng" dirty="0">
                <a:solidFill>
                  <a:srgbClr val="0000CC"/>
                </a:solidFill>
              </a:rPr>
              <a:t>chapéus</a:t>
            </a:r>
            <a:r>
              <a:rPr lang="pt-BR" sz="4800" b="1" dirty="0">
                <a:solidFill>
                  <a:srgbClr val="0000CC"/>
                </a:solidFill>
              </a:rPr>
              <a:t> e suas outras roupas </a:t>
            </a:r>
            <a:r>
              <a:rPr lang="pt-BR" sz="2800" dirty="0"/>
              <a:t>e foram lançados na fornalha sobremaneira acesa.</a:t>
            </a:r>
          </a:p>
          <a:p>
            <a:pPr fontAlgn="base"/>
            <a:r>
              <a:rPr lang="pt-BR" sz="2800" dirty="0">
                <a:solidFill>
                  <a:schemeClr val="bg1"/>
                </a:solidFill>
              </a:rPr>
              <a:t>22 </a:t>
            </a:r>
            <a:r>
              <a:rPr lang="pt-BR" sz="2800" dirty="0"/>
              <a:t>Porque </a:t>
            </a:r>
            <a:r>
              <a:rPr lang="pt-B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palavra do rei era urgente </a:t>
            </a:r>
            <a:r>
              <a:rPr lang="pt-BR" sz="2800" dirty="0"/>
              <a:t>e a fornalha estava sobremaneira acesa, as </a:t>
            </a:r>
            <a:r>
              <a:rPr lang="pt-BR" sz="4400" b="1" dirty="0"/>
              <a:t>chamas do fogo mataram os homens que lançaram de cima para dentro</a:t>
            </a:r>
            <a:r>
              <a:rPr lang="pt-BR" sz="2800" dirty="0"/>
              <a:t> a </a:t>
            </a:r>
            <a:r>
              <a:rPr lang="pt-BR" sz="2800" dirty="0" err="1"/>
              <a:t>Sadraque</a:t>
            </a:r>
            <a:r>
              <a:rPr lang="pt-BR" sz="2800" dirty="0"/>
              <a:t>, </a:t>
            </a:r>
            <a:r>
              <a:rPr lang="pt-BR" sz="2800" dirty="0" err="1"/>
              <a:t>Mesaque</a:t>
            </a:r>
            <a:r>
              <a:rPr lang="pt-BR" sz="2800" dirty="0"/>
              <a:t> e </a:t>
            </a:r>
            <a:r>
              <a:rPr lang="pt-BR" sz="2800" dirty="0" err="1"/>
              <a:t>Abede</a:t>
            </a:r>
            <a:r>
              <a:rPr lang="pt-BR" sz="2800" dirty="0"/>
              <a:t>-Nego.</a:t>
            </a:r>
          </a:p>
          <a:p>
            <a:pPr fontAlgn="base"/>
            <a:r>
              <a:rPr lang="pt-BR" sz="2800" dirty="0">
                <a:solidFill>
                  <a:schemeClr val="bg1"/>
                </a:solidFill>
              </a:rPr>
              <a:t>23</a:t>
            </a:r>
            <a:r>
              <a:rPr lang="pt-BR" sz="2800" dirty="0"/>
              <a:t> Estes três homens, </a:t>
            </a:r>
            <a:r>
              <a:rPr lang="pt-BR" sz="2800" dirty="0" err="1"/>
              <a:t>Sadraque</a:t>
            </a:r>
            <a:r>
              <a:rPr lang="pt-BR" sz="2800" dirty="0"/>
              <a:t>, </a:t>
            </a:r>
            <a:r>
              <a:rPr lang="pt-BR" sz="2800" dirty="0" err="1"/>
              <a:t>Mesaque</a:t>
            </a:r>
            <a:r>
              <a:rPr lang="pt-BR" sz="2800" dirty="0"/>
              <a:t> e </a:t>
            </a:r>
            <a:r>
              <a:rPr lang="pt-BR" sz="2800" dirty="0" err="1"/>
              <a:t>Abede</a:t>
            </a:r>
            <a:r>
              <a:rPr lang="pt-BR" sz="2800" dirty="0"/>
              <a:t>-Nego, </a:t>
            </a:r>
            <a:r>
              <a:rPr lang="pt-BR" sz="4000" dirty="0">
                <a:solidFill>
                  <a:srgbClr val="7030A0"/>
                </a:solidFill>
              </a:rPr>
              <a:t>caíram atados dentro da fornalha sobremaneira acesa.</a:t>
            </a:r>
            <a:endParaRPr lang="pt-BR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3.bp.blogspot.com/-w4QxE7KnDbg/VOiH7VQa5KI/AAAAAAAAEf4/yQKAHU-QWB8/s1600/fornalha5_3amigosnafornalh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1" y="361121"/>
            <a:ext cx="8176591" cy="6135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4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215363"/>
            <a:ext cx="11290852" cy="64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548" y="305068"/>
            <a:ext cx="11608904" cy="6247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pt-BR" sz="2800" dirty="0"/>
              <a:t>24 </a:t>
            </a:r>
            <a:r>
              <a:rPr lang="pt-BR" sz="4800" b="1" dirty="0">
                <a:solidFill>
                  <a:srgbClr val="FF0000"/>
                </a:solidFill>
              </a:rPr>
              <a:t>Então</a:t>
            </a:r>
            <a:r>
              <a:rPr lang="pt-BR" sz="2800" dirty="0"/>
              <a:t>, o rei </a:t>
            </a:r>
            <a:r>
              <a:rPr lang="pt-BR" sz="4000" b="1" dirty="0">
                <a:solidFill>
                  <a:srgbClr val="FFFF00"/>
                </a:solidFill>
              </a:rPr>
              <a:t>Nabucodonosor se espantou</a:t>
            </a:r>
            <a:r>
              <a:rPr lang="pt-BR" sz="2800" dirty="0"/>
              <a:t>, e se </a:t>
            </a:r>
            <a:r>
              <a:rPr lang="pt-BR" sz="4800" b="1" dirty="0">
                <a:solidFill>
                  <a:srgbClr val="FFC000"/>
                </a:solidFill>
              </a:rPr>
              <a:t>levantou depressa</a:t>
            </a:r>
            <a:r>
              <a:rPr lang="pt-BR" sz="2800" dirty="0"/>
              <a:t>, e disse aos seus conselheiros: Não lançamos nós três homens atados dentro do fogo? Responderam ao rei: É verdade, ó rei.</a:t>
            </a:r>
          </a:p>
          <a:p>
            <a:pPr fontAlgn="base"/>
            <a:r>
              <a:rPr lang="pt-BR" sz="2800" dirty="0"/>
              <a:t>25 Tornou ele e disse: Eu, porém, </a:t>
            </a:r>
            <a:r>
              <a:rPr lang="pt-BR" sz="4800" b="1" dirty="0">
                <a:solidFill>
                  <a:srgbClr val="FFFF00"/>
                </a:solidFill>
              </a:rPr>
              <a:t>vejo quatro homens</a:t>
            </a:r>
            <a:r>
              <a:rPr lang="pt-BR" sz="2800" dirty="0"/>
              <a:t> soltos, que andam passeando dentro do fogo, sem nenhum dano; e o </a:t>
            </a:r>
            <a:r>
              <a:rPr lang="pt-BR" sz="4000" b="1" dirty="0">
                <a:solidFill>
                  <a:srgbClr val="FF0066"/>
                </a:solidFill>
              </a:rPr>
              <a:t>aspecto do quarto é semelhante a um filho dos deuses.</a:t>
            </a:r>
            <a:endParaRPr lang="pt-BR" sz="2800" b="1" dirty="0">
              <a:solidFill>
                <a:srgbClr val="FF0066"/>
              </a:solidFill>
            </a:endParaRPr>
          </a:p>
          <a:p>
            <a:pPr fontAlgn="base"/>
            <a:r>
              <a:rPr lang="pt-BR" sz="2800" dirty="0"/>
              <a:t>26 Então, se </a:t>
            </a:r>
            <a:r>
              <a:rPr lang="pt-BR" sz="3600" b="1" dirty="0"/>
              <a:t>chegou Nabucodonosor à porta da fornalha </a:t>
            </a:r>
            <a:r>
              <a:rPr lang="pt-BR" sz="2800" dirty="0"/>
              <a:t>sobremaneira acesa, </a:t>
            </a:r>
            <a:r>
              <a:rPr lang="pt-BR" sz="3600" b="1" dirty="0">
                <a:solidFill>
                  <a:srgbClr val="00B0F0"/>
                </a:solidFill>
              </a:rPr>
              <a:t>falou e disse</a:t>
            </a:r>
            <a:r>
              <a:rPr lang="pt-BR" sz="2800" dirty="0"/>
              <a:t>: </a:t>
            </a:r>
            <a:r>
              <a:rPr lang="pt-BR" sz="2800" dirty="0" err="1"/>
              <a:t>Sadraque</a:t>
            </a:r>
            <a:r>
              <a:rPr lang="pt-BR" sz="2800" dirty="0"/>
              <a:t>, </a:t>
            </a:r>
            <a:r>
              <a:rPr lang="pt-BR" sz="2800" dirty="0" err="1"/>
              <a:t>Mesaque</a:t>
            </a:r>
            <a:r>
              <a:rPr lang="pt-BR" sz="2800" dirty="0"/>
              <a:t> e </a:t>
            </a:r>
            <a:r>
              <a:rPr lang="pt-BR" sz="2800" dirty="0" err="1"/>
              <a:t>Abede</a:t>
            </a:r>
            <a:r>
              <a:rPr lang="pt-BR" sz="2800" dirty="0"/>
              <a:t>-Nego, </a:t>
            </a:r>
            <a:r>
              <a:rPr lang="pt-BR" sz="4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servos do Deus Altíssimo</a:t>
            </a:r>
            <a:r>
              <a:rPr lang="pt-B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saí e vinde! </a:t>
            </a:r>
            <a:r>
              <a:rPr lang="pt-BR" sz="3200" dirty="0"/>
              <a:t>Então, </a:t>
            </a:r>
            <a:r>
              <a:rPr lang="pt-BR" sz="3200" dirty="0" err="1"/>
              <a:t>Sadraque</a:t>
            </a:r>
            <a:r>
              <a:rPr lang="pt-BR" sz="3200" dirty="0"/>
              <a:t>, </a:t>
            </a:r>
            <a:r>
              <a:rPr lang="pt-BR" sz="3200" dirty="0" err="1"/>
              <a:t>Mesaque</a:t>
            </a:r>
            <a:r>
              <a:rPr lang="pt-BR" sz="3200" dirty="0"/>
              <a:t> e </a:t>
            </a:r>
            <a:r>
              <a:rPr lang="pt-BR" sz="3200" dirty="0" err="1"/>
              <a:t>Abede</a:t>
            </a:r>
            <a:r>
              <a:rPr lang="pt-BR" sz="3200" dirty="0"/>
              <a:t>-Nego saíram do meio do fogo</a:t>
            </a:r>
            <a:r>
              <a:rPr lang="pt-BR" sz="2800" dirty="0"/>
              <a:t>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1646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ttp://2.bp.blogspot.com/-Y3ohn1umQT4/VOiH_Z0ESVI/AAAAAAAAEgU/CE23pdbqsP0/s1600/fornalha6_3amigoseoanj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35" y="331304"/>
            <a:ext cx="7885043" cy="600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2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home.earthlink.net/~theoson/DAN-3-FURNA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6279" y="347869"/>
            <a:ext cx="8216348" cy="6162261"/>
          </a:xfrm>
        </p:spPr>
      </p:pic>
      <p:sp>
        <p:nvSpPr>
          <p:cNvPr id="2" name="Seta: para Baixo 1"/>
          <p:cNvSpPr/>
          <p:nvPr/>
        </p:nvSpPr>
        <p:spPr>
          <a:xfrm>
            <a:off x="5115343" y="596350"/>
            <a:ext cx="1152939" cy="3127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J</a:t>
            </a:r>
          </a:p>
          <a:p>
            <a:pPr algn="ctr"/>
            <a:r>
              <a:rPr lang="pt-BR" sz="3200" dirty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pt-BR" sz="3200" dirty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pt-BR" sz="3200" dirty="0">
                <a:solidFill>
                  <a:srgbClr val="FF0000"/>
                </a:solidFill>
              </a:rPr>
              <a:t>U</a:t>
            </a:r>
          </a:p>
          <a:p>
            <a:pPr algn="ctr"/>
            <a:r>
              <a:rPr lang="pt-BR" sz="3200" dirty="0">
                <a:solidFill>
                  <a:srgbClr val="FF0000"/>
                </a:solidFill>
              </a:rPr>
              <a:t>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791" y="145773"/>
            <a:ext cx="11688418" cy="2431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dirty="0"/>
              <a:t>27 </a:t>
            </a:r>
            <a:r>
              <a:rPr lang="pt-BR" sz="4800" b="1" dirty="0">
                <a:solidFill>
                  <a:srgbClr val="00B050"/>
                </a:solidFill>
              </a:rPr>
              <a:t>Ajuntaram-se</a:t>
            </a:r>
            <a:r>
              <a:rPr lang="pt-BR" sz="2800" dirty="0"/>
              <a:t> os </a:t>
            </a:r>
            <a:r>
              <a:rPr lang="pt-BR" sz="2800" dirty="0" err="1"/>
              <a:t>sátrapas</a:t>
            </a:r>
            <a:r>
              <a:rPr lang="pt-BR" sz="2800" dirty="0"/>
              <a:t>, os prefeitos, os governadores e conselheiros do rei </a:t>
            </a:r>
            <a:r>
              <a:rPr lang="pt-BR" sz="4800" b="1" dirty="0">
                <a:solidFill>
                  <a:srgbClr val="FFFF00"/>
                </a:solidFill>
              </a:rPr>
              <a:t>e viram </a:t>
            </a:r>
            <a:r>
              <a:rPr lang="pt-BR" sz="2800" dirty="0"/>
              <a:t>que o fogo não teve poder algum sobre os corpos destes homens; </a:t>
            </a:r>
            <a:r>
              <a:rPr lang="pt-BR" sz="2800" b="1" dirty="0">
                <a:solidFill>
                  <a:srgbClr val="FFC000"/>
                </a:solidFill>
              </a:rPr>
              <a:t>nem foram chamuscados os cabelos da sua cabeça,</a:t>
            </a:r>
            <a:r>
              <a:rPr lang="pt-BR" sz="2800" dirty="0"/>
              <a:t> nem os seus mantos se mudaram, nem cheiro de fogo passara sobre eles.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m para daniel 3: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44" y="2630216"/>
            <a:ext cx="7876227" cy="41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1.bp.blogspot.com/-BU4rUpMuO0E/VOiH_cy2J-I/AAAAAAAAEgc/FzTsLX7XpVM/s1600/fornalha7_3amigossalvo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381000"/>
            <a:ext cx="8693426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4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7322" y="318054"/>
            <a:ext cx="11449877" cy="5970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200" dirty="0"/>
              <a:t>28 Falou Nabucodonosor e disse: </a:t>
            </a:r>
            <a:r>
              <a:rPr lang="pt-BR" sz="4400" b="1" dirty="0">
                <a:solidFill>
                  <a:srgbClr val="0000CC"/>
                </a:solidFill>
              </a:rPr>
              <a:t>Bendito seja o Deus </a:t>
            </a:r>
            <a:r>
              <a:rPr lang="pt-BR" sz="3200" dirty="0"/>
              <a:t>de </a:t>
            </a:r>
            <a:r>
              <a:rPr lang="pt-BR" sz="3200" dirty="0" err="1"/>
              <a:t>Sadraque</a:t>
            </a:r>
            <a:r>
              <a:rPr lang="pt-BR" sz="3200" dirty="0"/>
              <a:t>, </a:t>
            </a:r>
            <a:r>
              <a:rPr lang="pt-BR" sz="3200" dirty="0" err="1"/>
              <a:t>Mesaque</a:t>
            </a:r>
            <a:r>
              <a:rPr lang="pt-BR" sz="3200" dirty="0"/>
              <a:t> e </a:t>
            </a:r>
            <a:r>
              <a:rPr lang="pt-BR" sz="3200" dirty="0" err="1"/>
              <a:t>Abede</a:t>
            </a:r>
            <a:r>
              <a:rPr lang="pt-BR" sz="3200" dirty="0"/>
              <a:t>-Nego, que </a:t>
            </a:r>
            <a:r>
              <a:rPr lang="pt-BR" sz="4400" b="1" dirty="0">
                <a:solidFill>
                  <a:srgbClr val="7030A0"/>
                </a:solidFill>
              </a:rPr>
              <a:t>enviou o seu anjo e livrou os seus servos</a:t>
            </a:r>
            <a:r>
              <a:rPr lang="pt-BR" sz="3200" dirty="0"/>
              <a:t>, que </a:t>
            </a:r>
            <a:r>
              <a:rPr lang="pt-BR" sz="6600" b="1" dirty="0">
                <a:solidFill>
                  <a:srgbClr val="FF0000"/>
                </a:solidFill>
              </a:rPr>
              <a:t>confiaram nele</a:t>
            </a:r>
            <a:r>
              <a:rPr lang="pt-BR" sz="3200" dirty="0"/>
              <a:t>, pois não quiseram cumprir a palavra do rei, </a:t>
            </a:r>
            <a:r>
              <a:rPr lang="pt-BR" sz="6000" dirty="0"/>
              <a:t>preferindo entregar o seu corpo</a:t>
            </a:r>
            <a:r>
              <a:rPr lang="pt-BR" sz="5400" dirty="0"/>
              <a:t>, a servirem e adorarem a qualquer outro deus, senão ao seu Deus.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156198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4070" y="371062"/>
            <a:ext cx="11502887" cy="62786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4400" dirty="0"/>
              <a:t>29 Portanto, </a:t>
            </a:r>
            <a:r>
              <a:rPr lang="pt-BR" sz="7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faço um decreto </a:t>
            </a:r>
            <a:r>
              <a:rPr lang="pt-BR" sz="4400" dirty="0"/>
              <a:t>pelo qual todo povo, nação e língua que disser blasfêmia contra o Deus de </a:t>
            </a:r>
            <a:r>
              <a:rPr lang="pt-BR" sz="4400" dirty="0" err="1"/>
              <a:t>Sadraque</a:t>
            </a:r>
            <a:r>
              <a:rPr lang="pt-BR" sz="4400" dirty="0"/>
              <a:t>, </a:t>
            </a:r>
            <a:r>
              <a:rPr lang="pt-BR" sz="4400" dirty="0" err="1"/>
              <a:t>Mesaque</a:t>
            </a:r>
            <a:r>
              <a:rPr lang="pt-BR" sz="4400" dirty="0"/>
              <a:t> e </a:t>
            </a:r>
            <a:r>
              <a:rPr lang="pt-BR" sz="4400" dirty="0" err="1"/>
              <a:t>Abede</a:t>
            </a:r>
            <a:r>
              <a:rPr lang="pt-BR" sz="4400" dirty="0"/>
              <a:t>-Nego seja despedaçado, e as suas casas sejam feitas em monturo; porque </a:t>
            </a:r>
            <a:r>
              <a:rPr lang="pt-BR" sz="6600" b="1" dirty="0">
                <a:solidFill>
                  <a:srgbClr val="FFFF00"/>
                </a:solidFill>
              </a:rPr>
              <a:t>não há outro deus que possa livrar como este.</a:t>
            </a:r>
            <a:endParaRPr lang="pt-BR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Documents and Settings\roberto motta\Desktop\Imagens 2\personagens bíblicos\patriarcas e profetas\daniel\0606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78" y="598006"/>
            <a:ext cx="8189843" cy="614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3072" y="3102663"/>
            <a:ext cx="9663320" cy="3157331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 anchor="ctr">
            <a:normAutofit/>
          </a:bodyPr>
          <a:lstStyle/>
          <a:p>
            <a:r>
              <a:rPr lang="pt-BR" altLang="pt-BR" sz="4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aconteceu a </a:t>
            </a:r>
            <a:r>
              <a:rPr lang="pt-BR" altLang="pt-BR" sz="4400" b="1" dirty="0" err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Sadraque</a:t>
            </a:r>
            <a:r>
              <a:rPr lang="pt-BR" altLang="pt-BR" sz="4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pt-BR" altLang="pt-BR" sz="4400" b="1" dirty="0" err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Mesaque</a:t>
            </a:r>
            <a:r>
              <a:rPr lang="pt-BR" altLang="pt-BR" sz="4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 </a:t>
            </a:r>
            <a:r>
              <a:rPr lang="pt-BR" altLang="pt-BR" sz="4400" b="1" dirty="0" err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Abednego</a:t>
            </a:r>
            <a:r>
              <a:rPr lang="pt-BR" altLang="pt-BR" sz="4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?</a:t>
            </a:r>
            <a:br>
              <a:rPr lang="pt-BR" altLang="pt-BR" sz="4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Prosperaram</a:t>
            </a:r>
            <a:r>
              <a:rPr lang="pt-BR" altLang="pt-BR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pt-PT" altLang="pt-BR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9306" y="117612"/>
            <a:ext cx="1129085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FF0066"/>
                </a:solidFill>
              </a:rPr>
              <a:t>30 Então, o rei fez prosperar a </a:t>
            </a:r>
            <a:r>
              <a:rPr lang="pt-BR" sz="4000" dirty="0" err="1">
                <a:solidFill>
                  <a:srgbClr val="FF0066"/>
                </a:solidFill>
              </a:rPr>
              <a:t>Sadraque</a:t>
            </a:r>
            <a:r>
              <a:rPr lang="pt-BR" sz="4000" dirty="0">
                <a:solidFill>
                  <a:srgbClr val="FF0066"/>
                </a:solidFill>
              </a:rPr>
              <a:t>, </a:t>
            </a:r>
            <a:r>
              <a:rPr lang="pt-BR" sz="4000" dirty="0" err="1">
                <a:solidFill>
                  <a:srgbClr val="FF0066"/>
                </a:solidFill>
              </a:rPr>
              <a:t>Mesaque</a:t>
            </a:r>
            <a:r>
              <a:rPr lang="pt-BR" sz="4000" dirty="0">
                <a:solidFill>
                  <a:srgbClr val="FF0066"/>
                </a:solidFill>
              </a:rPr>
              <a:t> e </a:t>
            </a:r>
            <a:r>
              <a:rPr lang="pt-BR" sz="4000" dirty="0" err="1">
                <a:solidFill>
                  <a:srgbClr val="FF0066"/>
                </a:solidFill>
              </a:rPr>
              <a:t>Abede</a:t>
            </a:r>
            <a:r>
              <a:rPr lang="pt-BR" sz="4000" dirty="0">
                <a:solidFill>
                  <a:srgbClr val="FF0066"/>
                </a:solidFill>
              </a:rPr>
              <a:t>-Nego na província da Babilônia.</a:t>
            </a:r>
          </a:p>
        </p:txBody>
      </p:sp>
    </p:spTree>
    <p:extLst>
      <p:ext uri="{BB962C8B-B14F-4D97-AF65-F5344CB8AC3E}">
        <p14:creationId xmlns:p14="http://schemas.microsoft.com/office/powerpoint/2010/main" val="31282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79514"/>
            <a:ext cx="11092070" cy="66989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55677" y="927653"/>
            <a:ext cx="522623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ELES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Ficaram em Evidência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Se destacaram</a:t>
            </a:r>
          </a:p>
        </p:txBody>
      </p:sp>
    </p:spTree>
    <p:extLst>
      <p:ext uri="{BB962C8B-B14F-4D97-AF65-F5344CB8AC3E}">
        <p14:creationId xmlns:p14="http://schemas.microsoft.com/office/powerpoint/2010/main" val="4499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3" y="412027"/>
            <a:ext cx="3153097" cy="33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161183" y="136525"/>
            <a:ext cx="7421217" cy="42165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2800" dirty="0">
                <a:solidFill>
                  <a:srgbClr val="FF0066"/>
                </a:solidFill>
                <a:latin typeface="Arial Black" panose="020B0A04020102020204" pitchFamily="34" charset="0"/>
              </a:rPr>
              <a:t>Uma pergunta poderia ser feita: </a:t>
            </a:r>
            <a:r>
              <a:rPr lang="pt-BR" altLang="pt-BR" sz="2800" dirty="0">
                <a:solidFill>
                  <a:srgbClr val="0000CC"/>
                </a:solidFill>
                <a:latin typeface="Arial Black" panose="020B0A04020102020204" pitchFamily="34" charset="0"/>
              </a:rPr>
              <a:t>onde estava o profeta Daniel </a:t>
            </a:r>
            <a:r>
              <a:rPr lang="pt-BR" altLang="pt-BR" sz="2800" dirty="0">
                <a:solidFill>
                  <a:srgbClr val="000000"/>
                </a:solidFill>
                <a:latin typeface="Arial Black" panose="020B0A04020102020204" pitchFamily="34" charset="0"/>
              </a:rPr>
              <a:t>durante esse episódio na planície de Dura?  Três possibilidades podem ser levantadas: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altLang="pt-BR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2800" dirty="0">
                <a:solidFill>
                  <a:srgbClr val="009900"/>
                </a:solidFill>
                <a:latin typeface="Arial Black" panose="020B0A04020102020204" pitchFamily="34" charset="0"/>
              </a:rPr>
              <a:t>-</a:t>
            </a:r>
            <a:r>
              <a:rPr lang="pt-BR" altLang="pt-BR" sz="2400" dirty="0">
                <a:solidFill>
                  <a:srgbClr val="FF0066"/>
                </a:solidFill>
                <a:latin typeface="Arial Black" panose="020B0A04020102020204" pitchFamily="34" charset="0"/>
              </a:rPr>
              <a:t>Ele poderia estar doente</a:t>
            </a:r>
            <a:r>
              <a:rPr lang="pt-BR" altLang="pt-BR" sz="2400" dirty="0">
                <a:solidFill>
                  <a:srgbClr val="000000"/>
                </a:solidFill>
                <a:latin typeface="Arial Black" panose="020B0A04020102020204" pitchFamily="34" charset="0"/>
              </a:rPr>
              <a:t>, o que justificaria sua ausência.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2400" dirty="0">
                <a:solidFill>
                  <a:srgbClr val="009900"/>
                </a:solidFill>
                <a:latin typeface="Arial Black" panose="020B0A04020102020204" pitchFamily="34" charset="0"/>
              </a:rPr>
              <a:t>-</a:t>
            </a:r>
            <a:r>
              <a:rPr lang="pt-BR" altLang="pt-BR" sz="2400" dirty="0">
                <a:solidFill>
                  <a:srgbClr val="FF0066"/>
                </a:solidFill>
                <a:latin typeface="Arial Black" panose="020B0A04020102020204" pitchFamily="34" charset="0"/>
              </a:rPr>
              <a:t>Ele poderia estar fora de Babilônia</a:t>
            </a:r>
            <a:r>
              <a:rPr lang="pt-BR" altLang="pt-BR" sz="2400" dirty="0">
                <a:solidFill>
                  <a:srgbClr val="000000"/>
                </a:solidFill>
                <a:latin typeface="Arial Black" panose="020B0A04020102020204" pitchFamily="34" charset="0"/>
              </a:rPr>
              <a:t>, tratando de assuntos do governo do rei.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3826" y="4413151"/>
            <a:ext cx="11118574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2400" dirty="0">
                <a:solidFill>
                  <a:srgbClr val="009900"/>
                </a:solidFill>
                <a:latin typeface="Arial Black" panose="020B0A04020102020204" pitchFamily="34" charset="0"/>
              </a:rPr>
              <a:t>-</a:t>
            </a:r>
            <a:r>
              <a:rPr lang="pt-BR" altLang="pt-BR" sz="2400" dirty="0">
                <a:solidFill>
                  <a:srgbClr val="FF0066"/>
                </a:solidFill>
                <a:latin typeface="Arial Black" panose="020B0A04020102020204" pitchFamily="34" charset="0"/>
              </a:rPr>
              <a:t>Ele poderia ter sido mandado para fora do país propositalmente, pelo rei</a:t>
            </a:r>
            <a:r>
              <a:rPr lang="pt-BR" altLang="pt-BR" sz="2400" dirty="0">
                <a:solidFill>
                  <a:srgbClr val="000000"/>
                </a:solidFill>
                <a:latin typeface="Arial Black" panose="020B0A04020102020204" pitchFamily="34" charset="0"/>
              </a:rPr>
              <a:t>, pois o mesmo gostava de Daniel e sabia com certeza que diante daquela situação, ele também não se dobraria diante da estátua e seria o 5º homem a andar no meio do fogo. O rei conhecia a sua fidelidade ao seu Deus e queria poupá-lo da morte.</a:t>
            </a:r>
          </a:p>
        </p:txBody>
      </p:sp>
      <p:sp>
        <p:nvSpPr>
          <p:cNvPr id="13210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fld id="{5C56AE39-771E-4FD8-8066-95C1055F4FF0}" type="slidenum">
              <a:rPr lang="pt-BR" altLang="pt-BR" sz="140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39</a:t>
            </a:fld>
            <a:endParaRPr lang="pt-BR" altLang="pt-BR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426" y="233569"/>
            <a:ext cx="8521148" cy="63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4" descr="anjo_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5"/>
          <p:cNvSpPr txBox="1">
            <a:spLocks noChangeArrowheads="1"/>
          </p:cNvSpPr>
          <p:nvPr/>
        </p:nvSpPr>
        <p:spPr bwMode="auto">
          <a:xfrm>
            <a:off x="5234610" y="335845"/>
            <a:ext cx="6506817" cy="618630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3600" dirty="0">
                <a:solidFill>
                  <a:srgbClr val="000000"/>
                </a:solidFill>
                <a:latin typeface="Arial Black" panose="020B0A04020102020204" pitchFamily="34" charset="0"/>
              </a:rPr>
              <a:t>Assim como aconteceu nos dias de Daniel, </a:t>
            </a:r>
            <a:r>
              <a:rPr lang="pt-BR" altLang="pt-BR" sz="3600" dirty="0">
                <a:solidFill>
                  <a:srgbClr val="FF0066"/>
                </a:solidFill>
                <a:latin typeface="Arial Black" panose="020B0A04020102020204" pitchFamily="34" charset="0"/>
              </a:rPr>
              <a:t>no período final de história da Terra</a:t>
            </a:r>
            <a:r>
              <a:rPr lang="pt-BR" altLang="pt-BR" sz="3600" dirty="0">
                <a:solidFill>
                  <a:srgbClr val="000000"/>
                </a:solidFill>
                <a:latin typeface="Arial Black" panose="020B0A04020102020204" pitchFamily="34" charset="0"/>
              </a:rPr>
              <a:t>, os homens serão obrigados a adorar a imagem da besta</a:t>
            </a:r>
            <a:r>
              <a:rPr lang="pt-BR" altLang="pt-BR" sz="24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1600" dirty="0">
                <a:solidFill>
                  <a:srgbClr val="000000"/>
                </a:solidFill>
                <a:latin typeface="Arial Black" panose="020B0A04020102020204" pitchFamily="34" charset="0"/>
              </a:rPr>
              <a:t>(vide Apocalipse 13) </a:t>
            </a:r>
            <a:r>
              <a:rPr lang="pt-BR" altLang="pt-BR" sz="3600" dirty="0">
                <a:solidFill>
                  <a:srgbClr val="000000"/>
                </a:solidFill>
                <a:latin typeface="Arial Black" panose="020B0A04020102020204" pitchFamily="34" charset="0"/>
              </a:rPr>
              <a:t>e sob pena de morte terão que fazer a escolha: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3600" dirty="0">
                <a:solidFill>
                  <a:srgbClr val="0000CC"/>
                </a:solidFill>
                <a:latin typeface="Arial Black" panose="020B0A04020102020204" pitchFamily="34" charset="0"/>
              </a:rPr>
              <a:t>ou adorarão a Deus </a:t>
            </a:r>
            <a:r>
              <a:rPr lang="pt-BR" altLang="pt-BR" sz="3600" dirty="0">
                <a:solidFill>
                  <a:srgbClr val="FF0066"/>
                </a:solidFill>
                <a:latin typeface="Arial Black" panose="020B0A04020102020204" pitchFamily="34" charset="0"/>
              </a:rPr>
              <a:t>ou ao diabo</a:t>
            </a:r>
            <a:r>
              <a:rPr lang="pt-BR" altLang="pt-BR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13312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fld id="{F04375B6-F30E-4EC8-BF1B-F094585A7B0E}" type="slidenum">
              <a:rPr lang="pt-BR" altLang="pt-BR" sz="140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40</a:t>
            </a:fld>
            <a:endParaRPr lang="pt-BR" altLang="pt-BR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52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28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5429" y="1189025"/>
            <a:ext cx="5848142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intolerância</a:t>
            </a:r>
            <a:r>
              <a:rPr lang="en-US" altLang="pt-BR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pt-BR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religiosa</a:t>
            </a:r>
            <a:r>
              <a:rPr lang="en-US" altLang="pt-BR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?</a:t>
            </a:r>
            <a:endParaRPr lang="pt-BR" altLang="pt-BR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62997" y="5815764"/>
            <a:ext cx="78916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Fundamentalistas</a:t>
            </a:r>
            <a:endParaRPr lang="pt-BR" altLang="pt-B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208" y="3504023"/>
            <a:ext cx="6944518" cy="2169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ITC Lt BT" pitchFamily="18" charset="0"/>
              </a:rPr>
              <a:t>A </a:t>
            </a:r>
            <a:r>
              <a:rPr lang="en-US" altLang="pt-BR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ITC Lt BT" pitchFamily="18" charset="0"/>
              </a:rPr>
              <a:t>história</a:t>
            </a:r>
            <a:r>
              <a:rPr lang="en-US" altLang="pt-BR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ITC Lt BT" pitchFamily="18" charset="0"/>
              </a:rPr>
              <a:t> se </a:t>
            </a:r>
            <a:r>
              <a:rPr lang="en-US" altLang="pt-BR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ITC Lt BT" pitchFamily="18" charset="0"/>
              </a:rPr>
              <a:t>repetirá</a:t>
            </a:r>
            <a:endParaRPr lang="en-US" altLang="pt-BR" sz="5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ITC Lt BT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ITC Lt BT" pitchFamily="18" charset="0"/>
              </a:rPr>
              <a:t>no </a:t>
            </a:r>
            <a:r>
              <a:rPr lang="en-US" altLang="pt-BR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ITC Lt BT" pitchFamily="18" charset="0"/>
              </a:rPr>
              <a:t>futuro</a:t>
            </a:r>
            <a:endParaRPr lang="pt-BR" altLang="pt-BR" sz="5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ITC Lt BT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78186" y="170025"/>
            <a:ext cx="4230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4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Apoc. 13:15 </a:t>
            </a:r>
            <a:endParaRPr lang="pt-B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4313" y="430697"/>
            <a:ext cx="11463130" cy="5940088"/>
          </a:xfrm>
          <a:prstGeom prst="rect">
            <a:avLst/>
          </a:prstGeom>
          <a:solidFill>
            <a:srgbClr val="0000CC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Apocalipse 2:10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“....Sê fiel até à morte, e dar-te-ei a coroa da vida” </a:t>
            </a:r>
          </a:p>
        </p:txBody>
      </p:sp>
    </p:spTree>
    <p:extLst>
      <p:ext uri="{BB962C8B-B14F-4D97-AF65-F5344CB8AC3E}">
        <p14:creationId xmlns:p14="http://schemas.microsoft.com/office/powerpoint/2010/main" val="45174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17443" y="458956"/>
            <a:ext cx="11357113" cy="5940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Mateus 24:13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“Aquele, porém, que perseverar até o fim, </a:t>
            </a:r>
            <a:r>
              <a:rPr lang="pt-BR" altLang="pt-BR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ESSE SERÁ SALVO</a:t>
            </a:r>
            <a:r>
              <a:rPr lang="pt-BR" alt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”</a:t>
            </a:r>
            <a:endParaRPr lang="pt-BR" altLang="pt-BR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1" y="135905"/>
            <a:ext cx="8785225" cy="1452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5400" b="1" dirty="0"/>
              <a:t>O SEGREDO dos Amigos de Daniel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2852" y="1588467"/>
            <a:ext cx="10946296" cy="50641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</a:pPr>
            <a:r>
              <a:rPr lang="pt-BR" altLang="pt-BR" sz="11500" b="1" u="sng" dirty="0">
                <a:solidFill>
                  <a:srgbClr val="0000CC"/>
                </a:solidFill>
              </a:rPr>
              <a:t>“Estamos com Deus para o que der e vier”</a:t>
            </a:r>
            <a:endParaRPr lang="pt-BR" altLang="pt-BR" sz="11500" b="1" u="sng" dirty="0"/>
          </a:p>
        </p:txBody>
      </p:sp>
    </p:spTree>
    <p:extLst>
      <p:ext uri="{BB962C8B-B14F-4D97-AF65-F5344CB8AC3E}">
        <p14:creationId xmlns:p14="http://schemas.microsoft.com/office/powerpoint/2010/main" val="14360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23321" y="4898457"/>
            <a:ext cx="674535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Isaías 43:1-3</a:t>
            </a:r>
          </a:p>
        </p:txBody>
      </p:sp>
    </p:spTree>
    <p:extLst>
      <p:ext uri="{BB962C8B-B14F-4D97-AF65-F5344CB8AC3E}">
        <p14:creationId xmlns:p14="http://schemas.microsoft.com/office/powerpoint/2010/main" val="37138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lão de Fala: Retângulo com Cantos Arredondados 3"/>
          <p:cNvSpPr/>
          <p:nvPr/>
        </p:nvSpPr>
        <p:spPr>
          <a:xfrm>
            <a:off x="569843" y="556591"/>
            <a:ext cx="11277600" cy="5168348"/>
          </a:xfrm>
          <a:prstGeom prst="wedgeRoundRect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1749778" y="1023847"/>
            <a:ext cx="90360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altLang="pt-BR" sz="7200" b="1" kern="0" dirty="0">
                <a:solidFill>
                  <a:schemeClr val="bg1"/>
                </a:solidFill>
                <a:latin typeface="inherit"/>
              </a:rPr>
              <a:t>Próximo tema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altLang="pt-BR" sz="8800" dirty="0">
                <a:solidFill>
                  <a:srgbClr val="FFFFFF"/>
                </a:solidFill>
              </a:rPr>
              <a:t>O sonho do Rei Capítulo 04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altLang="pt-BR" sz="7200" b="1" kern="0" dirty="0">
              <a:solidFill>
                <a:srgbClr val="FFFF00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9047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4313" y="335845"/>
            <a:ext cx="11423374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6600" dirty="0">
                <a:solidFill>
                  <a:schemeClr val="bg1"/>
                </a:solidFill>
              </a:rPr>
              <a:t>01</a:t>
            </a:r>
            <a:r>
              <a:rPr lang="pt-BR" sz="6600" dirty="0"/>
              <a:t>- O rei Nabucodonosor fez uma </a:t>
            </a:r>
            <a:r>
              <a:rPr lang="pt-BR" sz="6600" b="1" dirty="0">
                <a:solidFill>
                  <a:schemeClr val="accent2">
                    <a:lumMod val="75000"/>
                  </a:schemeClr>
                </a:solidFill>
              </a:rPr>
              <a:t>imagem de ouro </a:t>
            </a:r>
            <a:r>
              <a:rPr lang="pt-BR" sz="6600" dirty="0"/>
              <a:t>que tinha </a:t>
            </a:r>
            <a:r>
              <a:rPr lang="pt-BR" sz="6600" b="1" dirty="0">
                <a:solidFill>
                  <a:srgbClr val="7030A0"/>
                </a:solidFill>
              </a:rPr>
              <a:t>sessenta côvados de altura</a:t>
            </a:r>
            <a:r>
              <a:rPr lang="pt-BR" sz="6600" dirty="0"/>
              <a:t> e </a:t>
            </a:r>
            <a:r>
              <a:rPr lang="pt-BR" sz="6600" b="1" dirty="0">
                <a:solidFill>
                  <a:srgbClr val="FF0000"/>
                </a:solidFill>
              </a:rPr>
              <a:t>seis de largura</a:t>
            </a:r>
            <a:r>
              <a:rPr lang="pt-BR" sz="6600" dirty="0"/>
              <a:t>; levantou-a no campo de Dura, na província da Babilônia.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32910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97729" y="1072088"/>
            <a:ext cx="5297925" cy="2308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pt-BR" sz="4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O </a:t>
            </a:r>
            <a:r>
              <a:rPr lang="en-US" altLang="pt-BR" sz="48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orgulho</a:t>
            </a:r>
            <a:r>
              <a:rPr lang="en-US" altLang="pt-BR" sz="4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de    </a:t>
            </a:r>
            <a:r>
              <a:rPr lang="en-US" altLang="pt-BR" sz="48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Nabucodonozor</a:t>
            </a:r>
            <a:endParaRPr lang="pt-PT" altLang="pt-BR" sz="48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35351" y="5142974"/>
            <a:ext cx="6651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.....</a:t>
            </a:r>
            <a:r>
              <a:rPr lang="pt-BR" sz="4400" dirty="0" err="1">
                <a:solidFill>
                  <a:schemeClr val="bg1"/>
                </a:solidFill>
              </a:rPr>
              <a:t>Tú</a:t>
            </a:r>
            <a:r>
              <a:rPr lang="pt-BR" sz="4400" dirty="0">
                <a:solidFill>
                  <a:schemeClr val="bg1"/>
                </a:solidFill>
              </a:rPr>
              <a:t> és a cabeça de ouro” </a:t>
            </a:r>
          </a:p>
        </p:txBody>
      </p:sp>
    </p:spTree>
    <p:extLst>
      <p:ext uri="{BB962C8B-B14F-4D97-AF65-F5344CB8AC3E}">
        <p14:creationId xmlns:p14="http://schemas.microsoft.com/office/powerpoint/2010/main" val="7502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261113" y="649642"/>
            <a:ext cx="6732103" cy="5078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 imagem media: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27 metros de altura </a:t>
            </a:r>
            <a:r>
              <a:rPr lang="pt-BR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2,70 metros de largura</a:t>
            </a:r>
            <a:endParaRPr lang="pt-BR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638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fld id="{52DEBED9-8CE9-40EE-99FB-71DD5F618502}" type="slidenum">
              <a:rPr lang="pt-BR" altLang="pt-BR" sz="140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7</a:t>
            </a:fld>
            <a:endParaRPr lang="pt-BR" altLang="pt-BR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00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Nebuchadnezzar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/>
          <a:stretch>
            <a:fillRect/>
          </a:stretch>
        </p:blipFill>
        <p:spPr bwMode="auto">
          <a:xfrm>
            <a:off x="2667001" y="0"/>
            <a:ext cx="2862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10"/>
          <p:cNvSpPr>
            <a:spLocks noChangeArrowheads="1" noChangeShapeType="1" noTextEdit="1"/>
          </p:cNvSpPr>
          <p:nvPr/>
        </p:nvSpPr>
        <p:spPr bwMode="auto">
          <a:xfrm rot="5400000">
            <a:off x="-1009650" y="3143250"/>
            <a:ext cx="63246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71842" dir="2700000" algn="ctr" rotWithShape="0">
                    <a:srgbClr val="FFFFFF"/>
                  </a:outerShdw>
                </a:effectLst>
                <a:latin typeface="Perpetua Titling MT" panose="02020502060505020804" pitchFamily="18" charset="0"/>
                <a:cs typeface="Arial" panose="020B0604020202020204" pitchFamily="34" charset="0"/>
              </a:rPr>
              <a:t>DANIEL 2</a:t>
            </a:r>
          </a:p>
        </p:txBody>
      </p:sp>
      <p:sp>
        <p:nvSpPr>
          <p:cNvPr id="19" name="WordArt 10"/>
          <p:cNvSpPr>
            <a:spLocks noChangeArrowheads="1" noChangeShapeType="1" noTextEdit="1"/>
          </p:cNvSpPr>
          <p:nvPr/>
        </p:nvSpPr>
        <p:spPr bwMode="auto">
          <a:xfrm rot="5400000">
            <a:off x="6915150" y="3143250"/>
            <a:ext cx="63246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71842" dir="2700000" algn="ctr" rotWithShape="0">
                    <a:srgbClr val="FFFFFF"/>
                  </a:outerShdw>
                </a:effectLst>
                <a:latin typeface="Perpetua Titling MT" panose="02020502060505020804" pitchFamily="18" charset="0"/>
                <a:cs typeface="Arial" panose="020B0604020202020204" pitchFamily="34" charset="0"/>
              </a:rPr>
              <a:t>DANIEL 3</a:t>
            </a:r>
          </a:p>
        </p:txBody>
      </p:sp>
      <p:pic>
        <p:nvPicPr>
          <p:cNvPr id="20" name="Picture 19" descr="Daniel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0"/>
            <a:ext cx="282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79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00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7" y="142461"/>
            <a:ext cx="11158331" cy="66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52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r">
          <a:defRPr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</TotalTime>
  <Words>1641</Words>
  <Application>Microsoft Office PowerPoint</Application>
  <PresentationFormat>Widescreen</PresentationFormat>
  <Paragraphs>155</Paragraphs>
  <Slides>46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46</vt:i4>
      </vt:variant>
    </vt:vector>
  </HeadingPairs>
  <TitlesOfParts>
    <vt:vector size="70" baseType="lpstr">
      <vt:lpstr>AlgerianD</vt:lpstr>
      <vt:lpstr>Arial</vt:lpstr>
      <vt:lpstr>Arial Black</vt:lpstr>
      <vt:lpstr>Arial Narrow</vt:lpstr>
      <vt:lpstr>Bookman Old Style</vt:lpstr>
      <vt:lpstr>BookmanITC Lt BT</vt:lpstr>
      <vt:lpstr>Bremen Bd BT</vt:lpstr>
      <vt:lpstr>Calibri</vt:lpstr>
      <vt:lpstr>Calibri Light</vt:lpstr>
      <vt:lpstr>CentSchbook BT</vt:lpstr>
      <vt:lpstr>inherit</vt:lpstr>
      <vt:lpstr>Perpetua Titling MT</vt:lpstr>
      <vt:lpstr>Times New Roman</vt:lpstr>
      <vt:lpstr>Wingdings</vt:lpstr>
      <vt:lpstr>Default Design</vt:lpstr>
      <vt:lpstr>2_Default Design</vt:lpstr>
      <vt:lpstr>1_Design padrão</vt:lpstr>
      <vt:lpstr>Tema do Office 2013 - 2022</vt:lpstr>
      <vt:lpstr>1_Tema do Office 2013 - 2022</vt:lpstr>
      <vt:lpstr>2_Tema do Office 2013 - 2022</vt:lpstr>
      <vt:lpstr>3_Tema do Office 2013 - 2022</vt:lpstr>
      <vt:lpstr>4_Tema do Office 2013 - 2022</vt:lpstr>
      <vt:lpstr>5_Tema do Office 2013 - 2022</vt:lpstr>
      <vt:lpstr>6_Tema do Office 2013 - 2022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Semelhanças</vt:lpstr>
      <vt:lpstr>Daniel e Apocalipse</vt:lpstr>
      <vt:lpstr>Apresentação do PowerPoint</vt:lpstr>
      <vt:lpstr>Apresentação do PowerPoint</vt:lpstr>
      <vt:lpstr>Apresentação do PowerPoint</vt:lpstr>
      <vt:lpstr> Os Três hebreus desafiam o rei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aconteceu a Sadraque, Mesaque e Abednego?   Prosperaram.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SEGREDO dos Amigos de Daniel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ferreira Neto</dc:creator>
  <cp:lastModifiedBy>jose ferreira Neto</cp:lastModifiedBy>
  <cp:revision>140</cp:revision>
  <dcterms:created xsi:type="dcterms:W3CDTF">2016-11-20T13:21:21Z</dcterms:created>
  <dcterms:modified xsi:type="dcterms:W3CDTF">2024-03-10T20:03:11Z</dcterms:modified>
</cp:coreProperties>
</file>