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77" r:id="rId3"/>
    <p:sldId id="262" r:id="rId4"/>
    <p:sldId id="258" r:id="rId5"/>
    <p:sldId id="259" r:id="rId6"/>
    <p:sldId id="283" r:id="rId7"/>
    <p:sldId id="260" r:id="rId8"/>
    <p:sldId id="265" r:id="rId9"/>
    <p:sldId id="267" r:id="rId10"/>
    <p:sldId id="281" r:id="rId11"/>
    <p:sldId id="266" r:id="rId12"/>
    <p:sldId id="269" r:id="rId13"/>
    <p:sldId id="271" r:id="rId14"/>
    <p:sldId id="285" r:id="rId15"/>
    <p:sldId id="287" r:id="rId16"/>
    <p:sldId id="270" r:id="rId17"/>
    <p:sldId id="273" r:id="rId18"/>
    <p:sldId id="275" r:id="rId19"/>
    <p:sldId id="286" r:id="rId20"/>
    <p:sldId id="274" r:id="rId21"/>
    <p:sldId id="261" r:id="rId22"/>
  </p:sldIdLst>
  <p:sldSz cx="12192000" cy="6858000"/>
  <p:notesSz cx="6858000" cy="9144000"/>
  <p:photoAlbum/>
  <p:defaultTextStyle>
    <a:defPPr>
      <a:defRPr lang="es-D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A300"/>
    <a:srgbClr val="EAB2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7" d="100"/>
          <a:sy n="57" d="100"/>
        </p:scale>
        <p:origin x="1236" y="2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18D06BC-5580-9C4A-BE36-48D0A62577D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DO"/>
          </a:p>
        </p:txBody>
      </p:sp>
      <p:sp>
        <p:nvSpPr>
          <p:cNvPr id="3" name="Subtítulo 2">
            <a:extLst>
              <a:ext uri="{FF2B5EF4-FFF2-40B4-BE49-F238E27FC236}">
                <a16:creationId xmlns:a16="http://schemas.microsoft.com/office/drawing/2014/main" id="{8A8E7635-8F26-91A5-E118-7AE00DE6A2B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DO"/>
          </a:p>
        </p:txBody>
      </p:sp>
      <p:sp>
        <p:nvSpPr>
          <p:cNvPr id="4" name="Marcador de fecha 3">
            <a:extLst>
              <a:ext uri="{FF2B5EF4-FFF2-40B4-BE49-F238E27FC236}">
                <a16:creationId xmlns:a16="http://schemas.microsoft.com/office/drawing/2014/main" id="{1D48D031-7506-3828-AF8F-18B8B1A60BC4}"/>
              </a:ext>
            </a:extLst>
          </p:cNvPr>
          <p:cNvSpPr>
            <a:spLocks noGrp="1"/>
          </p:cNvSpPr>
          <p:nvPr>
            <p:ph type="dt" sz="half" idx="10"/>
          </p:nvPr>
        </p:nvSpPr>
        <p:spPr/>
        <p:txBody>
          <a:bodyPr/>
          <a:lstStyle/>
          <a:p>
            <a:fld id="{4A755B33-6739-4EE3-AB51-CE49033D12DF}" type="datetimeFigureOut">
              <a:rPr lang="es-DO" smtClean="0"/>
              <a:t>22/6/2025</a:t>
            </a:fld>
            <a:endParaRPr lang="es-DO"/>
          </a:p>
        </p:txBody>
      </p:sp>
      <p:sp>
        <p:nvSpPr>
          <p:cNvPr id="5" name="Marcador de pie de página 4">
            <a:extLst>
              <a:ext uri="{FF2B5EF4-FFF2-40B4-BE49-F238E27FC236}">
                <a16:creationId xmlns:a16="http://schemas.microsoft.com/office/drawing/2014/main" id="{0C0BA5BF-7FA8-E23A-4A4B-E878014BEEAF}"/>
              </a:ext>
            </a:extLst>
          </p:cNvPr>
          <p:cNvSpPr>
            <a:spLocks noGrp="1"/>
          </p:cNvSpPr>
          <p:nvPr>
            <p:ph type="ftr" sz="quarter" idx="11"/>
          </p:nvPr>
        </p:nvSpPr>
        <p:spPr/>
        <p:txBody>
          <a:bodyPr/>
          <a:lstStyle/>
          <a:p>
            <a:endParaRPr lang="es-DO"/>
          </a:p>
        </p:txBody>
      </p:sp>
      <p:sp>
        <p:nvSpPr>
          <p:cNvPr id="6" name="Marcador de número de diapositiva 5">
            <a:extLst>
              <a:ext uri="{FF2B5EF4-FFF2-40B4-BE49-F238E27FC236}">
                <a16:creationId xmlns:a16="http://schemas.microsoft.com/office/drawing/2014/main" id="{056B04F8-661E-1E94-E58F-EA5249988D71}"/>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2151808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2FCB47-5CB8-8F53-E1A3-F040AF11D028}"/>
              </a:ext>
            </a:extLst>
          </p:cNvPr>
          <p:cNvSpPr>
            <a:spLocks noGrp="1"/>
          </p:cNvSpPr>
          <p:nvPr>
            <p:ph type="title"/>
          </p:nvPr>
        </p:nvSpPr>
        <p:spPr/>
        <p:txBody>
          <a:bodyPr/>
          <a:lstStyle/>
          <a:p>
            <a:r>
              <a:rPr lang="es-ES"/>
              <a:t>Haga clic para modificar el estilo de título del patrón</a:t>
            </a:r>
            <a:endParaRPr lang="es-DO"/>
          </a:p>
        </p:txBody>
      </p:sp>
      <p:sp>
        <p:nvSpPr>
          <p:cNvPr id="3" name="Marcador de contenido 2">
            <a:extLst>
              <a:ext uri="{FF2B5EF4-FFF2-40B4-BE49-F238E27FC236}">
                <a16:creationId xmlns:a16="http://schemas.microsoft.com/office/drawing/2014/main" id="{4A5ADBCB-1D13-920D-A044-6905B400E73A}"/>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fecha 3">
            <a:extLst>
              <a:ext uri="{FF2B5EF4-FFF2-40B4-BE49-F238E27FC236}">
                <a16:creationId xmlns:a16="http://schemas.microsoft.com/office/drawing/2014/main" id="{B62726DB-9DE9-0E76-29BF-1BD0F4E878D1}"/>
              </a:ext>
            </a:extLst>
          </p:cNvPr>
          <p:cNvSpPr>
            <a:spLocks noGrp="1"/>
          </p:cNvSpPr>
          <p:nvPr>
            <p:ph type="dt" sz="half" idx="10"/>
          </p:nvPr>
        </p:nvSpPr>
        <p:spPr/>
        <p:txBody>
          <a:bodyPr/>
          <a:lstStyle/>
          <a:p>
            <a:fld id="{4A755B33-6739-4EE3-AB51-CE49033D12DF}" type="datetimeFigureOut">
              <a:rPr lang="es-DO" smtClean="0"/>
              <a:t>22/6/2025</a:t>
            </a:fld>
            <a:endParaRPr lang="es-DO"/>
          </a:p>
        </p:txBody>
      </p:sp>
      <p:sp>
        <p:nvSpPr>
          <p:cNvPr id="5" name="Marcador de pie de página 4">
            <a:extLst>
              <a:ext uri="{FF2B5EF4-FFF2-40B4-BE49-F238E27FC236}">
                <a16:creationId xmlns:a16="http://schemas.microsoft.com/office/drawing/2014/main" id="{32B77501-0F5C-7078-D652-F826387E33EC}"/>
              </a:ext>
            </a:extLst>
          </p:cNvPr>
          <p:cNvSpPr>
            <a:spLocks noGrp="1"/>
          </p:cNvSpPr>
          <p:nvPr>
            <p:ph type="ftr" sz="quarter" idx="11"/>
          </p:nvPr>
        </p:nvSpPr>
        <p:spPr/>
        <p:txBody>
          <a:bodyPr/>
          <a:lstStyle/>
          <a:p>
            <a:endParaRPr lang="es-DO"/>
          </a:p>
        </p:txBody>
      </p:sp>
      <p:sp>
        <p:nvSpPr>
          <p:cNvPr id="6" name="Marcador de número de diapositiva 5">
            <a:extLst>
              <a:ext uri="{FF2B5EF4-FFF2-40B4-BE49-F238E27FC236}">
                <a16:creationId xmlns:a16="http://schemas.microsoft.com/office/drawing/2014/main" id="{FEF1F5DC-C908-A68F-84C9-6D33DBFE810E}"/>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39858626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C40AA4-8E1A-2AD0-8AED-872F54597FE1}"/>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DO"/>
          </a:p>
        </p:txBody>
      </p:sp>
      <p:sp>
        <p:nvSpPr>
          <p:cNvPr id="3" name="Marcador de texto 2">
            <a:extLst>
              <a:ext uri="{FF2B5EF4-FFF2-40B4-BE49-F238E27FC236}">
                <a16:creationId xmlns:a16="http://schemas.microsoft.com/office/drawing/2014/main" id="{5E559992-3FD0-E990-91A8-51320807729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058EE7E-0838-CF24-FB41-59EA2726BEFE}"/>
              </a:ext>
            </a:extLst>
          </p:cNvPr>
          <p:cNvSpPr>
            <a:spLocks noGrp="1"/>
          </p:cNvSpPr>
          <p:nvPr>
            <p:ph type="dt" sz="half" idx="10"/>
          </p:nvPr>
        </p:nvSpPr>
        <p:spPr/>
        <p:txBody>
          <a:bodyPr/>
          <a:lstStyle/>
          <a:p>
            <a:fld id="{4A755B33-6739-4EE3-AB51-CE49033D12DF}" type="datetimeFigureOut">
              <a:rPr lang="es-DO" smtClean="0"/>
              <a:t>22/6/2025</a:t>
            </a:fld>
            <a:endParaRPr lang="es-DO"/>
          </a:p>
        </p:txBody>
      </p:sp>
      <p:sp>
        <p:nvSpPr>
          <p:cNvPr id="5" name="Marcador de pie de página 4">
            <a:extLst>
              <a:ext uri="{FF2B5EF4-FFF2-40B4-BE49-F238E27FC236}">
                <a16:creationId xmlns:a16="http://schemas.microsoft.com/office/drawing/2014/main" id="{1D11F76A-D08F-DC9F-034D-7AD6E846EE68}"/>
              </a:ext>
            </a:extLst>
          </p:cNvPr>
          <p:cNvSpPr>
            <a:spLocks noGrp="1"/>
          </p:cNvSpPr>
          <p:nvPr>
            <p:ph type="ftr" sz="quarter" idx="11"/>
          </p:nvPr>
        </p:nvSpPr>
        <p:spPr/>
        <p:txBody>
          <a:bodyPr/>
          <a:lstStyle/>
          <a:p>
            <a:endParaRPr lang="es-DO"/>
          </a:p>
        </p:txBody>
      </p:sp>
      <p:sp>
        <p:nvSpPr>
          <p:cNvPr id="6" name="Marcador de número de diapositiva 5">
            <a:extLst>
              <a:ext uri="{FF2B5EF4-FFF2-40B4-BE49-F238E27FC236}">
                <a16:creationId xmlns:a16="http://schemas.microsoft.com/office/drawing/2014/main" id="{218E2523-CC54-C64C-3511-7A4565E4917A}"/>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23750564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22EF2B-B0DC-A54F-8A06-3D7B5CDFB019}"/>
              </a:ext>
            </a:extLst>
          </p:cNvPr>
          <p:cNvSpPr>
            <a:spLocks noGrp="1"/>
          </p:cNvSpPr>
          <p:nvPr>
            <p:ph type="title"/>
          </p:nvPr>
        </p:nvSpPr>
        <p:spPr/>
        <p:txBody>
          <a:bodyPr/>
          <a:lstStyle/>
          <a:p>
            <a:r>
              <a:rPr lang="es-ES"/>
              <a:t>Haga clic para modificar el estilo de título del patrón</a:t>
            </a:r>
            <a:endParaRPr lang="es-DO"/>
          </a:p>
        </p:txBody>
      </p:sp>
      <p:sp>
        <p:nvSpPr>
          <p:cNvPr id="3" name="Marcador de contenido 2">
            <a:extLst>
              <a:ext uri="{FF2B5EF4-FFF2-40B4-BE49-F238E27FC236}">
                <a16:creationId xmlns:a16="http://schemas.microsoft.com/office/drawing/2014/main" id="{9D8FE155-B890-82FF-09BC-7AFBE356BD0C}"/>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contenido 3">
            <a:extLst>
              <a:ext uri="{FF2B5EF4-FFF2-40B4-BE49-F238E27FC236}">
                <a16:creationId xmlns:a16="http://schemas.microsoft.com/office/drawing/2014/main" id="{96768A74-6680-1DDA-862E-B944DEC3AD06}"/>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5" name="Marcador de fecha 4">
            <a:extLst>
              <a:ext uri="{FF2B5EF4-FFF2-40B4-BE49-F238E27FC236}">
                <a16:creationId xmlns:a16="http://schemas.microsoft.com/office/drawing/2014/main" id="{34EEEE48-7670-0E14-21A7-C23AFEE48854}"/>
              </a:ext>
            </a:extLst>
          </p:cNvPr>
          <p:cNvSpPr>
            <a:spLocks noGrp="1"/>
          </p:cNvSpPr>
          <p:nvPr>
            <p:ph type="dt" sz="half" idx="10"/>
          </p:nvPr>
        </p:nvSpPr>
        <p:spPr/>
        <p:txBody>
          <a:bodyPr/>
          <a:lstStyle/>
          <a:p>
            <a:fld id="{4A755B33-6739-4EE3-AB51-CE49033D12DF}" type="datetimeFigureOut">
              <a:rPr lang="es-DO" smtClean="0"/>
              <a:t>22/6/2025</a:t>
            </a:fld>
            <a:endParaRPr lang="es-DO"/>
          </a:p>
        </p:txBody>
      </p:sp>
      <p:sp>
        <p:nvSpPr>
          <p:cNvPr id="6" name="Marcador de pie de página 5">
            <a:extLst>
              <a:ext uri="{FF2B5EF4-FFF2-40B4-BE49-F238E27FC236}">
                <a16:creationId xmlns:a16="http://schemas.microsoft.com/office/drawing/2014/main" id="{E76A8D11-A984-1AC5-9EA9-3619152F7282}"/>
              </a:ext>
            </a:extLst>
          </p:cNvPr>
          <p:cNvSpPr>
            <a:spLocks noGrp="1"/>
          </p:cNvSpPr>
          <p:nvPr>
            <p:ph type="ftr" sz="quarter" idx="11"/>
          </p:nvPr>
        </p:nvSpPr>
        <p:spPr/>
        <p:txBody>
          <a:bodyPr/>
          <a:lstStyle/>
          <a:p>
            <a:endParaRPr lang="es-DO"/>
          </a:p>
        </p:txBody>
      </p:sp>
      <p:sp>
        <p:nvSpPr>
          <p:cNvPr id="7" name="Marcador de número de diapositiva 6">
            <a:extLst>
              <a:ext uri="{FF2B5EF4-FFF2-40B4-BE49-F238E27FC236}">
                <a16:creationId xmlns:a16="http://schemas.microsoft.com/office/drawing/2014/main" id="{80D7BAF1-EACF-0980-DE8F-534DA9D75329}"/>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3969371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D0AFD95-0B9E-B4C2-E764-2F302677C382}"/>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DO"/>
          </a:p>
        </p:txBody>
      </p:sp>
      <p:sp>
        <p:nvSpPr>
          <p:cNvPr id="3" name="Marcador de texto 2">
            <a:extLst>
              <a:ext uri="{FF2B5EF4-FFF2-40B4-BE49-F238E27FC236}">
                <a16:creationId xmlns:a16="http://schemas.microsoft.com/office/drawing/2014/main" id="{AD2D9EED-4A50-8453-7273-B59453482E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54A39BD4-3440-DC48-AB55-920E7DF14C9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5" name="Marcador de texto 4">
            <a:extLst>
              <a:ext uri="{FF2B5EF4-FFF2-40B4-BE49-F238E27FC236}">
                <a16:creationId xmlns:a16="http://schemas.microsoft.com/office/drawing/2014/main" id="{2755D4B8-867A-C6D8-0577-3E19B53EFF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D91D286-48D0-CDCA-4BCB-176132D72A7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7" name="Marcador de fecha 6">
            <a:extLst>
              <a:ext uri="{FF2B5EF4-FFF2-40B4-BE49-F238E27FC236}">
                <a16:creationId xmlns:a16="http://schemas.microsoft.com/office/drawing/2014/main" id="{4903ED85-522E-A5F2-49ED-53B19DFBE4DF}"/>
              </a:ext>
            </a:extLst>
          </p:cNvPr>
          <p:cNvSpPr>
            <a:spLocks noGrp="1"/>
          </p:cNvSpPr>
          <p:nvPr>
            <p:ph type="dt" sz="half" idx="10"/>
          </p:nvPr>
        </p:nvSpPr>
        <p:spPr/>
        <p:txBody>
          <a:bodyPr/>
          <a:lstStyle/>
          <a:p>
            <a:fld id="{4A755B33-6739-4EE3-AB51-CE49033D12DF}" type="datetimeFigureOut">
              <a:rPr lang="es-DO" smtClean="0"/>
              <a:t>22/6/2025</a:t>
            </a:fld>
            <a:endParaRPr lang="es-DO"/>
          </a:p>
        </p:txBody>
      </p:sp>
      <p:sp>
        <p:nvSpPr>
          <p:cNvPr id="8" name="Marcador de pie de página 7">
            <a:extLst>
              <a:ext uri="{FF2B5EF4-FFF2-40B4-BE49-F238E27FC236}">
                <a16:creationId xmlns:a16="http://schemas.microsoft.com/office/drawing/2014/main" id="{E42233B7-B2EA-CC1E-4DD9-15F5782FD637}"/>
              </a:ext>
            </a:extLst>
          </p:cNvPr>
          <p:cNvSpPr>
            <a:spLocks noGrp="1"/>
          </p:cNvSpPr>
          <p:nvPr>
            <p:ph type="ftr" sz="quarter" idx="11"/>
          </p:nvPr>
        </p:nvSpPr>
        <p:spPr/>
        <p:txBody>
          <a:bodyPr/>
          <a:lstStyle/>
          <a:p>
            <a:endParaRPr lang="es-DO"/>
          </a:p>
        </p:txBody>
      </p:sp>
      <p:sp>
        <p:nvSpPr>
          <p:cNvPr id="9" name="Marcador de número de diapositiva 8">
            <a:extLst>
              <a:ext uri="{FF2B5EF4-FFF2-40B4-BE49-F238E27FC236}">
                <a16:creationId xmlns:a16="http://schemas.microsoft.com/office/drawing/2014/main" id="{F0B31DDA-352A-7E79-9295-8CDC244BF5CC}"/>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1808316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E9BCEA-8183-3E34-EAF5-EA2EE89F27A4}"/>
              </a:ext>
            </a:extLst>
          </p:cNvPr>
          <p:cNvSpPr>
            <a:spLocks noGrp="1"/>
          </p:cNvSpPr>
          <p:nvPr>
            <p:ph type="title"/>
          </p:nvPr>
        </p:nvSpPr>
        <p:spPr/>
        <p:txBody>
          <a:bodyPr/>
          <a:lstStyle/>
          <a:p>
            <a:r>
              <a:rPr lang="es-ES"/>
              <a:t>Haga clic para modificar el estilo de título del patrón</a:t>
            </a:r>
            <a:endParaRPr lang="es-DO"/>
          </a:p>
        </p:txBody>
      </p:sp>
      <p:sp>
        <p:nvSpPr>
          <p:cNvPr id="3" name="Marcador de fecha 2">
            <a:extLst>
              <a:ext uri="{FF2B5EF4-FFF2-40B4-BE49-F238E27FC236}">
                <a16:creationId xmlns:a16="http://schemas.microsoft.com/office/drawing/2014/main" id="{D21176DA-98E5-5477-CCD8-1C24A1E5ABAA}"/>
              </a:ext>
            </a:extLst>
          </p:cNvPr>
          <p:cNvSpPr>
            <a:spLocks noGrp="1"/>
          </p:cNvSpPr>
          <p:nvPr>
            <p:ph type="dt" sz="half" idx="10"/>
          </p:nvPr>
        </p:nvSpPr>
        <p:spPr/>
        <p:txBody>
          <a:bodyPr/>
          <a:lstStyle/>
          <a:p>
            <a:fld id="{4A755B33-6739-4EE3-AB51-CE49033D12DF}" type="datetimeFigureOut">
              <a:rPr lang="es-DO" smtClean="0"/>
              <a:t>22/6/2025</a:t>
            </a:fld>
            <a:endParaRPr lang="es-DO"/>
          </a:p>
        </p:txBody>
      </p:sp>
      <p:sp>
        <p:nvSpPr>
          <p:cNvPr id="4" name="Marcador de pie de página 3">
            <a:extLst>
              <a:ext uri="{FF2B5EF4-FFF2-40B4-BE49-F238E27FC236}">
                <a16:creationId xmlns:a16="http://schemas.microsoft.com/office/drawing/2014/main" id="{BF01DD6F-7291-FCC8-C98A-3A89C247A6E6}"/>
              </a:ext>
            </a:extLst>
          </p:cNvPr>
          <p:cNvSpPr>
            <a:spLocks noGrp="1"/>
          </p:cNvSpPr>
          <p:nvPr>
            <p:ph type="ftr" sz="quarter" idx="11"/>
          </p:nvPr>
        </p:nvSpPr>
        <p:spPr/>
        <p:txBody>
          <a:bodyPr/>
          <a:lstStyle/>
          <a:p>
            <a:endParaRPr lang="es-DO"/>
          </a:p>
        </p:txBody>
      </p:sp>
      <p:sp>
        <p:nvSpPr>
          <p:cNvPr id="5" name="Marcador de número de diapositiva 4">
            <a:extLst>
              <a:ext uri="{FF2B5EF4-FFF2-40B4-BE49-F238E27FC236}">
                <a16:creationId xmlns:a16="http://schemas.microsoft.com/office/drawing/2014/main" id="{FE8EB968-B5AB-26BF-17A7-437FB63FBCA9}"/>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2330424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E89CEFD-2EF8-DA48-9AE3-AB493A30517F}"/>
              </a:ext>
            </a:extLst>
          </p:cNvPr>
          <p:cNvSpPr>
            <a:spLocks noGrp="1"/>
          </p:cNvSpPr>
          <p:nvPr>
            <p:ph type="dt" sz="half" idx="10"/>
          </p:nvPr>
        </p:nvSpPr>
        <p:spPr/>
        <p:txBody>
          <a:bodyPr/>
          <a:lstStyle/>
          <a:p>
            <a:fld id="{4A755B33-6739-4EE3-AB51-CE49033D12DF}" type="datetimeFigureOut">
              <a:rPr lang="es-DO" smtClean="0"/>
              <a:t>22/6/2025</a:t>
            </a:fld>
            <a:endParaRPr lang="es-DO"/>
          </a:p>
        </p:txBody>
      </p:sp>
      <p:sp>
        <p:nvSpPr>
          <p:cNvPr id="3" name="Marcador de pie de página 2">
            <a:extLst>
              <a:ext uri="{FF2B5EF4-FFF2-40B4-BE49-F238E27FC236}">
                <a16:creationId xmlns:a16="http://schemas.microsoft.com/office/drawing/2014/main" id="{2AB896CF-5FFA-40E7-9DD4-A70CA856DA58}"/>
              </a:ext>
            </a:extLst>
          </p:cNvPr>
          <p:cNvSpPr>
            <a:spLocks noGrp="1"/>
          </p:cNvSpPr>
          <p:nvPr>
            <p:ph type="ftr" sz="quarter" idx="11"/>
          </p:nvPr>
        </p:nvSpPr>
        <p:spPr/>
        <p:txBody>
          <a:bodyPr/>
          <a:lstStyle/>
          <a:p>
            <a:endParaRPr lang="es-DO"/>
          </a:p>
        </p:txBody>
      </p:sp>
      <p:sp>
        <p:nvSpPr>
          <p:cNvPr id="4" name="Marcador de número de diapositiva 3">
            <a:extLst>
              <a:ext uri="{FF2B5EF4-FFF2-40B4-BE49-F238E27FC236}">
                <a16:creationId xmlns:a16="http://schemas.microsoft.com/office/drawing/2014/main" id="{43870AB2-A18C-691F-9244-374EA06DF4D2}"/>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1157019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4CC7A3-6DAF-9AF2-7F3A-31110C3B2E4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DO"/>
          </a:p>
        </p:txBody>
      </p:sp>
      <p:sp>
        <p:nvSpPr>
          <p:cNvPr id="3" name="Marcador de contenido 2">
            <a:extLst>
              <a:ext uri="{FF2B5EF4-FFF2-40B4-BE49-F238E27FC236}">
                <a16:creationId xmlns:a16="http://schemas.microsoft.com/office/drawing/2014/main" id="{BC2E6E2D-48F9-176F-C644-74335B35483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texto 3">
            <a:extLst>
              <a:ext uri="{FF2B5EF4-FFF2-40B4-BE49-F238E27FC236}">
                <a16:creationId xmlns:a16="http://schemas.microsoft.com/office/drawing/2014/main" id="{2542D183-56EF-E02B-406A-631FE13568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665C53D-4D3C-10FB-A232-57E296062B5A}"/>
              </a:ext>
            </a:extLst>
          </p:cNvPr>
          <p:cNvSpPr>
            <a:spLocks noGrp="1"/>
          </p:cNvSpPr>
          <p:nvPr>
            <p:ph type="dt" sz="half" idx="10"/>
          </p:nvPr>
        </p:nvSpPr>
        <p:spPr/>
        <p:txBody>
          <a:bodyPr/>
          <a:lstStyle/>
          <a:p>
            <a:fld id="{4A755B33-6739-4EE3-AB51-CE49033D12DF}" type="datetimeFigureOut">
              <a:rPr lang="es-DO" smtClean="0"/>
              <a:t>22/6/2025</a:t>
            </a:fld>
            <a:endParaRPr lang="es-DO"/>
          </a:p>
        </p:txBody>
      </p:sp>
      <p:sp>
        <p:nvSpPr>
          <p:cNvPr id="6" name="Marcador de pie de página 5">
            <a:extLst>
              <a:ext uri="{FF2B5EF4-FFF2-40B4-BE49-F238E27FC236}">
                <a16:creationId xmlns:a16="http://schemas.microsoft.com/office/drawing/2014/main" id="{F6E8ABB0-E915-7768-AD4E-9B0C026294A7}"/>
              </a:ext>
            </a:extLst>
          </p:cNvPr>
          <p:cNvSpPr>
            <a:spLocks noGrp="1"/>
          </p:cNvSpPr>
          <p:nvPr>
            <p:ph type="ftr" sz="quarter" idx="11"/>
          </p:nvPr>
        </p:nvSpPr>
        <p:spPr/>
        <p:txBody>
          <a:bodyPr/>
          <a:lstStyle/>
          <a:p>
            <a:endParaRPr lang="es-DO"/>
          </a:p>
        </p:txBody>
      </p:sp>
      <p:sp>
        <p:nvSpPr>
          <p:cNvPr id="7" name="Marcador de número de diapositiva 6">
            <a:extLst>
              <a:ext uri="{FF2B5EF4-FFF2-40B4-BE49-F238E27FC236}">
                <a16:creationId xmlns:a16="http://schemas.microsoft.com/office/drawing/2014/main" id="{FAC5CC3D-C216-912A-31EB-890BF4913245}"/>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2327309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A25A7E-10C3-2079-7847-84FB477E98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DO"/>
          </a:p>
        </p:txBody>
      </p:sp>
      <p:sp>
        <p:nvSpPr>
          <p:cNvPr id="3" name="Marcador de posición de imagen 2">
            <a:extLst>
              <a:ext uri="{FF2B5EF4-FFF2-40B4-BE49-F238E27FC236}">
                <a16:creationId xmlns:a16="http://schemas.microsoft.com/office/drawing/2014/main" id="{3B74FB40-A522-4643-8768-250DDAB421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DO"/>
          </a:p>
        </p:txBody>
      </p:sp>
      <p:sp>
        <p:nvSpPr>
          <p:cNvPr id="4" name="Marcador de texto 3">
            <a:extLst>
              <a:ext uri="{FF2B5EF4-FFF2-40B4-BE49-F238E27FC236}">
                <a16:creationId xmlns:a16="http://schemas.microsoft.com/office/drawing/2014/main" id="{55A9D26F-39A8-64A0-9D60-68A2D2433D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702DA5A-33BE-8D2E-C45C-DF8571E7F184}"/>
              </a:ext>
            </a:extLst>
          </p:cNvPr>
          <p:cNvSpPr>
            <a:spLocks noGrp="1"/>
          </p:cNvSpPr>
          <p:nvPr>
            <p:ph type="dt" sz="half" idx="10"/>
          </p:nvPr>
        </p:nvSpPr>
        <p:spPr/>
        <p:txBody>
          <a:bodyPr/>
          <a:lstStyle/>
          <a:p>
            <a:fld id="{4A755B33-6739-4EE3-AB51-CE49033D12DF}" type="datetimeFigureOut">
              <a:rPr lang="es-DO" smtClean="0"/>
              <a:t>22/6/2025</a:t>
            </a:fld>
            <a:endParaRPr lang="es-DO"/>
          </a:p>
        </p:txBody>
      </p:sp>
      <p:sp>
        <p:nvSpPr>
          <p:cNvPr id="6" name="Marcador de pie de página 5">
            <a:extLst>
              <a:ext uri="{FF2B5EF4-FFF2-40B4-BE49-F238E27FC236}">
                <a16:creationId xmlns:a16="http://schemas.microsoft.com/office/drawing/2014/main" id="{5D00F46E-0102-052A-C8B6-0320646348E7}"/>
              </a:ext>
            </a:extLst>
          </p:cNvPr>
          <p:cNvSpPr>
            <a:spLocks noGrp="1"/>
          </p:cNvSpPr>
          <p:nvPr>
            <p:ph type="ftr" sz="quarter" idx="11"/>
          </p:nvPr>
        </p:nvSpPr>
        <p:spPr/>
        <p:txBody>
          <a:bodyPr/>
          <a:lstStyle/>
          <a:p>
            <a:endParaRPr lang="es-DO"/>
          </a:p>
        </p:txBody>
      </p:sp>
      <p:sp>
        <p:nvSpPr>
          <p:cNvPr id="7" name="Marcador de número de diapositiva 6">
            <a:extLst>
              <a:ext uri="{FF2B5EF4-FFF2-40B4-BE49-F238E27FC236}">
                <a16:creationId xmlns:a16="http://schemas.microsoft.com/office/drawing/2014/main" id="{3C6790E1-EE3B-061E-72AF-0DAB4D016EAC}"/>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1467965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BD4146-244E-7C3E-7E4F-E16678385B21}"/>
              </a:ext>
            </a:extLst>
          </p:cNvPr>
          <p:cNvSpPr>
            <a:spLocks noGrp="1"/>
          </p:cNvSpPr>
          <p:nvPr>
            <p:ph type="title"/>
          </p:nvPr>
        </p:nvSpPr>
        <p:spPr/>
        <p:txBody>
          <a:bodyPr/>
          <a:lstStyle/>
          <a:p>
            <a:r>
              <a:rPr lang="es-ES"/>
              <a:t>Haga clic para modificar el estilo de título del patrón</a:t>
            </a:r>
            <a:endParaRPr lang="es-DO"/>
          </a:p>
        </p:txBody>
      </p:sp>
      <p:sp>
        <p:nvSpPr>
          <p:cNvPr id="3" name="Marcador de texto vertical 2">
            <a:extLst>
              <a:ext uri="{FF2B5EF4-FFF2-40B4-BE49-F238E27FC236}">
                <a16:creationId xmlns:a16="http://schemas.microsoft.com/office/drawing/2014/main" id="{666EE291-D8E6-2A58-6643-829F423D931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fecha 3">
            <a:extLst>
              <a:ext uri="{FF2B5EF4-FFF2-40B4-BE49-F238E27FC236}">
                <a16:creationId xmlns:a16="http://schemas.microsoft.com/office/drawing/2014/main" id="{9E657921-1308-3980-EE70-CA3F1858C291}"/>
              </a:ext>
            </a:extLst>
          </p:cNvPr>
          <p:cNvSpPr>
            <a:spLocks noGrp="1"/>
          </p:cNvSpPr>
          <p:nvPr>
            <p:ph type="dt" sz="half" idx="10"/>
          </p:nvPr>
        </p:nvSpPr>
        <p:spPr/>
        <p:txBody>
          <a:bodyPr/>
          <a:lstStyle/>
          <a:p>
            <a:fld id="{4A755B33-6739-4EE3-AB51-CE49033D12DF}" type="datetimeFigureOut">
              <a:rPr lang="es-DO" smtClean="0"/>
              <a:t>22/6/2025</a:t>
            </a:fld>
            <a:endParaRPr lang="es-DO"/>
          </a:p>
        </p:txBody>
      </p:sp>
      <p:sp>
        <p:nvSpPr>
          <p:cNvPr id="5" name="Marcador de pie de página 4">
            <a:extLst>
              <a:ext uri="{FF2B5EF4-FFF2-40B4-BE49-F238E27FC236}">
                <a16:creationId xmlns:a16="http://schemas.microsoft.com/office/drawing/2014/main" id="{95F789E1-C557-7774-BDC5-A86F5ABEDB16}"/>
              </a:ext>
            </a:extLst>
          </p:cNvPr>
          <p:cNvSpPr>
            <a:spLocks noGrp="1"/>
          </p:cNvSpPr>
          <p:nvPr>
            <p:ph type="ftr" sz="quarter" idx="11"/>
          </p:nvPr>
        </p:nvSpPr>
        <p:spPr/>
        <p:txBody>
          <a:bodyPr/>
          <a:lstStyle/>
          <a:p>
            <a:endParaRPr lang="es-DO"/>
          </a:p>
        </p:txBody>
      </p:sp>
      <p:sp>
        <p:nvSpPr>
          <p:cNvPr id="6" name="Marcador de número de diapositiva 5">
            <a:extLst>
              <a:ext uri="{FF2B5EF4-FFF2-40B4-BE49-F238E27FC236}">
                <a16:creationId xmlns:a16="http://schemas.microsoft.com/office/drawing/2014/main" id="{76B29CCC-B57F-9639-FACF-5845F345D7B4}"/>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1599951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AB3842AA-1268-BED9-46D2-705127A0350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DO"/>
          </a:p>
        </p:txBody>
      </p:sp>
      <p:sp>
        <p:nvSpPr>
          <p:cNvPr id="3" name="Marcador de texto vertical 2">
            <a:extLst>
              <a:ext uri="{FF2B5EF4-FFF2-40B4-BE49-F238E27FC236}">
                <a16:creationId xmlns:a16="http://schemas.microsoft.com/office/drawing/2014/main" id="{83786552-0B84-D14F-3AAD-03AC57BFEE0C}"/>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fecha 3">
            <a:extLst>
              <a:ext uri="{FF2B5EF4-FFF2-40B4-BE49-F238E27FC236}">
                <a16:creationId xmlns:a16="http://schemas.microsoft.com/office/drawing/2014/main" id="{18EC0BF5-23DD-0F53-A57C-1B3C2D8B8FB3}"/>
              </a:ext>
            </a:extLst>
          </p:cNvPr>
          <p:cNvSpPr>
            <a:spLocks noGrp="1"/>
          </p:cNvSpPr>
          <p:nvPr>
            <p:ph type="dt" sz="half" idx="10"/>
          </p:nvPr>
        </p:nvSpPr>
        <p:spPr/>
        <p:txBody>
          <a:bodyPr/>
          <a:lstStyle/>
          <a:p>
            <a:fld id="{4A755B33-6739-4EE3-AB51-CE49033D12DF}" type="datetimeFigureOut">
              <a:rPr lang="es-DO" smtClean="0"/>
              <a:t>22/6/2025</a:t>
            </a:fld>
            <a:endParaRPr lang="es-DO"/>
          </a:p>
        </p:txBody>
      </p:sp>
      <p:sp>
        <p:nvSpPr>
          <p:cNvPr id="5" name="Marcador de pie de página 4">
            <a:extLst>
              <a:ext uri="{FF2B5EF4-FFF2-40B4-BE49-F238E27FC236}">
                <a16:creationId xmlns:a16="http://schemas.microsoft.com/office/drawing/2014/main" id="{C91D379A-17AF-41D3-01AE-86128F7E2D38}"/>
              </a:ext>
            </a:extLst>
          </p:cNvPr>
          <p:cNvSpPr>
            <a:spLocks noGrp="1"/>
          </p:cNvSpPr>
          <p:nvPr>
            <p:ph type="ftr" sz="quarter" idx="11"/>
          </p:nvPr>
        </p:nvSpPr>
        <p:spPr/>
        <p:txBody>
          <a:bodyPr/>
          <a:lstStyle/>
          <a:p>
            <a:endParaRPr lang="es-DO"/>
          </a:p>
        </p:txBody>
      </p:sp>
      <p:sp>
        <p:nvSpPr>
          <p:cNvPr id="6" name="Marcador de número de diapositiva 5">
            <a:extLst>
              <a:ext uri="{FF2B5EF4-FFF2-40B4-BE49-F238E27FC236}">
                <a16:creationId xmlns:a16="http://schemas.microsoft.com/office/drawing/2014/main" id="{43915D48-F3A5-B1F1-A539-1C9C6906266E}"/>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38004569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20466339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4071479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3376687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13437496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16912738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36896602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37361104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6586307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25210282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12182750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3965864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13EB061-EF52-46FD-AACC-BD4016BFA2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DO"/>
          </a:p>
        </p:txBody>
      </p:sp>
      <p:sp>
        <p:nvSpPr>
          <p:cNvPr id="3" name="Marcador de texto 2">
            <a:extLst>
              <a:ext uri="{FF2B5EF4-FFF2-40B4-BE49-F238E27FC236}">
                <a16:creationId xmlns:a16="http://schemas.microsoft.com/office/drawing/2014/main" id="{92389108-2BC6-97F1-66DA-50DE2B13FE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fecha 3">
            <a:extLst>
              <a:ext uri="{FF2B5EF4-FFF2-40B4-BE49-F238E27FC236}">
                <a16:creationId xmlns:a16="http://schemas.microsoft.com/office/drawing/2014/main" id="{33C6012C-E319-D90D-9ECE-8D37D05E3CE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755B33-6739-4EE3-AB51-CE49033D12DF}" type="datetimeFigureOut">
              <a:rPr lang="es-DO" smtClean="0"/>
              <a:t>22/6/2025</a:t>
            </a:fld>
            <a:endParaRPr lang="es-DO"/>
          </a:p>
        </p:txBody>
      </p:sp>
      <p:sp>
        <p:nvSpPr>
          <p:cNvPr id="5" name="Marcador de pie de página 4">
            <a:extLst>
              <a:ext uri="{FF2B5EF4-FFF2-40B4-BE49-F238E27FC236}">
                <a16:creationId xmlns:a16="http://schemas.microsoft.com/office/drawing/2014/main" id="{30588455-B51E-2837-D696-1DEEF2790F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DO"/>
          </a:p>
        </p:txBody>
      </p:sp>
      <p:sp>
        <p:nvSpPr>
          <p:cNvPr id="6" name="Marcador de número de diapositiva 5">
            <a:extLst>
              <a:ext uri="{FF2B5EF4-FFF2-40B4-BE49-F238E27FC236}">
                <a16:creationId xmlns:a16="http://schemas.microsoft.com/office/drawing/2014/main" id="{BA03CDC6-2518-143D-38C7-5F6289F0D6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6AF98E6-6D89-4FA6-B6FB-8805B41FC9C1}" type="slidenum">
              <a:rPr lang="es-DO" smtClean="0"/>
              <a:t>‹nº›</a:t>
            </a:fld>
            <a:endParaRPr lang="es-DO"/>
          </a:p>
        </p:txBody>
      </p:sp>
    </p:spTree>
    <p:extLst>
      <p:ext uri="{BB962C8B-B14F-4D97-AF65-F5344CB8AC3E}">
        <p14:creationId xmlns:p14="http://schemas.microsoft.com/office/powerpoint/2010/main" val="1817232909"/>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D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6/22/2025</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‹nº›</a:t>
            </a:fld>
            <a:endParaRPr lang="en-US"/>
          </a:p>
        </p:txBody>
      </p:sp>
    </p:spTree>
    <p:extLst>
      <p:ext uri="{BB962C8B-B14F-4D97-AF65-F5344CB8AC3E}">
        <p14:creationId xmlns:p14="http://schemas.microsoft.com/office/powerpoint/2010/main" val="36709291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2" name="Freeform 2"/>
          <p:cNvSpPr/>
          <p:nvPr/>
        </p:nvSpPr>
        <p:spPr>
          <a:xfrm>
            <a:off x="8104370" y="1361717"/>
            <a:ext cx="3081226" cy="5097266"/>
          </a:xfrm>
          <a:custGeom>
            <a:avLst/>
            <a:gdLst/>
            <a:ahLst/>
            <a:cxnLst/>
            <a:rect l="l" t="t" r="r" b="b"/>
            <a:pathLst>
              <a:path w="4621839" h="7645899">
                <a:moveTo>
                  <a:pt x="0" y="0"/>
                </a:moveTo>
                <a:lnTo>
                  <a:pt x="4621838" y="0"/>
                </a:lnTo>
                <a:lnTo>
                  <a:pt x="4621838" y="7645899"/>
                </a:lnTo>
                <a:lnTo>
                  <a:pt x="0" y="7645899"/>
                </a:lnTo>
                <a:lnTo>
                  <a:pt x="0" y="0"/>
                </a:lnTo>
                <a:close/>
              </a:path>
            </a:pathLst>
          </a:custGeom>
          <a:blipFill>
            <a:blip r:embed="rId2"/>
            <a:stretch>
              <a:fillRect l="-158524" t="-6388" b="-1245"/>
            </a:stretch>
          </a:blipFill>
        </p:spPr>
        <p:txBody>
          <a:bodyPr/>
          <a:lstStyle/>
          <a:p>
            <a:pPr defTabSz="609630"/>
            <a:endParaRPr lang="es-DO" sz="1200">
              <a:solidFill>
                <a:prstClr val="black"/>
              </a:solidFill>
              <a:latin typeface="Calibri"/>
            </a:endParaRPr>
          </a:p>
        </p:txBody>
      </p:sp>
      <p:grpSp>
        <p:nvGrpSpPr>
          <p:cNvPr id="3" name="Group 3"/>
          <p:cNvGrpSpPr/>
          <p:nvPr/>
        </p:nvGrpSpPr>
        <p:grpSpPr>
          <a:xfrm>
            <a:off x="7732484" y="606859"/>
            <a:ext cx="3232907" cy="6878959"/>
            <a:chOff x="0" y="0"/>
            <a:chExt cx="502532" cy="1069286"/>
          </a:xfrm>
        </p:grpSpPr>
        <p:sp>
          <p:nvSpPr>
            <p:cNvPr id="4" name="Freeform 4"/>
            <p:cNvSpPr/>
            <p:nvPr/>
          </p:nvSpPr>
          <p:spPr>
            <a:xfrm>
              <a:off x="0" y="0"/>
              <a:ext cx="502532" cy="1069286"/>
            </a:xfrm>
            <a:custGeom>
              <a:avLst/>
              <a:gdLst/>
              <a:ahLst/>
              <a:cxnLst/>
              <a:rect l="l" t="t" r="r" b="b"/>
              <a:pathLst>
                <a:path w="502532" h="1069286">
                  <a:moveTo>
                    <a:pt x="0" y="0"/>
                  </a:moveTo>
                  <a:lnTo>
                    <a:pt x="502532" y="0"/>
                  </a:lnTo>
                  <a:lnTo>
                    <a:pt x="502532" y="1069286"/>
                  </a:lnTo>
                  <a:lnTo>
                    <a:pt x="0" y="1069286"/>
                  </a:lnTo>
                  <a:close/>
                </a:path>
              </a:pathLst>
            </a:custGeom>
            <a:blipFill>
              <a:blip r:embed="rId3"/>
              <a:stretch>
                <a:fillRect l="-92025" r="-92025"/>
              </a:stretch>
            </a:blipFill>
          </p:spPr>
          <p:txBody>
            <a:bodyPr/>
            <a:lstStyle/>
            <a:p>
              <a:pPr defTabSz="609630"/>
              <a:endParaRPr lang="es-DO" sz="1200">
                <a:solidFill>
                  <a:prstClr val="black"/>
                </a:solidFill>
                <a:latin typeface="Calibri"/>
              </a:endParaRPr>
            </a:p>
          </p:txBody>
        </p:sp>
      </p:grpSp>
      <p:sp>
        <p:nvSpPr>
          <p:cNvPr id="5" name="Freeform 5"/>
          <p:cNvSpPr/>
          <p:nvPr/>
        </p:nvSpPr>
        <p:spPr>
          <a:xfrm>
            <a:off x="546634" y="2131951"/>
            <a:ext cx="4092223" cy="803564"/>
          </a:xfrm>
          <a:custGeom>
            <a:avLst/>
            <a:gdLst/>
            <a:ahLst/>
            <a:cxnLst/>
            <a:rect l="l" t="t" r="r" b="b"/>
            <a:pathLst>
              <a:path w="6138334" h="1205346">
                <a:moveTo>
                  <a:pt x="0" y="0"/>
                </a:moveTo>
                <a:lnTo>
                  <a:pt x="6138334" y="0"/>
                </a:lnTo>
                <a:lnTo>
                  <a:pt x="6138334" y="1205346"/>
                </a:lnTo>
                <a:lnTo>
                  <a:pt x="0" y="120534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s-DO" sz="1200">
              <a:solidFill>
                <a:prstClr val="black"/>
              </a:solidFill>
              <a:latin typeface="Calibri"/>
            </a:endParaRPr>
          </a:p>
        </p:txBody>
      </p:sp>
      <p:sp>
        <p:nvSpPr>
          <p:cNvPr id="6" name="Freeform 6"/>
          <p:cNvSpPr/>
          <p:nvPr/>
        </p:nvSpPr>
        <p:spPr>
          <a:xfrm>
            <a:off x="608163" y="3478376"/>
            <a:ext cx="228600" cy="212118"/>
          </a:xfrm>
          <a:custGeom>
            <a:avLst/>
            <a:gdLst/>
            <a:ahLst/>
            <a:cxnLst/>
            <a:rect l="l" t="t" r="r" b="b"/>
            <a:pathLst>
              <a:path w="609918" h="609918">
                <a:moveTo>
                  <a:pt x="0" y="0"/>
                </a:moveTo>
                <a:lnTo>
                  <a:pt x="609918" y="0"/>
                </a:lnTo>
                <a:lnTo>
                  <a:pt x="609918" y="609917"/>
                </a:lnTo>
                <a:lnTo>
                  <a:pt x="0" y="60991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30"/>
            <a:endParaRPr lang="es-DO" sz="1200">
              <a:solidFill>
                <a:prstClr val="black"/>
              </a:solidFill>
              <a:latin typeface="Calibri"/>
            </a:endParaRPr>
          </a:p>
        </p:txBody>
      </p:sp>
      <p:sp>
        <p:nvSpPr>
          <p:cNvPr id="7" name="Freeform 7"/>
          <p:cNvSpPr/>
          <p:nvPr/>
        </p:nvSpPr>
        <p:spPr>
          <a:xfrm>
            <a:off x="5616768" y="5720184"/>
            <a:ext cx="1137816" cy="1137816"/>
          </a:xfrm>
          <a:custGeom>
            <a:avLst/>
            <a:gdLst/>
            <a:ahLst/>
            <a:cxnLst/>
            <a:rect l="l" t="t" r="r" b="b"/>
            <a:pathLst>
              <a:path w="1706724" h="1706724">
                <a:moveTo>
                  <a:pt x="0" y="0"/>
                </a:moveTo>
                <a:lnTo>
                  <a:pt x="1706724" y="0"/>
                </a:lnTo>
                <a:lnTo>
                  <a:pt x="1706724" y="1706724"/>
                </a:lnTo>
                <a:lnTo>
                  <a:pt x="0" y="1706724"/>
                </a:lnTo>
                <a:lnTo>
                  <a:pt x="0" y="0"/>
                </a:lnTo>
                <a:close/>
              </a:path>
            </a:pathLst>
          </a:custGeom>
          <a:blipFill>
            <a:blip r:embed="rId8"/>
            <a:stretch>
              <a:fillRect/>
            </a:stretch>
          </a:blipFill>
        </p:spPr>
        <p:txBody>
          <a:bodyPr/>
          <a:lstStyle/>
          <a:p>
            <a:pPr defTabSz="609630"/>
            <a:endParaRPr lang="es-DO" sz="1200">
              <a:solidFill>
                <a:prstClr val="black"/>
              </a:solidFill>
              <a:latin typeface="Calibri"/>
            </a:endParaRPr>
          </a:p>
        </p:txBody>
      </p:sp>
      <p:sp>
        <p:nvSpPr>
          <p:cNvPr id="8" name="TextBox 8"/>
          <p:cNvSpPr txBox="1"/>
          <p:nvPr/>
        </p:nvSpPr>
        <p:spPr>
          <a:xfrm>
            <a:off x="10670628" y="784100"/>
            <a:ext cx="835572" cy="97976"/>
          </a:xfrm>
          <a:prstGeom prst="rect">
            <a:avLst/>
          </a:prstGeom>
        </p:spPr>
        <p:txBody>
          <a:bodyPr lIns="0" tIns="0" rIns="0" bIns="0" rtlCol="0" anchor="t">
            <a:spAutoFit/>
          </a:bodyPr>
          <a:lstStyle/>
          <a:p>
            <a:pPr algn="r" defTabSz="609630">
              <a:lnSpc>
                <a:spcPts val="717"/>
              </a:lnSpc>
            </a:pPr>
            <a:r>
              <a:rPr lang="en-US" sz="797" dirty="0">
                <a:solidFill>
                  <a:srgbClr val="12100F"/>
                </a:solidFill>
                <a:latin typeface="TAN Meringue"/>
                <a:ea typeface="TAN Meringue"/>
                <a:cs typeface="TAN Meringue"/>
                <a:sym typeface="TAN Meringue"/>
              </a:rPr>
              <a:t>28/06/2025</a:t>
            </a:r>
          </a:p>
        </p:txBody>
      </p:sp>
      <p:sp>
        <p:nvSpPr>
          <p:cNvPr id="9" name="TextBox 9"/>
          <p:cNvSpPr txBox="1"/>
          <p:nvPr/>
        </p:nvSpPr>
        <p:spPr>
          <a:xfrm>
            <a:off x="6254750" y="790450"/>
            <a:ext cx="2625725" cy="154338"/>
          </a:xfrm>
          <a:prstGeom prst="rect">
            <a:avLst/>
          </a:prstGeom>
        </p:spPr>
        <p:txBody>
          <a:bodyPr lIns="0" tIns="0" rIns="0" bIns="0" rtlCol="0" anchor="t">
            <a:spAutoFit/>
          </a:bodyPr>
          <a:lstStyle/>
          <a:p>
            <a:pPr defTabSz="609630">
              <a:lnSpc>
                <a:spcPts val="1137"/>
              </a:lnSpc>
            </a:pPr>
            <a:r>
              <a:rPr lang="en-US" sz="1263" spc="-25" dirty="0">
                <a:solidFill>
                  <a:srgbClr val="12100F"/>
                </a:solidFill>
                <a:latin typeface="TAN Meringue"/>
                <a:ea typeface="TAN Meringue"/>
                <a:cs typeface="TAN Meringue"/>
                <a:sym typeface="TAN Meringue"/>
              </a:rPr>
              <a:t>TIEMPO  DE  LA LECCIÓN</a:t>
            </a:r>
          </a:p>
        </p:txBody>
      </p:sp>
      <p:sp>
        <p:nvSpPr>
          <p:cNvPr id="10" name="TextBox 10"/>
          <p:cNvSpPr txBox="1"/>
          <p:nvPr/>
        </p:nvSpPr>
        <p:spPr>
          <a:xfrm>
            <a:off x="546634" y="2087246"/>
            <a:ext cx="5813973" cy="619657"/>
          </a:xfrm>
          <a:prstGeom prst="rect">
            <a:avLst/>
          </a:prstGeom>
        </p:spPr>
        <p:txBody>
          <a:bodyPr lIns="0" tIns="0" rIns="0" bIns="0" rtlCol="0" anchor="t">
            <a:spAutoFit/>
          </a:bodyPr>
          <a:lstStyle/>
          <a:p>
            <a:pPr defTabSz="609630">
              <a:lnSpc>
                <a:spcPts val="4806"/>
              </a:lnSpc>
            </a:pPr>
            <a:r>
              <a:rPr lang="es-ES" sz="4666">
                <a:solidFill>
                  <a:srgbClr val="00BDA6"/>
                </a:solidFill>
                <a:latin typeface="TAN Meringue"/>
                <a:ea typeface="TAN Meringue"/>
                <a:cs typeface="TAN Meringue"/>
                <a:sym typeface="TAN Meringue"/>
              </a:rPr>
              <a:t>IMÁGENES DEL FIN</a:t>
            </a:r>
            <a:endParaRPr lang="en-US" sz="4666" dirty="0">
              <a:solidFill>
                <a:srgbClr val="00BDA6"/>
              </a:solidFill>
              <a:latin typeface="TAN Meringue"/>
              <a:ea typeface="TAN Meringue"/>
              <a:cs typeface="TAN Meringue"/>
              <a:sym typeface="TAN Meringue"/>
            </a:endParaRPr>
          </a:p>
        </p:txBody>
      </p:sp>
      <p:sp>
        <p:nvSpPr>
          <p:cNvPr id="11" name="TextBox 11"/>
          <p:cNvSpPr txBox="1"/>
          <p:nvPr/>
        </p:nvSpPr>
        <p:spPr>
          <a:xfrm>
            <a:off x="608162" y="3824934"/>
            <a:ext cx="6085935" cy="2462213"/>
          </a:xfrm>
          <a:prstGeom prst="rect">
            <a:avLst/>
          </a:prstGeom>
        </p:spPr>
        <p:txBody>
          <a:bodyPr wrap="square" lIns="0" tIns="0" rIns="0" bIns="0" rtlCol="0" anchor="t">
            <a:spAutoFit/>
          </a:bodyPr>
          <a:lstStyle/>
          <a:p>
            <a:pPr defTabSz="609630"/>
            <a:r>
              <a:rPr lang="es-ES" sz="3200">
                <a:solidFill>
                  <a:srgbClr val="12100F"/>
                </a:solidFill>
                <a:latin typeface="Microsoft Sans Serif" panose="020B0604020202020204" pitchFamily="34" charset="0"/>
                <a:ea typeface="Microsoft Sans Serif" panose="020B0604020202020204" pitchFamily="34" charset="0"/>
                <a:cs typeface="Microsoft Sans Serif" panose="020B0604020202020204" pitchFamily="34" charset="0"/>
                <a:sym typeface="Montserrat"/>
              </a:rPr>
              <a:t>“Y él respondió: ‘Soy hebreo, y venero al Señor, Dios de los cielos, que hizo la tierra y el mar’ ”</a:t>
            </a:r>
          </a:p>
          <a:p>
            <a:pPr defTabSz="609630"/>
            <a:r>
              <a:rPr lang="es-ES" sz="3200">
                <a:solidFill>
                  <a:srgbClr val="12100F"/>
                </a:solidFill>
                <a:latin typeface="Microsoft Sans Serif" panose="020B0604020202020204" pitchFamily="34" charset="0"/>
                <a:ea typeface="Microsoft Sans Serif" panose="020B0604020202020204" pitchFamily="34" charset="0"/>
                <a:cs typeface="Microsoft Sans Serif" panose="020B0604020202020204" pitchFamily="34" charset="0"/>
                <a:sym typeface="Montserrat"/>
              </a:rPr>
              <a:t> (Jon. 1:9).</a:t>
            </a:r>
            <a:endParaRPr lang="en-US" sz="3200" dirty="0">
              <a:solidFill>
                <a:srgbClr val="12100F"/>
              </a:solidFill>
              <a:latin typeface="Microsoft Sans Serif" panose="020B0604020202020204" pitchFamily="34" charset="0"/>
              <a:ea typeface="Microsoft Sans Serif" panose="020B0604020202020204" pitchFamily="34" charset="0"/>
              <a:cs typeface="Microsoft Sans Serif" panose="020B0604020202020204" pitchFamily="34" charset="0"/>
              <a:sym typeface="Montserrat"/>
            </a:endParaRPr>
          </a:p>
        </p:txBody>
      </p:sp>
      <p:sp>
        <p:nvSpPr>
          <p:cNvPr id="12" name="TextBox 12"/>
          <p:cNvSpPr txBox="1"/>
          <p:nvPr/>
        </p:nvSpPr>
        <p:spPr>
          <a:xfrm>
            <a:off x="685800" y="735699"/>
            <a:ext cx="1467913" cy="208775"/>
          </a:xfrm>
          <a:prstGeom prst="rect">
            <a:avLst/>
          </a:prstGeom>
        </p:spPr>
        <p:txBody>
          <a:bodyPr lIns="0" tIns="0" rIns="0" bIns="0" rtlCol="0" anchor="t">
            <a:spAutoFit/>
          </a:bodyPr>
          <a:lstStyle/>
          <a:p>
            <a:pPr defTabSz="609630">
              <a:lnSpc>
                <a:spcPts val="1509"/>
              </a:lnSpc>
            </a:pPr>
            <a:r>
              <a:rPr lang="en-US" sz="1677" dirty="0">
                <a:solidFill>
                  <a:srgbClr val="12100F"/>
                </a:solidFill>
                <a:latin typeface="TAN Meringue"/>
                <a:ea typeface="TAN Meringue"/>
                <a:cs typeface="TAN Meringue"/>
                <a:sym typeface="TAN Meringue"/>
              </a:rPr>
              <a:t>LECCIÓN 13</a:t>
            </a:r>
          </a:p>
        </p:txBody>
      </p:sp>
      <p:sp>
        <p:nvSpPr>
          <p:cNvPr id="13" name="TextBox 13"/>
          <p:cNvSpPr txBox="1"/>
          <p:nvPr/>
        </p:nvSpPr>
        <p:spPr>
          <a:xfrm>
            <a:off x="685800" y="6497083"/>
            <a:ext cx="4002739" cy="230769"/>
          </a:xfrm>
          <a:prstGeom prst="rect">
            <a:avLst/>
          </a:prstGeom>
        </p:spPr>
        <p:txBody>
          <a:bodyPr lIns="0" tIns="0" rIns="0" bIns="0" rtlCol="0" anchor="t">
            <a:spAutoFit/>
          </a:bodyPr>
          <a:lstStyle/>
          <a:p>
            <a:pPr algn="ctr" defTabSz="609630">
              <a:lnSpc>
                <a:spcPts val="1871"/>
              </a:lnSpc>
            </a:pPr>
            <a:r>
              <a:rPr lang="en-US" sz="1337" spc="434">
                <a:solidFill>
                  <a:srgbClr val="342F28"/>
                </a:solidFill>
                <a:latin typeface="Poppins"/>
                <a:ea typeface="Poppins"/>
                <a:cs typeface="Poppins"/>
                <a:sym typeface="Poppins"/>
              </a:rPr>
              <a:t>WWW.CRISTOWEB.COM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B8805-EA3B-1447-26A5-CC8B5FDE139E}"/>
            </a:ext>
          </a:extLst>
        </p:cNvPr>
        <p:cNvGrpSpPr/>
        <p:nvPr/>
      </p:nvGrpSpPr>
      <p:grpSpPr>
        <a:xfrm>
          <a:off x="0" y="0"/>
          <a:ext cx="0" cy="0"/>
          <a:chOff x="0" y="0"/>
          <a:chExt cx="0" cy="0"/>
        </a:xfrm>
      </p:grpSpPr>
      <p:pic>
        <p:nvPicPr>
          <p:cNvPr id="3" name="Imagen 2" descr="2">
            <a:extLst>
              <a:ext uri="{FF2B5EF4-FFF2-40B4-BE49-F238E27FC236}">
                <a16:creationId xmlns:a16="http://schemas.microsoft.com/office/drawing/2014/main" id="{BD766E02-8281-AD12-A72E-3FCCFC32AF48}"/>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Imagen 3" descr="Imagen que contiene Diagrama&#10;&#10;El contenido generado por IA puede ser incorrecto.">
            <a:extLst>
              <a:ext uri="{FF2B5EF4-FFF2-40B4-BE49-F238E27FC236}">
                <a16:creationId xmlns:a16="http://schemas.microsoft.com/office/drawing/2014/main" id="{BB818CBA-4EB7-762F-7134-01CD514EE7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F9E9E242-F6E7-ABFC-CA20-3C7EA1C4B2CF}"/>
              </a:ext>
            </a:extLst>
          </p:cNvPr>
          <p:cNvSpPr txBox="1"/>
          <p:nvPr/>
        </p:nvSpPr>
        <p:spPr>
          <a:xfrm>
            <a:off x="5106839" y="1536174"/>
            <a:ext cx="6495690" cy="2800767"/>
          </a:xfrm>
          <a:prstGeom prst="rect">
            <a:avLst/>
          </a:prstGeom>
          <a:noFill/>
        </p:spPr>
        <p:txBody>
          <a:bodyPr wrap="square" rtlCol="0">
            <a:spAutoFit/>
          </a:bodyPr>
          <a:lstStyle/>
          <a:p>
            <a:pPr algn="ctr"/>
            <a:r>
              <a:rPr lang="es-ES" sz="8800">
                <a:solidFill>
                  <a:srgbClr val="002060"/>
                </a:solidFill>
                <a:latin typeface="Bahnschrift SemiCondensed" panose="020B0502040204020203" pitchFamily="34" charset="0"/>
              </a:rPr>
              <a:t>Prefigurando el fin</a:t>
            </a:r>
            <a:endParaRPr lang="es-DO" sz="8800" dirty="0">
              <a:solidFill>
                <a:srgbClr val="002060"/>
              </a:solidFill>
              <a:latin typeface="Bahnschrift SemiCondensed" panose="020B0502040204020203" pitchFamily="34" charset="0"/>
            </a:endParaRPr>
          </a:p>
        </p:txBody>
      </p:sp>
    </p:spTree>
    <p:extLst>
      <p:ext uri="{BB962C8B-B14F-4D97-AF65-F5344CB8AC3E}">
        <p14:creationId xmlns:p14="http://schemas.microsoft.com/office/powerpoint/2010/main" val="1044360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997CC54F-1265-D50C-3D7B-D510BF104D5B}"/>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58815A23-FD6D-7CA2-57D6-CBBA29FE856D}"/>
              </a:ext>
            </a:extLst>
          </p:cNvPr>
          <p:cNvSpPr txBox="1"/>
          <p:nvPr/>
        </p:nvSpPr>
        <p:spPr>
          <a:xfrm>
            <a:off x="253043" y="2357051"/>
            <a:ext cx="4408098" cy="3416320"/>
          </a:xfrm>
          <a:prstGeom prst="rect">
            <a:avLst/>
          </a:prstGeom>
          <a:noFill/>
        </p:spPr>
        <p:txBody>
          <a:bodyPr wrap="square" rtlCol="0">
            <a:spAutoFit/>
          </a:bodyPr>
          <a:lstStyle/>
          <a:p>
            <a:pPr algn="ctr"/>
            <a:r>
              <a:rPr lang="es-ES" sz="5400">
                <a:latin typeface="Bahnschrift SemiCondensed" panose="020B0502040204020203" pitchFamily="34" charset="0"/>
              </a:rPr>
              <a:t>¿Qué destaca</a:t>
            </a:r>
          </a:p>
          <a:p>
            <a:pPr algn="ctr"/>
            <a:r>
              <a:rPr lang="es-ES" sz="5400">
                <a:latin typeface="Bahnschrift SemiCondensed" panose="020B0502040204020203" pitchFamily="34" charset="0"/>
              </a:rPr>
              <a:t> Jonás sobre la </a:t>
            </a:r>
          </a:p>
          <a:p>
            <a:pPr algn="ctr"/>
            <a:r>
              <a:rPr lang="es-ES" sz="5400">
                <a:latin typeface="Bahnschrift SemiCondensed" panose="020B0502040204020203" pitchFamily="34" charset="0"/>
              </a:rPr>
              <a:t>adoración final?</a:t>
            </a:r>
            <a:endParaRPr lang="es-DO" sz="5400" dirty="0">
              <a:latin typeface="Bahnschrift SemiCondensed" panose="020B0502040204020203" pitchFamily="34" charset="0"/>
            </a:endParaRPr>
          </a:p>
        </p:txBody>
      </p:sp>
      <p:sp>
        <p:nvSpPr>
          <p:cNvPr id="5" name="CuadroTexto 4">
            <a:extLst>
              <a:ext uri="{FF2B5EF4-FFF2-40B4-BE49-F238E27FC236}">
                <a16:creationId xmlns:a16="http://schemas.microsoft.com/office/drawing/2014/main" id="{E0FE220E-38CB-4CB9-6BD6-07DF756B83A5}"/>
              </a:ext>
            </a:extLst>
          </p:cNvPr>
          <p:cNvSpPr txBox="1"/>
          <p:nvPr/>
        </p:nvSpPr>
        <p:spPr>
          <a:xfrm>
            <a:off x="5477774" y="560717"/>
            <a:ext cx="6521569" cy="4524315"/>
          </a:xfrm>
          <a:prstGeom prst="rect">
            <a:avLst/>
          </a:prstGeom>
          <a:noFill/>
        </p:spPr>
        <p:txBody>
          <a:bodyPr wrap="square" rtlCol="0">
            <a:spAutoFit/>
          </a:bodyPr>
          <a:lstStyle/>
          <a:p>
            <a:pPr algn="ctr"/>
            <a:r>
              <a:rPr lang="es-ES" sz="4800" dirty="0">
                <a:solidFill>
                  <a:schemeClr val="bg2"/>
                </a:solidFill>
                <a:latin typeface="Bahnschrift SemiCondensed" panose="020B0502040204020203" pitchFamily="34" charset="0"/>
              </a:rPr>
              <a:t>Que la adoración</a:t>
            </a:r>
          </a:p>
          <a:p>
            <a:pPr algn="ctr"/>
            <a:r>
              <a:rPr lang="es-ES" sz="4800" dirty="0">
                <a:solidFill>
                  <a:schemeClr val="bg2"/>
                </a:solidFill>
                <a:latin typeface="Bahnschrift SemiCondensed" panose="020B0502040204020203" pitchFamily="34" charset="0"/>
              </a:rPr>
              <a:t> tiene su base en el hecho de que Dios</a:t>
            </a:r>
          </a:p>
          <a:p>
            <a:pPr algn="ctr"/>
            <a:r>
              <a:rPr lang="es-ES" sz="4800" dirty="0">
                <a:solidFill>
                  <a:schemeClr val="bg2"/>
                </a:solidFill>
                <a:latin typeface="Bahnschrift SemiCondensed" panose="020B0502040204020203" pitchFamily="34" charset="0"/>
              </a:rPr>
              <a:t> es el Creador de todo, lo cual es fundamental en los tiempos del fin.</a:t>
            </a:r>
          </a:p>
        </p:txBody>
      </p:sp>
      <p:sp>
        <p:nvSpPr>
          <p:cNvPr id="6" name="CuadroTexto 5">
            <a:extLst>
              <a:ext uri="{FF2B5EF4-FFF2-40B4-BE49-F238E27FC236}">
                <a16:creationId xmlns:a16="http://schemas.microsoft.com/office/drawing/2014/main" id="{D321C2AF-FFFE-53D1-9529-0EC05E0ED204}"/>
              </a:ext>
            </a:extLst>
          </p:cNvPr>
          <p:cNvSpPr txBox="1"/>
          <p:nvPr/>
        </p:nvSpPr>
        <p:spPr>
          <a:xfrm>
            <a:off x="2182483" y="907118"/>
            <a:ext cx="370936" cy="646331"/>
          </a:xfrm>
          <a:prstGeom prst="rect">
            <a:avLst/>
          </a:prstGeom>
          <a:noFill/>
        </p:spPr>
        <p:txBody>
          <a:bodyPr wrap="square" rtlCol="0">
            <a:spAutoFit/>
          </a:bodyPr>
          <a:lstStyle/>
          <a:p>
            <a:r>
              <a:rPr lang="es-DO" sz="3600" dirty="0">
                <a:solidFill>
                  <a:schemeClr val="accent6"/>
                </a:solidFill>
              </a:rPr>
              <a:t>1</a:t>
            </a:r>
          </a:p>
        </p:txBody>
      </p:sp>
    </p:spTree>
    <p:extLst>
      <p:ext uri="{BB962C8B-B14F-4D97-AF65-F5344CB8AC3E}">
        <p14:creationId xmlns:p14="http://schemas.microsoft.com/office/powerpoint/2010/main" val="3337249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3">
            <a:extLst>
              <a:ext uri="{FF2B5EF4-FFF2-40B4-BE49-F238E27FC236}">
                <a16:creationId xmlns:a16="http://schemas.microsoft.com/office/drawing/2014/main" id="{014E7BAB-3E56-136E-E4F1-84DB20A88DC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0635BFA8-1DA7-191C-4106-5AB1C133F2C5}"/>
              </a:ext>
            </a:extLst>
          </p:cNvPr>
          <p:cNvSpPr txBox="1"/>
          <p:nvPr/>
        </p:nvSpPr>
        <p:spPr>
          <a:xfrm>
            <a:off x="403172" y="151179"/>
            <a:ext cx="9816861" cy="6740307"/>
          </a:xfrm>
          <a:prstGeom prst="rect">
            <a:avLst/>
          </a:prstGeom>
          <a:noFill/>
        </p:spPr>
        <p:txBody>
          <a:bodyPr wrap="square" rtlCol="0">
            <a:spAutoFit/>
          </a:bodyPr>
          <a:lstStyle/>
          <a:p>
            <a:r>
              <a:rPr lang="es-ES" sz="7200" dirty="0">
                <a:solidFill>
                  <a:schemeClr val="bg1"/>
                </a:solidFill>
                <a:latin typeface="Bahnschrift SemiCondensed" panose="020B0502040204020203" pitchFamily="34" charset="0"/>
              </a:rPr>
              <a:t>Jonás 1: 9</a:t>
            </a:r>
          </a:p>
          <a:p>
            <a:r>
              <a:rPr lang="es-ES" sz="7200" dirty="0">
                <a:solidFill>
                  <a:schemeClr val="bg1"/>
                </a:solidFill>
                <a:latin typeface="Bahnschrift SemiCondensed" panose="020B0502040204020203" pitchFamily="34" charset="0"/>
              </a:rPr>
              <a:t>Y él les respondió: Soy hebreo, y </a:t>
            </a:r>
            <a:r>
              <a:rPr lang="es-ES" sz="7200" dirty="0">
                <a:solidFill>
                  <a:schemeClr val="accent6"/>
                </a:solidFill>
                <a:latin typeface="Bahnschrift SemiCondensed" panose="020B0502040204020203" pitchFamily="34" charset="0"/>
              </a:rPr>
              <a:t>temo</a:t>
            </a:r>
            <a:r>
              <a:rPr lang="es-ES" sz="7200" dirty="0">
                <a:solidFill>
                  <a:schemeClr val="bg1"/>
                </a:solidFill>
                <a:latin typeface="Bahnschrift SemiCondensed" panose="020B0502040204020203" pitchFamily="34" charset="0"/>
              </a:rPr>
              <a:t> a Jehová, Dios de los cielos, </a:t>
            </a:r>
            <a:r>
              <a:rPr lang="es-ES" sz="7200" dirty="0">
                <a:solidFill>
                  <a:schemeClr val="accent6"/>
                </a:solidFill>
                <a:latin typeface="Bahnschrift SemiCondensed" panose="020B0502040204020203" pitchFamily="34" charset="0"/>
              </a:rPr>
              <a:t>que hizo el mar y la tierra [Dios el Creador].</a:t>
            </a:r>
            <a:endParaRPr lang="es-DO" sz="7200" dirty="0">
              <a:solidFill>
                <a:schemeClr val="accent6"/>
              </a:solidFill>
              <a:latin typeface="Bahnschrift SemiCondensed" panose="020B0502040204020203" pitchFamily="34" charset="0"/>
            </a:endParaRPr>
          </a:p>
        </p:txBody>
      </p:sp>
    </p:spTree>
    <p:extLst>
      <p:ext uri="{BB962C8B-B14F-4D97-AF65-F5344CB8AC3E}">
        <p14:creationId xmlns:p14="http://schemas.microsoft.com/office/powerpoint/2010/main" val="40029228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48458-7410-0E87-1475-ADEED660FD24}"/>
            </a:ext>
          </a:extLst>
        </p:cNvPr>
        <p:cNvGrpSpPr/>
        <p:nvPr/>
      </p:nvGrpSpPr>
      <p:grpSpPr>
        <a:xfrm>
          <a:off x="0" y="0"/>
          <a:ext cx="0" cy="0"/>
          <a:chOff x="0" y="0"/>
          <a:chExt cx="0" cy="0"/>
        </a:xfrm>
      </p:grpSpPr>
      <p:pic>
        <p:nvPicPr>
          <p:cNvPr id="3" name="Imagen 2" descr="3">
            <a:extLst>
              <a:ext uri="{FF2B5EF4-FFF2-40B4-BE49-F238E27FC236}">
                <a16:creationId xmlns:a16="http://schemas.microsoft.com/office/drawing/2014/main" id="{F82D7DD9-548B-C51A-093D-95B6F041F4F5}"/>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C9267B7D-0156-525C-49A9-517177960327}"/>
              </a:ext>
            </a:extLst>
          </p:cNvPr>
          <p:cNvSpPr txBox="1"/>
          <p:nvPr/>
        </p:nvSpPr>
        <p:spPr>
          <a:xfrm>
            <a:off x="403172" y="151179"/>
            <a:ext cx="9816861" cy="6555641"/>
          </a:xfrm>
          <a:prstGeom prst="rect">
            <a:avLst/>
          </a:prstGeom>
          <a:noFill/>
        </p:spPr>
        <p:txBody>
          <a:bodyPr wrap="square" rtlCol="0">
            <a:spAutoFit/>
          </a:bodyPr>
          <a:lstStyle/>
          <a:p>
            <a:r>
              <a:rPr lang="es-ES" sz="6000" dirty="0">
                <a:solidFill>
                  <a:schemeClr val="bg1"/>
                </a:solidFill>
                <a:latin typeface="Bahnschrift SemiCondensed" panose="020B0502040204020203" pitchFamily="34" charset="0"/>
              </a:rPr>
              <a:t>Ap. 14: 7</a:t>
            </a:r>
          </a:p>
          <a:p>
            <a:r>
              <a:rPr lang="es-ES" sz="6000" dirty="0">
                <a:solidFill>
                  <a:schemeClr val="bg1"/>
                </a:solidFill>
                <a:latin typeface="Bahnschrift SemiCondensed" panose="020B0502040204020203" pitchFamily="34" charset="0"/>
              </a:rPr>
              <a:t>diciendo a gran voz: </a:t>
            </a:r>
            <a:r>
              <a:rPr lang="es-ES" sz="6000" dirty="0">
                <a:solidFill>
                  <a:schemeClr val="accent6"/>
                </a:solidFill>
                <a:latin typeface="Bahnschrift SemiCondensed" panose="020B0502040204020203" pitchFamily="34" charset="0"/>
              </a:rPr>
              <a:t>Temed</a:t>
            </a:r>
            <a:r>
              <a:rPr lang="es-ES" sz="6000" dirty="0">
                <a:solidFill>
                  <a:schemeClr val="bg1"/>
                </a:solidFill>
                <a:latin typeface="Bahnschrift SemiCondensed" panose="020B0502040204020203" pitchFamily="34" charset="0"/>
              </a:rPr>
              <a:t> a Dios, y dadle gloria, porque la hora de su juicio ha llegado; y </a:t>
            </a:r>
            <a:r>
              <a:rPr lang="es-ES" sz="6000" dirty="0">
                <a:solidFill>
                  <a:schemeClr val="accent6"/>
                </a:solidFill>
                <a:latin typeface="Bahnschrift SemiCondensed" panose="020B0502040204020203" pitchFamily="34" charset="0"/>
              </a:rPr>
              <a:t>adorad</a:t>
            </a:r>
            <a:r>
              <a:rPr lang="es-ES" sz="6000" dirty="0">
                <a:solidFill>
                  <a:schemeClr val="bg1"/>
                </a:solidFill>
                <a:latin typeface="Bahnschrift SemiCondensed" panose="020B0502040204020203" pitchFamily="34" charset="0"/>
              </a:rPr>
              <a:t> a aquel </a:t>
            </a:r>
            <a:r>
              <a:rPr lang="es-ES" sz="6000" dirty="0">
                <a:solidFill>
                  <a:schemeClr val="accent6"/>
                </a:solidFill>
                <a:latin typeface="Bahnschrift SemiCondensed" panose="020B0502040204020203" pitchFamily="34" charset="0"/>
              </a:rPr>
              <a:t>que hizo el cielo y la tierra, el mar y las fuentes de las aguas [Dios el Creador].</a:t>
            </a:r>
            <a:endParaRPr lang="es-DO" sz="6000" dirty="0">
              <a:solidFill>
                <a:schemeClr val="accent6"/>
              </a:solidFill>
              <a:latin typeface="Bahnschrift SemiCondensed" panose="020B0502040204020203" pitchFamily="34" charset="0"/>
            </a:endParaRPr>
          </a:p>
        </p:txBody>
      </p:sp>
    </p:spTree>
    <p:extLst>
      <p:ext uri="{BB962C8B-B14F-4D97-AF65-F5344CB8AC3E}">
        <p14:creationId xmlns:p14="http://schemas.microsoft.com/office/powerpoint/2010/main" val="2093604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B303EBD8-0F6E-D11E-F634-F573F02C959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84BDA124-5A6C-56AB-65BF-7509FEF1EEE3}"/>
              </a:ext>
            </a:extLst>
          </p:cNvPr>
          <p:cNvSpPr txBox="1"/>
          <p:nvPr/>
        </p:nvSpPr>
        <p:spPr>
          <a:xfrm>
            <a:off x="2165230" y="369574"/>
            <a:ext cx="974785" cy="646331"/>
          </a:xfrm>
          <a:prstGeom prst="rect">
            <a:avLst/>
          </a:prstGeom>
          <a:noFill/>
        </p:spPr>
        <p:txBody>
          <a:bodyPr wrap="square" rtlCol="0">
            <a:spAutoFit/>
          </a:bodyPr>
          <a:lstStyle/>
          <a:p>
            <a:pPr algn="ctr"/>
            <a:r>
              <a:rPr lang="es-DO" sz="3600" dirty="0"/>
              <a:t>A</a:t>
            </a:r>
          </a:p>
        </p:txBody>
      </p:sp>
      <p:sp>
        <p:nvSpPr>
          <p:cNvPr id="5" name="CuadroTexto 4">
            <a:extLst>
              <a:ext uri="{FF2B5EF4-FFF2-40B4-BE49-F238E27FC236}">
                <a16:creationId xmlns:a16="http://schemas.microsoft.com/office/drawing/2014/main" id="{4991F695-653C-1ED8-4569-A52AF65A22FA}"/>
              </a:ext>
            </a:extLst>
          </p:cNvPr>
          <p:cNvSpPr txBox="1"/>
          <p:nvPr/>
        </p:nvSpPr>
        <p:spPr>
          <a:xfrm>
            <a:off x="4804913" y="166568"/>
            <a:ext cx="7323826" cy="6524863"/>
          </a:xfrm>
          <a:prstGeom prst="rect">
            <a:avLst/>
          </a:prstGeom>
          <a:noFill/>
        </p:spPr>
        <p:txBody>
          <a:bodyPr wrap="square" rtlCol="0">
            <a:spAutoFit/>
          </a:bodyPr>
          <a:lstStyle/>
          <a:p>
            <a:pPr algn="ctr"/>
            <a:r>
              <a:rPr lang="es-ES" sz="3800">
                <a:solidFill>
                  <a:schemeClr val="bg1"/>
                </a:solidFill>
                <a:latin typeface="Bahnschrift SemiCondensed" panose="020B0502040204020203" pitchFamily="34" charset="0"/>
              </a:rPr>
              <a:t>Hay un momento importante en la historia de Jonás que puede señalar hacia el movimiento remanente de los últimos días. Su énfasis en el Señor como aquel “que hizo la tierra y el mar” señala a Dios como el Creador. Este hecho es el fundamento de nuestra adoración dirigida a él, y la adoración es fundamental en los eventos de los últimos días. Lección del domingo.</a:t>
            </a:r>
            <a:endParaRPr lang="es-DO" sz="38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9489042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ABE9D-52DD-3C74-9D7C-4DFACE1AC394}"/>
            </a:ext>
          </a:extLst>
        </p:cNvPr>
        <p:cNvGrpSpPr/>
        <p:nvPr/>
      </p:nvGrpSpPr>
      <p:grpSpPr>
        <a:xfrm>
          <a:off x="0" y="0"/>
          <a:ext cx="0" cy="0"/>
          <a:chOff x="0" y="0"/>
          <a:chExt cx="0" cy="0"/>
        </a:xfrm>
      </p:grpSpPr>
      <p:pic>
        <p:nvPicPr>
          <p:cNvPr id="3" name="Imagen 2" descr="2">
            <a:extLst>
              <a:ext uri="{FF2B5EF4-FFF2-40B4-BE49-F238E27FC236}">
                <a16:creationId xmlns:a16="http://schemas.microsoft.com/office/drawing/2014/main" id="{D5F7B021-D347-485F-8E31-6E3CEBF66185}"/>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8AA74676-75F9-3939-E427-15632AEF61C4}"/>
              </a:ext>
            </a:extLst>
          </p:cNvPr>
          <p:cNvSpPr txBox="1"/>
          <p:nvPr/>
        </p:nvSpPr>
        <p:spPr>
          <a:xfrm>
            <a:off x="349370" y="2124135"/>
            <a:ext cx="4408098" cy="3477875"/>
          </a:xfrm>
          <a:prstGeom prst="rect">
            <a:avLst/>
          </a:prstGeom>
          <a:noFill/>
        </p:spPr>
        <p:txBody>
          <a:bodyPr wrap="square" rtlCol="0">
            <a:spAutoFit/>
          </a:bodyPr>
          <a:lstStyle/>
          <a:p>
            <a:pPr algn="ctr"/>
            <a:r>
              <a:rPr lang="es-ES" sz="4400">
                <a:latin typeface="Bahnschrift SemiCondensed" panose="020B0502040204020203" pitchFamily="34" charset="0"/>
              </a:rPr>
              <a:t>¿Cómo influye el </a:t>
            </a:r>
          </a:p>
          <a:p>
            <a:pPr algn="ctr"/>
            <a:r>
              <a:rPr lang="es-ES" sz="4400">
                <a:latin typeface="Bahnschrift SemiCondensed" panose="020B0502040204020203" pitchFamily="34" charset="0"/>
              </a:rPr>
              <a:t>arrepentimiento de </a:t>
            </a:r>
          </a:p>
          <a:p>
            <a:pPr algn="ctr"/>
            <a:r>
              <a:rPr lang="es-ES" sz="4400">
                <a:latin typeface="Bahnschrift SemiCondensed" panose="020B0502040204020203" pitchFamily="34" charset="0"/>
              </a:rPr>
              <a:t>Nínive en la profecía</a:t>
            </a:r>
          </a:p>
          <a:p>
            <a:pPr algn="ctr"/>
            <a:r>
              <a:rPr lang="es-ES" sz="4400">
                <a:latin typeface="Bahnschrift SemiCondensed" panose="020B0502040204020203" pitchFamily="34" charset="0"/>
              </a:rPr>
              <a:t> del fin?</a:t>
            </a:r>
            <a:endParaRPr lang="es-DO" sz="4400" dirty="0">
              <a:latin typeface="Bahnschrift SemiCondensed" panose="020B0502040204020203" pitchFamily="34" charset="0"/>
            </a:endParaRPr>
          </a:p>
        </p:txBody>
      </p:sp>
      <p:sp>
        <p:nvSpPr>
          <p:cNvPr id="5" name="CuadroTexto 4">
            <a:extLst>
              <a:ext uri="{FF2B5EF4-FFF2-40B4-BE49-F238E27FC236}">
                <a16:creationId xmlns:a16="http://schemas.microsoft.com/office/drawing/2014/main" id="{F00E9097-1C38-C3D9-C94B-BA8B4A04C269}"/>
              </a:ext>
            </a:extLst>
          </p:cNvPr>
          <p:cNvSpPr txBox="1"/>
          <p:nvPr/>
        </p:nvSpPr>
        <p:spPr>
          <a:xfrm>
            <a:off x="5495027" y="810883"/>
            <a:ext cx="6521569" cy="4154984"/>
          </a:xfrm>
          <a:prstGeom prst="rect">
            <a:avLst/>
          </a:prstGeom>
          <a:noFill/>
        </p:spPr>
        <p:txBody>
          <a:bodyPr wrap="square" rtlCol="0">
            <a:spAutoFit/>
          </a:bodyPr>
          <a:lstStyle/>
          <a:p>
            <a:pPr algn="ctr"/>
            <a:r>
              <a:rPr lang="es-ES" sz="4400" dirty="0">
                <a:solidFill>
                  <a:schemeClr val="bg2"/>
                </a:solidFill>
                <a:latin typeface="Bahnschrift SemiCondensed" panose="020B0502040204020203" pitchFamily="34" charset="0"/>
              </a:rPr>
              <a:t>Nínive demostró</a:t>
            </a:r>
          </a:p>
          <a:p>
            <a:pPr algn="ctr"/>
            <a:r>
              <a:rPr lang="es-ES" sz="4400" dirty="0">
                <a:solidFill>
                  <a:schemeClr val="bg2"/>
                </a:solidFill>
                <a:latin typeface="Bahnschrift SemiCondensed" panose="020B0502040204020203" pitchFamily="34" charset="0"/>
              </a:rPr>
              <a:t> que algunas profecías son condicionales al arrepentimiento, a diferencia de eventos del fin como la segunda venida de Cristo.</a:t>
            </a:r>
          </a:p>
        </p:txBody>
      </p:sp>
      <p:sp>
        <p:nvSpPr>
          <p:cNvPr id="6" name="CuadroTexto 5">
            <a:extLst>
              <a:ext uri="{FF2B5EF4-FFF2-40B4-BE49-F238E27FC236}">
                <a16:creationId xmlns:a16="http://schemas.microsoft.com/office/drawing/2014/main" id="{B8CCC715-CDD5-2C4B-AC49-B5779CD339A5}"/>
              </a:ext>
            </a:extLst>
          </p:cNvPr>
          <p:cNvSpPr txBox="1"/>
          <p:nvPr/>
        </p:nvSpPr>
        <p:spPr>
          <a:xfrm>
            <a:off x="2182483" y="907118"/>
            <a:ext cx="370936" cy="646331"/>
          </a:xfrm>
          <a:prstGeom prst="rect">
            <a:avLst/>
          </a:prstGeom>
          <a:noFill/>
        </p:spPr>
        <p:txBody>
          <a:bodyPr wrap="square" rtlCol="0">
            <a:spAutoFit/>
          </a:bodyPr>
          <a:lstStyle/>
          <a:p>
            <a:r>
              <a:rPr lang="es-DO" sz="3600" dirty="0">
                <a:solidFill>
                  <a:schemeClr val="accent6"/>
                </a:solidFill>
              </a:rPr>
              <a:t>2</a:t>
            </a:r>
          </a:p>
        </p:txBody>
      </p:sp>
    </p:spTree>
    <p:extLst>
      <p:ext uri="{BB962C8B-B14F-4D97-AF65-F5344CB8AC3E}">
        <p14:creationId xmlns:p14="http://schemas.microsoft.com/office/powerpoint/2010/main" val="7613355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20E45-AB53-06D7-3244-55C9B8C58A12}"/>
            </a:ext>
          </a:extLst>
        </p:cNvPr>
        <p:cNvGrpSpPr/>
        <p:nvPr/>
      </p:nvGrpSpPr>
      <p:grpSpPr>
        <a:xfrm>
          <a:off x="0" y="0"/>
          <a:ext cx="0" cy="0"/>
          <a:chOff x="0" y="0"/>
          <a:chExt cx="0" cy="0"/>
        </a:xfrm>
      </p:grpSpPr>
      <p:pic>
        <p:nvPicPr>
          <p:cNvPr id="3" name="Imagen 2" descr="3">
            <a:extLst>
              <a:ext uri="{FF2B5EF4-FFF2-40B4-BE49-F238E27FC236}">
                <a16:creationId xmlns:a16="http://schemas.microsoft.com/office/drawing/2014/main" id="{5AF7D16B-4103-756E-19C1-2FFD5F935A24}"/>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02A3002-1B59-80CE-6343-05BF30EC703A}"/>
              </a:ext>
            </a:extLst>
          </p:cNvPr>
          <p:cNvSpPr txBox="1"/>
          <p:nvPr/>
        </p:nvSpPr>
        <p:spPr>
          <a:xfrm>
            <a:off x="210666" y="82330"/>
            <a:ext cx="9816861" cy="6186309"/>
          </a:xfrm>
          <a:prstGeom prst="rect">
            <a:avLst/>
          </a:prstGeom>
          <a:noFill/>
        </p:spPr>
        <p:txBody>
          <a:bodyPr wrap="square" rtlCol="0">
            <a:spAutoFit/>
          </a:bodyPr>
          <a:lstStyle/>
          <a:p>
            <a:r>
              <a:rPr lang="es-ES" sz="4400" dirty="0">
                <a:solidFill>
                  <a:schemeClr val="bg1"/>
                </a:solidFill>
                <a:latin typeface="Bahnschrift SemiCondensed" panose="020B0502040204020203" pitchFamily="34" charset="0"/>
              </a:rPr>
              <a:t>Jonás 3: 5, 10</a:t>
            </a:r>
          </a:p>
          <a:p>
            <a:r>
              <a:rPr lang="es-ES" sz="4400" dirty="0">
                <a:solidFill>
                  <a:schemeClr val="bg1"/>
                </a:solidFill>
                <a:latin typeface="Bahnschrift SemiCondensed" panose="020B0502040204020203" pitchFamily="34" charset="0"/>
              </a:rPr>
              <a:t>5 Y los hombres de Nínive </a:t>
            </a:r>
            <a:r>
              <a:rPr lang="es-ES" sz="4400" dirty="0">
                <a:solidFill>
                  <a:schemeClr val="accent6"/>
                </a:solidFill>
                <a:latin typeface="Bahnschrift SemiCondensed" panose="020B0502040204020203" pitchFamily="34" charset="0"/>
              </a:rPr>
              <a:t>creyeron</a:t>
            </a:r>
            <a:r>
              <a:rPr lang="es-ES" sz="4400" dirty="0">
                <a:solidFill>
                  <a:schemeClr val="bg1"/>
                </a:solidFill>
                <a:latin typeface="Bahnschrift SemiCondensed" panose="020B0502040204020203" pitchFamily="34" charset="0"/>
              </a:rPr>
              <a:t> a Dios, y proclamaron </a:t>
            </a:r>
            <a:r>
              <a:rPr lang="es-ES" sz="4400" dirty="0">
                <a:solidFill>
                  <a:schemeClr val="accent6"/>
                </a:solidFill>
                <a:latin typeface="Bahnschrift SemiCondensed" panose="020B0502040204020203" pitchFamily="34" charset="0"/>
              </a:rPr>
              <a:t>ayuno, y se vistieron de cilicio </a:t>
            </a:r>
            <a:r>
              <a:rPr lang="es-ES" sz="4400" dirty="0">
                <a:solidFill>
                  <a:schemeClr val="bg1"/>
                </a:solidFill>
                <a:latin typeface="Bahnschrift SemiCondensed" panose="020B0502040204020203" pitchFamily="34" charset="0"/>
              </a:rPr>
              <a:t>desde el mayor hasta el menor de ellos.</a:t>
            </a:r>
          </a:p>
          <a:p>
            <a:endParaRPr lang="es-ES" sz="4400" dirty="0">
              <a:solidFill>
                <a:schemeClr val="bg1"/>
              </a:solidFill>
              <a:latin typeface="Bahnschrift SemiCondensed" panose="020B0502040204020203" pitchFamily="34" charset="0"/>
            </a:endParaRPr>
          </a:p>
          <a:p>
            <a:r>
              <a:rPr lang="es-ES" sz="4400" dirty="0">
                <a:solidFill>
                  <a:schemeClr val="bg1"/>
                </a:solidFill>
                <a:latin typeface="Bahnschrift SemiCondensed" panose="020B0502040204020203" pitchFamily="34" charset="0"/>
              </a:rPr>
              <a:t>10 Y </a:t>
            </a:r>
            <a:r>
              <a:rPr lang="es-ES" sz="4400" dirty="0">
                <a:solidFill>
                  <a:schemeClr val="accent6"/>
                </a:solidFill>
                <a:latin typeface="Bahnschrift SemiCondensed" panose="020B0502040204020203" pitchFamily="34" charset="0"/>
              </a:rPr>
              <a:t>vio</a:t>
            </a:r>
            <a:r>
              <a:rPr lang="es-ES" sz="4400" dirty="0">
                <a:solidFill>
                  <a:schemeClr val="bg1"/>
                </a:solidFill>
                <a:latin typeface="Bahnschrift SemiCondensed" panose="020B0502040204020203" pitchFamily="34" charset="0"/>
              </a:rPr>
              <a:t> Dios lo que hicieron, que </a:t>
            </a:r>
            <a:r>
              <a:rPr lang="es-ES" sz="4400" dirty="0">
                <a:solidFill>
                  <a:schemeClr val="accent6"/>
                </a:solidFill>
                <a:latin typeface="Bahnschrift SemiCondensed" panose="020B0502040204020203" pitchFamily="34" charset="0"/>
              </a:rPr>
              <a:t>se convirtieron</a:t>
            </a:r>
            <a:r>
              <a:rPr lang="es-ES" sz="4400" dirty="0">
                <a:solidFill>
                  <a:schemeClr val="bg1"/>
                </a:solidFill>
                <a:latin typeface="Bahnschrift SemiCondensed" panose="020B0502040204020203" pitchFamily="34" charset="0"/>
              </a:rPr>
              <a:t> de su mal camino; y </a:t>
            </a:r>
            <a:r>
              <a:rPr lang="es-ES" sz="4400" dirty="0">
                <a:solidFill>
                  <a:schemeClr val="accent6"/>
                </a:solidFill>
                <a:latin typeface="Bahnschrift SemiCondensed" panose="020B0502040204020203" pitchFamily="34" charset="0"/>
              </a:rPr>
              <a:t>se arrepintió del mal </a:t>
            </a:r>
            <a:r>
              <a:rPr lang="es-ES" sz="4400" dirty="0">
                <a:solidFill>
                  <a:schemeClr val="bg1"/>
                </a:solidFill>
                <a:latin typeface="Bahnschrift SemiCondensed" panose="020B0502040204020203" pitchFamily="34" charset="0"/>
              </a:rPr>
              <a:t>que había dicho que les haría, y no lo hizo.</a:t>
            </a:r>
            <a:endParaRPr lang="es-DO" sz="44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25288121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8FEB9-3B69-994B-5CB3-0BA68A7CDE8C}"/>
            </a:ext>
          </a:extLst>
        </p:cNvPr>
        <p:cNvGrpSpPr/>
        <p:nvPr/>
      </p:nvGrpSpPr>
      <p:grpSpPr>
        <a:xfrm>
          <a:off x="0" y="0"/>
          <a:ext cx="0" cy="0"/>
          <a:chOff x="0" y="0"/>
          <a:chExt cx="0" cy="0"/>
        </a:xfrm>
      </p:grpSpPr>
      <p:pic>
        <p:nvPicPr>
          <p:cNvPr id="3" name="Imagen 2" descr="3">
            <a:extLst>
              <a:ext uri="{FF2B5EF4-FFF2-40B4-BE49-F238E27FC236}">
                <a16:creationId xmlns:a16="http://schemas.microsoft.com/office/drawing/2014/main" id="{C8D2C3D7-0146-98D2-A015-3CDA3FF7AC70}"/>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44C36CF8-6E47-989C-9984-4492904C7EC1}"/>
              </a:ext>
            </a:extLst>
          </p:cNvPr>
          <p:cNvSpPr txBox="1"/>
          <p:nvPr/>
        </p:nvSpPr>
        <p:spPr>
          <a:xfrm>
            <a:off x="271731" y="82590"/>
            <a:ext cx="9816861" cy="6186309"/>
          </a:xfrm>
          <a:prstGeom prst="rect">
            <a:avLst/>
          </a:prstGeom>
          <a:noFill/>
        </p:spPr>
        <p:txBody>
          <a:bodyPr wrap="square" rtlCol="0">
            <a:spAutoFit/>
          </a:bodyPr>
          <a:lstStyle/>
          <a:p>
            <a:r>
              <a:rPr lang="es-ES" sz="4400" dirty="0" err="1">
                <a:solidFill>
                  <a:schemeClr val="bg1"/>
                </a:solidFill>
                <a:latin typeface="Bahnschrift SemiCondensed" panose="020B0502040204020203" pitchFamily="34" charset="0"/>
              </a:rPr>
              <a:t>Jer</a:t>
            </a:r>
            <a:r>
              <a:rPr lang="es-ES" sz="4400" dirty="0">
                <a:solidFill>
                  <a:schemeClr val="bg1"/>
                </a:solidFill>
                <a:latin typeface="Bahnschrift SemiCondensed" panose="020B0502040204020203" pitchFamily="34" charset="0"/>
              </a:rPr>
              <a:t>. 18: 8-10</a:t>
            </a:r>
          </a:p>
          <a:p>
            <a:r>
              <a:rPr lang="es-ES" sz="4400" dirty="0">
                <a:solidFill>
                  <a:schemeClr val="bg1"/>
                </a:solidFill>
                <a:latin typeface="Bahnschrift SemiCondensed" panose="020B0502040204020203" pitchFamily="34" charset="0"/>
              </a:rPr>
              <a:t>Pero si esos pueblos </a:t>
            </a:r>
            <a:r>
              <a:rPr lang="es-ES" sz="4400" dirty="0">
                <a:solidFill>
                  <a:schemeClr val="accent6"/>
                </a:solidFill>
                <a:latin typeface="Bahnschrift SemiCondensed" panose="020B0502040204020203" pitchFamily="34" charset="0"/>
              </a:rPr>
              <a:t>se convirtieren de su maldad</a:t>
            </a:r>
            <a:r>
              <a:rPr lang="es-ES" sz="4400" dirty="0">
                <a:solidFill>
                  <a:schemeClr val="bg1"/>
                </a:solidFill>
                <a:latin typeface="Bahnschrift SemiCondensed" panose="020B0502040204020203" pitchFamily="34" charset="0"/>
              </a:rPr>
              <a:t>  contra la cual hablé, </a:t>
            </a:r>
            <a:r>
              <a:rPr lang="es-ES" sz="4400" dirty="0">
                <a:solidFill>
                  <a:schemeClr val="accent6"/>
                </a:solidFill>
                <a:latin typeface="Bahnschrift SemiCondensed" panose="020B0502040204020203" pitchFamily="34" charset="0"/>
              </a:rPr>
              <a:t>yo me arrepentiré del mal </a:t>
            </a:r>
            <a:r>
              <a:rPr lang="es-ES" sz="4400" dirty="0">
                <a:solidFill>
                  <a:schemeClr val="bg1"/>
                </a:solidFill>
                <a:latin typeface="Bahnschrift SemiCondensed" panose="020B0502040204020203" pitchFamily="34" charset="0"/>
              </a:rPr>
              <a:t>que había pensado hacerles, 9 y en un instante hablaré de la gente y del reino, para </a:t>
            </a:r>
            <a:r>
              <a:rPr lang="es-ES" sz="4400" dirty="0">
                <a:solidFill>
                  <a:schemeClr val="accent6"/>
                </a:solidFill>
                <a:latin typeface="Bahnschrift SemiCondensed" panose="020B0502040204020203" pitchFamily="34" charset="0"/>
              </a:rPr>
              <a:t>edificar</a:t>
            </a:r>
            <a:r>
              <a:rPr lang="es-ES" sz="4400" dirty="0">
                <a:solidFill>
                  <a:schemeClr val="bg1"/>
                </a:solidFill>
                <a:latin typeface="Bahnschrift SemiCondensed" panose="020B0502040204020203" pitchFamily="34" charset="0"/>
              </a:rPr>
              <a:t> y para plantar. 10 Pero </a:t>
            </a:r>
            <a:r>
              <a:rPr lang="es-ES" sz="4400" dirty="0">
                <a:solidFill>
                  <a:schemeClr val="accent6"/>
                </a:solidFill>
                <a:latin typeface="Bahnschrift SemiCondensed" panose="020B0502040204020203" pitchFamily="34" charset="0"/>
              </a:rPr>
              <a:t>si hiciere lo malo delante de mis ojos</a:t>
            </a:r>
            <a:r>
              <a:rPr lang="es-ES" sz="4400" dirty="0">
                <a:solidFill>
                  <a:schemeClr val="bg1"/>
                </a:solidFill>
                <a:latin typeface="Bahnschrift SemiCondensed" panose="020B0502040204020203" pitchFamily="34" charset="0"/>
              </a:rPr>
              <a:t>, no oyendo mi voz, </a:t>
            </a:r>
            <a:r>
              <a:rPr lang="es-ES" sz="4400" dirty="0">
                <a:solidFill>
                  <a:schemeClr val="accent6"/>
                </a:solidFill>
                <a:latin typeface="Bahnschrift SemiCondensed" panose="020B0502040204020203" pitchFamily="34" charset="0"/>
              </a:rPr>
              <a:t>me arrepentiré del bien</a:t>
            </a:r>
            <a:r>
              <a:rPr lang="es-ES" sz="4400" dirty="0">
                <a:solidFill>
                  <a:schemeClr val="bg1"/>
                </a:solidFill>
                <a:latin typeface="Bahnschrift SemiCondensed" panose="020B0502040204020203" pitchFamily="34" charset="0"/>
              </a:rPr>
              <a:t> que había determinado hacerle.</a:t>
            </a:r>
            <a:endParaRPr lang="es-DO" sz="44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3877814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538BE-9CF4-B1B0-3A25-40F3A4F64DF4}"/>
            </a:ext>
          </a:extLst>
        </p:cNvPr>
        <p:cNvGrpSpPr/>
        <p:nvPr/>
      </p:nvGrpSpPr>
      <p:grpSpPr>
        <a:xfrm>
          <a:off x="0" y="0"/>
          <a:ext cx="0" cy="0"/>
          <a:chOff x="0" y="0"/>
          <a:chExt cx="0" cy="0"/>
        </a:xfrm>
      </p:grpSpPr>
      <p:pic>
        <p:nvPicPr>
          <p:cNvPr id="3" name="Imagen 2" descr="4">
            <a:extLst>
              <a:ext uri="{FF2B5EF4-FFF2-40B4-BE49-F238E27FC236}">
                <a16:creationId xmlns:a16="http://schemas.microsoft.com/office/drawing/2014/main" id="{C3BD0C63-CC0B-648F-6863-BB622C72990E}"/>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5E68D51-E94F-E563-E690-D903B4B68367}"/>
              </a:ext>
            </a:extLst>
          </p:cNvPr>
          <p:cNvSpPr txBox="1"/>
          <p:nvPr/>
        </p:nvSpPr>
        <p:spPr>
          <a:xfrm>
            <a:off x="2165230" y="353532"/>
            <a:ext cx="974785" cy="646331"/>
          </a:xfrm>
          <a:prstGeom prst="rect">
            <a:avLst/>
          </a:prstGeom>
          <a:noFill/>
        </p:spPr>
        <p:txBody>
          <a:bodyPr wrap="square" rtlCol="0">
            <a:spAutoFit/>
          </a:bodyPr>
          <a:lstStyle/>
          <a:p>
            <a:pPr algn="ctr"/>
            <a:r>
              <a:rPr lang="es-DO" sz="3600" dirty="0"/>
              <a:t>B</a:t>
            </a:r>
          </a:p>
        </p:txBody>
      </p:sp>
      <p:sp>
        <p:nvSpPr>
          <p:cNvPr id="5" name="CuadroTexto 4">
            <a:extLst>
              <a:ext uri="{FF2B5EF4-FFF2-40B4-BE49-F238E27FC236}">
                <a16:creationId xmlns:a16="http://schemas.microsoft.com/office/drawing/2014/main" id="{14E08064-F7B3-4DB9-85CF-F12BEECA5979}"/>
              </a:ext>
            </a:extLst>
          </p:cNvPr>
          <p:cNvSpPr txBox="1"/>
          <p:nvPr/>
        </p:nvSpPr>
        <p:spPr>
          <a:xfrm>
            <a:off x="4732118" y="4391"/>
            <a:ext cx="7323826" cy="6524863"/>
          </a:xfrm>
          <a:prstGeom prst="rect">
            <a:avLst/>
          </a:prstGeom>
          <a:noFill/>
        </p:spPr>
        <p:txBody>
          <a:bodyPr wrap="square" rtlCol="0">
            <a:spAutoFit/>
          </a:bodyPr>
          <a:lstStyle/>
          <a:p>
            <a:pPr algn="ctr"/>
            <a:r>
              <a:rPr lang="es-ES" sz="3800">
                <a:solidFill>
                  <a:schemeClr val="bg1"/>
                </a:solidFill>
                <a:latin typeface="Bahnschrift SemiCondensed" panose="020B0502040204020203" pitchFamily="34" charset="0"/>
              </a:rPr>
              <a:t>Algunas profecías, como la de que Nínive sería destruida, son condicionales. Sin embargo, otras profecías se cumplirán independientemente de la respuesta humana. Por ejemplo,  las profecías acerca de la primera y la segunda venida de Cristo, la marca de la bestia y la persecución al final del tiempo no son eventos condicionales.  Lección del lunes.</a:t>
            </a:r>
            <a:endParaRPr lang="es-DO" sz="38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42601373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3191C-2C4B-BE8A-8171-103A3C3F5F85}"/>
            </a:ext>
          </a:extLst>
        </p:cNvPr>
        <p:cNvGrpSpPr/>
        <p:nvPr/>
      </p:nvGrpSpPr>
      <p:grpSpPr>
        <a:xfrm>
          <a:off x="0" y="0"/>
          <a:ext cx="0" cy="0"/>
          <a:chOff x="0" y="0"/>
          <a:chExt cx="0" cy="0"/>
        </a:xfrm>
      </p:grpSpPr>
      <p:pic>
        <p:nvPicPr>
          <p:cNvPr id="3" name="Imagen 2" descr="2">
            <a:extLst>
              <a:ext uri="{FF2B5EF4-FFF2-40B4-BE49-F238E27FC236}">
                <a16:creationId xmlns:a16="http://schemas.microsoft.com/office/drawing/2014/main" id="{D91B86E6-6C68-F161-D575-BF707D7F921E}"/>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FFECAC2D-B11F-A879-181C-48304D143534}"/>
              </a:ext>
            </a:extLst>
          </p:cNvPr>
          <p:cNvSpPr txBox="1"/>
          <p:nvPr/>
        </p:nvSpPr>
        <p:spPr>
          <a:xfrm>
            <a:off x="192657" y="2236278"/>
            <a:ext cx="4681267" cy="3477875"/>
          </a:xfrm>
          <a:prstGeom prst="rect">
            <a:avLst/>
          </a:prstGeom>
          <a:noFill/>
        </p:spPr>
        <p:txBody>
          <a:bodyPr wrap="square" rtlCol="0">
            <a:spAutoFit/>
          </a:bodyPr>
          <a:lstStyle/>
          <a:p>
            <a:pPr algn="ctr"/>
            <a:r>
              <a:rPr lang="es-ES" sz="4400" dirty="0">
                <a:latin typeface="Bahnschrift SemiCondensed" panose="020B0502040204020203" pitchFamily="34" charset="0"/>
              </a:rPr>
              <a:t>¿Cómo se relaciona la caída de la Babilonia antigua</a:t>
            </a:r>
          </a:p>
          <a:p>
            <a:pPr algn="ctr"/>
            <a:r>
              <a:rPr lang="es-ES" sz="4400" dirty="0">
                <a:latin typeface="Bahnschrift SemiCondensed" panose="020B0502040204020203" pitchFamily="34" charset="0"/>
              </a:rPr>
              <a:t> con la  del tiempo del fin?</a:t>
            </a:r>
            <a:endParaRPr lang="es-DO" sz="4400" dirty="0">
              <a:latin typeface="Bahnschrift SemiCondensed" panose="020B0502040204020203" pitchFamily="34" charset="0"/>
            </a:endParaRPr>
          </a:p>
        </p:txBody>
      </p:sp>
      <p:sp>
        <p:nvSpPr>
          <p:cNvPr id="5" name="CuadroTexto 4">
            <a:extLst>
              <a:ext uri="{FF2B5EF4-FFF2-40B4-BE49-F238E27FC236}">
                <a16:creationId xmlns:a16="http://schemas.microsoft.com/office/drawing/2014/main" id="{61029BB7-DC78-4D0B-AAD8-E57CC125C988}"/>
              </a:ext>
            </a:extLst>
          </p:cNvPr>
          <p:cNvSpPr txBox="1"/>
          <p:nvPr/>
        </p:nvSpPr>
        <p:spPr>
          <a:xfrm>
            <a:off x="5477774" y="491706"/>
            <a:ext cx="6521569" cy="4154984"/>
          </a:xfrm>
          <a:prstGeom prst="rect">
            <a:avLst/>
          </a:prstGeom>
          <a:noFill/>
        </p:spPr>
        <p:txBody>
          <a:bodyPr wrap="square" rtlCol="0">
            <a:spAutoFit/>
          </a:bodyPr>
          <a:lstStyle/>
          <a:p>
            <a:pPr algn="ctr"/>
            <a:r>
              <a:rPr lang="es-ES" sz="4400" dirty="0">
                <a:solidFill>
                  <a:schemeClr val="bg2"/>
                </a:solidFill>
                <a:latin typeface="Bahnschrift SemiCondensed" panose="020B0502040204020203" pitchFamily="34" charset="0"/>
              </a:rPr>
              <a:t>La Babilonia antigua fue sorprendida sin preparación, alejada de Dios, así como la venida de Cristo tomará por sorpresa a la Babilonia del fin.</a:t>
            </a:r>
          </a:p>
        </p:txBody>
      </p:sp>
      <p:sp>
        <p:nvSpPr>
          <p:cNvPr id="6" name="CuadroTexto 5">
            <a:extLst>
              <a:ext uri="{FF2B5EF4-FFF2-40B4-BE49-F238E27FC236}">
                <a16:creationId xmlns:a16="http://schemas.microsoft.com/office/drawing/2014/main" id="{CCF4D02F-77E0-8795-364C-A8A29FD27D15}"/>
              </a:ext>
            </a:extLst>
          </p:cNvPr>
          <p:cNvSpPr txBox="1"/>
          <p:nvPr/>
        </p:nvSpPr>
        <p:spPr>
          <a:xfrm>
            <a:off x="2182483" y="907118"/>
            <a:ext cx="370936" cy="646331"/>
          </a:xfrm>
          <a:prstGeom prst="rect">
            <a:avLst/>
          </a:prstGeom>
          <a:noFill/>
        </p:spPr>
        <p:txBody>
          <a:bodyPr wrap="square" rtlCol="0">
            <a:spAutoFit/>
          </a:bodyPr>
          <a:lstStyle/>
          <a:p>
            <a:r>
              <a:rPr lang="es-DO" sz="3600" dirty="0">
                <a:solidFill>
                  <a:schemeClr val="accent6"/>
                </a:solidFill>
              </a:rPr>
              <a:t>3</a:t>
            </a:r>
          </a:p>
        </p:txBody>
      </p:sp>
    </p:spTree>
    <p:extLst>
      <p:ext uri="{BB962C8B-B14F-4D97-AF65-F5344CB8AC3E}">
        <p14:creationId xmlns:p14="http://schemas.microsoft.com/office/powerpoint/2010/main" val="9445785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FBF0E-D3A3-3D44-46D0-4C0DDC1CE5D3}"/>
            </a:ext>
          </a:extLst>
        </p:cNvPr>
        <p:cNvGrpSpPr/>
        <p:nvPr/>
      </p:nvGrpSpPr>
      <p:grpSpPr>
        <a:xfrm>
          <a:off x="0" y="0"/>
          <a:ext cx="0" cy="0"/>
          <a:chOff x="0" y="0"/>
          <a:chExt cx="0" cy="0"/>
        </a:xfrm>
      </p:grpSpPr>
      <p:pic>
        <p:nvPicPr>
          <p:cNvPr id="3" name="Imagen 2" descr="3">
            <a:extLst>
              <a:ext uri="{FF2B5EF4-FFF2-40B4-BE49-F238E27FC236}">
                <a16:creationId xmlns:a16="http://schemas.microsoft.com/office/drawing/2014/main" id="{2D8F5518-7993-6B31-4E6E-E65B6F542F57}"/>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692A1ECE-1ECE-AD7A-8714-55912EFFF0F2}"/>
              </a:ext>
            </a:extLst>
          </p:cNvPr>
          <p:cNvSpPr txBox="1"/>
          <p:nvPr/>
        </p:nvSpPr>
        <p:spPr>
          <a:xfrm>
            <a:off x="223604" y="64168"/>
            <a:ext cx="9816861" cy="6186309"/>
          </a:xfrm>
          <a:prstGeom prst="rect">
            <a:avLst/>
          </a:prstGeom>
          <a:noFill/>
        </p:spPr>
        <p:txBody>
          <a:bodyPr wrap="square" rtlCol="0">
            <a:spAutoFit/>
          </a:bodyPr>
          <a:lstStyle/>
          <a:p>
            <a:r>
              <a:rPr lang="es-ES" sz="3600" dirty="0">
                <a:solidFill>
                  <a:schemeClr val="bg1"/>
                </a:solidFill>
                <a:latin typeface="Bahnschrift SemiCondensed" panose="020B0502040204020203" pitchFamily="34" charset="0"/>
              </a:rPr>
              <a:t>Dn. 5: 22-28</a:t>
            </a:r>
          </a:p>
          <a:p>
            <a:r>
              <a:rPr lang="es-ES" sz="3600" dirty="0">
                <a:solidFill>
                  <a:schemeClr val="bg1"/>
                </a:solidFill>
                <a:latin typeface="Bahnschrift SemiCondensed" panose="020B0502040204020203" pitchFamily="34" charset="0"/>
              </a:rPr>
              <a:t>Y tú, su hijo </a:t>
            </a:r>
            <a:r>
              <a:rPr lang="es-ES" sz="3600" dirty="0" err="1">
                <a:solidFill>
                  <a:schemeClr val="accent6"/>
                </a:solidFill>
                <a:latin typeface="Bahnschrift SemiCondensed" panose="020B0502040204020203" pitchFamily="34" charset="0"/>
              </a:rPr>
              <a:t>Belsasar</a:t>
            </a:r>
            <a:r>
              <a:rPr lang="es-ES" sz="3600" dirty="0">
                <a:solidFill>
                  <a:schemeClr val="accent6"/>
                </a:solidFill>
                <a:latin typeface="Bahnschrift SemiCondensed" panose="020B0502040204020203" pitchFamily="34" charset="0"/>
              </a:rPr>
              <a:t>, no has humillado tu corazón</a:t>
            </a:r>
            <a:r>
              <a:rPr lang="es-ES" sz="3600" dirty="0">
                <a:solidFill>
                  <a:schemeClr val="bg1"/>
                </a:solidFill>
                <a:latin typeface="Bahnschrift SemiCondensed" panose="020B0502040204020203" pitchFamily="34" charset="0"/>
              </a:rPr>
              <a:t>, sabiendo todo esto; 23 sino que contra el Señor del cielo </a:t>
            </a:r>
            <a:r>
              <a:rPr lang="es-ES" sz="3600" dirty="0">
                <a:solidFill>
                  <a:schemeClr val="accent6"/>
                </a:solidFill>
                <a:latin typeface="Bahnschrift SemiCondensed" panose="020B0502040204020203" pitchFamily="34" charset="0"/>
              </a:rPr>
              <a:t>te has ensoberbecido</a:t>
            </a:r>
            <a:r>
              <a:rPr lang="es-ES" sz="3600" dirty="0">
                <a:solidFill>
                  <a:schemeClr val="bg1"/>
                </a:solidFill>
                <a:latin typeface="Bahnschrift SemiCondensed" panose="020B0502040204020203" pitchFamily="34" charset="0"/>
              </a:rPr>
              <a:t>, e hiciste traer delante de ti los vasos de su casa, y tú y tus grandes, tus mujeres y tus concubinas, bebisteis vino en ellos; además de esto, </a:t>
            </a:r>
            <a:r>
              <a:rPr lang="es-ES" sz="3600" dirty="0">
                <a:solidFill>
                  <a:schemeClr val="accent6"/>
                </a:solidFill>
                <a:latin typeface="Bahnschrift SemiCondensed" panose="020B0502040204020203" pitchFamily="34" charset="0"/>
              </a:rPr>
              <a:t>diste alabanza a dioses de plata y oro, de bronce, de hierro, de madera y de piedra, que ni ven, ni oyen, ni saben</a:t>
            </a:r>
            <a:r>
              <a:rPr lang="es-ES" sz="3600" dirty="0">
                <a:solidFill>
                  <a:schemeClr val="bg1"/>
                </a:solidFill>
                <a:latin typeface="Bahnschrift SemiCondensed" panose="020B0502040204020203" pitchFamily="34" charset="0"/>
              </a:rPr>
              <a:t>; y al Dios en cuya mano está tu vida, y cuyos son todos tus caminos, </a:t>
            </a:r>
            <a:r>
              <a:rPr lang="es-ES" sz="3600" dirty="0">
                <a:solidFill>
                  <a:schemeClr val="accent6"/>
                </a:solidFill>
                <a:latin typeface="Bahnschrift SemiCondensed" panose="020B0502040204020203" pitchFamily="34" charset="0"/>
              </a:rPr>
              <a:t>nunca honraste</a:t>
            </a:r>
            <a:r>
              <a:rPr lang="es-ES" sz="3600" dirty="0">
                <a:solidFill>
                  <a:schemeClr val="bg1"/>
                </a:solidFill>
                <a:latin typeface="Bahnschrift SemiCondensed" panose="020B0502040204020203" pitchFamily="34" charset="0"/>
              </a:rPr>
              <a:t>. </a:t>
            </a:r>
            <a:endParaRPr lang="es-DO" sz="36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1008952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1D3B8-34F4-95F7-A36E-63D24BA2EEF6}"/>
            </a:ext>
          </a:extLst>
        </p:cNvPr>
        <p:cNvGrpSpPr/>
        <p:nvPr/>
      </p:nvGrpSpPr>
      <p:grpSpPr>
        <a:xfrm>
          <a:off x="0" y="0"/>
          <a:ext cx="0" cy="0"/>
          <a:chOff x="0" y="0"/>
          <a:chExt cx="0" cy="0"/>
        </a:xfrm>
      </p:grpSpPr>
      <p:pic>
        <p:nvPicPr>
          <p:cNvPr id="3" name="Imagen 2" descr="3">
            <a:extLst>
              <a:ext uri="{FF2B5EF4-FFF2-40B4-BE49-F238E27FC236}">
                <a16:creationId xmlns:a16="http://schemas.microsoft.com/office/drawing/2014/main" id="{27B44CB0-D2DA-D6FF-48CF-01629AABE235}"/>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2B9BAADE-E7BA-AC5C-F6DB-B0B6414D2270}"/>
              </a:ext>
            </a:extLst>
          </p:cNvPr>
          <p:cNvSpPr txBox="1"/>
          <p:nvPr/>
        </p:nvSpPr>
        <p:spPr>
          <a:xfrm>
            <a:off x="223604" y="64168"/>
            <a:ext cx="9816861" cy="6863417"/>
          </a:xfrm>
          <a:prstGeom prst="rect">
            <a:avLst/>
          </a:prstGeom>
          <a:noFill/>
        </p:spPr>
        <p:txBody>
          <a:bodyPr wrap="square" rtlCol="0">
            <a:spAutoFit/>
          </a:bodyPr>
          <a:lstStyle/>
          <a:p>
            <a:r>
              <a:rPr lang="es-ES" sz="4400" dirty="0">
                <a:solidFill>
                  <a:schemeClr val="bg1"/>
                </a:solidFill>
                <a:latin typeface="Bahnschrift SemiCondensed" panose="020B0502040204020203" pitchFamily="34" charset="0"/>
              </a:rPr>
              <a:t>Dn. 5: 22-28</a:t>
            </a:r>
          </a:p>
          <a:p>
            <a:r>
              <a:rPr lang="es-ES" sz="4400" dirty="0">
                <a:solidFill>
                  <a:schemeClr val="bg1"/>
                </a:solidFill>
                <a:latin typeface="Bahnschrift SemiCondensed" panose="020B0502040204020203" pitchFamily="34" charset="0"/>
              </a:rPr>
              <a:t>24 Entonces de su presencia fue enviada la mano que trazó esta escritura. 25 Y la escritura que trazó es: </a:t>
            </a:r>
            <a:r>
              <a:rPr lang="es-ES" sz="4400" dirty="0">
                <a:solidFill>
                  <a:srgbClr val="FF0000"/>
                </a:solidFill>
                <a:latin typeface="Bahnschrift SemiCondensed" panose="020B0502040204020203" pitchFamily="34" charset="0"/>
              </a:rPr>
              <a:t>MENE, MENE, TEKEL, UPARSIN</a:t>
            </a:r>
            <a:r>
              <a:rPr lang="es-ES" sz="4400" dirty="0">
                <a:solidFill>
                  <a:schemeClr val="bg1"/>
                </a:solidFill>
                <a:latin typeface="Bahnschrift SemiCondensed" panose="020B0502040204020203" pitchFamily="34" charset="0"/>
              </a:rPr>
              <a:t>. 26 Esta es la interpretación del asunto: MENE: Contó Dios tu reino, </a:t>
            </a:r>
            <a:r>
              <a:rPr lang="es-ES" sz="4400" dirty="0">
                <a:solidFill>
                  <a:schemeClr val="accent6"/>
                </a:solidFill>
                <a:latin typeface="Bahnschrift SemiCondensed" panose="020B0502040204020203" pitchFamily="34" charset="0"/>
              </a:rPr>
              <a:t>y le ha puesto fin</a:t>
            </a:r>
            <a:r>
              <a:rPr lang="es-ES" sz="4400" dirty="0">
                <a:solidFill>
                  <a:schemeClr val="bg1"/>
                </a:solidFill>
                <a:latin typeface="Bahnschrift SemiCondensed" panose="020B0502040204020203" pitchFamily="34" charset="0"/>
              </a:rPr>
              <a:t>. 27 TEKEL: Pesado has sido en balanza, y fuiste </a:t>
            </a:r>
            <a:r>
              <a:rPr lang="es-ES" sz="4400" dirty="0">
                <a:solidFill>
                  <a:schemeClr val="accent6"/>
                </a:solidFill>
                <a:latin typeface="Bahnschrift SemiCondensed" panose="020B0502040204020203" pitchFamily="34" charset="0"/>
              </a:rPr>
              <a:t>hallado falto</a:t>
            </a:r>
            <a:r>
              <a:rPr lang="es-ES" sz="4400" dirty="0">
                <a:solidFill>
                  <a:schemeClr val="bg1"/>
                </a:solidFill>
                <a:latin typeface="Bahnschrift SemiCondensed" panose="020B0502040204020203" pitchFamily="34" charset="0"/>
              </a:rPr>
              <a:t>. 28 PERES: </a:t>
            </a:r>
            <a:r>
              <a:rPr lang="es-ES" sz="4400" dirty="0">
                <a:solidFill>
                  <a:schemeClr val="accent6"/>
                </a:solidFill>
                <a:latin typeface="Bahnschrift SemiCondensed" panose="020B0502040204020203" pitchFamily="34" charset="0"/>
              </a:rPr>
              <a:t>Tu reino ha sido roto</a:t>
            </a:r>
            <a:r>
              <a:rPr lang="es-ES" sz="4400" dirty="0">
                <a:solidFill>
                  <a:schemeClr val="bg1"/>
                </a:solidFill>
                <a:latin typeface="Bahnschrift SemiCondensed" panose="020B0502040204020203" pitchFamily="34" charset="0"/>
              </a:rPr>
              <a:t>, y dado a los medos y a los persas.</a:t>
            </a:r>
            <a:endParaRPr lang="es-DO" sz="44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29356963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EB671D-C4AB-8C96-8F25-FFF05BB888FE}"/>
            </a:ext>
          </a:extLst>
        </p:cNvPr>
        <p:cNvGrpSpPr/>
        <p:nvPr/>
      </p:nvGrpSpPr>
      <p:grpSpPr>
        <a:xfrm>
          <a:off x="0" y="0"/>
          <a:ext cx="0" cy="0"/>
          <a:chOff x="0" y="0"/>
          <a:chExt cx="0" cy="0"/>
        </a:xfrm>
      </p:grpSpPr>
      <p:pic>
        <p:nvPicPr>
          <p:cNvPr id="3" name="Imagen 2" descr="3">
            <a:extLst>
              <a:ext uri="{FF2B5EF4-FFF2-40B4-BE49-F238E27FC236}">
                <a16:creationId xmlns:a16="http://schemas.microsoft.com/office/drawing/2014/main" id="{40A5A0DB-5DCD-1A9E-A8A9-25A9283BCD8A}"/>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1A01DC4-4589-32ED-3244-B5764EC96937}"/>
              </a:ext>
            </a:extLst>
          </p:cNvPr>
          <p:cNvSpPr txBox="1"/>
          <p:nvPr/>
        </p:nvSpPr>
        <p:spPr>
          <a:xfrm>
            <a:off x="223604" y="64168"/>
            <a:ext cx="9816861" cy="6555641"/>
          </a:xfrm>
          <a:prstGeom prst="rect">
            <a:avLst/>
          </a:prstGeom>
          <a:noFill/>
        </p:spPr>
        <p:txBody>
          <a:bodyPr wrap="square" rtlCol="0">
            <a:spAutoFit/>
          </a:bodyPr>
          <a:lstStyle/>
          <a:p>
            <a:r>
              <a:rPr lang="es-ES" sz="6000" dirty="0">
                <a:solidFill>
                  <a:schemeClr val="bg1"/>
                </a:solidFill>
                <a:latin typeface="Bahnschrift SemiCondensed" panose="020B0502040204020203" pitchFamily="34" charset="0"/>
              </a:rPr>
              <a:t>Ap. 16: 15</a:t>
            </a:r>
          </a:p>
          <a:p>
            <a:r>
              <a:rPr lang="es-ES" sz="6000" dirty="0">
                <a:solidFill>
                  <a:schemeClr val="bg1"/>
                </a:solidFill>
                <a:latin typeface="Bahnschrift SemiCondensed" panose="020B0502040204020203" pitchFamily="34" charset="0"/>
              </a:rPr>
              <a:t>He aquí, yo </a:t>
            </a:r>
            <a:r>
              <a:rPr lang="es-ES" sz="6000" dirty="0">
                <a:solidFill>
                  <a:schemeClr val="accent6"/>
                </a:solidFill>
                <a:latin typeface="Bahnschrift SemiCondensed" panose="020B0502040204020203" pitchFamily="34" charset="0"/>
              </a:rPr>
              <a:t>vengo como ladrón [de forma inesperada]. </a:t>
            </a:r>
            <a:r>
              <a:rPr lang="es-ES" sz="6000" dirty="0">
                <a:solidFill>
                  <a:schemeClr val="bg1"/>
                </a:solidFill>
                <a:latin typeface="Bahnschrift SemiCondensed" panose="020B0502040204020203" pitchFamily="34" charset="0"/>
              </a:rPr>
              <a:t>Bienaventurado el que </a:t>
            </a:r>
            <a:r>
              <a:rPr lang="es-ES" sz="6000" dirty="0">
                <a:solidFill>
                  <a:schemeClr val="accent6"/>
                </a:solidFill>
                <a:latin typeface="Bahnschrift SemiCondensed" panose="020B0502040204020203" pitchFamily="34" charset="0"/>
              </a:rPr>
              <a:t>vela</a:t>
            </a:r>
            <a:r>
              <a:rPr lang="es-ES" sz="6000" dirty="0">
                <a:solidFill>
                  <a:schemeClr val="bg1"/>
                </a:solidFill>
                <a:latin typeface="Bahnschrift SemiCondensed" panose="020B0502040204020203" pitchFamily="34" charset="0"/>
              </a:rPr>
              <a:t>, y </a:t>
            </a:r>
            <a:r>
              <a:rPr lang="es-ES" sz="6000" dirty="0">
                <a:solidFill>
                  <a:schemeClr val="accent6"/>
                </a:solidFill>
                <a:latin typeface="Bahnschrift SemiCondensed" panose="020B0502040204020203" pitchFamily="34" charset="0"/>
              </a:rPr>
              <a:t>guarda sus ropas</a:t>
            </a:r>
            <a:r>
              <a:rPr lang="es-ES" sz="6000" dirty="0">
                <a:solidFill>
                  <a:schemeClr val="bg1"/>
                </a:solidFill>
                <a:latin typeface="Bahnschrift SemiCondensed" panose="020B0502040204020203" pitchFamily="34" charset="0"/>
              </a:rPr>
              <a:t>, para que no ande desnudo, y vean su </a:t>
            </a:r>
            <a:r>
              <a:rPr lang="es-ES" sz="6000" dirty="0">
                <a:solidFill>
                  <a:schemeClr val="accent6"/>
                </a:solidFill>
                <a:latin typeface="Bahnschrift SemiCondensed" panose="020B0502040204020203" pitchFamily="34" charset="0"/>
              </a:rPr>
              <a:t>vergüenza</a:t>
            </a:r>
            <a:r>
              <a:rPr lang="es-ES" sz="6000" dirty="0">
                <a:solidFill>
                  <a:schemeClr val="bg1"/>
                </a:solidFill>
                <a:latin typeface="Bahnschrift SemiCondensed" panose="020B0502040204020203" pitchFamily="34" charset="0"/>
              </a:rPr>
              <a:t>.</a:t>
            </a:r>
            <a:endParaRPr lang="es-DO" sz="60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20891533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801E6-F579-BAB8-4417-651150DC7A85}"/>
            </a:ext>
          </a:extLst>
        </p:cNvPr>
        <p:cNvGrpSpPr/>
        <p:nvPr/>
      </p:nvGrpSpPr>
      <p:grpSpPr>
        <a:xfrm>
          <a:off x="0" y="0"/>
          <a:ext cx="0" cy="0"/>
          <a:chOff x="0" y="0"/>
          <a:chExt cx="0" cy="0"/>
        </a:xfrm>
      </p:grpSpPr>
      <p:pic>
        <p:nvPicPr>
          <p:cNvPr id="3" name="Imagen 2" descr="4">
            <a:extLst>
              <a:ext uri="{FF2B5EF4-FFF2-40B4-BE49-F238E27FC236}">
                <a16:creationId xmlns:a16="http://schemas.microsoft.com/office/drawing/2014/main" id="{5DD3B543-A31D-0EA9-A133-E70B3F949E54}"/>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D3C78DD6-F564-29EE-E14E-45ACEB920D53}"/>
              </a:ext>
            </a:extLst>
          </p:cNvPr>
          <p:cNvSpPr txBox="1"/>
          <p:nvPr/>
        </p:nvSpPr>
        <p:spPr>
          <a:xfrm>
            <a:off x="2165230" y="385616"/>
            <a:ext cx="974785" cy="646331"/>
          </a:xfrm>
          <a:prstGeom prst="rect">
            <a:avLst/>
          </a:prstGeom>
          <a:noFill/>
        </p:spPr>
        <p:txBody>
          <a:bodyPr wrap="square" rtlCol="0">
            <a:spAutoFit/>
          </a:bodyPr>
          <a:lstStyle/>
          <a:p>
            <a:pPr algn="ctr"/>
            <a:r>
              <a:rPr lang="es-DO" sz="3600" dirty="0"/>
              <a:t>C</a:t>
            </a:r>
          </a:p>
        </p:txBody>
      </p:sp>
      <p:sp>
        <p:nvSpPr>
          <p:cNvPr id="5" name="CuadroTexto 4">
            <a:extLst>
              <a:ext uri="{FF2B5EF4-FFF2-40B4-BE49-F238E27FC236}">
                <a16:creationId xmlns:a16="http://schemas.microsoft.com/office/drawing/2014/main" id="{5F985375-C19D-888A-4E77-02851D0A190F}"/>
              </a:ext>
            </a:extLst>
          </p:cNvPr>
          <p:cNvSpPr txBox="1"/>
          <p:nvPr/>
        </p:nvSpPr>
        <p:spPr>
          <a:xfrm>
            <a:off x="4732118" y="0"/>
            <a:ext cx="7323826" cy="6186309"/>
          </a:xfrm>
          <a:prstGeom prst="rect">
            <a:avLst/>
          </a:prstGeom>
          <a:noFill/>
        </p:spPr>
        <p:txBody>
          <a:bodyPr wrap="square" rtlCol="0">
            <a:spAutoFit/>
          </a:bodyPr>
          <a:lstStyle/>
          <a:p>
            <a:pPr algn="ctr"/>
            <a:r>
              <a:rPr lang="es-ES" sz="3600">
                <a:solidFill>
                  <a:schemeClr val="bg1"/>
                </a:solidFill>
                <a:latin typeface="Bahnschrift SemiCondensed" panose="020B0502040204020203" pitchFamily="34" charset="0"/>
              </a:rPr>
              <a:t>Después de relatar al rey la caída y la restauración de Nabucodonosor, Daniel le dice: “Y tú, su hijo Belsasar, sabiendo todo esto, no has humillado tu corazón”. En los últimos días, cuando la crisis final se desate sobre el mundo, las personas también tendrán la oportunidad de conocer la verdad. Lo que determinará su decisión, como en el caso de Belsasar, será su corazón. Lección del martes.</a:t>
            </a:r>
            <a:endParaRPr lang="es-DO" sz="36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8668302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30E5C-F510-692E-F508-7D3BD62F9CD9}"/>
            </a:ext>
          </a:extLst>
        </p:cNvPr>
        <p:cNvGrpSpPr/>
        <p:nvPr/>
      </p:nvGrpSpPr>
      <p:grpSpPr>
        <a:xfrm>
          <a:off x="0" y="0"/>
          <a:ext cx="0" cy="0"/>
          <a:chOff x="0" y="0"/>
          <a:chExt cx="0" cy="0"/>
        </a:xfrm>
      </p:grpSpPr>
      <p:pic>
        <p:nvPicPr>
          <p:cNvPr id="3" name="Imagen 2" descr="2">
            <a:extLst>
              <a:ext uri="{FF2B5EF4-FFF2-40B4-BE49-F238E27FC236}">
                <a16:creationId xmlns:a16="http://schemas.microsoft.com/office/drawing/2014/main" id="{F2CE1096-771A-E6BC-A55F-CA3FA9EC7602}"/>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D2CC3112-A60E-0447-652A-D71DF0A3CB6E}"/>
              </a:ext>
            </a:extLst>
          </p:cNvPr>
          <p:cNvSpPr txBox="1"/>
          <p:nvPr/>
        </p:nvSpPr>
        <p:spPr>
          <a:xfrm>
            <a:off x="349370" y="2201775"/>
            <a:ext cx="4408098" cy="2800767"/>
          </a:xfrm>
          <a:prstGeom prst="rect">
            <a:avLst/>
          </a:prstGeom>
          <a:noFill/>
        </p:spPr>
        <p:txBody>
          <a:bodyPr wrap="square" rtlCol="0">
            <a:spAutoFit/>
          </a:bodyPr>
          <a:lstStyle/>
          <a:p>
            <a:pPr algn="ctr"/>
            <a:r>
              <a:rPr lang="es-ES" sz="4400">
                <a:latin typeface="Bahnschrift SemiCondensed" panose="020B0502040204020203" pitchFamily="34" charset="0"/>
              </a:rPr>
              <a:t>¿Cómo prefigura Ciro la </a:t>
            </a:r>
          </a:p>
          <a:p>
            <a:pPr algn="ctr"/>
            <a:r>
              <a:rPr lang="es-ES" sz="4400">
                <a:latin typeface="Bahnschrift SemiCondensed" panose="020B0502040204020203" pitchFamily="34" charset="0"/>
              </a:rPr>
              <a:t>liberación final del</a:t>
            </a:r>
          </a:p>
          <a:p>
            <a:pPr algn="ctr"/>
            <a:r>
              <a:rPr lang="es-ES" sz="4400">
                <a:latin typeface="Bahnschrift SemiCondensed" panose="020B0502040204020203" pitchFamily="34" charset="0"/>
              </a:rPr>
              <a:t> pueblo de Dios?</a:t>
            </a:r>
            <a:endParaRPr lang="es-DO" sz="4400" dirty="0">
              <a:latin typeface="Bahnschrift SemiCondensed" panose="020B0502040204020203" pitchFamily="34" charset="0"/>
            </a:endParaRPr>
          </a:p>
        </p:txBody>
      </p:sp>
      <p:sp>
        <p:nvSpPr>
          <p:cNvPr id="5" name="CuadroTexto 4">
            <a:extLst>
              <a:ext uri="{FF2B5EF4-FFF2-40B4-BE49-F238E27FC236}">
                <a16:creationId xmlns:a16="http://schemas.microsoft.com/office/drawing/2014/main" id="{D74FCA29-A439-AF59-8545-F50B992C23B6}"/>
              </a:ext>
            </a:extLst>
          </p:cNvPr>
          <p:cNvSpPr txBox="1"/>
          <p:nvPr/>
        </p:nvSpPr>
        <p:spPr>
          <a:xfrm>
            <a:off x="5477774" y="681487"/>
            <a:ext cx="6521569" cy="4832092"/>
          </a:xfrm>
          <a:prstGeom prst="rect">
            <a:avLst/>
          </a:prstGeom>
          <a:noFill/>
        </p:spPr>
        <p:txBody>
          <a:bodyPr wrap="square" rtlCol="0">
            <a:spAutoFit/>
          </a:bodyPr>
          <a:lstStyle/>
          <a:p>
            <a:pPr algn="ctr"/>
            <a:r>
              <a:rPr lang="es-ES" sz="4400" dirty="0">
                <a:solidFill>
                  <a:schemeClr val="bg2"/>
                </a:solidFill>
                <a:latin typeface="Bahnschrift SemiCondensed" panose="020B0502040204020203" pitchFamily="34" charset="0"/>
              </a:rPr>
              <a:t>Ciro, el ungido, al liberar a los judíos y reconstruir</a:t>
            </a:r>
          </a:p>
          <a:p>
            <a:pPr algn="ctr"/>
            <a:r>
              <a:rPr lang="es-ES" sz="4400" dirty="0">
                <a:solidFill>
                  <a:schemeClr val="bg2"/>
                </a:solidFill>
                <a:latin typeface="Bahnschrift SemiCondensed" panose="020B0502040204020203" pitchFamily="34" charset="0"/>
              </a:rPr>
              <a:t> el Templo, es un tipo de Cristo, nuestro redentor que nos dará una nueva Jerusalén.</a:t>
            </a:r>
          </a:p>
          <a:p>
            <a:pPr algn="ctr"/>
            <a:endParaRPr lang="es-ES" sz="4400" dirty="0">
              <a:solidFill>
                <a:schemeClr val="bg2"/>
              </a:solidFill>
              <a:latin typeface="Bahnschrift SemiCondensed" panose="020B0502040204020203" pitchFamily="34" charset="0"/>
            </a:endParaRPr>
          </a:p>
        </p:txBody>
      </p:sp>
      <p:sp>
        <p:nvSpPr>
          <p:cNvPr id="6" name="CuadroTexto 5">
            <a:extLst>
              <a:ext uri="{FF2B5EF4-FFF2-40B4-BE49-F238E27FC236}">
                <a16:creationId xmlns:a16="http://schemas.microsoft.com/office/drawing/2014/main" id="{FC55C13C-CECC-2EC9-2327-1C5B76445C37}"/>
              </a:ext>
            </a:extLst>
          </p:cNvPr>
          <p:cNvSpPr txBox="1"/>
          <p:nvPr/>
        </p:nvSpPr>
        <p:spPr>
          <a:xfrm>
            <a:off x="2182483" y="907118"/>
            <a:ext cx="370936" cy="646331"/>
          </a:xfrm>
          <a:prstGeom prst="rect">
            <a:avLst/>
          </a:prstGeom>
          <a:noFill/>
        </p:spPr>
        <p:txBody>
          <a:bodyPr wrap="square" rtlCol="0">
            <a:spAutoFit/>
          </a:bodyPr>
          <a:lstStyle/>
          <a:p>
            <a:r>
              <a:rPr lang="es-DO" sz="3600" dirty="0">
                <a:solidFill>
                  <a:schemeClr val="accent6"/>
                </a:solidFill>
              </a:rPr>
              <a:t>4</a:t>
            </a:r>
          </a:p>
        </p:txBody>
      </p:sp>
    </p:spTree>
    <p:extLst>
      <p:ext uri="{BB962C8B-B14F-4D97-AF65-F5344CB8AC3E}">
        <p14:creationId xmlns:p14="http://schemas.microsoft.com/office/powerpoint/2010/main" val="21760252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43F7B-2841-4F7B-5126-98BCCDA7AD6C}"/>
            </a:ext>
          </a:extLst>
        </p:cNvPr>
        <p:cNvGrpSpPr/>
        <p:nvPr/>
      </p:nvGrpSpPr>
      <p:grpSpPr>
        <a:xfrm>
          <a:off x="0" y="0"/>
          <a:ext cx="0" cy="0"/>
          <a:chOff x="0" y="0"/>
          <a:chExt cx="0" cy="0"/>
        </a:xfrm>
      </p:grpSpPr>
      <p:pic>
        <p:nvPicPr>
          <p:cNvPr id="3" name="Imagen 2" descr="3">
            <a:extLst>
              <a:ext uri="{FF2B5EF4-FFF2-40B4-BE49-F238E27FC236}">
                <a16:creationId xmlns:a16="http://schemas.microsoft.com/office/drawing/2014/main" id="{8874E465-37A4-E5BF-4B00-12086D46875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DF93726E-0D6A-A5C0-45AE-88AEB62430DF}"/>
              </a:ext>
            </a:extLst>
          </p:cNvPr>
          <p:cNvSpPr txBox="1"/>
          <p:nvPr/>
        </p:nvSpPr>
        <p:spPr>
          <a:xfrm>
            <a:off x="256741" y="0"/>
            <a:ext cx="9816861" cy="6740307"/>
          </a:xfrm>
          <a:prstGeom prst="rect">
            <a:avLst/>
          </a:prstGeom>
          <a:noFill/>
        </p:spPr>
        <p:txBody>
          <a:bodyPr wrap="square" rtlCol="0">
            <a:spAutoFit/>
          </a:bodyPr>
          <a:lstStyle/>
          <a:p>
            <a:r>
              <a:rPr lang="es-MX" sz="3600" dirty="0">
                <a:solidFill>
                  <a:schemeClr val="bg1"/>
                </a:solidFill>
                <a:latin typeface="Bahnschrift SemiCondensed" panose="020B0502040204020203" pitchFamily="34" charset="0"/>
              </a:rPr>
              <a:t>2 Cr. 36: 22-23</a:t>
            </a:r>
          </a:p>
          <a:p>
            <a:r>
              <a:rPr lang="es-MX" sz="3600" dirty="0">
                <a:solidFill>
                  <a:schemeClr val="bg1"/>
                </a:solidFill>
                <a:latin typeface="Bahnschrift SemiCondensed" panose="020B0502040204020203" pitchFamily="34" charset="0"/>
              </a:rPr>
              <a:t>Mas al primer año de </a:t>
            </a:r>
            <a:r>
              <a:rPr lang="es-MX" sz="3600" dirty="0">
                <a:solidFill>
                  <a:schemeClr val="accent6"/>
                </a:solidFill>
                <a:latin typeface="Bahnschrift SemiCondensed" panose="020B0502040204020203" pitchFamily="34" charset="0"/>
              </a:rPr>
              <a:t>Ciro rey de los persas</a:t>
            </a:r>
            <a:r>
              <a:rPr lang="es-MX" sz="3600" dirty="0">
                <a:solidFill>
                  <a:schemeClr val="bg1"/>
                </a:solidFill>
                <a:latin typeface="Bahnschrift SemiCondensed" panose="020B0502040204020203" pitchFamily="34" charset="0"/>
              </a:rPr>
              <a:t>, para que se cumpliese la palabra de Jehová por boca de Jeremías, </a:t>
            </a:r>
            <a:r>
              <a:rPr lang="es-MX" sz="3600" dirty="0">
                <a:solidFill>
                  <a:schemeClr val="accent6"/>
                </a:solidFill>
                <a:latin typeface="Bahnschrift SemiCondensed" panose="020B0502040204020203" pitchFamily="34" charset="0"/>
              </a:rPr>
              <a:t>Jehová despertó el espíritu de Ciro</a:t>
            </a:r>
            <a:r>
              <a:rPr lang="es-MX" sz="3600" dirty="0">
                <a:solidFill>
                  <a:schemeClr val="bg1"/>
                </a:solidFill>
                <a:latin typeface="Bahnschrift SemiCondensed" panose="020B0502040204020203" pitchFamily="34" charset="0"/>
              </a:rPr>
              <a:t> rey de los persas, el cual hizo pregonar de palabra y también por escrito, por todo su reino, diciendo: 23 Así dice Ciro, rey de los persas: Jehová, el Dios de los cielos, me ha dado todos los reinos de la tierra; y él me ha mandado que le </a:t>
            </a:r>
            <a:r>
              <a:rPr lang="es-MX" sz="3600" dirty="0">
                <a:solidFill>
                  <a:schemeClr val="accent6"/>
                </a:solidFill>
                <a:latin typeface="Bahnschrift SemiCondensed" panose="020B0502040204020203" pitchFamily="34" charset="0"/>
              </a:rPr>
              <a:t>edifique casa en Jerusalén</a:t>
            </a:r>
            <a:r>
              <a:rPr lang="es-MX" sz="3600" dirty="0">
                <a:solidFill>
                  <a:schemeClr val="bg1"/>
                </a:solidFill>
                <a:latin typeface="Bahnschrift SemiCondensed" panose="020B0502040204020203" pitchFamily="34" charset="0"/>
              </a:rPr>
              <a:t>, que está en Judá. </a:t>
            </a:r>
            <a:r>
              <a:rPr lang="es-MX" sz="3600" dirty="0">
                <a:solidFill>
                  <a:schemeClr val="accent6"/>
                </a:solidFill>
                <a:latin typeface="Bahnschrift SemiCondensed" panose="020B0502040204020203" pitchFamily="34" charset="0"/>
              </a:rPr>
              <a:t>Quien haya entre vosotros de todo su pueblo, sea Jehová su Dios con él, y suba [libres para adorar a Dios].</a:t>
            </a:r>
            <a:endParaRPr lang="es-DO" sz="3600" dirty="0">
              <a:solidFill>
                <a:schemeClr val="accent6"/>
              </a:solidFill>
              <a:latin typeface="Bahnschrift SemiCondensed" panose="020B0502040204020203" pitchFamily="34" charset="0"/>
            </a:endParaRPr>
          </a:p>
        </p:txBody>
      </p:sp>
    </p:spTree>
    <p:extLst>
      <p:ext uri="{BB962C8B-B14F-4D97-AF65-F5344CB8AC3E}">
        <p14:creationId xmlns:p14="http://schemas.microsoft.com/office/powerpoint/2010/main" val="22923838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F28CA8-0A24-F0ED-7D85-176882FDEB24}"/>
            </a:ext>
          </a:extLst>
        </p:cNvPr>
        <p:cNvGrpSpPr/>
        <p:nvPr/>
      </p:nvGrpSpPr>
      <p:grpSpPr>
        <a:xfrm>
          <a:off x="0" y="0"/>
          <a:ext cx="0" cy="0"/>
          <a:chOff x="0" y="0"/>
          <a:chExt cx="0" cy="0"/>
        </a:xfrm>
      </p:grpSpPr>
      <p:pic>
        <p:nvPicPr>
          <p:cNvPr id="3" name="Imagen 2" descr="3">
            <a:extLst>
              <a:ext uri="{FF2B5EF4-FFF2-40B4-BE49-F238E27FC236}">
                <a16:creationId xmlns:a16="http://schemas.microsoft.com/office/drawing/2014/main" id="{28986A3A-FD66-143E-FEC8-D5481CCFDF28}"/>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9D0DAB3-4833-2985-57BC-4E5A0710546E}"/>
              </a:ext>
            </a:extLst>
          </p:cNvPr>
          <p:cNvSpPr txBox="1"/>
          <p:nvPr/>
        </p:nvSpPr>
        <p:spPr>
          <a:xfrm>
            <a:off x="271731" y="27407"/>
            <a:ext cx="9816861" cy="6740307"/>
          </a:xfrm>
          <a:prstGeom prst="rect">
            <a:avLst/>
          </a:prstGeom>
          <a:noFill/>
        </p:spPr>
        <p:txBody>
          <a:bodyPr wrap="square" rtlCol="0">
            <a:spAutoFit/>
          </a:bodyPr>
          <a:lstStyle/>
          <a:p>
            <a:r>
              <a:rPr lang="es-MX" sz="5400" dirty="0" err="1">
                <a:solidFill>
                  <a:schemeClr val="bg1"/>
                </a:solidFill>
                <a:latin typeface="Bahnschrift SemiCondensed" panose="020B0502040204020203" pitchFamily="34" charset="0"/>
              </a:rPr>
              <a:t>Is</a:t>
            </a:r>
            <a:r>
              <a:rPr lang="es-MX" sz="5400" dirty="0">
                <a:solidFill>
                  <a:schemeClr val="bg1"/>
                </a:solidFill>
                <a:latin typeface="Bahnschrift SemiCondensed" panose="020B0502040204020203" pitchFamily="34" charset="0"/>
              </a:rPr>
              <a:t>. 45: 1</a:t>
            </a:r>
          </a:p>
          <a:p>
            <a:r>
              <a:rPr lang="es-MX" sz="5400" dirty="0">
                <a:solidFill>
                  <a:schemeClr val="bg1"/>
                </a:solidFill>
                <a:latin typeface="Bahnschrift SemiCondensed" panose="020B0502040204020203" pitchFamily="34" charset="0"/>
              </a:rPr>
              <a:t>Así dice Jehová a su </a:t>
            </a:r>
            <a:r>
              <a:rPr lang="es-MX" sz="5400" dirty="0">
                <a:solidFill>
                  <a:schemeClr val="accent6"/>
                </a:solidFill>
                <a:latin typeface="Bahnschrift SemiCondensed" panose="020B0502040204020203" pitchFamily="34" charset="0"/>
              </a:rPr>
              <a:t>ungido</a:t>
            </a:r>
            <a:r>
              <a:rPr lang="es-MX" sz="5400" dirty="0">
                <a:solidFill>
                  <a:schemeClr val="bg1"/>
                </a:solidFill>
                <a:latin typeface="Bahnschrift SemiCondensed" panose="020B0502040204020203" pitchFamily="34" charset="0"/>
              </a:rPr>
              <a:t>, a Ciro </a:t>
            </a:r>
            <a:r>
              <a:rPr lang="es-MX" sz="5400" dirty="0">
                <a:solidFill>
                  <a:schemeClr val="accent6"/>
                </a:solidFill>
                <a:latin typeface="Bahnschrift SemiCondensed" panose="020B0502040204020203" pitchFamily="34" charset="0"/>
              </a:rPr>
              <a:t>[Cristo significa "el Ungido"], </a:t>
            </a:r>
            <a:r>
              <a:rPr lang="es-MX" sz="5400" dirty="0">
                <a:solidFill>
                  <a:schemeClr val="bg1"/>
                </a:solidFill>
                <a:latin typeface="Bahnschrift SemiCondensed" panose="020B0502040204020203" pitchFamily="34" charset="0"/>
              </a:rPr>
              <a:t>al cual tomé yo por su mano derecha, para sujetar naciones delante de él y desatar lomos de reyes; para abrir delante de él puertas, </a:t>
            </a:r>
            <a:r>
              <a:rPr lang="es-MX" sz="5400" dirty="0">
                <a:solidFill>
                  <a:schemeClr val="accent6"/>
                </a:solidFill>
                <a:latin typeface="Bahnschrift SemiCondensed" panose="020B0502040204020203" pitchFamily="34" charset="0"/>
              </a:rPr>
              <a:t>y las puertas no se cerrarán</a:t>
            </a:r>
            <a:r>
              <a:rPr lang="es-MX" sz="5400" dirty="0">
                <a:solidFill>
                  <a:schemeClr val="bg1"/>
                </a:solidFill>
                <a:latin typeface="Bahnschrift SemiCondensed" panose="020B0502040204020203" pitchFamily="34" charset="0"/>
              </a:rPr>
              <a:t>:</a:t>
            </a:r>
            <a:endParaRPr lang="es-DO" sz="54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34249748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8ADC9-DF9D-B44A-2E7C-71CD42A84EAD}"/>
            </a:ext>
          </a:extLst>
        </p:cNvPr>
        <p:cNvGrpSpPr/>
        <p:nvPr/>
      </p:nvGrpSpPr>
      <p:grpSpPr>
        <a:xfrm>
          <a:off x="0" y="0"/>
          <a:ext cx="0" cy="0"/>
          <a:chOff x="0" y="0"/>
          <a:chExt cx="0" cy="0"/>
        </a:xfrm>
      </p:grpSpPr>
      <p:pic>
        <p:nvPicPr>
          <p:cNvPr id="3" name="Imagen 2" descr="4">
            <a:extLst>
              <a:ext uri="{FF2B5EF4-FFF2-40B4-BE49-F238E27FC236}">
                <a16:creationId xmlns:a16="http://schemas.microsoft.com/office/drawing/2014/main" id="{1E504053-2DE2-58D6-04DA-32F523D40448}"/>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A509F747-DFDA-E26C-0F12-0C6C96DCFF51}"/>
              </a:ext>
            </a:extLst>
          </p:cNvPr>
          <p:cNvSpPr txBox="1"/>
          <p:nvPr/>
        </p:nvSpPr>
        <p:spPr>
          <a:xfrm>
            <a:off x="2165230" y="385616"/>
            <a:ext cx="974785" cy="646331"/>
          </a:xfrm>
          <a:prstGeom prst="rect">
            <a:avLst/>
          </a:prstGeom>
          <a:noFill/>
        </p:spPr>
        <p:txBody>
          <a:bodyPr wrap="square" rtlCol="0">
            <a:spAutoFit/>
          </a:bodyPr>
          <a:lstStyle/>
          <a:p>
            <a:pPr algn="ctr"/>
            <a:r>
              <a:rPr lang="es-DO" sz="3600" dirty="0"/>
              <a:t>D</a:t>
            </a:r>
          </a:p>
        </p:txBody>
      </p:sp>
      <p:sp>
        <p:nvSpPr>
          <p:cNvPr id="5" name="CuadroTexto 4">
            <a:extLst>
              <a:ext uri="{FF2B5EF4-FFF2-40B4-BE49-F238E27FC236}">
                <a16:creationId xmlns:a16="http://schemas.microsoft.com/office/drawing/2014/main" id="{9AE494A1-22D1-954D-46F1-75481421FEFB}"/>
              </a:ext>
            </a:extLst>
          </p:cNvPr>
          <p:cNvSpPr txBox="1"/>
          <p:nvPr/>
        </p:nvSpPr>
        <p:spPr>
          <a:xfrm>
            <a:off x="4732118" y="257277"/>
            <a:ext cx="7323826" cy="6247864"/>
          </a:xfrm>
          <a:prstGeom prst="rect">
            <a:avLst/>
          </a:prstGeom>
          <a:noFill/>
        </p:spPr>
        <p:txBody>
          <a:bodyPr wrap="square" rtlCol="0">
            <a:spAutoFit/>
          </a:bodyPr>
          <a:lstStyle/>
          <a:p>
            <a:pPr algn="ctr"/>
            <a:r>
              <a:rPr lang="es-ES" sz="4000">
                <a:solidFill>
                  <a:schemeClr val="bg1"/>
                </a:solidFill>
                <a:latin typeface="Bahnschrift SemiCondensed" panose="020B0502040204020203" pitchFamily="34" charset="0"/>
              </a:rPr>
              <a:t>Ciro no era una representación perfecta de Cristo. Ningún tipo o prefiguración se alinea perfectamente con el antitipo, con la realidad representada, razón por la cual no debemos leer demasiado en cada pequeño detalle. Sin embargo, Ciro funciona en líneas generales como un tipo del Salvador. Lección del jueves.</a:t>
            </a:r>
            <a:endParaRPr lang="es-DO" sz="40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26295555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8F6EDB1B-A371-8E36-3B1A-EEA2AC4C765A}"/>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F1D9ED52-BF1E-60A3-63C7-ADF37B46321A}"/>
              </a:ext>
            </a:extLst>
          </p:cNvPr>
          <p:cNvSpPr txBox="1"/>
          <p:nvPr/>
        </p:nvSpPr>
        <p:spPr>
          <a:xfrm>
            <a:off x="6770654" y="612844"/>
            <a:ext cx="4994695" cy="5909310"/>
          </a:xfrm>
          <a:prstGeom prst="rect">
            <a:avLst/>
          </a:prstGeom>
          <a:noFill/>
        </p:spPr>
        <p:txBody>
          <a:bodyPr wrap="square" rtlCol="0">
            <a:spAutoFit/>
          </a:bodyPr>
          <a:lstStyle/>
          <a:p>
            <a:pPr algn="ctr"/>
            <a:r>
              <a:rPr lang="es-ES" sz="5400" dirty="0">
                <a:solidFill>
                  <a:schemeClr val="tx2">
                    <a:lumMod val="10000"/>
                  </a:schemeClr>
                </a:solidFill>
                <a:latin typeface="Bahnschrift SemiCondensed" panose="020B0502040204020203" pitchFamily="34" charset="0"/>
              </a:rPr>
              <a:t>¿Quieres que el Espíritu Santo te prepare día a día mientras esperamos la segunda venida de Cristo?</a:t>
            </a:r>
            <a:endParaRPr lang="es-DO" sz="5400" dirty="0">
              <a:solidFill>
                <a:schemeClr val="tx2">
                  <a:lumMod val="10000"/>
                </a:schemeClr>
              </a:solidFill>
              <a:latin typeface="Bahnschrift SemiCondensed" panose="020B0502040204020203" pitchFamily="34" charset="0"/>
            </a:endParaRPr>
          </a:p>
        </p:txBody>
      </p:sp>
    </p:spTree>
    <p:extLst>
      <p:ext uri="{BB962C8B-B14F-4D97-AF65-F5344CB8AC3E}">
        <p14:creationId xmlns:p14="http://schemas.microsoft.com/office/powerpoint/2010/main" val="416561018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293</TotalTime>
  <Words>1177</Words>
  <Application>Microsoft Office PowerPoint</Application>
  <PresentationFormat>Widescreen</PresentationFormat>
  <Paragraphs>61</Paragraphs>
  <Slides>20</Slides>
  <Notes>0</Notes>
  <HiddenSlides>0</HiddenSlides>
  <MMClips>0</MMClips>
  <ScaleCrop>false</ScaleCrop>
  <HeadingPairs>
    <vt:vector size="6" baseType="variant">
      <vt:variant>
        <vt:lpstr>Fontes usadas</vt:lpstr>
      </vt:variant>
      <vt:variant>
        <vt:i4>8</vt:i4>
      </vt:variant>
      <vt:variant>
        <vt:lpstr>Tema</vt:lpstr>
      </vt:variant>
      <vt:variant>
        <vt:i4>2</vt:i4>
      </vt:variant>
      <vt:variant>
        <vt:lpstr>Títulos de slides</vt:lpstr>
      </vt:variant>
      <vt:variant>
        <vt:i4>20</vt:i4>
      </vt:variant>
    </vt:vector>
  </HeadingPairs>
  <TitlesOfParts>
    <vt:vector size="30" baseType="lpstr">
      <vt:lpstr>Aptos</vt:lpstr>
      <vt:lpstr>Aptos Display</vt:lpstr>
      <vt:lpstr>Arial</vt:lpstr>
      <vt:lpstr>Bahnschrift SemiCondensed</vt:lpstr>
      <vt:lpstr>Calibri</vt:lpstr>
      <vt:lpstr>Microsoft Sans Serif</vt:lpstr>
      <vt:lpstr>Poppins</vt:lpstr>
      <vt:lpstr>TAN Meringue</vt:lpstr>
      <vt:lpstr>Tema de Office</vt: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admin</dc:creator>
  <cp:lastModifiedBy>jose ferreira Neto</cp:lastModifiedBy>
  <cp:revision>19</cp:revision>
  <dcterms:created xsi:type="dcterms:W3CDTF">2025-03-29T02:32:59Z</dcterms:created>
  <dcterms:modified xsi:type="dcterms:W3CDTF">2025-06-22T22:05:05Z</dcterms:modified>
</cp:coreProperties>
</file>