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embeddedFontLst>
    <p:embeddedFont>
      <p:font typeface="Instrument Sans Medium" panose="020B0604020202020204" charset="0"/>
      <p:regular r:id="rId15"/>
    </p:embeddedFont>
    <p:embeddedFont>
      <p:font typeface="Inter" panose="020B0604020202020204" charset="0"/>
      <p:regular r:id="rId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46" d="100"/>
          <a:sy n="46" d="100"/>
        </p:scale>
        <p:origin x="16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3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8171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42429"/>
          </a:solidFill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1663700"/>
            <a:ext cx="6296860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Testemunhando de Cristo: Compartilhando o Amor Divino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5233360" y="3719116"/>
            <a:ext cx="6296860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Uma reflexão sobre como a Igreja Adventista do Sétimo Dia pode cumprir sua missão através do amor genuíno, da compaixão e do exemplo de Jesus Cristo.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5233360" y="4838998"/>
            <a:ext cx="2922614" cy="355203"/>
          </a:xfrm>
          <a:prstGeom prst="roundRect">
            <a:avLst>
              <a:gd name="adj" fmla="val 6386"/>
            </a:avLst>
          </a:prstGeom>
          <a:solidFill>
            <a:srgbClr val="4A0303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5346765" y="4895652"/>
            <a:ext cx="3305390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IGREJA ADVENTISTA DO SÉTIMO DIA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5449" y="713978"/>
            <a:ext cx="4909419" cy="5430044"/>
          </a:xfrm>
          <a:prstGeom prst="roundRect">
            <a:avLst>
              <a:gd name="adj" fmla="val 578"/>
            </a:avLst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714456" y="902990"/>
            <a:ext cx="413721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Poder do Testemunho de Vida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714456" y="1273870"/>
            <a:ext cx="5067570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Quando Nossa Vida Fala Mais Alto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14456" y="1817291"/>
            <a:ext cx="4531405" cy="1512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 testemunho de vida coerente é incontestável. Quando as pessoas ao nosso redor observam alegria genuína, paz no sofrimento, integridade nas pequenas coisas e amor que não desiste — elas querem saber a fonte.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714456" y="3542010"/>
            <a:ext cx="4531405" cy="1341834"/>
          </a:xfrm>
          <a:prstGeom prst="roundRect">
            <a:avLst>
              <a:gd name="adj" fmla="val 2113"/>
            </a:avLst>
          </a:prstGeom>
          <a:solidFill>
            <a:srgbClr val="FCB5B5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63" y="3828752"/>
            <a:ext cx="236234" cy="1890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28704" y="3759299"/>
            <a:ext cx="3728150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coerência entre o que pregamos e como vivemos é a credencial mais poderosa do cristão.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5766251" y="902990"/>
            <a:ext cx="503056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Elementos de um Testemunho Coerente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5766251" y="1410891"/>
            <a:ext cx="425241" cy="42525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8"/>
          <p:cNvSpPr/>
          <p:nvPr/>
        </p:nvSpPr>
        <p:spPr>
          <a:xfrm>
            <a:off x="6380499" y="1475780"/>
            <a:ext cx="313186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Espiritualidade Pessoal Ativa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380499" y="1960066"/>
            <a:ext cx="515587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Tempo diário com Deus na Palavra e oração mantém o coração sensível e a vida alinhada.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5766251" y="2942927"/>
            <a:ext cx="425241" cy="42525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1"/>
          <p:cNvSpPr/>
          <p:nvPr/>
        </p:nvSpPr>
        <p:spPr>
          <a:xfrm>
            <a:off x="6380499" y="3007816"/>
            <a:ext cx="377349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Integridade no Trabalho e em Casa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6380499" y="3492103"/>
            <a:ext cx="5155873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Aqueles que nos conhecem de perto são os mais impactados — ou os mais desapontados — pelo nosso estilo de vida.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5766251" y="4777383"/>
            <a:ext cx="425241" cy="42525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4"/>
          <p:cNvSpPr/>
          <p:nvPr/>
        </p:nvSpPr>
        <p:spPr>
          <a:xfrm>
            <a:off x="6380499" y="4842272"/>
            <a:ext cx="303135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Amor que Suporta e Perdoa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6380499" y="5326559"/>
            <a:ext cx="515587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disposição de perdoar, de servir sem esperar retorno, é o sinal mais claro de uma vida transformada.</a:t>
            </a:r>
            <a:endParaRPr lang="en-US" sz="14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766663"/>
            <a:ext cx="2735988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Reflexão Final</a:t>
            </a:r>
            <a:endParaRPr lang="en-US" sz="1650" dirty="0"/>
          </a:p>
        </p:txBody>
      </p:sp>
      <p:sp>
        <p:nvSpPr>
          <p:cNvPr id="3" name="Text 1"/>
          <p:cNvSpPr/>
          <p:nvPr/>
        </p:nvSpPr>
        <p:spPr>
          <a:xfrm>
            <a:off x="661574" y="1093589"/>
            <a:ext cx="9740359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3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Espiritualidade Pessoal: A Raiz do Testemunho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661574" y="1854795"/>
            <a:ext cx="10868547" cy="775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Não podemos dar o que não temos. A eficácia do nosso testemunho é diretamente proporcional à profundidade da nossa comunhão com Deus. Uma espiritualidade viva — nutrida pela Palavra, pela oração e pelo culto — nos torna instrumentos sensíveis nas mãos do Espírito Santo.</a:t>
            </a:r>
            <a:endParaRPr lang="en-US" sz="13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574" y="2802731"/>
            <a:ext cx="425241" cy="42525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61574" y="3419277"/>
            <a:ext cx="2126403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Mergulhe na Palavra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661574" y="3776762"/>
            <a:ext cx="5338629" cy="51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estudo diário das Escrituras renova a mente, fortalece a fé e nos enche de conteúdo genuíno para compartilhar.</a:t>
            </a:r>
            <a:endParaRPr lang="en-US" sz="13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1492" y="2802731"/>
            <a:ext cx="425241" cy="4252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191492" y="3419277"/>
            <a:ext cx="2126403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Persevere em Oração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191492" y="3776762"/>
            <a:ext cx="5338629" cy="51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Interceda por nomes específicos. A oração intercessória é a ferramenta mais poderosa da missão cristã.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574" y="4600079"/>
            <a:ext cx="425241" cy="42525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61574" y="5216624"/>
            <a:ext cx="2887392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Cultive Amor Desinteressado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661574" y="5574109"/>
            <a:ext cx="5338629" cy="51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amor ágape — que serve sem esperar retorno — é o distintivo do discípulo e a força que atrai almas a Cristo.</a:t>
            </a:r>
            <a:endParaRPr lang="en-US" sz="13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1492" y="4600079"/>
            <a:ext cx="425241" cy="42525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191492" y="5216624"/>
            <a:ext cx="2126403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Viva em Comunidade</a:t>
            </a:r>
            <a:endParaRPr lang="en-US" sz="1650" dirty="0"/>
          </a:p>
        </p:txBody>
      </p:sp>
      <p:sp>
        <p:nvSpPr>
          <p:cNvPr id="16" name="Text 10"/>
          <p:cNvSpPr/>
          <p:nvPr/>
        </p:nvSpPr>
        <p:spPr>
          <a:xfrm>
            <a:off x="6191492" y="5574109"/>
            <a:ext cx="5338629" cy="51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vida em comunhão com outros crentes fortalece, responsabiliza e multiplica o testemunho de cada membro.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076" y="1970277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75" y="656828"/>
            <a:ext cx="6296860" cy="9449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9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Amor que Testemunha: Conclusão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661475" y="1783159"/>
            <a:ext cx="6296860" cy="8707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verdadeiro testemunho cristão não nasce de técnicas ou programas — nasce de um coração transformado pelo amor de Deus. Ao imitarmos Jesus em compaixão, em serviço e em respeito ao livre-arbítrio de cada pessoa, nos tornamos agentes vivos da missão de Deus no mundo.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661475" y="2789932"/>
            <a:ext cx="3087908" cy="1264245"/>
          </a:xfrm>
          <a:prstGeom prst="roundRect">
            <a:avLst>
              <a:gd name="adj" fmla="val 1794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812680" y="2941141"/>
            <a:ext cx="1890169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🌱</a:t>
            </a:r>
            <a:r>
              <a:rPr lang="en-US" sz="14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Amor como Raiz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812680" y="3249910"/>
            <a:ext cx="2785497" cy="6530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Todo testemunho genuíno tem sua origem no amor divino recebido e refletido.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3870327" y="2789932"/>
            <a:ext cx="3088007" cy="1264245"/>
          </a:xfrm>
          <a:prstGeom prst="roundRect">
            <a:avLst>
              <a:gd name="adj" fmla="val 1794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4021533" y="2941141"/>
            <a:ext cx="2235839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✨</a:t>
            </a:r>
            <a:r>
              <a:rPr lang="en-US" sz="14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Vida como Mensagem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4021533" y="3249910"/>
            <a:ext cx="2785596" cy="6530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Nossa maneira de viver é o sermão mais poderoso e mais constante que pregamos.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661475" y="4175125"/>
            <a:ext cx="6296860" cy="1046559"/>
          </a:xfrm>
          <a:prstGeom prst="roundRect">
            <a:avLst>
              <a:gd name="adj" fmla="val 2167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812680" y="4326334"/>
            <a:ext cx="1890169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🕊️</a:t>
            </a:r>
            <a:r>
              <a:rPr lang="en-US" sz="14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Missão Contínua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812680" y="4635103"/>
            <a:ext cx="5994448" cy="4353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chamado ao discipulado é para cada dia — com paciência, perseverança e esperança inabalável.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661475" y="5357713"/>
            <a:ext cx="19050" cy="707330"/>
          </a:xfrm>
          <a:prstGeom prst="roundRect">
            <a:avLst>
              <a:gd name="adj" fmla="val 59999"/>
            </a:avLst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12"/>
          <p:cNvSpPr/>
          <p:nvPr/>
        </p:nvSpPr>
        <p:spPr>
          <a:xfrm>
            <a:off x="888283" y="5493742"/>
            <a:ext cx="6070051" cy="4353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150" i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"Nisto todos conhecerão que sois meus discípulos: se vos amardes uns aos outros."</a:t>
            </a:r>
            <a:endParaRPr lang="en-US" sz="115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15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João 13:35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706934"/>
            <a:ext cx="29722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Visão Geral</a:t>
            </a:r>
            <a:endParaRPr lang="en-US" sz="1850" dirty="0"/>
          </a:p>
        </p:txBody>
      </p:sp>
      <p:sp>
        <p:nvSpPr>
          <p:cNvPr id="3" name="Text 1"/>
          <p:cNvSpPr/>
          <p:nvPr/>
        </p:nvSpPr>
        <p:spPr>
          <a:xfrm>
            <a:off x="661574" y="1077813"/>
            <a:ext cx="5334958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que Veremos Hoje</a:t>
            </a:r>
            <a:endParaRPr lang="en-US" sz="3700" dirty="0"/>
          </a:p>
        </p:txBody>
      </p:sp>
      <p:sp>
        <p:nvSpPr>
          <p:cNvPr id="4" name="Text 2"/>
          <p:cNvSpPr/>
          <p:nvPr/>
        </p:nvSpPr>
        <p:spPr>
          <a:xfrm>
            <a:off x="661574" y="1951930"/>
            <a:ext cx="10868547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 apresentação percorre os pilares do testemunho cristão autêntico — do exemplo apostólico à missão atual da Igreja, do amor sem imposição à esperança para os que se afastaram da fé.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661574" y="2769394"/>
            <a:ext cx="37801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01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661574" y="3065264"/>
            <a:ext cx="5339720" cy="25400"/>
          </a:xfrm>
          <a:prstGeom prst="rect">
            <a:avLst/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5"/>
          <p:cNvSpPr/>
          <p:nvPr/>
        </p:nvSpPr>
        <p:spPr>
          <a:xfrm>
            <a:off x="661574" y="3210520"/>
            <a:ext cx="294721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Introdução ao Testemunho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661574" y="3619202"/>
            <a:ext cx="533972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Atitudes cristãs no cotidiano e seu impacto nas pessoas ao redor.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6190301" y="2769394"/>
            <a:ext cx="37801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02</a:t>
            </a:r>
            <a:endParaRPr lang="en-US" sz="1450" dirty="0"/>
          </a:p>
        </p:txBody>
      </p:sp>
      <p:sp>
        <p:nvSpPr>
          <p:cNvPr id="10" name="Shape 8"/>
          <p:cNvSpPr/>
          <p:nvPr/>
        </p:nvSpPr>
        <p:spPr>
          <a:xfrm>
            <a:off x="6190301" y="3065264"/>
            <a:ext cx="5339820" cy="25400"/>
          </a:xfrm>
          <a:prstGeom prst="rect">
            <a:avLst/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6190301" y="3210520"/>
            <a:ext cx="319823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Missão e Exemplo Apostólico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6190301" y="3619202"/>
            <a:ext cx="533982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Grande Comissão e o poder do Espírito Santo na evangelização.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661574" y="4554736"/>
            <a:ext cx="37801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03</a:t>
            </a:r>
            <a:endParaRPr lang="en-US" sz="1450" dirty="0"/>
          </a:p>
        </p:txBody>
      </p:sp>
      <p:sp>
        <p:nvSpPr>
          <p:cNvPr id="14" name="Shape 12"/>
          <p:cNvSpPr/>
          <p:nvPr/>
        </p:nvSpPr>
        <p:spPr>
          <a:xfrm>
            <a:off x="661574" y="4850606"/>
            <a:ext cx="5339720" cy="25400"/>
          </a:xfrm>
          <a:prstGeom prst="rect">
            <a:avLst/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661574" y="4995863"/>
            <a:ext cx="26664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Testemunhar com Amor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661574" y="5404545"/>
            <a:ext cx="533972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Jesus como modelo de compaixão e cuidado genuíno pelas pessoas.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6190301" y="4554736"/>
            <a:ext cx="37801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04</a:t>
            </a:r>
            <a:endParaRPr lang="en-US" sz="1450" dirty="0"/>
          </a:p>
        </p:txBody>
      </p:sp>
      <p:sp>
        <p:nvSpPr>
          <p:cNvPr id="18" name="Shape 16"/>
          <p:cNvSpPr/>
          <p:nvPr/>
        </p:nvSpPr>
        <p:spPr>
          <a:xfrm>
            <a:off x="6190301" y="4850606"/>
            <a:ext cx="5339820" cy="25400"/>
          </a:xfrm>
          <a:prstGeom prst="rect">
            <a:avLst/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6190301" y="4995863"/>
            <a:ext cx="275146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Esperança e Retorno à Fé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6190301" y="5404545"/>
            <a:ext cx="533982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promessa de restauração para os desviados e o poder do testemunho de vida.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213445"/>
            <a:ext cx="10881048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Testemunho Começa nas Pequenas Atitudes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574" y="2182118"/>
            <a:ext cx="10868547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Muito antes de qualquer palavra ser dita, nossas ações já estão pregando. Um pastor certa vez foi abordado de forma agressiva por um motorista no trânsito — e sua resposta calma, gentil e respeitosa surpreendeu tanto o homem que este acabou visitando a igreja no domingo seguinte. O testemunho não começa no púlpito: começa na fila do supermercado, no trabalho, na estrada.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175" y="3604419"/>
            <a:ext cx="3522178" cy="20400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52179" y="3818830"/>
            <a:ext cx="2991767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Ações Valem Mais que Palavras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952179" y="4522788"/>
            <a:ext cx="299176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Gestos de paciência, bondade e integridade falam de Cristo de forma silenciosa e poderosa.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1960" y="3604419"/>
            <a:ext cx="3522277" cy="20400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637964" y="3818830"/>
            <a:ext cx="274888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Consistência no Dia a Dia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4637964" y="4227513"/>
            <a:ext cx="299186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 caráter cristão consistente cria credibilidade e abre portas para conversas sobre a fé.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7844" y="3604419"/>
            <a:ext cx="3522277" cy="204003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323848" y="3818830"/>
            <a:ext cx="2991867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Cada Encontro é uma Oportunidade</a:t>
            </a:r>
            <a:endParaRPr lang="en-US" sz="1850" dirty="0"/>
          </a:p>
        </p:txBody>
      </p:sp>
      <p:sp>
        <p:nvSpPr>
          <p:cNvPr id="12" name="Text 7"/>
          <p:cNvSpPr/>
          <p:nvPr/>
        </p:nvSpPr>
        <p:spPr>
          <a:xfrm>
            <a:off x="8323848" y="4522788"/>
            <a:ext cx="299186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Deus coloca pessoas em nosso caminho que precisam ver Jesus refletido em nós.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994370"/>
            <a:ext cx="5334958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Grande Comissão</a:t>
            </a:r>
            <a:endParaRPr lang="en-US" sz="3700" dirty="0"/>
          </a:p>
        </p:txBody>
      </p:sp>
      <p:sp>
        <p:nvSpPr>
          <p:cNvPr id="3" name="Shape 1"/>
          <p:cNvSpPr/>
          <p:nvPr/>
        </p:nvSpPr>
        <p:spPr>
          <a:xfrm>
            <a:off x="661574" y="1963043"/>
            <a:ext cx="25399" cy="1332508"/>
          </a:xfrm>
          <a:prstGeom prst="roundRect">
            <a:avLst>
              <a:gd name="adj" fmla="val 60001"/>
            </a:avLst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945035" y="2175669"/>
            <a:ext cx="1058508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i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"Portanto, vão e façam discípulos de todas as nações, batizando-os em nome do Pai e do Filho e do Espírito Santo, e ensinando-os a obedecer a tudo o que eu ordenei a vocês."</a:t>
            </a:r>
            <a:endParaRPr lang="en-US" sz="14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45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Mateus 28:19-20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525449" y="3508177"/>
            <a:ext cx="5475944" cy="2355453"/>
          </a:xfrm>
          <a:prstGeom prst="roundRect">
            <a:avLst>
              <a:gd name="adj" fmla="val 1204"/>
            </a:avLst>
          </a:prstGeom>
          <a:solidFill>
            <a:srgbClr val="FDC4C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714456" y="3697188"/>
            <a:ext cx="29722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Mandato da Igreja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14456" y="4181475"/>
            <a:ext cx="5097930" cy="1512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Grande Comissão não é um chamado opcional. É a razão de ser da Igreja. A Igreja Adventista do Sétimo Dia compreende essa missão como central em sua existência: proclamar as boas novas do evangelho eterno a cada nação, tribo, língua e povo.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6332776" y="3697188"/>
            <a:ext cx="29722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Desafios Comuns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6332776" y="4181475"/>
            <a:ext cx="5203695" cy="14079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Medo do julgamento ou da rejeição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Sensação de despreparo ou falta de conhecimento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Confundir evangelismo com imposição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Falta de relações genuínas com não-membros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765969"/>
            <a:ext cx="5952778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3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Exemplo de Pedro e João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5233360" y="1527175"/>
            <a:ext cx="6296860" cy="1034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 Atos 4:13-20, os líderes religiosos ficaram espantados com a ousadia de Pedro e João — pescadores simples, sem educação formal. O que os tornava irresistíveis era evidente: </a:t>
            </a:r>
            <a:r>
              <a:rPr lang="en-US" sz="130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"tinham estado com Jesus."</a:t>
            </a: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Não era eloquência, mas a transformação visível operada pelo Espírito Santo.</a:t>
            </a:r>
            <a:endParaRPr lang="en-US" sz="1300" dirty="0"/>
          </a:p>
        </p:txBody>
      </p:sp>
      <p:sp>
        <p:nvSpPr>
          <p:cNvPr id="5" name="Shape 2"/>
          <p:cNvSpPr/>
          <p:nvPr/>
        </p:nvSpPr>
        <p:spPr>
          <a:xfrm>
            <a:off x="5233360" y="2733675"/>
            <a:ext cx="3071835" cy="1990427"/>
          </a:xfrm>
          <a:prstGeom prst="roundRect">
            <a:avLst>
              <a:gd name="adj" fmla="val 1282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5403417" y="2903736"/>
            <a:ext cx="2126403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Atos 1:8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5403417" y="3261221"/>
            <a:ext cx="2731722" cy="12928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promessa do poder do Espírito Santo como o motor do testemunho — primeiro em Jerusalém, depois até os confins da terra.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8458286" y="2733675"/>
            <a:ext cx="3071934" cy="1990427"/>
          </a:xfrm>
          <a:prstGeom prst="roundRect">
            <a:avLst>
              <a:gd name="adj" fmla="val 1282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8628343" y="2903736"/>
            <a:ext cx="2126403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Atos 4:13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628343" y="3261221"/>
            <a:ext cx="2731821" cy="1034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marca do verdadeiro discípulo não é a capacidade intelectual, mas a convivência transformadora com Cristo.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5233360" y="4877197"/>
            <a:ext cx="6296860" cy="1214735"/>
          </a:xfrm>
          <a:prstGeom prst="roundRect">
            <a:avLst>
              <a:gd name="adj" fmla="val 2101"/>
            </a:avLst>
          </a:prstGeom>
          <a:solidFill>
            <a:srgbClr val="4343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5403417" y="5047258"/>
            <a:ext cx="2126403" cy="265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Atos 4:19-20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5403417" y="5404743"/>
            <a:ext cx="5956746" cy="51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3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"Não podemos deixar de falar sobre o que vimos e ouvimos." O testemunho nasce de uma experiência real e pessoal com Deus.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258788"/>
            <a:ext cx="3398455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Coração do Evangelismo</a:t>
            </a:r>
            <a:endParaRPr lang="en-US" sz="1750" dirty="0"/>
          </a:p>
        </p:txBody>
      </p:sp>
      <p:sp>
        <p:nvSpPr>
          <p:cNvPr id="3" name="Text 1"/>
          <p:cNvSpPr/>
          <p:nvPr/>
        </p:nvSpPr>
        <p:spPr>
          <a:xfrm>
            <a:off x="661574" y="1607443"/>
            <a:ext cx="9933235" cy="561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5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Testemunhar com Amor, Não com Imposição</a:t>
            </a:r>
            <a:endParaRPr lang="en-US" sz="3500" dirty="0"/>
          </a:p>
        </p:txBody>
      </p:sp>
      <p:sp>
        <p:nvSpPr>
          <p:cNvPr id="4" name="Text 2"/>
          <p:cNvSpPr/>
          <p:nvPr/>
        </p:nvSpPr>
        <p:spPr>
          <a:xfrm>
            <a:off x="661574" y="2578001"/>
            <a:ext cx="5780538" cy="1680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Jesus nunca forçou ninguém a segui-Lo. Ele convidou, curou, alimentou e amou — e </a:t>
            </a:r>
            <a:r>
              <a:rPr lang="en-US" sz="1400" i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então</a:t>
            </a: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chamou ao discipulado. Sua abordagem era sempre centrada na necessidade da pessoa à sua frente. Ao mulher samaritana, Ele ofereceu água viva. A Zaqueu, Ele pediu hospitalidade. Ao jovem rico, Ele olhou com amor antes de qualquer palavra.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61574" y="4450457"/>
            <a:ext cx="5780538" cy="956866"/>
          </a:xfrm>
          <a:prstGeom prst="roundRect">
            <a:avLst>
              <a:gd name="adj" fmla="val 2815"/>
            </a:avLst>
          </a:prstGeom>
          <a:solidFill>
            <a:srgbClr val="022349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6" y="4720927"/>
            <a:ext cx="224427" cy="17948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44966" y="4648795"/>
            <a:ext cx="5017664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evangelismo baseado em imposição afasta. O baseado em amor atrai. A diferença está na motivação do coração.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886601" y="2595066"/>
            <a:ext cx="3921821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Princípios do Amor que Alcança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886601" y="3046115"/>
            <a:ext cx="4649870" cy="16389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0000"/>
              </a:lnSpc>
              <a:buSzPct val="100000"/>
              <a:buChar char="•"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Perceber a necessidade real da pessoa</a:t>
            </a:r>
            <a:endParaRPr lang="en-US" sz="1400" dirty="0"/>
          </a:p>
          <a:p>
            <a:pPr marL="342900" indent="-342900" algn="l">
              <a:lnSpc>
                <a:spcPct val="130000"/>
              </a:lnSpc>
              <a:buSzPct val="100000"/>
              <a:buChar char="•"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Servir antes de pregar</a:t>
            </a:r>
            <a:endParaRPr lang="en-US" sz="1400" dirty="0"/>
          </a:p>
          <a:p>
            <a:pPr marL="342900" indent="-342900" algn="l">
              <a:lnSpc>
                <a:spcPct val="130000"/>
              </a:lnSpc>
              <a:buSzPct val="100000"/>
              <a:buChar char="•"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Respeitar o livre-arbítrio de cada um</a:t>
            </a:r>
            <a:endParaRPr lang="en-US" sz="1400" dirty="0"/>
          </a:p>
          <a:p>
            <a:pPr marL="342900" indent="-342900" algn="l">
              <a:lnSpc>
                <a:spcPct val="130000"/>
              </a:lnSpc>
              <a:buSzPct val="100000"/>
              <a:buChar char="•"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Amar incondicionalmente, sem agenda escondida</a:t>
            </a:r>
            <a:endParaRPr lang="en-US" sz="1400" dirty="0"/>
          </a:p>
          <a:p>
            <a:pPr marL="342900" indent="-342900" algn="l">
              <a:lnSpc>
                <a:spcPct val="130000"/>
              </a:lnSpc>
              <a:buSzPct val="100000"/>
              <a:buChar char="•"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Confiar que Deus age no coração das pessoas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736005"/>
            <a:ext cx="8535079" cy="561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5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Como Falar de Jesus de Forma Natural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661574" y="1638300"/>
            <a:ext cx="10868547" cy="840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Pedro nos ensina em </a:t>
            </a:r>
            <a:r>
              <a:rPr lang="en-US" sz="1400" b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Pedro 3:8-15</a:t>
            </a: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que o testemunho eficaz começa com um coração preparado: "santificai a Cristo como Senhor em vossos corações, estando sempre preparados para responder a qualquer pessoa que vos pedir a razão da esperança que há em vós, mas fazei-o com mansidão e temor."</a:t>
            </a:r>
            <a:endParaRPr lang="en-US" sz="1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74" y="2670473"/>
            <a:ext cx="1454907" cy="14549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1574" y="4338638"/>
            <a:ext cx="2977976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Construa Relações Genuínas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61574" y="4721423"/>
            <a:ext cx="3480705" cy="11203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Pessoas não são projetos de evangelismo. Invista tempo real, interesse verdadeiro e amizade sincera antes de qualquer conversa sobre fé.</a:t>
            </a:r>
            <a:endParaRPr lang="en-US" sz="14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95" y="2670473"/>
            <a:ext cx="1454907" cy="145494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355495" y="4338638"/>
            <a:ext cx="2244570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Ore e Prepare-se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4355495" y="4721423"/>
            <a:ext cx="3480705" cy="14004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oração específica por pessoas pelo nome abre portas que nenhuma estratégia humana consegue. Peça ao Espírito Santo que crie oportunidades e sensibilize os corações.</a:t>
            </a:r>
            <a:endParaRPr lang="en-US" sz="1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416" y="2670473"/>
            <a:ext cx="1454907" cy="145494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49416" y="4338638"/>
            <a:ext cx="2887392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Compartilhe com Mansidão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8049416" y="4721423"/>
            <a:ext cx="3480705" cy="14004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Quando a pergunta surgir, responda com humildade, contando sua própria história e experiência com Deus — não com argumentos, mas com testemunho pessoal.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920552"/>
            <a:ext cx="29722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Jeremias 31</a:t>
            </a:r>
            <a:endParaRPr lang="en-US" sz="1850" dirty="0"/>
          </a:p>
        </p:txBody>
      </p:sp>
      <p:sp>
        <p:nvSpPr>
          <p:cNvPr id="3" name="Text 1"/>
          <p:cNvSpPr/>
          <p:nvPr/>
        </p:nvSpPr>
        <p:spPr>
          <a:xfrm>
            <a:off x="661574" y="1291431"/>
            <a:ext cx="8548474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Esperança para os que Se Afastaram</a:t>
            </a:r>
            <a:endParaRPr lang="en-US" sz="3700" dirty="0"/>
          </a:p>
        </p:txBody>
      </p:sp>
      <p:sp>
        <p:nvSpPr>
          <p:cNvPr id="4" name="Text 2"/>
          <p:cNvSpPr/>
          <p:nvPr/>
        </p:nvSpPr>
        <p:spPr>
          <a:xfrm>
            <a:off x="661574" y="2165548"/>
            <a:ext cx="1086854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 Jeremias 31, Deus fala com ternura sobre Efraim — uma figura do povo que se desviou: </a:t>
            </a:r>
            <a:r>
              <a:rPr lang="en-US" sz="1450" i="1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"Efraim é meu filho querido... por isso meu coração se comove por ele; terei misericórdia dele."</a:t>
            </a: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Nenhuma distância é grande demais para o amor de Deus. Não importa quanto tempo alguém ficou longe, o coração do Pai permanece voltado para ele.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661574" y="3285430"/>
            <a:ext cx="3496778" cy="2652018"/>
          </a:xfrm>
          <a:prstGeom prst="roundRect">
            <a:avLst>
              <a:gd name="adj" fmla="val 1069"/>
            </a:avLst>
          </a:prstGeom>
          <a:solidFill>
            <a:srgbClr val="242429"/>
          </a:solidFill>
          <a:ln w="25399">
            <a:solidFill>
              <a:srgbClr val="5C5C6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875980" y="3499842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 Lamento de Efraim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75980" y="3908524"/>
            <a:ext cx="3067965" cy="1512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"Certamente ouvi Efraim lamentando-se..." Deus ouve o clamor secreto de cada coração que ainda se lembra do caminho que abandonou.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4347359" y="3285430"/>
            <a:ext cx="3496877" cy="2652018"/>
          </a:xfrm>
          <a:prstGeom prst="roundRect">
            <a:avLst>
              <a:gd name="adj" fmla="val 1069"/>
            </a:avLst>
          </a:prstGeom>
          <a:solidFill>
            <a:srgbClr val="242429"/>
          </a:solidFill>
          <a:ln w="25399">
            <a:solidFill>
              <a:srgbClr val="5C5C6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4561766" y="3499842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Resposta do Pai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4561766" y="3908524"/>
            <a:ext cx="3068065" cy="1512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Antes mesmo que Efraim completasse sua oração, Deus já estava respondendo com misericórdia e promessa de restauração plena.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8033244" y="3285430"/>
            <a:ext cx="3496877" cy="2652018"/>
          </a:xfrm>
          <a:prstGeom prst="roundRect">
            <a:avLst>
              <a:gd name="adj" fmla="val 1069"/>
            </a:avLst>
          </a:prstGeom>
          <a:solidFill>
            <a:srgbClr val="242429"/>
          </a:solidFill>
          <a:ln w="25399">
            <a:solidFill>
              <a:srgbClr val="5C5C6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10"/>
          <p:cNvSpPr/>
          <p:nvPr/>
        </p:nvSpPr>
        <p:spPr>
          <a:xfrm>
            <a:off x="8247650" y="3499842"/>
            <a:ext cx="23626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Amor Inabalável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8247650" y="3908524"/>
            <a:ext cx="306806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"Amor eterno te amei; por isso, com benignidade te atraí." O amor de Deus não desiste das pessoas — e nosso testemunho deve refletir essa mesma perseverança.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01191" y="528042"/>
            <a:ext cx="5950992" cy="415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Reconduzindo Entes Queridos à Fé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1001191" y="1130201"/>
            <a:ext cx="10189213" cy="3621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10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Zacarias 10:1-12 pinta a imagem de Deus reunindo seu povo disperso — um retrato poderoso da esperança de ver familiares e amigos retornarem à fé. Este é um dos maiores desafios e ao mesmo tempo a maior motivação do testemunho cristão.</a:t>
            </a:r>
            <a:endParaRPr lang="en-US" sz="1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91" y="1597422"/>
            <a:ext cx="7641835" cy="426531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01191" y="5967809"/>
            <a:ext cx="10189213" cy="3621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10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estratégia mais poderosa não é o argumento perfeito — é um testemunho de vida coerente, marcado por paciência, oração persistente e amor incondicional ao longo do tempo.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1491</Words>
  <Application>Microsoft Office PowerPoint</Application>
  <PresentationFormat>Widescreen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Instrument Sans Medium</vt:lpstr>
      <vt:lpstr>Inter</vt:lpstr>
      <vt:lpstr>Instrument Sans Light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lastModifiedBy>jose ferreira Neto</cp:lastModifiedBy>
  <cp:revision>2</cp:revision>
  <dcterms:created xsi:type="dcterms:W3CDTF">2026-06-17T18:18:22Z</dcterms:created>
  <dcterms:modified xsi:type="dcterms:W3CDTF">2026-06-17T18:27:35Z</dcterms:modified>
</cp:coreProperties>
</file>