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7" r:id="rId3"/>
    <p:sldId id="262" r:id="rId4"/>
    <p:sldId id="258" r:id="rId5"/>
    <p:sldId id="259" r:id="rId6"/>
    <p:sldId id="283" r:id="rId7"/>
    <p:sldId id="260" r:id="rId8"/>
    <p:sldId id="265" r:id="rId9"/>
    <p:sldId id="267" r:id="rId10"/>
    <p:sldId id="281" r:id="rId11"/>
    <p:sldId id="287" r:id="rId12"/>
    <p:sldId id="288" r:id="rId13"/>
    <p:sldId id="266" r:id="rId14"/>
    <p:sldId id="269" r:id="rId15"/>
    <p:sldId id="271" r:id="rId16"/>
    <p:sldId id="285" r:id="rId17"/>
    <p:sldId id="270" r:id="rId18"/>
    <p:sldId id="273" r:id="rId19"/>
    <p:sldId id="275" r:id="rId20"/>
    <p:sldId id="286" r:id="rId21"/>
    <p:sldId id="274" r:id="rId22"/>
    <p:sldId id="261" r:id="rId23"/>
  </p:sldIdLst>
  <p:sldSz cx="12192000" cy="6858000"/>
  <p:notesSz cx="6858000" cy="9144000"/>
  <p:photoAlbum/>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236"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D06BC-5580-9C4A-BE36-48D0A62577D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8A8E7635-8F26-91A5-E118-7AE00DE6A2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1D48D031-7506-3828-AF8F-18B8B1A60BC4}"/>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5" name="Marcador de pie de página 4">
            <a:extLst>
              <a:ext uri="{FF2B5EF4-FFF2-40B4-BE49-F238E27FC236}">
                <a16:creationId xmlns:a16="http://schemas.microsoft.com/office/drawing/2014/main" id="{0C0BA5BF-7FA8-E23A-4A4B-E878014BEEAF}"/>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056B04F8-661E-1E94-E58F-EA5249988D71}"/>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151808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FCB47-5CB8-8F53-E1A3-F040AF11D028}"/>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4A5ADBCB-1D13-920D-A044-6905B400E7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B62726DB-9DE9-0E76-29BF-1BD0F4E878D1}"/>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5" name="Marcador de pie de página 4">
            <a:extLst>
              <a:ext uri="{FF2B5EF4-FFF2-40B4-BE49-F238E27FC236}">
                <a16:creationId xmlns:a16="http://schemas.microsoft.com/office/drawing/2014/main" id="{32B77501-0F5C-7078-D652-F826387E33EC}"/>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FEF1F5DC-C908-A68F-84C9-6D33DBFE810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85862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C40AA4-8E1A-2AD0-8AED-872F54597FE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5E559992-3FD0-E990-91A8-5132080772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058EE7E-0838-CF24-FB41-59EA2726BEFE}"/>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5" name="Marcador de pie de página 4">
            <a:extLst>
              <a:ext uri="{FF2B5EF4-FFF2-40B4-BE49-F238E27FC236}">
                <a16:creationId xmlns:a16="http://schemas.microsoft.com/office/drawing/2014/main" id="{1D11F76A-D08F-DC9F-034D-7AD6E846EE6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218E2523-CC54-C64C-3511-7A4565E4917A}"/>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7505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22EF2B-B0DC-A54F-8A06-3D7B5CDFB019}"/>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9D8FE155-B890-82FF-09BC-7AFBE356BD0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96768A74-6680-1DDA-862E-B944DEC3AD0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34EEEE48-7670-0E14-21A7-C23AFEE48854}"/>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6" name="Marcador de pie de página 5">
            <a:extLst>
              <a:ext uri="{FF2B5EF4-FFF2-40B4-BE49-F238E27FC236}">
                <a16:creationId xmlns:a16="http://schemas.microsoft.com/office/drawing/2014/main" id="{E76A8D11-A984-1AC5-9EA9-3619152F7282}"/>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80D7BAF1-EACF-0980-DE8F-534DA9D7532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6937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AFD95-0B9E-B4C2-E764-2F302677C38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AD2D9EED-4A50-8453-7273-B59453482E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4A39BD4-3440-DC48-AB55-920E7DF14C9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2755D4B8-867A-C6D8-0577-3E19B53EF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D91D286-48D0-CDCA-4BCB-176132D72A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4903ED85-522E-A5F2-49ED-53B19DFBE4DF}"/>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8" name="Marcador de pie de página 7">
            <a:extLst>
              <a:ext uri="{FF2B5EF4-FFF2-40B4-BE49-F238E27FC236}">
                <a16:creationId xmlns:a16="http://schemas.microsoft.com/office/drawing/2014/main" id="{E42233B7-B2EA-CC1E-4DD9-15F5782FD637}"/>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F0B31DDA-352A-7E79-9295-8CDC244BF5C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8083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E9BCEA-8183-3E34-EAF5-EA2EE89F27A4}"/>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D21176DA-98E5-5477-CCD8-1C24A1E5ABAA}"/>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4" name="Marcador de pie de página 3">
            <a:extLst>
              <a:ext uri="{FF2B5EF4-FFF2-40B4-BE49-F238E27FC236}">
                <a16:creationId xmlns:a16="http://schemas.microsoft.com/office/drawing/2014/main" id="{BF01DD6F-7291-FCC8-C98A-3A89C247A6E6}"/>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FE8EB968-B5AB-26BF-17A7-437FB63FBCA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3042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89CEFD-2EF8-DA48-9AE3-AB493A30517F}"/>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3" name="Marcador de pie de página 2">
            <a:extLst>
              <a:ext uri="{FF2B5EF4-FFF2-40B4-BE49-F238E27FC236}">
                <a16:creationId xmlns:a16="http://schemas.microsoft.com/office/drawing/2014/main" id="{2AB896CF-5FFA-40E7-9DD4-A70CA856DA58}"/>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43870AB2-A18C-691F-9244-374EA06DF4D2}"/>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15701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4CC7A3-6DAF-9AF2-7F3A-31110C3B2E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BC2E6E2D-48F9-176F-C644-74335B3548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2542D183-56EF-E02B-406A-631FE1356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665C53D-4D3C-10FB-A232-57E296062B5A}"/>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6" name="Marcador de pie de página 5">
            <a:extLst>
              <a:ext uri="{FF2B5EF4-FFF2-40B4-BE49-F238E27FC236}">
                <a16:creationId xmlns:a16="http://schemas.microsoft.com/office/drawing/2014/main" id="{F6E8ABB0-E915-7768-AD4E-9B0C026294A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FAC5CC3D-C216-912A-31EB-890BF4913245}"/>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273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A25A7E-10C3-2079-7847-84FB477E98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3B74FB40-A522-4643-8768-250DDAB42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55A9D26F-39A8-64A0-9D60-68A2D2433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702DA5A-33BE-8D2E-C45C-DF8571E7F184}"/>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6" name="Marcador de pie de página 5">
            <a:extLst>
              <a:ext uri="{FF2B5EF4-FFF2-40B4-BE49-F238E27FC236}">
                <a16:creationId xmlns:a16="http://schemas.microsoft.com/office/drawing/2014/main" id="{5D00F46E-0102-052A-C8B6-0320646348E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3C6790E1-EE3B-061E-72AF-0DAB4D016EA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467965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D4146-244E-7C3E-7E4F-E16678385B21}"/>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666EE291-D8E6-2A58-6643-829F423D931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9E657921-1308-3980-EE70-CA3F1858C291}"/>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5" name="Marcador de pie de página 4">
            <a:extLst>
              <a:ext uri="{FF2B5EF4-FFF2-40B4-BE49-F238E27FC236}">
                <a16:creationId xmlns:a16="http://schemas.microsoft.com/office/drawing/2014/main" id="{95F789E1-C557-7774-BDC5-A86F5ABEDB16}"/>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76B29CCC-B57F-9639-FACF-5845F345D7B4}"/>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59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B3842AA-1268-BED9-46D2-705127A0350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83786552-0B84-D14F-3AAD-03AC57BFEE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18EC0BF5-23DD-0F53-A57C-1B3C2D8B8FB3}"/>
              </a:ext>
            </a:extLst>
          </p:cNvPr>
          <p:cNvSpPr>
            <a:spLocks noGrp="1"/>
          </p:cNvSpPr>
          <p:nvPr>
            <p:ph type="dt" sz="half" idx="10"/>
          </p:nvPr>
        </p:nvSpPr>
        <p:spPr/>
        <p:txBody>
          <a:bodyPr/>
          <a:lstStyle/>
          <a:p>
            <a:fld id="{4A755B33-6739-4EE3-AB51-CE49033D12DF}" type="datetimeFigureOut">
              <a:rPr lang="es-DO" smtClean="0"/>
              <a:t>14/6/2025</a:t>
            </a:fld>
            <a:endParaRPr lang="es-DO"/>
          </a:p>
        </p:txBody>
      </p:sp>
      <p:sp>
        <p:nvSpPr>
          <p:cNvPr id="5" name="Marcador de pie de página 4">
            <a:extLst>
              <a:ext uri="{FF2B5EF4-FFF2-40B4-BE49-F238E27FC236}">
                <a16:creationId xmlns:a16="http://schemas.microsoft.com/office/drawing/2014/main" id="{C91D379A-17AF-41D3-01AE-86128F7E2D3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43915D48-F3A5-B1F1-A539-1C9C6906266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800456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046633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07147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376687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343749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691273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689660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736110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658630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521028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218275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96586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3EB061-EF52-46FD-AACC-BD4016BFA2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92389108-2BC6-97F1-66DA-50DE2B13F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33C6012C-E319-D90D-9ECE-8D37D05E3C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755B33-6739-4EE3-AB51-CE49033D12DF}" type="datetimeFigureOut">
              <a:rPr lang="es-DO" smtClean="0"/>
              <a:t>14/6/2025</a:t>
            </a:fld>
            <a:endParaRPr lang="es-DO"/>
          </a:p>
        </p:txBody>
      </p:sp>
      <p:sp>
        <p:nvSpPr>
          <p:cNvPr id="5" name="Marcador de pie de página 4">
            <a:extLst>
              <a:ext uri="{FF2B5EF4-FFF2-40B4-BE49-F238E27FC236}">
                <a16:creationId xmlns:a16="http://schemas.microsoft.com/office/drawing/2014/main" id="{30588455-B51E-2837-D696-1DEEF2790F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DO"/>
          </a:p>
        </p:txBody>
      </p:sp>
      <p:sp>
        <p:nvSpPr>
          <p:cNvPr id="6" name="Marcador de número de diapositiva 5">
            <a:extLst>
              <a:ext uri="{FF2B5EF4-FFF2-40B4-BE49-F238E27FC236}">
                <a16:creationId xmlns:a16="http://schemas.microsoft.com/office/drawing/2014/main" id="{BA03CDC6-2518-143D-38C7-5F6289F0D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F98E6-6D89-4FA6-B6FB-8805B41FC9C1}" type="slidenum">
              <a:rPr lang="es-DO" smtClean="0"/>
              <a:t>‹nº›</a:t>
            </a:fld>
            <a:endParaRPr lang="es-DO"/>
          </a:p>
        </p:txBody>
      </p:sp>
    </p:spTree>
    <p:extLst>
      <p:ext uri="{BB962C8B-B14F-4D97-AF65-F5344CB8AC3E}">
        <p14:creationId xmlns:p14="http://schemas.microsoft.com/office/powerpoint/2010/main" val="18172329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3670929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Freeform 2"/>
          <p:cNvSpPr/>
          <p:nvPr/>
        </p:nvSpPr>
        <p:spPr>
          <a:xfrm>
            <a:off x="8104370" y="1361717"/>
            <a:ext cx="3081226" cy="5097266"/>
          </a:xfrm>
          <a:custGeom>
            <a:avLst/>
            <a:gdLst/>
            <a:ahLst/>
            <a:cxnLst/>
            <a:rect l="l" t="t" r="r" b="b"/>
            <a:pathLst>
              <a:path w="4621839" h="7645899">
                <a:moveTo>
                  <a:pt x="0" y="0"/>
                </a:moveTo>
                <a:lnTo>
                  <a:pt x="4621838" y="0"/>
                </a:lnTo>
                <a:lnTo>
                  <a:pt x="4621838" y="7645899"/>
                </a:lnTo>
                <a:lnTo>
                  <a:pt x="0" y="7645899"/>
                </a:lnTo>
                <a:lnTo>
                  <a:pt x="0" y="0"/>
                </a:lnTo>
                <a:close/>
              </a:path>
            </a:pathLst>
          </a:custGeom>
          <a:blipFill>
            <a:blip r:embed="rId2"/>
            <a:stretch>
              <a:fillRect l="-158524" t="-6388" b="-1245"/>
            </a:stretch>
          </a:blipFill>
        </p:spPr>
        <p:txBody>
          <a:bodyPr/>
          <a:lstStyle/>
          <a:p>
            <a:pPr defTabSz="609630"/>
            <a:endParaRPr lang="es-DO" sz="1200">
              <a:solidFill>
                <a:prstClr val="black"/>
              </a:solidFill>
              <a:latin typeface="Calibri"/>
            </a:endParaRPr>
          </a:p>
        </p:txBody>
      </p:sp>
      <p:grpSp>
        <p:nvGrpSpPr>
          <p:cNvPr id="3" name="Group 3"/>
          <p:cNvGrpSpPr/>
          <p:nvPr/>
        </p:nvGrpSpPr>
        <p:grpSpPr>
          <a:xfrm>
            <a:off x="7732484" y="606859"/>
            <a:ext cx="3232907" cy="6878959"/>
            <a:chOff x="0" y="0"/>
            <a:chExt cx="502532" cy="1069286"/>
          </a:xfrm>
        </p:grpSpPr>
        <p:sp>
          <p:nvSpPr>
            <p:cNvPr id="4" name="Freeform 4"/>
            <p:cNvSpPr/>
            <p:nvPr/>
          </p:nvSpPr>
          <p:spPr>
            <a:xfrm>
              <a:off x="0" y="0"/>
              <a:ext cx="502532" cy="1069286"/>
            </a:xfrm>
            <a:custGeom>
              <a:avLst/>
              <a:gdLst/>
              <a:ahLst/>
              <a:cxnLst/>
              <a:rect l="l" t="t" r="r" b="b"/>
              <a:pathLst>
                <a:path w="502532" h="1069286">
                  <a:moveTo>
                    <a:pt x="0" y="0"/>
                  </a:moveTo>
                  <a:lnTo>
                    <a:pt x="502532" y="0"/>
                  </a:lnTo>
                  <a:lnTo>
                    <a:pt x="502532" y="1069286"/>
                  </a:lnTo>
                  <a:lnTo>
                    <a:pt x="0" y="1069286"/>
                  </a:lnTo>
                  <a:close/>
                </a:path>
              </a:pathLst>
            </a:custGeom>
            <a:blipFill>
              <a:blip r:embed="rId3"/>
              <a:stretch>
                <a:fillRect l="-92025" r="-92025"/>
              </a:stretch>
            </a:blipFill>
          </p:spPr>
          <p:txBody>
            <a:bodyPr/>
            <a:lstStyle/>
            <a:p>
              <a:pPr defTabSz="609630"/>
              <a:endParaRPr lang="es-DO" sz="1200">
                <a:solidFill>
                  <a:prstClr val="black"/>
                </a:solidFill>
                <a:latin typeface="Calibri"/>
              </a:endParaRPr>
            </a:p>
          </p:txBody>
        </p:sp>
      </p:grpSp>
      <p:sp>
        <p:nvSpPr>
          <p:cNvPr id="5" name="Freeform 5"/>
          <p:cNvSpPr/>
          <p:nvPr/>
        </p:nvSpPr>
        <p:spPr>
          <a:xfrm>
            <a:off x="546634" y="2131951"/>
            <a:ext cx="4092223" cy="803564"/>
          </a:xfrm>
          <a:custGeom>
            <a:avLst/>
            <a:gdLst/>
            <a:ahLst/>
            <a:cxnLst/>
            <a:rect l="l" t="t" r="r" b="b"/>
            <a:pathLst>
              <a:path w="6138334" h="1205346">
                <a:moveTo>
                  <a:pt x="0" y="0"/>
                </a:moveTo>
                <a:lnTo>
                  <a:pt x="6138334" y="0"/>
                </a:lnTo>
                <a:lnTo>
                  <a:pt x="6138334" y="1205346"/>
                </a:lnTo>
                <a:lnTo>
                  <a:pt x="0" y="1205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s-DO" sz="1200">
              <a:solidFill>
                <a:prstClr val="black"/>
              </a:solidFill>
              <a:latin typeface="Calibri"/>
            </a:endParaRPr>
          </a:p>
        </p:txBody>
      </p:sp>
      <p:sp>
        <p:nvSpPr>
          <p:cNvPr id="6" name="Freeform 6"/>
          <p:cNvSpPr/>
          <p:nvPr/>
        </p:nvSpPr>
        <p:spPr>
          <a:xfrm>
            <a:off x="608163" y="3478376"/>
            <a:ext cx="228600" cy="212118"/>
          </a:xfrm>
          <a:custGeom>
            <a:avLst/>
            <a:gdLst/>
            <a:ahLst/>
            <a:cxnLst/>
            <a:rect l="l" t="t" r="r" b="b"/>
            <a:pathLst>
              <a:path w="609918" h="609918">
                <a:moveTo>
                  <a:pt x="0" y="0"/>
                </a:moveTo>
                <a:lnTo>
                  <a:pt x="609918" y="0"/>
                </a:lnTo>
                <a:lnTo>
                  <a:pt x="609918" y="609917"/>
                </a:lnTo>
                <a:lnTo>
                  <a:pt x="0" y="6099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s-DO" sz="1200">
              <a:solidFill>
                <a:prstClr val="black"/>
              </a:solidFill>
              <a:latin typeface="Calibri"/>
            </a:endParaRPr>
          </a:p>
        </p:txBody>
      </p:sp>
      <p:sp>
        <p:nvSpPr>
          <p:cNvPr id="7" name="Freeform 7"/>
          <p:cNvSpPr/>
          <p:nvPr/>
        </p:nvSpPr>
        <p:spPr>
          <a:xfrm>
            <a:off x="5616768" y="5720184"/>
            <a:ext cx="1137816" cy="1137816"/>
          </a:xfrm>
          <a:custGeom>
            <a:avLst/>
            <a:gdLst/>
            <a:ahLst/>
            <a:cxnLst/>
            <a:rect l="l" t="t" r="r" b="b"/>
            <a:pathLst>
              <a:path w="1706724" h="1706724">
                <a:moveTo>
                  <a:pt x="0" y="0"/>
                </a:moveTo>
                <a:lnTo>
                  <a:pt x="1706724" y="0"/>
                </a:lnTo>
                <a:lnTo>
                  <a:pt x="1706724" y="1706724"/>
                </a:lnTo>
                <a:lnTo>
                  <a:pt x="0" y="1706724"/>
                </a:lnTo>
                <a:lnTo>
                  <a:pt x="0" y="0"/>
                </a:lnTo>
                <a:close/>
              </a:path>
            </a:pathLst>
          </a:custGeom>
          <a:blipFill>
            <a:blip r:embed="rId8"/>
            <a:stretch>
              <a:fillRect/>
            </a:stretch>
          </a:blipFill>
        </p:spPr>
        <p:txBody>
          <a:bodyPr/>
          <a:lstStyle/>
          <a:p>
            <a:pPr defTabSz="609630"/>
            <a:endParaRPr lang="es-DO" sz="1200">
              <a:solidFill>
                <a:prstClr val="black"/>
              </a:solidFill>
              <a:latin typeface="Calibri"/>
            </a:endParaRPr>
          </a:p>
        </p:txBody>
      </p:sp>
      <p:sp>
        <p:nvSpPr>
          <p:cNvPr id="8" name="TextBox 8"/>
          <p:cNvSpPr txBox="1"/>
          <p:nvPr/>
        </p:nvSpPr>
        <p:spPr>
          <a:xfrm>
            <a:off x="10670628" y="784100"/>
            <a:ext cx="835572" cy="97976"/>
          </a:xfrm>
          <a:prstGeom prst="rect">
            <a:avLst/>
          </a:prstGeom>
        </p:spPr>
        <p:txBody>
          <a:bodyPr lIns="0" tIns="0" rIns="0" bIns="0" rtlCol="0" anchor="t">
            <a:spAutoFit/>
          </a:bodyPr>
          <a:lstStyle/>
          <a:p>
            <a:pPr algn="r" defTabSz="609630">
              <a:lnSpc>
                <a:spcPts val="717"/>
              </a:lnSpc>
            </a:pPr>
            <a:r>
              <a:rPr lang="en-US" sz="797" dirty="0">
                <a:solidFill>
                  <a:srgbClr val="12100F"/>
                </a:solidFill>
                <a:latin typeface="TAN Meringue"/>
                <a:ea typeface="TAN Meringue"/>
                <a:cs typeface="TAN Meringue"/>
                <a:sym typeface="TAN Meringue"/>
              </a:rPr>
              <a:t>21/06/2025</a:t>
            </a:r>
          </a:p>
        </p:txBody>
      </p:sp>
      <p:sp>
        <p:nvSpPr>
          <p:cNvPr id="9" name="TextBox 9"/>
          <p:cNvSpPr txBox="1"/>
          <p:nvPr/>
        </p:nvSpPr>
        <p:spPr>
          <a:xfrm>
            <a:off x="6254750" y="790450"/>
            <a:ext cx="2625725" cy="154338"/>
          </a:xfrm>
          <a:prstGeom prst="rect">
            <a:avLst/>
          </a:prstGeom>
        </p:spPr>
        <p:txBody>
          <a:bodyPr lIns="0" tIns="0" rIns="0" bIns="0" rtlCol="0" anchor="t">
            <a:spAutoFit/>
          </a:bodyPr>
          <a:lstStyle/>
          <a:p>
            <a:pPr defTabSz="609630">
              <a:lnSpc>
                <a:spcPts val="1137"/>
              </a:lnSpc>
            </a:pPr>
            <a:r>
              <a:rPr lang="en-US" sz="1263" spc="-25" dirty="0">
                <a:solidFill>
                  <a:srgbClr val="12100F"/>
                </a:solidFill>
                <a:latin typeface="TAN Meringue"/>
                <a:ea typeface="TAN Meringue"/>
                <a:cs typeface="TAN Meringue"/>
                <a:sym typeface="TAN Meringue"/>
              </a:rPr>
              <a:t>TIEMPO  DE  LA LECCIÓN</a:t>
            </a:r>
          </a:p>
        </p:txBody>
      </p:sp>
      <p:sp>
        <p:nvSpPr>
          <p:cNvPr id="10" name="TextBox 10"/>
          <p:cNvSpPr txBox="1"/>
          <p:nvPr/>
        </p:nvSpPr>
        <p:spPr>
          <a:xfrm>
            <a:off x="546634" y="2087246"/>
            <a:ext cx="5813973" cy="619657"/>
          </a:xfrm>
          <a:prstGeom prst="rect">
            <a:avLst/>
          </a:prstGeom>
        </p:spPr>
        <p:txBody>
          <a:bodyPr lIns="0" tIns="0" rIns="0" bIns="0" rtlCol="0" anchor="t">
            <a:spAutoFit/>
          </a:bodyPr>
          <a:lstStyle/>
          <a:p>
            <a:pPr defTabSz="609630">
              <a:lnSpc>
                <a:spcPts val="4806"/>
              </a:lnSpc>
            </a:pPr>
            <a:r>
              <a:rPr lang="es-ES" sz="4666">
                <a:solidFill>
                  <a:srgbClr val="00BDA6"/>
                </a:solidFill>
                <a:latin typeface="TAN Meringue"/>
                <a:ea typeface="TAN Meringue"/>
                <a:cs typeface="TAN Meringue"/>
                <a:sym typeface="TAN Meringue"/>
              </a:rPr>
              <a:t>PRECURSORES</a:t>
            </a:r>
            <a:endParaRPr lang="en-US" sz="4666" dirty="0">
              <a:solidFill>
                <a:srgbClr val="00BDA6"/>
              </a:solidFill>
              <a:latin typeface="TAN Meringue"/>
              <a:ea typeface="TAN Meringue"/>
              <a:cs typeface="TAN Meringue"/>
              <a:sym typeface="TAN Meringue"/>
            </a:endParaRPr>
          </a:p>
        </p:txBody>
      </p:sp>
      <p:sp>
        <p:nvSpPr>
          <p:cNvPr id="11" name="TextBox 11"/>
          <p:cNvSpPr txBox="1"/>
          <p:nvPr/>
        </p:nvSpPr>
        <p:spPr>
          <a:xfrm>
            <a:off x="608162" y="3824934"/>
            <a:ext cx="6085935" cy="1969770"/>
          </a:xfrm>
          <a:prstGeom prst="rect">
            <a:avLst/>
          </a:prstGeom>
        </p:spPr>
        <p:txBody>
          <a:bodyPr wrap="square" lIns="0" tIns="0" rIns="0" bIns="0" rtlCol="0" anchor="t">
            <a:spAutoFit/>
          </a:bodyPr>
          <a:lstStyle/>
          <a:p>
            <a:pPr defTabSz="609630"/>
            <a:r>
              <a:rPr lang="es-ES" sz="320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rPr>
              <a:t>“Porque no nos ha dado Dios espíritu de timidez, sino de poder, de amor y de dominio propio” </a:t>
            </a:r>
          </a:p>
          <a:p>
            <a:pPr defTabSz="609630"/>
            <a:r>
              <a:rPr lang="es-ES" sz="320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rPr>
              <a:t>(2 Tim. 1:7).</a:t>
            </a:r>
            <a:endParaRPr lang="en-US" sz="3200" dirty="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endParaRPr>
          </a:p>
        </p:txBody>
      </p:sp>
      <p:sp>
        <p:nvSpPr>
          <p:cNvPr id="12" name="TextBox 12"/>
          <p:cNvSpPr txBox="1"/>
          <p:nvPr/>
        </p:nvSpPr>
        <p:spPr>
          <a:xfrm>
            <a:off x="685800" y="735699"/>
            <a:ext cx="1467913" cy="208775"/>
          </a:xfrm>
          <a:prstGeom prst="rect">
            <a:avLst/>
          </a:prstGeom>
        </p:spPr>
        <p:txBody>
          <a:bodyPr lIns="0" tIns="0" rIns="0" bIns="0" rtlCol="0" anchor="t">
            <a:spAutoFit/>
          </a:bodyPr>
          <a:lstStyle/>
          <a:p>
            <a:pPr defTabSz="609630">
              <a:lnSpc>
                <a:spcPts val="1509"/>
              </a:lnSpc>
            </a:pPr>
            <a:r>
              <a:rPr lang="en-US" sz="1677" dirty="0">
                <a:solidFill>
                  <a:srgbClr val="12100F"/>
                </a:solidFill>
                <a:latin typeface="TAN Meringue"/>
                <a:ea typeface="TAN Meringue"/>
                <a:cs typeface="TAN Meringue"/>
                <a:sym typeface="TAN Meringue"/>
              </a:rPr>
              <a:t>LECCIÓN 12</a:t>
            </a:r>
          </a:p>
        </p:txBody>
      </p:sp>
      <p:sp>
        <p:nvSpPr>
          <p:cNvPr id="13" name="TextBox 13"/>
          <p:cNvSpPr txBox="1"/>
          <p:nvPr/>
        </p:nvSpPr>
        <p:spPr>
          <a:xfrm>
            <a:off x="685800" y="6497083"/>
            <a:ext cx="4002739" cy="230769"/>
          </a:xfrm>
          <a:prstGeom prst="rect">
            <a:avLst/>
          </a:prstGeom>
        </p:spPr>
        <p:txBody>
          <a:bodyPr lIns="0" tIns="0" rIns="0" bIns="0" rtlCol="0" anchor="t">
            <a:spAutoFit/>
          </a:bodyPr>
          <a:lstStyle/>
          <a:p>
            <a:pPr algn="ctr" defTabSz="609630">
              <a:lnSpc>
                <a:spcPts val="1871"/>
              </a:lnSpc>
            </a:pPr>
            <a:r>
              <a:rPr lang="en-US" sz="1337" spc="434">
                <a:solidFill>
                  <a:srgbClr val="342F28"/>
                </a:solidFill>
                <a:latin typeface="Poppins"/>
                <a:ea typeface="Poppins"/>
                <a:cs typeface="Poppins"/>
                <a:sym typeface="Poppins"/>
              </a:rPr>
              <a:t>WWW.CRISTOWEB.COM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B8805-EA3B-1447-26A5-CC8B5FDE139E}"/>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BD766E02-8281-AD12-A72E-3FCCFC32AF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n 3" descr="Imagen que contiene Diagrama&#10;&#10;El contenido generado por IA puede ser incorrecto.">
            <a:extLst>
              <a:ext uri="{FF2B5EF4-FFF2-40B4-BE49-F238E27FC236}">
                <a16:creationId xmlns:a16="http://schemas.microsoft.com/office/drawing/2014/main" id="{BB818CBA-4EB7-762F-7134-01CD514EE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9E9E242-F6E7-ABFC-CA20-3C7EA1C4B2CF}"/>
              </a:ext>
            </a:extLst>
          </p:cNvPr>
          <p:cNvSpPr txBox="1"/>
          <p:nvPr/>
        </p:nvSpPr>
        <p:spPr>
          <a:xfrm>
            <a:off x="5106839" y="1536174"/>
            <a:ext cx="6495690" cy="2554545"/>
          </a:xfrm>
          <a:prstGeom prst="rect">
            <a:avLst/>
          </a:prstGeom>
          <a:noFill/>
        </p:spPr>
        <p:txBody>
          <a:bodyPr wrap="square" rtlCol="0">
            <a:spAutoFit/>
          </a:bodyPr>
          <a:lstStyle/>
          <a:p>
            <a:pPr algn="ctr"/>
            <a:r>
              <a:rPr lang="es-ES" sz="8000">
                <a:solidFill>
                  <a:srgbClr val="002060"/>
                </a:solidFill>
                <a:latin typeface="Bahnschrift SemiCondensed" panose="020B0502040204020203" pitchFamily="34" charset="0"/>
              </a:rPr>
              <a:t>Precursores de eventos finales</a:t>
            </a:r>
            <a:endParaRPr lang="es-DO" sz="8000" dirty="0">
              <a:solidFill>
                <a:srgbClr val="002060"/>
              </a:solidFill>
              <a:latin typeface="Bahnschrift SemiCondensed" panose="020B0502040204020203" pitchFamily="34" charset="0"/>
            </a:endParaRPr>
          </a:p>
        </p:txBody>
      </p:sp>
    </p:spTree>
    <p:extLst>
      <p:ext uri="{BB962C8B-B14F-4D97-AF65-F5344CB8AC3E}">
        <p14:creationId xmlns:p14="http://schemas.microsoft.com/office/powerpoint/2010/main" val="1044360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997CC54F-1265-D50C-3D7B-D510BF104D5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58815A23-FD6D-7CA2-57D6-CBBA29FE856D}"/>
              </a:ext>
            </a:extLst>
          </p:cNvPr>
          <p:cNvSpPr txBox="1"/>
          <p:nvPr/>
        </p:nvSpPr>
        <p:spPr>
          <a:xfrm>
            <a:off x="253043" y="2357051"/>
            <a:ext cx="4408098" cy="3477875"/>
          </a:xfrm>
          <a:prstGeom prst="rect">
            <a:avLst/>
          </a:prstGeom>
          <a:noFill/>
        </p:spPr>
        <p:txBody>
          <a:bodyPr wrap="square" rtlCol="0">
            <a:spAutoFit/>
          </a:bodyPr>
          <a:lstStyle/>
          <a:p>
            <a:pPr algn="ctr"/>
            <a:r>
              <a:rPr lang="es-ES" sz="4400" dirty="0">
                <a:latin typeface="Bahnschrift SemiCondensed" panose="020B0502040204020203" pitchFamily="34" charset="0"/>
              </a:rPr>
              <a:t>¿Cómo demuestra la profecía que Dios </a:t>
            </a:r>
          </a:p>
          <a:p>
            <a:pPr algn="ctr"/>
            <a:r>
              <a:rPr lang="es-ES" sz="4400" dirty="0">
                <a:latin typeface="Bahnschrift SemiCondensed" panose="020B0502040204020203" pitchFamily="34" charset="0"/>
              </a:rPr>
              <a:t>controla la historia?</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E0FE220E-38CB-4CB9-6BD6-07DF756B83A5}"/>
              </a:ext>
            </a:extLst>
          </p:cNvPr>
          <p:cNvSpPr txBox="1"/>
          <p:nvPr/>
        </p:nvSpPr>
        <p:spPr>
          <a:xfrm>
            <a:off x="5477774" y="560717"/>
            <a:ext cx="6521569" cy="3785652"/>
          </a:xfrm>
          <a:prstGeom prst="rect">
            <a:avLst/>
          </a:prstGeom>
          <a:noFill/>
        </p:spPr>
        <p:txBody>
          <a:bodyPr wrap="square" rtlCol="0">
            <a:spAutoFit/>
          </a:bodyPr>
          <a:lstStyle/>
          <a:p>
            <a:pPr algn="ctr"/>
            <a:r>
              <a:rPr lang="es-ES" sz="4800" dirty="0">
                <a:solidFill>
                  <a:schemeClr val="bg2"/>
                </a:solidFill>
                <a:latin typeface="Bahnschrift SemiCondensed" panose="020B0502040204020203" pitchFamily="34" charset="0"/>
              </a:rPr>
              <a:t>La profecía predijo</a:t>
            </a:r>
          </a:p>
          <a:p>
            <a:pPr algn="ctr"/>
            <a:r>
              <a:rPr lang="es-ES" sz="4800" dirty="0">
                <a:solidFill>
                  <a:schemeClr val="bg2"/>
                </a:solidFill>
                <a:latin typeface="Bahnschrift SemiCondensed" panose="020B0502040204020203" pitchFamily="34" charset="0"/>
              </a:rPr>
              <a:t> la secuencia de los imperios mundiales desde Babilonia hasta la actualidad.</a:t>
            </a:r>
          </a:p>
        </p:txBody>
      </p:sp>
      <p:sp>
        <p:nvSpPr>
          <p:cNvPr id="6" name="CuadroTexto 5">
            <a:extLst>
              <a:ext uri="{FF2B5EF4-FFF2-40B4-BE49-F238E27FC236}">
                <a16:creationId xmlns:a16="http://schemas.microsoft.com/office/drawing/2014/main" id="{D321C2AF-FFFE-53D1-9529-0EC05E0ED204}"/>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1</a:t>
            </a:r>
          </a:p>
        </p:txBody>
      </p:sp>
    </p:spTree>
    <p:extLst>
      <p:ext uri="{BB962C8B-B14F-4D97-AF65-F5344CB8AC3E}">
        <p14:creationId xmlns:p14="http://schemas.microsoft.com/office/powerpoint/2010/main" val="333724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014E7BAB-3E56-136E-E4F1-84DB20A88DC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0635BFA8-1DA7-191C-4106-5AB1C133F2C5}"/>
              </a:ext>
            </a:extLst>
          </p:cNvPr>
          <p:cNvSpPr txBox="1"/>
          <p:nvPr/>
        </p:nvSpPr>
        <p:spPr>
          <a:xfrm>
            <a:off x="403172" y="151179"/>
            <a:ext cx="9816861" cy="6494085"/>
          </a:xfrm>
          <a:prstGeom prst="rect">
            <a:avLst/>
          </a:prstGeom>
          <a:noFill/>
        </p:spPr>
        <p:txBody>
          <a:bodyPr wrap="square" rtlCol="0">
            <a:spAutoFit/>
          </a:bodyPr>
          <a:lstStyle/>
          <a:p>
            <a:r>
              <a:rPr lang="es-ES" sz="3200" dirty="0">
                <a:solidFill>
                  <a:schemeClr val="bg1"/>
                </a:solidFill>
                <a:latin typeface="Bahnschrift SemiCondensed" panose="020B0502040204020203" pitchFamily="34" charset="0"/>
              </a:rPr>
              <a:t>Dn. 2: 36-43</a:t>
            </a:r>
          </a:p>
          <a:p>
            <a:r>
              <a:rPr lang="es-ES" sz="3200" dirty="0">
                <a:solidFill>
                  <a:schemeClr val="bg1"/>
                </a:solidFill>
                <a:latin typeface="Bahnschrift SemiCondensed" panose="020B0502040204020203" pitchFamily="34" charset="0"/>
              </a:rPr>
              <a:t>Este es el sueño; también la interpretación de él diremos en presencia del rey. 37 Tú, oh rey, eres rey de reyes; porque el </a:t>
            </a:r>
            <a:r>
              <a:rPr lang="es-ES" sz="3200" dirty="0">
                <a:solidFill>
                  <a:schemeClr val="accent6"/>
                </a:solidFill>
                <a:latin typeface="Bahnschrift SemiCondensed" panose="020B0502040204020203" pitchFamily="34" charset="0"/>
              </a:rPr>
              <a:t>Dios del cielo </a:t>
            </a:r>
            <a:r>
              <a:rPr lang="es-ES" sz="3200" dirty="0">
                <a:solidFill>
                  <a:schemeClr val="bg1"/>
                </a:solidFill>
                <a:latin typeface="Bahnschrift SemiCondensed" panose="020B0502040204020203" pitchFamily="34" charset="0"/>
              </a:rPr>
              <a:t>te ha dado </a:t>
            </a:r>
            <a:r>
              <a:rPr lang="es-ES" sz="3200" dirty="0">
                <a:solidFill>
                  <a:schemeClr val="accent6"/>
                </a:solidFill>
                <a:latin typeface="Bahnschrift SemiCondensed" panose="020B0502040204020203" pitchFamily="34" charset="0"/>
              </a:rPr>
              <a:t>reino [Babilonia</a:t>
            </a:r>
            <a:r>
              <a:rPr lang="es-ES" sz="3200" dirty="0">
                <a:solidFill>
                  <a:schemeClr val="bg1"/>
                </a:solidFill>
                <a:latin typeface="Bahnschrift SemiCondensed" panose="020B0502040204020203" pitchFamily="34" charset="0"/>
              </a:rPr>
              <a:t>], poder, fuerza y majestad. 38 Y dondequiera que habitan hijos de hombres, bestias del campo y aves del cielo, él los ha entregado en tu mano, y te ha dado el dominio sobre todo; tú eres aquella cabeza de oro. 39 Y después de ti se levantará </a:t>
            </a:r>
            <a:r>
              <a:rPr lang="es-ES" sz="3200" dirty="0">
                <a:solidFill>
                  <a:schemeClr val="accent6"/>
                </a:solidFill>
                <a:latin typeface="Bahnschrift SemiCondensed" panose="020B0502040204020203" pitchFamily="34" charset="0"/>
              </a:rPr>
              <a:t>otro reino inferior al tuyo [Imperio Medo-Persa]</a:t>
            </a:r>
            <a:r>
              <a:rPr lang="es-ES" sz="3200" dirty="0">
                <a:solidFill>
                  <a:schemeClr val="bg1"/>
                </a:solidFill>
                <a:latin typeface="Bahnschrift SemiCondensed" panose="020B0502040204020203" pitchFamily="34" charset="0"/>
              </a:rPr>
              <a:t>; y luego un tercer </a:t>
            </a:r>
            <a:r>
              <a:rPr lang="es-ES" sz="3200" dirty="0">
                <a:solidFill>
                  <a:schemeClr val="accent6"/>
                </a:solidFill>
                <a:latin typeface="Bahnschrift SemiCondensed" panose="020B0502040204020203" pitchFamily="34" charset="0"/>
              </a:rPr>
              <a:t>reino de bronce [Grecia]</a:t>
            </a:r>
            <a:r>
              <a:rPr lang="es-ES" sz="3200" dirty="0">
                <a:solidFill>
                  <a:schemeClr val="bg1"/>
                </a:solidFill>
                <a:latin typeface="Bahnschrift SemiCondensed" panose="020B0502040204020203" pitchFamily="34" charset="0"/>
              </a:rPr>
              <a:t>, el cual dominará sobre toda la tierra. 40 Y el </a:t>
            </a:r>
            <a:r>
              <a:rPr lang="es-ES" sz="3200" dirty="0">
                <a:solidFill>
                  <a:schemeClr val="accent6"/>
                </a:solidFill>
                <a:latin typeface="Bahnschrift SemiCondensed" panose="020B0502040204020203" pitchFamily="34" charset="0"/>
              </a:rPr>
              <a:t>cuarto reino [Roma] </a:t>
            </a:r>
            <a:r>
              <a:rPr lang="es-ES" sz="3200" dirty="0">
                <a:solidFill>
                  <a:schemeClr val="bg1"/>
                </a:solidFill>
                <a:latin typeface="Bahnschrift SemiCondensed" panose="020B0502040204020203" pitchFamily="34" charset="0"/>
              </a:rPr>
              <a:t>será fuerte como hierro; y como el hierro desmenuza y rompe todas las cosas, desmenuzará y quebrantará todo. </a:t>
            </a:r>
            <a:endParaRPr lang="es-DO" sz="32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400292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48458-7410-0E87-1475-ADEED660FD2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F82D7DD9-548B-C51A-093D-95B6F041F4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C9267B7D-0156-525C-49A9-517177960327}"/>
              </a:ext>
            </a:extLst>
          </p:cNvPr>
          <p:cNvSpPr txBox="1"/>
          <p:nvPr/>
        </p:nvSpPr>
        <p:spPr>
          <a:xfrm>
            <a:off x="160422" y="151179"/>
            <a:ext cx="10059612" cy="6186309"/>
          </a:xfrm>
          <a:prstGeom prst="rect">
            <a:avLst/>
          </a:prstGeom>
          <a:noFill/>
        </p:spPr>
        <p:txBody>
          <a:bodyPr wrap="square" rtlCol="0">
            <a:spAutoFit/>
          </a:bodyPr>
          <a:lstStyle/>
          <a:p>
            <a:r>
              <a:rPr lang="es-ES" sz="3600" dirty="0">
                <a:solidFill>
                  <a:schemeClr val="bg1"/>
                </a:solidFill>
                <a:latin typeface="Bahnschrift SemiCondensed" panose="020B0502040204020203" pitchFamily="34" charset="0"/>
              </a:rPr>
              <a:t>Dn. 2: 36-43</a:t>
            </a:r>
          </a:p>
          <a:p>
            <a:r>
              <a:rPr lang="es-ES" sz="3600" dirty="0">
                <a:solidFill>
                  <a:schemeClr val="bg1"/>
                </a:solidFill>
                <a:latin typeface="Bahnschrift SemiCondensed" panose="020B0502040204020203" pitchFamily="34" charset="0"/>
              </a:rPr>
              <a:t>41 Y lo que viste de los pies y los dedos, en parte de barro cocido de alfarero y en parte de hierro, será un </a:t>
            </a:r>
            <a:r>
              <a:rPr lang="es-ES" sz="3600" dirty="0">
                <a:solidFill>
                  <a:schemeClr val="accent6"/>
                </a:solidFill>
                <a:latin typeface="Bahnschrift SemiCondensed" panose="020B0502040204020203" pitchFamily="34" charset="0"/>
              </a:rPr>
              <a:t>reino dividido [reinos bárbaros</a:t>
            </a:r>
            <a:r>
              <a:rPr lang="es-ES" sz="3600" dirty="0">
                <a:solidFill>
                  <a:schemeClr val="bg1"/>
                </a:solidFill>
                <a:latin typeface="Bahnschrift SemiCondensed" panose="020B0502040204020203" pitchFamily="34" charset="0"/>
              </a:rPr>
              <a:t>]; mas habrá en él algo de la fuerza del hierro, así como viste hierro mezclado con barro cocido. 42 Y por ser los dedos de los pies en parte de hierro y en parte de barro cocido, el reino será en parte fuerte, y en parte frágil. 43 Así como viste el hierro mezclado con barro, se mezclarán por medio de alianzas humanas; pero no se unirán el uno con el otro, como el hierro no se mezcla con el barro.</a:t>
            </a:r>
            <a:endParaRPr lang="es-DO" sz="36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209360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B303EBD8-0F6E-D11E-F634-F573F02C959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4BDA124-5A6C-56AB-65BF-7509FEF1EEE3}"/>
              </a:ext>
            </a:extLst>
          </p:cNvPr>
          <p:cNvSpPr txBox="1"/>
          <p:nvPr/>
        </p:nvSpPr>
        <p:spPr>
          <a:xfrm>
            <a:off x="2165230" y="369574"/>
            <a:ext cx="974785" cy="646331"/>
          </a:xfrm>
          <a:prstGeom prst="rect">
            <a:avLst/>
          </a:prstGeom>
          <a:noFill/>
        </p:spPr>
        <p:txBody>
          <a:bodyPr wrap="square" rtlCol="0">
            <a:spAutoFit/>
          </a:bodyPr>
          <a:lstStyle/>
          <a:p>
            <a:pPr algn="ctr"/>
            <a:r>
              <a:rPr lang="es-DO" sz="3600" dirty="0"/>
              <a:t>A</a:t>
            </a:r>
          </a:p>
        </p:txBody>
      </p:sp>
      <p:sp>
        <p:nvSpPr>
          <p:cNvPr id="5" name="CuadroTexto 4">
            <a:extLst>
              <a:ext uri="{FF2B5EF4-FFF2-40B4-BE49-F238E27FC236}">
                <a16:creationId xmlns:a16="http://schemas.microsoft.com/office/drawing/2014/main" id="{4991F695-653C-1ED8-4569-A52AF65A22FA}"/>
              </a:ext>
            </a:extLst>
          </p:cNvPr>
          <p:cNvSpPr txBox="1"/>
          <p:nvPr/>
        </p:nvSpPr>
        <p:spPr>
          <a:xfrm>
            <a:off x="4804913" y="166568"/>
            <a:ext cx="7323826" cy="5632311"/>
          </a:xfrm>
          <a:prstGeom prst="rect">
            <a:avLst/>
          </a:prstGeom>
          <a:noFill/>
        </p:spPr>
        <p:txBody>
          <a:bodyPr wrap="square" rtlCol="0">
            <a:spAutoFit/>
          </a:bodyPr>
          <a:lstStyle/>
          <a:p>
            <a:pPr algn="ctr"/>
            <a:r>
              <a:rPr lang="es-ES" sz="3600">
                <a:solidFill>
                  <a:schemeClr val="bg1"/>
                </a:solidFill>
                <a:latin typeface="Bahnschrift SemiCondensed" panose="020B0502040204020203" pitchFamily="34" charset="0"/>
              </a:rPr>
              <a:t>Las profecías de Daniel 2 anunciaban una serie ininterrumpida de imperios desde la antigüedad hasta el fin de la historia, incluyendo nuestros días. Este enfoque o interpretación historicista de las profecías surge de los textos mismos y es crucial para comprender los acontecimientos de los últimos días, particularmente los descritos en Apocalipsis. Lección del domingo.</a:t>
            </a:r>
            <a:endParaRPr lang="es-DO" sz="36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948904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ABE9D-52DD-3C74-9D7C-4DFACE1AC394}"/>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5F7B021-D347-485F-8E31-6E3CEBF6618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AA74676-75F9-3939-E427-15632AEF61C4}"/>
              </a:ext>
            </a:extLst>
          </p:cNvPr>
          <p:cNvSpPr txBox="1"/>
          <p:nvPr/>
        </p:nvSpPr>
        <p:spPr>
          <a:xfrm>
            <a:off x="349370" y="2124135"/>
            <a:ext cx="4408098" cy="3416320"/>
          </a:xfrm>
          <a:prstGeom prst="rect">
            <a:avLst/>
          </a:prstGeom>
          <a:noFill/>
        </p:spPr>
        <p:txBody>
          <a:bodyPr wrap="square" rtlCol="0">
            <a:spAutoFit/>
          </a:bodyPr>
          <a:lstStyle/>
          <a:p>
            <a:pPr algn="ctr"/>
            <a:r>
              <a:rPr lang="es-ES" sz="5400">
                <a:latin typeface="Bahnschrift SemiCondensed" panose="020B0502040204020203" pitchFamily="34" charset="0"/>
              </a:rPr>
              <a:t>¿Cuál será el conflicto </a:t>
            </a:r>
          </a:p>
          <a:p>
            <a:pPr algn="ctr"/>
            <a:r>
              <a:rPr lang="es-ES" sz="5400">
                <a:latin typeface="Bahnschrift SemiCondensed" panose="020B0502040204020203" pitchFamily="34" charset="0"/>
              </a:rPr>
              <a:t>central en los</a:t>
            </a:r>
          </a:p>
          <a:p>
            <a:pPr algn="ctr"/>
            <a:r>
              <a:rPr lang="es-ES" sz="5400">
                <a:latin typeface="Bahnschrift SemiCondensed" panose="020B0502040204020203" pitchFamily="34" charset="0"/>
              </a:rPr>
              <a:t> últimos días?</a:t>
            </a:r>
            <a:endParaRPr lang="es-DO" sz="5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F00E9097-1C38-C3D9-C94B-BA8B4A04C269}"/>
              </a:ext>
            </a:extLst>
          </p:cNvPr>
          <p:cNvSpPr txBox="1"/>
          <p:nvPr/>
        </p:nvSpPr>
        <p:spPr>
          <a:xfrm>
            <a:off x="5495027" y="810883"/>
            <a:ext cx="6521569" cy="3785652"/>
          </a:xfrm>
          <a:prstGeom prst="rect">
            <a:avLst/>
          </a:prstGeom>
          <a:noFill/>
        </p:spPr>
        <p:txBody>
          <a:bodyPr wrap="square" rtlCol="0">
            <a:spAutoFit/>
          </a:bodyPr>
          <a:lstStyle/>
          <a:p>
            <a:pPr algn="ctr"/>
            <a:r>
              <a:rPr lang="es-ES" sz="4800" dirty="0">
                <a:solidFill>
                  <a:schemeClr val="bg2"/>
                </a:solidFill>
                <a:latin typeface="Bahnschrift SemiCondensed" panose="020B0502040204020203" pitchFamily="34" charset="0"/>
              </a:rPr>
              <a:t>La elección entre adorar al Creador</a:t>
            </a:r>
          </a:p>
          <a:p>
            <a:pPr algn="ctr"/>
            <a:r>
              <a:rPr lang="es-ES" sz="4800" dirty="0">
                <a:solidFill>
                  <a:schemeClr val="bg2"/>
                </a:solidFill>
                <a:latin typeface="Bahnschrift SemiCondensed" panose="020B0502040204020203" pitchFamily="34" charset="0"/>
              </a:rPr>
              <a:t> o adorar a un poder terrenal simbolizado por “la bestia y su imagen”.</a:t>
            </a:r>
          </a:p>
        </p:txBody>
      </p:sp>
      <p:sp>
        <p:nvSpPr>
          <p:cNvPr id="6" name="CuadroTexto 5">
            <a:extLst>
              <a:ext uri="{FF2B5EF4-FFF2-40B4-BE49-F238E27FC236}">
                <a16:creationId xmlns:a16="http://schemas.microsoft.com/office/drawing/2014/main" id="{B8CCC715-CDD5-2C4B-AC49-B5779CD339A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2</a:t>
            </a:r>
          </a:p>
        </p:txBody>
      </p:sp>
    </p:spTree>
    <p:extLst>
      <p:ext uri="{BB962C8B-B14F-4D97-AF65-F5344CB8AC3E}">
        <p14:creationId xmlns:p14="http://schemas.microsoft.com/office/powerpoint/2010/main" val="761335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20E45-AB53-06D7-3244-55C9B8C58A12}"/>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5AF7D16B-4103-756E-19C1-2FFD5F935A2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02A3002-1B59-80CE-6343-05BF30EC703A}"/>
              </a:ext>
            </a:extLst>
          </p:cNvPr>
          <p:cNvSpPr txBox="1"/>
          <p:nvPr/>
        </p:nvSpPr>
        <p:spPr>
          <a:xfrm>
            <a:off x="210666" y="82330"/>
            <a:ext cx="9816861" cy="6401753"/>
          </a:xfrm>
          <a:prstGeom prst="rect">
            <a:avLst/>
          </a:prstGeom>
          <a:noFill/>
        </p:spPr>
        <p:txBody>
          <a:bodyPr wrap="square" rtlCol="0">
            <a:spAutoFit/>
          </a:bodyPr>
          <a:lstStyle/>
          <a:p>
            <a:r>
              <a:rPr lang="es-ES" sz="4100" dirty="0">
                <a:solidFill>
                  <a:schemeClr val="bg1"/>
                </a:solidFill>
                <a:latin typeface="Bahnschrift SemiCondensed" panose="020B0502040204020203" pitchFamily="34" charset="0"/>
              </a:rPr>
              <a:t>Dn. 3: 4-6</a:t>
            </a:r>
          </a:p>
          <a:p>
            <a:r>
              <a:rPr lang="es-ES" sz="4100" dirty="0">
                <a:solidFill>
                  <a:schemeClr val="bg1"/>
                </a:solidFill>
                <a:latin typeface="Bahnschrift SemiCondensed" panose="020B0502040204020203" pitchFamily="34" charset="0"/>
              </a:rPr>
              <a:t>Y el pregonero anunciaba en alta voz: </a:t>
            </a:r>
            <a:r>
              <a:rPr lang="es-ES" sz="4100" dirty="0" err="1">
                <a:solidFill>
                  <a:schemeClr val="bg1"/>
                </a:solidFill>
                <a:latin typeface="Bahnschrift SemiCondensed" panose="020B0502040204020203" pitchFamily="34" charset="0"/>
              </a:rPr>
              <a:t>Mándase</a:t>
            </a:r>
            <a:r>
              <a:rPr lang="es-ES" sz="4100" dirty="0">
                <a:solidFill>
                  <a:schemeClr val="bg1"/>
                </a:solidFill>
                <a:latin typeface="Bahnschrift SemiCondensed" panose="020B0502040204020203" pitchFamily="34" charset="0"/>
              </a:rPr>
              <a:t> a vosotros, oh pueblos, naciones y lenguas, 5 que al oír el son de la bocina, de la flauta, del tamboril, del arpa, del salterio, de la zampoña y de todo instrumento de música, os postréis y adoréis la estatua de oro que el rey Nabucodonosor ha levantado; 6 y cualquiera que no se postre y </a:t>
            </a:r>
            <a:r>
              <a:rPr lang="es-ES" sz="4100" dirty="0">
                <a:solidFill>
                  <a:schemeClr val="accent6"/>
                </a:solidFill>
                <a:latin typeface="Bahnschrift SemiCondensed" panose="020B0502040204020203" pitchFamily="34" charset="0"/>
              </a:rPr>
              <a:t>adore</a:t>
            </a:r>
            <a:r>
              <a:rPr lang="es-ES" sz="4100" dirty="0">
                <a:solidFill>
                  <a:schemeClr val="bg1"/>
                </a:solidFill>
                <a:latin typeface="Bahnschrift SemiCondensed" panose="020B0502040204020203" pitchFamily="34" charset="0"/>
              </a:rPr>
              <a:t>, inmediatamente será echado dentro de un horno de fuego ardiendo.</a:t>
            </a:r>
            <a:endParaRPr lang="es-DO" sz="41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528812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8FEB9-3B69-994B-5CB3-0BA68A7CDE8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C8D2C3D7-0146-98D2-A015-3CDA3FF7AC7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44C36CF8-6E47-989C-9984-4492904C7EC1}"/>
              </a:ext>
            </a:extLst>
          </p:cNvPr>
          <p:cNvSpPr txBox="1"/>
          <p:nvPr/>
        </p:nvSpPr>
        <p:spPr>
          <a:xfrm>
            <a:off x="271731" y="82590"/>
            <a:ext cx="9816861" cy="6740307"/>
          </a:xfrm>
          <a:prstGeom prst="rect">
            <a:avLst/>
          </a:prstGeom>
          <a:noFill/>
        </p:spPr>
        <p:txBody>
          <a:bodyPr wrap="square" rtlCol="0">
            <a:spAutoFit/>
          </a:bodyPr>
          <a:lstStyle/>
          <a:p>
            <a:r>
              <a:rPr lang="es-ES" sz="5400" dirty="0">
                <a:solidFill>
                  <a:schemeClr val="bg1"/>
                </a:solidFill>
                <a:latin typeface="Bahnschrift SemiCondensed" panose="020B0502040204020203" pitchFamily="34" charset="0"/>
              </a:rPr>
              <a:t>Dn. 3: 17-18</a:t>
            </a:r>
          </a:p>
          <a:p>
            <a:r>
              <a:rPr lang="es-ES" sz="5400" dirty="0">
                <a:solidFill>
                  <a:schemeClr val="bg1"/>
                </a:solidFill>
                <a:latin typeface="Bahnschrift SemiCondensed" panose="020B0502040204020203" pitchFamily="34" charset="0"/>
              </a:rPr>
              <a:t>He aquí </a:t>
            </a:r>
            <a:r>
              <a:rPr lang="es-ES" sz="5400" dirty="0">
                <a:solidFill>
                  <a:schemeClr val="accent6"/>
                </a:solidFill>
                <a:latin typeface="Bahnschrift SemiCondensed" panose="020B0502040204020203" pitchFamily="34" charset="0"/>
              </a:rPr>
              <a:t>nuestro Dios a quien servimos</a:t>
            </a:r>
            <a:r>
              <a:rPr lang="es-ES" sz="5400" dirty="0">
                <a:solidFill>
                  <a:schemeClr val="bg1"/>
                </a:solidFill>
                <a:latin typeface="Bahnschrift SemiCondensed" panose="020B0502040204020203" pitchFamily="34" charset="0"/>
              </a:rPr>
              <a:t> puede librarnos del horno de fuego ardiendo; y de tu mano, oh rey, nos librará. 18 Y si no, sepas, oh rey, que </a:t>
            </a:r>
            <a:r>
              <a:rPr lang="es-ES" sz="5400" dirty="0">
                <a:solidFill>
                  <a:schemeClr val="accent6"/>
                </a:solidFill>
                <a:latin typeface="Bahnschrift SemiCondensed" panose="020B0502040204020203" pitchFamily="34" charset="0"/>
              </a:rPr>
              <a:t>no serviremos </a:t>
            </a:r>
            <a:r>
              <a:rPr lang="es-ES" sz="5400" dirty="0">
                <a:solidFill>
                  <a:schemeClr val="bg1"/>
                </a:solidFill>
                <a:latin typeface="Bahnschrift SemiCondensed" panose="020B0502040204020203" pitchFamily="34" charset="0"/>
              </a:rPr>
              <a:t>a tus dioses, </a:t>
            </a:r>
            <a:r>
              <a:rPr lang="es-ES" sz="5400" dirty="0">
                <a:solidFill>
                  <a:schemeClr val="accent6"/>
                </a:solidFill>
                <a:latin typeface="Bahnschrift SemiCondensed" panose="020B0502040204020203" pitchFamily="34" charset="0"/>
              </a:rPr>
              <a:t>ni tampoco adoraremos </a:t>
            </a:r>
            <a:r>
              <a:rPr lang="es-ES" sz="5400" dirty="0">
                <a:solidFill>
                  <a:schemeClr val="bg1"/>
                </a:solidFill>
                <a:latin typeface="Bahnschrift SemiCondensed" panose="020B0502040204020203" pitchFamily="34" charset="0"/>
              </a:rPr>
              <a:t>la estatua que has levantado.</a:t>
            </a:r>
            <a:endParaRPr lang="es-DO" sz="5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877814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7A1AD-34A4-AF00-9691-15D7B35839A2}"/>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57CDE10E-8C54-564E-AE4C-6A77CE8DB45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B8EDAAF-23DF-7F39-68BF-4D37C60F3BB4}"/>
              </a:ext>
            </a:extLst>
          </p:cNvPr>
          <p:cNvSpPr txBox="1"/>
          <p:nvPr/>
        </p:nvSpPr>
        <p:spPr>
          <a:xfrm>
            <a:off x="271731" y="82590"/>
            <a:ext cx="9816861" cy="6863417"/>
          </a:xfrm>
          <a:prstGeom prst="rect">
            <a:avLst/>
          </a:prstGeom>
          <a:noFill/>
        </p:spPr>
        <p:txBody>
          <a:bodyPr wrap="square" rtlCol="0">
            <a:spAutoFit/>
          </a:bodyPr>
          <a:lstStyle/>
          <a:p>
            <a:r>
              <a:rPr lang="es-ES" sz="4000" dirty="0">
                <a:solidFill>
                  <a:schemeClr val="bg1"/>
                </a:solidFill>
                <a:latin typeface="Bahnschrift SemiCondensed" panose="020B0502040204020203" pitchFamily="34" charset="0"/>
              </a:rPr>
              <a:t>Ap. 13: 11-15</a:t>
            </a:r>
          </a:p>
          <a:p>
            <a:r>
              <a:rPr lang="es-ES" sz="4000" dirty="0">
                <a:solidFill>
                  <a:schemeClr val="bg1"/>
                </a:solidFill>
                <a:latin typeface="Bahnschrift SemiCondensed" panose="020B0502040204020203" pitchFamily="34" charset="0"/>
              </a:rPr>
              <a:t>Después vi otra bestia que subía de la tierra; y tenía dos cuernos semejantes a los de un cordero, pero hablaba como dragón. 12 Y ejerce toda la autoridad de la primera bestia en presencia de ella, y hace que la tierra y los moradores de ella </a:t>
            </a:r>
            <a:r>
              <a:rPr lang="es-ES" sz="4000" dirty="0">
                <a:solidFill>
                  <a:schemeClr val="accent6"/>
                </a:solidFill>
                <a:latin typeface="Bahnschrift SemiCondensed" panose="020B0502040204020203" pitchFamily="34" charset="0"/>
              </a:rPr>
              <a:t>adoren</a:t>
            </a:r>
            <a:r>
              <a:rPr lang="es-ES" sz="4000" dirty="0">
                <a:solidFill>
                  <a:schemeClr val="bg1"/>
                </a:solidFill>
                <a:latin typeface="Bahnschrift SemiCondensed" panose="020B0502040204020203" pitchFamily="34" charset="0"/>
              </a:rPr>
              <a:t> a la primera bestia, cuya herida mortal fue sanada. 13 También hace grandes señales, de tal manera que aun hace descender fuego del cielo a la tierra delante de los hombres. </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51635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4CE7C-C208-1C84-E3AA-886759B056C5}"/>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3AC6FB9-F430-E1F4-BFE1-53F07958C44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2F2A167-5876-2734-1347-EF3BB1183499}"/>
              </a:ext>
            </a:extLst>
          </p:cNvPr>
          <p:cNvSpPr txBox="1"/>
          <p:nvPr/>
        </p:nvSpPr>
        <p:spPr>
          <a:xfrm>
            <a:off x="271731" y="82590"/>
            <a:ext cx="9816861" cy="6709529"/>
          </a:xfrm>
          <a:prstGeom prst="rect">
            <a:avLst/>
          </a:prstGeom>
          <a:noFill/>
        </p:spPr>
        <p:txBody>
          <a:bodyPr wrap="square" rtlCol="0">
            <a:spAutoFit/>
          </a:bodyPr>
          <a:lstStyle/>
          <a:p>
            <a:r>
              <a:rPr lang="es-ES" sz="4300" dirty="0">
                <a:solidFill>
                  <a:schemeClr val="bg1"/>
                </a:solidFill>
                <a:latin typeface="Bahnschrift SemiCondensed" panose="020B0502040204020203" pitchFamily="34" charset="0"/>
              </a:rPr>
              <a:t>Ap. 13: 11-15</a:t>
            </a:r>
          </a:p>
          <a:p>
            <a:r>
              <a:rPr lang="es-ES" sz="4300" dirty="0">
                <a:solidFill>
                  <a:schemeClr val="bg1"/>
                </a:solidFill>
                <a:latin typeface="Bahnschrift SemiCondensed" panose="020B0502040204020203" pitchFamily="34" charset="0"/>
              </a:rPr>
              <a:t>14 Y engaña a los moradores de la tierra con las señales que se le ha permitido hacer en presencia de la bestia, mandando a los moradores de la tierra que le hagan </a:t>
            </a:r>
            <a:r>
              <a:rPr lang="es-ES" sz="4300" dirty="0">
                <a:solidFill>
                  <a:schemeClr val="accent6"/>
                </a:solidFill>
                <a:latin typeface="Bahnschrift SemiCondensed" panose="020B0502040204020203" pitchFamily="34" charset="0"/>
              </a:rPr>
              <a:t>imagen a la bestia</a:t>
            </a:r>
            <a:r>
              <a:rPr lang="es-ES" sz="4300" dirty="0">
                <a:solidFill>
                  <a:schemeClr val="bg1"/>
                </a:solidFill>
                <a:latin typeface="Bahnschrift SemiCondensed" panose="020B0502040204020203" pitchFamily="34" charset="0"/>
              </a:rPr>
              <a:t> que tiene la herida de espada, y vivió. 15 Y se le permitió infundir aliento a la imagen de la bestia, para que la imagen hablase e hiciese </a:t>
            </a:r>
            <a:r>
              <a:rPr lang="es-ES" sz="4300" dirty="0">
                <a:solidFill>
                  <a:schemeClr val="accent6"/>
                </a:solidFill>
                <a:latin typeface="Bahnschrift SemiCondensed" panose="020B0502040204020203" pitchFamily="34" charset="0"/>
              </a:rPr>
              <a:t>matar a todo el que no la adorase</a:t>
            </a:r>
            <a:r>
              <a:rPr lang="es-ES" sz="4300" dirty="0">
                <a:solidFill>
                  <a:schemeClr val="bg1"/>
                </a:solidFill>
                <a:latin typeface="Bahnschrift SemiCondensed" panose="020B0502040204020203" pitchFamily="34" charset="0"/>
              </a:rPr>
              <a:t>.</a:t>
            </a:r>
            <a:endParaRPr lang="es-DO" sz="43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4118171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538BE-9CF4-B1B0-3A25-40F3A4F64DF4}"/>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C3BD0C63-CC0B-648F-6863-BB622C72990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5E68D51-E94F-E563-E690-D903B4B68367}"/>
              </a:ext>
            </a:extLst>
          </p:cNvPr>
          <p:cNvSpPr txBox="1"/>
          <p:nvPr/>
        </p:nvSpPr>
        <p:spPr>
          <a:xfrm>
            <a:off x="2165230" y="353532"/>
            <a:ext cx="974785" cy="646331"/>
          </a:xfrm>
          <a:prstGeom prst="rect">
            <a:avLst/>
          </a:prstGeom>
          <a:noFill/>
        </p:spPr>
        <p:txBody>
          <a:bodyPr wrap="square" rtlCol="0">
            <a:spAutoFit/>
          </a:bodyPr>
          <a:lstStyle/>
          <a:p>
            <a:pPr algn="ctr"/>
            <a:r>
              <a:rPr lang="es-DO" sz="3600" dirty="0"/>
              <a:t>B</a:t>
            </a:r>
          </a:p>
        </p:txBody>
      </p:sp>
      <p:sp>
        <p:nvSpPr>
          <p:cNvPr id="5" name="CuadroTexto 4">
            <a:extLst>
              <a:ext uri="{FF2B5EF4-FFF2-40B4-BE49-F238E27FC236}">
                <a16:creationId xmlns:a16="http://schemas.microsoft.com/office/drawing/2014/main" id="{14E08064-F7B3-4DB9-85CF-F12BEECA5979}"/>
              </a:ext>
            </a:extLst>
          </p:cNvPr>
          <p:cNvSpPr txBox="1"/>
          <p:nvPr/>
        </p:nvSpPr>
        <p:spPr>
          <a:xfrm>
            <a:off x="4732118" y="4391"/>
            <a:ext cx="7323826" cy="6555641"/>
          </a:xfrm>
          <a:prstGeom prst="rect">
            <a:avLst/>
          </a:prstGeom>
          <a:noFill/>
        </p:spPr>
        <p:txBody>
          <a:bodyPr wrap="square" rtlCol="0">
            <a:spAutoFit/>
          </a:bodyPr>
          <a:lstStyle/>
          <a:p>
            <a:pPr algn="ctr"/>
            <a:r>
              <a:rPr lang="es-ES" sz="4200">
                <a:solidFill>
                  <a:schemeClr val="bg1"/>
                </a:solidFill>
                <a:latin typeface="Bahnschrift SemiCondensed" panose="020B0502040204020203" pitchFamily="34" charset="0"/>
              </a:rPr>
              <a:t>Adoramos aquello a lo que en última instancia somos leales. Cuando consideramos quién es nuestro Dios Creador y lo que ha hecho por nosotros al redimirnos por medio de Jesús, nos damos cuenta de que es el único que merece ser adorado. Todo lo demás es idolatría. Lección del martes.</a:t>
            </a:r>
            <a:endParaRPr lang="es-DO" sz="42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4260137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3191C-2C4B-BE8A-8171-103A3C3F5F85}"/>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91B86E6-6C68-F161-D575-BF707D7F921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FECAC2D-B11F-A879-181C-48304D143534}"/>
              </a:ext>
            </a:extLst>
          </p:cNvPr>
          <p:cNvSpPr txBox="1"/>
          <p:nvPr/>
        </p:nvSpPr>
        <p:spPr>
          <a:xfrm>
            <a:off x="132272" y="2184519"/>
            <a:ext cx="4681267" cy="3477875"/>
          </a:xfrm>
          <a:prstGeom prst="rect">
            <a:avLst/>
          </a:prstGeom>
          <a:noFill/>
        </p:spPr>
        <p:txBody>
          <a:bodyPr wrap="square" rtlCol="0">
            <a:spAutoFit/>
          </a:bodyPr>
          <a:lstStyle/>
          <a:p>
            <a:pPr algn="ctr"/>
            <a:r>
              <a:rPr lang="es-ES" sz="4400">
                <a:latin typeface="Bahnschrift SemiCondensed" panose="020B0502040204020203" pitchFamily="34" charset="0"/>
              </a:rPr>
              <a:t>¿Qué pueden esperar</a:t>
            </a:r>
          </a:p>
          <a:p>
            <a:pPr algn="ctr"/>
            <a:r>
              <a:rPr lang="es-ES" sz="4400">
                <a:latin typeface="Bahnschrift SemiCondensed" panose="020B0502040204020203" pitchFamily="34" charset="0"/>
              </a:rPr>
              <a:t> los fieles durante</a:t>
            </a:r>
          </a:p>
          <a:p>
            <a:pPr algn="ctr"/>
            <a:r>
              <a:rPr lang="es-ES" sz="4400">
                <a:latin typeface="Bahnschrift SemiCondensed" panose="020B0502040204020203" pitchFamily="34" charset="0"/>
              </a:rPr>
              <a:t> la persecución final?</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61029BB7-DC78-4D0B-AAD8-E57CC125C988}"/>
              </a:ext>
            </a:extLst>
          </p:cNvPr>
          <p:cNvSpPr txBox="1"/>
          <p:nvPr/>
        </p:nvSpPr>
        <p:spPr>
          <a:xfrm>
            <a:off x="5477774" y="491706"/>
            <a:ext cx="6521569" cy="3785652"/>
          </a:xfrm>
          <a:prstGeom prst="rect">
            <a:avLst/>
          </a:prstGeom>
          <a:noFill/>
        </p:spPr>
        <p:txBody>
          <a:bodyPr wrap="square" rtlCol="0">
            <a:spAutoFit/>
          </a:bodyPr>
          <a:lstStyle/>
          <a:p>
            <a:pPr algn="ctr"/>
            <a:r>
              <a:rPr lang="es-ES" sz="4800" dirty="0">
                <a:solidFill>
                  <a:schemeClr val="bg2"/>
                </a:solidFill>
                <a:latin typeface="Bahnschrift SemiCondensed" panose="020B0502040204020203" pitchFamily="34" charset="0"/>
              </a:rPr>
              <a:t>Tribulación y protección, como ocurrió a los primeros cristianos, que seguían a Jesús sin importar el riesgo.</a:t>
            </a:r>
          </a:p>
        </p:txBody>
      </p:sp>
      <p:sp>
        <p:nvSpPr>
          <p:cNvPr id="6" name="CuadroTexto 5">
            <a:extLst>
              <a:ext uri="{FF2B5EF4-FFF2-40B4-BE49-F238E27FC236}">
                <a16:creationId xmlns:a16="http://schemas.microsoft.com/office/drawing/2014/main" id="{CCF4D02F-77E0-8795-364C-A8A29FD27D1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3</a:t>
            </a:r>
          </a:p>
        </p:txBody>
      </p:sp>
    </p:spTree>
    <p:extLst>
      <p:ext uri="{BB962C8B-B14F-4D97-AF65-F5344CB8AC3E}">
        <p14:creationId xmlns:p14="http://schemas.microsoft.com/office/powerpoint/2010/main" val="944578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FBF0E-D3A3-3D44-46D0-4C0DDC1CE5D3}"/>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D8F5518-7993-6B31-4E6E-E65B6F542F5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92A1ECE-1ECE-AD7A-8714-55912EFFF0F2}"/>
              </a:ext>
            </a:extLst>
          </p:cNvPr>
          <p:cNvSpPr txBox="1"/>
          <p:nvPr/>
        </p:nvSpPr>
        <p:spPr>
          <a:xfrm>
            <a:off x="223604" y="64168"/>
            <a:ext cx="9816861" cy="6186309"/>
          </a:xfrm>
          <a:prstGeom prst="rect">
            <a:avLst/>
          </a:prstGeom>
          <a:noFill/>
        </p:spPr>
        <p:txBody>
          <a:bodyPr wrap="square" rtlCol="0">
            <a:spAutoFit/>
          </a:bodyPr>
          <a:lstStyle/>
          <a:p>
            <a:r>
              <a:rPr lang="es-ES" sz="3300" dirty="0">
                <a:solidFill>
                  <a:schemeClr val="bg1"/>
                </a:solidFill>
                <a:latin typeface="Bahnschrift SemiCondensed" panose="020B0502040204020203" pitchFamily="34" charset="0"/>
              </a:rPr>
              <a:t>Hechos 12: 6-7, </a:t>
            </a:r>
          </a:p>
          <a:p>
            <a:r>
              <a:rPr lang="es-ES" sz="3300" dirty="0">
                <a:solidFill>
                  <a:schemeClr val="bg1"/>
                </a:solidFill>
                <a:latin typeface="Bahnschrift SemiCondensed" panose="020B0502040204020203" pitchFamily="34" charset="0"/>
              </a:rPr>
              <a:t>116 Y cuando Herodes le iba a sacar, aquella misma noche estaba Pedro durmiendo entre dos soldados, </a:t>
            </a:r>
            <a:r>
              <a:rPr lang="es-ES" sz="3300" dirty="0">
                <a:solidFill>
                  <a:schemeClr val="accent6"/>
                </a:solidFill>
                <a:latin typeface="Bahnschrift SemiCondensed" panose="020B0502040204020203" pitchFamily="34" charset="0"/>
              </a:rPr>
              <a:t>sujeto con dos cadenas</a:t>
            </a:r>
            <a:r>
              <a:rPr lang="es-ES" sz="3300" dirty="0">
                <a:solidFill>
                  <a:schemeClr val="bg1"/>
                </a:solidFill>
                <a:latin typeface="Bahnschrift SemiCondensed" panose="020B0502040204020203" pitchFamily="34" charset="0"/>
              </a:rPr>
              <a:t>, y los guardas delante de la puerta custodiaban la </a:t>
            </a:r>
            <a:r>
              <a:rPr lang="es-ES" sz="3300" dirty="0">
                <a:solidFill>
                  <a:schemeClr val="accent6"/>
                </a:solidFill>
                <a:latin typeface="Bahnschrift SemiCondensed" panose="020B0502040204020203" pitchFamily="34" charset="0"/>
              </a:rPr>
              <a:t>cárcel</a:t>
            </a:r>
            <a:r>
              <a:rPr lang="es-ES" sz="3300" dirty="0">
                <a:solidFill>
                  <a:schemeClr val="bg1"/>
                </a:solidFill>
                <a:latin typeface="Bahnschrift SemiCondensed" panose="020B0502040204020203" pitchFamily="34" charset="0"/>
              </a:rPr>
              <a:t>. 7 Y he aquí que se presentó un</a:t>
            </a:r>
            <a:r>
              <a:rPr lang="es-ES" sz="3300" dirty="0">
                <a:solidFill>
                  <a:schemeClr val="accent6"/>
                </a:solidFill>
                <a:latin typeface="Bahnschrift SemiCondensed" panose="020B0502040204020203" pitchFamily="34" charset="0"/>
              </a:rPr>
              <a:t> ángel </a:t>
            </a:r>
            <a:r>
              <a:rPr lang="es-ES" sz="3300" dirty="0">
                <a:solidFill>
                  <a:schemeClr val="bg1"/>
                </a:solidFill>
                <a:latin typeface="Bahnschrift SemiCondensed" panose="020B0502040204020203" pitchFamily="34" charset="0"/>
              </a:rPr>
              <a:t>del Señor, y una luz resplandeció en la cárcel; y tocando a Pedro en el costado, le despertó, diciendo: Levántate pronto. Y </a:t>
            </a:r>
            <a:r>
              <a:rPr lang="es-ES" sz="3300" dirty="0">
                <a:solidFill>
                  <a:schemeClr val="accent6"/>
                </a:solidFill>
                <a:latin typeface="Bahnschrift SemiCondensed" panose="020B0502040204020203" pitchFamily="34" charset="0"/>
              </a:rPr>
              <a:t>las cadenas se le cayeron de las manos</a:t>
            </a:r>
            <a:r>
              <a:rPr lang="es-ES" sz="3300" dirty="0">
                <a:solidFill>
                  <a:schemeClr val="bg1"/>
                </a:solidFill>
                <a:latin typeface="Bahnschrift SemiCondensed" panose="020B0502040204020203" pitchFamily="34" charset="0"/>
              </a:rPr>
              <a:t>.</a:t>
            </a:r>
          </a:p>
          <a:p>
            <a:r>
              <a:rPr lang="es-ES" sz="3300" dirty="0">
                <a:solidFill>
                  <a:schemeClr val="bg1"/>
                </a:solidFill>
                <a:latin typeface="Bahnschrift SemiCondensed" panose="020B0502040204020203" pitchFamily="34" charset="0"/>
              </a:rPr>
              <a:t>11 Entonces Pedro, volviendo en sí, dijo: Ahora entiendo verdaderamente que el Señor ha enviado su ángel, y me ha</a:t>
            </a:r>
            <a:r>
              <a:rPr lang="es-ES" sz="3300" dirty="0">
                <a:solidFill>
                  <a:schemeClr val="accent6"/>
                </a:solidFill>
                <a:latin typeface="Bahnschrift SemiCondensed" panose="020B0502040204020203" pitchFamily="34" charset="0"/>
              </a:rPr>
              <a:t> librado </a:t>
            </a:r>
            <a:r>
              <a:rPr lang="es-ES" sz="3300" dirty="0">
                <a:solidFill>
                  <a:schemeClr val="bg1"/>
                </a:solidFill>
                <a:latin typeface="Bahnschrift SemiCondensed" panose="020B0502040204020203" pitchFamily="34" charset="0"/>
              </a:rPr>
              <a:t>de la mano de Herodes, y de todo lo que el pueblo de los judíos esperaba.</a:t>
            </a:r>
            <a:endParaRPr lang="es-DO" sz="33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100895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D3B8-34F4-95F7-A36E-63D24BA2EEF6}"/>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7B44CB0-D2DA-D6FF-48CF-01629AABE23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B9BAADE-E7BA-AC5C-F6DB-B0B6414D2270}"/>
              </a:ext>
            </a:extLst>
          </p:cNvPr>
          <p:cNvSpPr txBox="1"/>
          <p:nvPr/>
        </p:nvSpPr>
        <p:spPr>
          <a:xfrm>
            <a:off x="223604" y="64168"/>
            <a:ext cx="9816861" cy="6863417"/>
          </a:xfrm>
          <a:prstGeom prst="rect">
            <a:avLst/>
          </a:prstGeom>
          <a:noFill/>
        </p:spPr>
        <p:txBody>
          <a:bodyPr wrap="square" rtlCol="0">
            <a:spAutoFit/>
          </a:bodyPr>
          <a:lstStyle/>
          <a:p>
            <a:r>
              <a:rPr lang="es-ES" sz="4400" dirty="0">
                <a:solidFill>
                  <a:schemeClr val="bg1"/>
                </a:solidFill>
                <a:latin typeface="Bahnschrift SemiCondensed" panose="020B0502040204020203" pitchFamily="34" charset="0"/>
              </a:rPr>
              <a:t>Jn. 21: 18-19 NVI</a:t>
            </a:r>
          </a:p>
          <a:p>
            <a:r>
              <a:rPr lang="es-ES" sz="4400" dirty="0">
                <a:solidFill>
                  <a:schemeClr val="bg1"/>
                </a:solidFill>
                <a:latin typeface="Bahnschrift SemiCondensed" panose="020B0502040204020203" pitchFamily="34" charset="0"/>
              </a:rPr>
              <a:t>Cuando eras más joven te vestías tú mismo e ibas adonde querías. Pero te aseguro que cuando seas viejo, </a:t>
            </a:r>
            <a:r>
              <a:rPr lang="es-ES" sz="4400" dirty="0">
                <a:solidFill>
                  <a:schemeClr val="accent6"/>
                </a:solidFill>
                <a:latin typeface="Bahnschrift SemiCondensed" panose="020B0502040204020203" pitchFamily="34" charset="0"/>
              </a:rPr>
              <a:t>extenderás las manos [para crucificarlo] </a:t>
            </a:r>
            <a:r>
              <a:rPr lang="es-ES" sz="4400" dirty="0">
                <a:solidFill>
                  <a:schemeClr val="bg1"/>
                </a:solidFill>
                <a:latin typeface="Bahnschrift SemiCondensed" panose="020B0502040204020203" pitchFamily="34" charset="0"/>
              </a:rPr>
              <a:t>y otro te vestirá y te llevará adonde no quieras ir.19 Esto dijo Jesús para dar a entender </a:t>
            </a:r>
            <a:r>
              <a:rPr lang="es-ES" sz="4400" dirty="0">
                <a:solidFill>
                  <a:schemeClr val="accent6"/>
                </a:solidFill>
                <a:latin typeface="Bahnschrift SemiCondensed" panose="020B0502040204020203" pitchFamily="34" charset="0"/>
              </a:rPr>
              <a:t>la clase de muerte</a:t>
            </a:r>
            <a:r>
              <a:rPr lang="es-ES" sz="4400" dirty="0">
                <a:solidFill>
                  <a:schemeClr val="bg1"/>
                </a:solidFill>
                <a:latin typeface="Bahnschrift SemiCondensed" panose="020B0502040204020203" pitchFamily="34" charset="0"/>
              </a:rPr>
              <a:t> con que Pedro </a:t>
            </a:r>
            <a:r>
              <a:rPr lang="es-ES" sz="4400" dirty="0">
                <a:solidFill>
                  <a:schemeClr val="accent6"/>
                </a:solidFill>
                <a:latin typeface="Bahnschrift SemiCondensed" panose="020B0502040204020203" pitchFamily="34" charset="0"/>
              </a:rPr>
              <a:t>glorificaría a Dios [muriendo como mártir</a:t>
            </a:r>
            <a:r>
              <a:rPr lang="es-ES" sz="4400" dirty="0">
                <a:solidFill>
                  <a:schemeClr val="bg1"/>
                </a:solidFill>
                <a:latin typeface="Bahnschrift SemiCondensed" panose="020B0502040204020203" pitchFamily="34" charset="0"/>
              </a:rPr>
              <a:t>]. Después de eso, añadió:—¡Sígueme!</a:t>
            </a:r>
            <a:endParaRPr lang="es-DO" sz="4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935696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01E6-F579-BAB8-4417-651150DC7A85}"/>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5DD3B543-A31D-0EA9-A133-E70B3F949E5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3C78DD6-F564-29EE-E14E-45ACEB920D53}"/>
              </a:ext>
            </a:extLst>
          </p:cNvPr>
          <p:cNvSpPr txBox="1"/>
          <p:nvPr/>
        </p:nvSpPr>
        <p:spPr>
          <a:xfrm>
            <a:off x="2165230" y="385616"/>
            <a:ext cx="974785" cy="646331"/>
          </a:xfrm>
          <a:prstGeom prst="rect">
            <a:avLst/>
          </a:prstGeom>
          <a:noFill/>
        </p:spPr>
        <p:txBody>
          <a:bodyPr wrap="square" rtlCol="0">
            <a:spAutoFit/>
          </a:bodyPr>
          <a:lstStyle/>
          <a:p>
            <a:pPr algn="ctr"/>
            <a:r>
              <a:rPr lang="es-DO" sz="3600" dirty="0"/>
              <a:t>C</a:t>
            </a:r>
          </a:p>
        </p:txBody>
      </p:sp>
      <p:sp>
        <p:nvSpPr>
          <p:cNvPr id="5" name="CuadroTexto 4">
            <a:extLst>
              <a:ext uri="{FF2B5EF4-FFF2-40B4-BE49-F238E27FC236}">
                <a16:creationId xmlns:a16="http://schemas.microsoft.com/office/drawing/2014/main" id="{5F985375-C19D-888A-4E77-02851D0A190F}"/>
              </a:ext>
            </a:extLst>
          </p:cNvPr>
          <p:cNvSpPr txBox="1"/>
          <p:nvPr/>
        </p:nvSpPr>
        <p:spPr>
          <a:xfrm>
            <a:off x="4732118" y="0"/>
            <a:ext cx="7323826" cy="6694140"/>
          </a:xfrm>
          <a:prstGeom prst="rect">
            <a:avLst/>
          </a:prstGeom>
          <a:noFill/>
        </p:spPr>
        <p:txBody>
          <a:bodyPr wrap="square" rtlCol="0">
            <a:spAutoFit/>
          </a:bodyPr>
          <a:lstStyle/>
          <a:p>
            <a:pPr algn="ctr"/>
            <a:r>
              <a:rPr lang="es-ES" sz="3900">
                <a:solidFill>
                  <a:schemeClr val="bg1"/>
                </a:solidFill>
                <a:latin typeface="Bahnschrift SemiCondensed" panose="020B0502040204020203" pitchFamily="34" charset="0"/>
              </a:rPr>
              <a:t>Pedro fue milagrosamente puesto en libertad y se dirigió a una reunión de creyentes que, paradójicamente, dudaban de que hubiera sido liberado, aunque estaban orando por ello. La Biblia dice que quedaron atónitos, lo que nos llama a reflexionar acerca de cuántas veces oramos sin confiar demasiado en que Dios nos responderá. Lección del miércoles.</a:t>
            </a:r>
            <a:endParaRPr lang="es-DO" sz="39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866830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30E5C-F510-692E-F508-7D3BD62F9CD9}"/>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F2CE1096-771A-E6BC-A55F-CA3FA9EC760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2CC3112-A60E-0447-652A-D71DF0A3CB6E}"/>
              </a:ext>
            </a:extLst>
          </p:cNvPr>
          <p:cNvSpPr txBox="1"/>
          <p:nvPr/>
        </p:nvSpPr>
        <p:spPr>
          <a:xfrm>
            <a:off x="349370" y="1882597"/>
            <a:ext cx="4408098" cy="4154984"/>
          </a:xfrm>
          <a:prstGeom prst="rect">
            <a:avLst/>
          </a:prstGeom>
          <a:noFill/>
        </p:spPr>
        <p:txBody>
          <a:bodyPr wrap="square" rtlCol="0">
            <a:spAutoFit/>
          </a:bodyPr>
          <a:lstStyle/>
          <a:p>
            <a:pPr algn="ctr"/>
            <a:r>
              <a:rPr lang="es-ES" sz="4400">
                <a:latin typeface="Bahnschrift SemiCondensed" panose="020B0502040204020203" pitchFamily="34" charset="0"/>
              </a:rPr>
              <a:t>¿Qué controversia histórica </a:t>
            </a:r>
          </a:p>
          <a:p>
            <a:pPr algn="ctr"/>
            <a:r>
              <a:rPr lang="es-ES" sz="4400">
                <a:latin typeface="Bahnschrift SemiCondensed" panose="020B0502040204020203" pitchFamily="34" charset="0"/>
              </a:rPr>
              <a:t>prefigura la crisis sobre</a:t>
            </a:r>
          </a:p>
          <a:p>
            <a:pPr algn="ctr"/>
            <a:r>
              <a:rPr lang="es-ES" sz="4400">
                <a:latin typeface="Bahnschrift SemiCondensed" panose="020B0502040204020203" pitchFamily="34" charset="0"/>
              </a:rPr>
              <a:t> la marca de la bestia?</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D74FCA29-A439-AF59-8545-F50B992C23B6}"/>
              </a:ext>
            </a:extLst>
          </p:cNvPr>
          <p:cNvSpPr txBox="1"/>
          <p:nvPr/>
        </p:nvSpPr>
        <p:spPr>
          <a:xfrm>
            <a:off x="5477774" y="681487"/>
            <a:ext cx="6521569" cy="3785652"/>
          </a:xfrm>
          <a:prstGeom prst="rect">
            <a:avLst/>
          </a:prstGeom>
          <a:noFill/>
        </p:spPr>
        <p:txBody>
          <a:bodyPr wrap="square" rtlCol="0">
            <a:spAutoFit/>
          </a:bodyPr>
          <a:lstStyle/>
          <a:p>
            <a:pPr algn="ctr"/>
            <a:r>
              <a:rPr lang="es-ES" sz="4800" dirty="0">
                <a:solidFill>
                  <a:schemeClr val="bg2"/>
                </a:solidFill>
                <a:latin typeface="Bahnschrift SemiCondensed" panose="020B0502040204020203" pitchFamily="34" charset="0"/>
              </a:rPr>
              <a:t>La controversia</a:t>
            </a:r>
          </a:p>
          <a:p>
            <a:pPr algn="ctr"/>
            <a:r>
              <a:rPr lang="es-ES" sz="4800" dirty="0">
                <a:solidFill>
                  <a:schemeClr val="bg2"/>
                </a:solidFill>
                <a:latin typeface="Bahnschrift SemiCondensed" panose="020B0502040204020203" pitchFamily="34" charset="0"/>
              </a:rPr>
              <a:t> sobre el sábado en tiempos de Jesús, a quien quisieron matar por sanar en sábado.</a:t>
            </a:r>
          </a:p>
        </p:txBody>
      </p:sp>
      <p:sp>
        <p:nvSpPr>
          <p:cNvPr id="6" name="CuadroTexto 5">
            <a:extLst>
              <a:ext uri="{FF2B5EF4-FFF2-40B4-BE49-F238E27FC236}">
                <a16:creationId xmlns:a16="http://schemas.microsoft.com/office/drawing/2014/main" id="{FC55C13C-CECC-2EC9-2327-1C5B76445C37}"/>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4</a:t>
            </a:r>
          </a:p>
        </p:txBody>
      </p:sp>
    </p:spTree>
    <p:extLst>
      <p:ext uri="{BB962C8B-B14F-4D97-AF65-F5344CB8AC3E}">
        <p14:creationId xmlns:p14="http://schemas.microsoft.com/office/powerpoint/2010/main" val="217602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43F7B-2841-4F7B-5126-98BCCDA7AD6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8874E465-37A4-E5BF-4B00-12086D46875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F93726E-0D6A-A5C0-45AE-88AEB62430DF}"/>
              </a:ext>
            </a:extLst>
          </p:cNvPr>
          <p:cNvSpPr txBox="1"/>
          <p:nvPr/>
        </p:nvSpPr>
        <p:spPr>
          <a:xfrm>
            <a:off x="271731" y="27407"/>
            <a:ext cx="9816861" cy="6740307"/>
          </a:xfrm>
          <a:prstGeom prst="rect">
            <a:avLst/>
          </a:prstGeom>
          <a:noFill/>
        </p:spPr>
        <p:txBody>
          <a:bodyPr wrap="square" rtlCol="0">
            <a:spAutoFit/>
          </a:bodyPr>
          <a:lstStyle/>
          <a:p>
            <a:r>
              <a:rPr lang="es-ES" sz="3600" dirty="0">
                <a:solidFill>
                  <a:schemeClr val="bg1"/>
                </a:solidFill>
                <a:latin typeface="Bahnschrift SemiCondensed" panose="020B0502040204020203" pitchFamily="34" charset="0"/>
              </a:rPr>
              <a:t>Mt. 12: 10-14 NVI</a:t>
            </a:r>
          </a:p>
          <a:p>
            <a:r>
              <a:rPr lang="es-ES" sz="3600" dirty="0">
                <a:solidFill>
                  <a:schemeClr val="bg1"/>
                </a:solidFill>
                <a:latin typeface="Bahnschrift SemiCondensed" panose="020B0502040204020203" pitchFamily="34" charset="0"/>
              </a:rPr>
              <a:t>donde había un hombre que tenía </a:t>
            </a:r>
            <a:r>
              <a:rPr lang="es-ES" sz="3600" dirty="0">
                <a:solidFill>
                  <a:schemeClr val="accent6"/>
                </a:solidFill>
                <a:latin typeface="Bahnschrift SemiCondensed" panose="020B0502040204020203" pitchFamily="34" charset="0"/>
              </a:rPr>
              <a:t>una mano paralizada</a:t>
            </a:r>
            <a:r>
              <a:rPr lang="es-ES" sz="3600" dirty="0">
                <a:solidFill>
                  <a:schemeClr val="bg1"/>
                </a:solidFill>
                <a:latin typeface="Bahnschrift SemiCondensed" panose="020B0502040204020203" pitchFamily="34" charset="0"/>
              </a:rPr>
              <a:t>. Como buscaban un </a:t>
            </a:r>
            <a:r>
              <a:rPr lang="es-ES" sz="3600" dirty="0">
                <a:solidFill>
                  <a:schemeClr val="accent6"/>
                </a:solidFill>
                <a:latin typeface="Bahnschrift SemiCondensed" panose="020B0502040204020203" pitchFamily="34" charset="0"/>
              </a:rPr>
              <a:t>motivo para acusar a Jesús,</a:t>
            </a:r>
            <a:r>
              <a:rPr lang="es-ES" sz="3600" dirty="0">
                <a:solidFill>
                  <a:schemeClr val="bg1"/>
                </a:solidFill>
                <a:latin typeface="Bahnschrift SemiCondensed" panose="020B0502040204020203" pitchFamily="34" charset="0"/>
              </a:rPr>
              <a:t> le preguntaron:—¿</a:t>
            </a:r>
            <a:r>
              <a:rPr lang="es-ES" sz="3600" dirty="0">
                <a:solidFill>
                  <a:schemeClr val="accent6"/>
                </a:solidFill>
                <a:latin typeface="Bahnschrift SemiCondensed" panose="020B0502040204020203" pitchFamily="34" charset="0"/>
              </a:rPr>
              <a:t>Está permitido sanar en sábado</a:t>
            </a:r>
            <a:r>
              <a:rPr lang="es-ES" sz="3600" dirty="0">
                <a:solidFill>
                  <a:schemeClr val="bg1"/>
                </a:solidFill>
                <a:latin typeface="Bahnschrift SemiCondensed" panose="020B0502040204020203" pitchFamily="34" charset="0"/>
              </a:rPr>
              <a:t>?11 Él contestó: —Si alguno de ustedes tiene una oveja y un día sábado se le cae en un hoyo, ¿no la agarra y la saca? 12 ¡Cuánto más vale un hombre que una oveja! </a:t>
            </a:r>
            <a:r>
              <a:rPr lang="es-ES" sz="3600" dirty="0">
                <a:solidFill>
                  <a:schemeClr val="accent6"/>
                </a:solidFill>
                <a:latin typeface="Bahnschrift SemiCondensed" panose="020B0502040204020203" pitchFamily="34" charset="0"/>
              </a:rPr>
              <a:t>Por lo tanto, está permitido hacer el bien en sábado</a:t>
            </a:r>
            <a:r>
              <a:rPr lang="es-ES" sz="3600" dirty="0">
                <a:solidFill>
                  <a:schemeClr val="bg1"/>
                </a:solidFill>
                <a:latin typeface="Bahnschrift SemiCondensed" panose="020B0502040204020203" pitchFamily="34" charset="0"/>
              </a:rPr>
              <a:t>.13 Entonces dijo al hombre:—Extiende la mano. Así que la extendió y la mano quedó restablecida, tan sana como la otra. 14 Pero </a:t>
            </a:r>
            <a:r>
              <a:rPr lang="es-ES" sz="3600" dirty="0">
                <a:solidFill>
                  <a:schemeClr val="accent6"/>
                </a:solidFill>
                <a:latin typeface="Bahnschrift SemiCondensed" panose="020B0502040204020203" pitchFamily="34" charset="0"/>
              </a:rPr>
              <a:t>los fariseos salieron y tramaban cómo matar a Jesús</a:t>
            </a:r>
            <a:r>
              <a:rPr lang="es-ES" sz="3600" dirty="0">
                <a:solidFill>
                  <a:schemeClr val="bg1"/>
                </a:solidFill>
                <a:latin typeface="Bahnschrift SemiCondensed" panose="020B0502040204020203" pitchFamily="34" charset="0"/>
              </a:rPr>
              <a:t>.</a:t>
            </a:r>
            <a:endParaRPr lang="es-DO" sz="36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29238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8CA8-0A24-F0ED-7D85-176882FDEB2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8986A3A-FD66-143E-FEC8-D5481CCFDF2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9D0DAB3-4833-2985-57BC-4E5A0710546E}"/>
              </a:ext>
            </a:extLst>
          </p:cNvPr>
          <p:cNvSpPr txBox="1"/>
          <p:nvPr/>
        </p:nvSpPr>
        <p:spPr>
          <a:xfrm>
            <a:off x="271731" y="27407"/>
            <a:ext cx="9816861" cy="5078313"/>
          </a:xfrm>
          <a:prstGeom prst="rect">
            <a:avLst/>
          </a:prstGeom>
          <a:noFill/>
        </p:spPr>
        <p:txBody>
          <a:bodyPr wrap="square" rtlCol="0">
            <a:spAutoFit/>
          </a:bodyPr>
          <a:lstStyle/>
          <a:p>
            <a:r>
              <a:rPr lang="es-ES" sz="5400" dirty="0">
                <a:solidFill>
                  <a:schemeClr val="bg1"/>
                </a:solidFill>
                <a:latin typeface="Bahnschrift SemiCondensed" panose="020B0502040204020203" pitchFamily="34" charset="0"/>
              </a:rPr>
              <a:t>Jn. 5: 15-16 NVI</a:t>
            </a:r>
          </a:p>
          <a:p>
            <a:r>
              <a:rPr lang="es-ES" sz="5400" dirty="0">
                <a:solidFill>
                  <a:schemeClr val="bg1"/>
                </a:solidFill>
                <a:latin typeface="Bahnschrift SemiCondensed" panose="020B0502040204020203" pitchFamily="34" charset="0"/>
              </a:rPr>
              <a:t>El hombre se fue e informó a los judíos que </a:t>
            </a:r>
            <a:r>
              <a:rPr lang="es-ES" sz="5400" dirty="0">
                <a:solidFill>
                  <a:schemeClr val="accent6"/>
                </a:solidFill>
                <a:latin typeface="Bahnschrift SemiCondensed" panose="020B0502040204020203" pitchFamily="34" charset="0"/>
              </a:rPr>
              <a:t>Jesús era quien lo había sanado</a:t>
            </a:r>
            <a:r>
              <a:rPr lang="es-ES" sz="5400" dirty="0">
                <a:solidFill>
                  <a:schemeClr val="bg1"/>
                </a:solidFill>
                <a:latin typeface="Bahnschrift SemiCondensed" panose="020B0502040204020203" pitchFamily="34" charset="0"/>
              </a:rPr>
              <a:t>.16 Precisamente por esto </a:t>
            </a:r>
            <a:r>
              <a:rPr lang="es-ES" sz="5400" dirty="0">
                <a:solidFill>
                  <a:schemeClr val="accent6"/>
                </a:solidFill>
                <a:latin typeface="Bahnschrift SemiCondensed" panose="020B0502040204020203" pitchFamily="34" charset="0"/>
              </a:rPr>
              <a:t>los judíos perseguían a Jesús, pues hacía tales cosas en sábado</a:t>
            </a:r>
            <a:r>
              <a:rPr lang="es-ES" sz="5400" dirty="0">
                <a:solidFill>
                  <a:schemeClr val="bg1"/>
                </a:solidFill>
                <a:latin typeface="Bahnschrift SemiCondensed" panose="020B0502040204020203" pitchFamily="34" charset="0"/>
              </a:rPr>
              <a:t>.</a:t>
            </a:r>
            <a:endParaRPr lang="es-DO" sz="5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424974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ADC9-DF9D-B44A-2E7C-71CD42A84EAD}"/>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1E504053-2DE2-58D6-04DA-32F523D404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A509F747-DFDA-E26C-0F12-0C6C96DCFF51}"/>
              </a:ext>
            </a:extLst>
          </p:cNvPr>
          <p:cNvSpPr txBox="1"/>
          <p:nvPr/>
        </p:nvSpPr>
        <p:spPr>
          <a:xfrm>
            <a:off x="2165230" y="385616"/>
            <a:ext cx="974785" cy="646331"/>
          </a:xfrm>
          <a:prstGeom prst="rect">
            <a:avLst/>
          </a:prstGeom>
          <a:noFill/>
        </p:spPr>
        <p:txBody>
          <a:bodyPr wrap="square" rtlCol="0">
            <a:spAutoFit/>
          </a:bodyPr>
          <a:lstStyle/>
          <a:p>
            <a:pPr algn="ctr"/>
            <a:r>
              <a:rPr lang="es-DO" sz="3600" dirty="0"/>
              <a:t>D</a:t>
            </a:r>
          </a:p>
        </p:txBody>
      </p:sp>
      <p:sp>
        <p:nvSpPr>
          <p:cNvPr id="5" name="CuadroTexto 4">
            <a:extLst>
              <a:ext uri="{FF2B5EF4-FFF2-40B4-BE49-F238E27FC236}">
                <a16:creationId xmlns:a16="http://schemas.microsoft.com/office/drawing/2014/main" id="{9AE494A1-22D1-954D-46F1-75481421FEFB}"/>
              </a:ext>
            </a:extLst>
          </p:cNvPr>
          <p:cNvSpPr txBox="1"/>
          <p:nvPr/>
        </p:nvSpPr>
        <p:spPr>
          <a:xfrm>
            <a:off x="4697612" y="0"/>
            <a:ext cx="7323826" cy="6863417"/>
          </a:xfrm>
          <a:prstGeom prst="rect">
            <a:avLst/>
          </a:prstGeom>
          <a:noFill/>
        </p:spPr>
        <p:txBody>
          <a:bodyPr wrap="square" rtlCol="0">
            <a:spAutoFit/>
          </a:bodyPr>
          <a:lstStyle/>
          <a:p>
            <a:pPr algn="ctr"/>
            <a:r>
              <a:rPr lang="es-ES" sz="4400">
                <a:solidFill>
                  <a:schemeClr val="bg1"/>
                </a:solidFill>
                <a:latin typeface="Bahnschrift SemiCondensed" panose="020B0502040204020203" pitchFamily="34" charset="0"/>
              </a:rPr>
              <a:t>No es coincidencia que el poder representado por la bestia surgida del mar sea el mismo que modificó el mandamiento que ordena observar el sábado como día de adoración al Creador para que se observara el domingo, lo cual no es autorizado por la Biblia. Lección del jueves.</a:t>
            </a:r>
            <a:endParaRPr lang="es-DO" sz="4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629555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8F6EDB1B-A371-8E36-3B1A-EEA2AC4C765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1D9ED52-BF1E-60A3-63C7-ADF37B46321A}"/>
              </a:ext>
            </a:extLst>
          </p:cNvPr>
          <p:cNvSpPr txBox="1"/>
          <p:nvPr/>
        </p:nvSpPr>
        <p:spPr>
          <a:xfrm>
            <a:off x="6770654" y="612844"/>
            <a:ext cx="4994695" cy="5632311"/>
          </a:xfrm>
          <a:prstGeom prst="rect">
            <a:avLst/>
          </a:prstGeom>
          <a:noFill/>
        </p:spPr>
        <p:txBody>
          <a:bodyPr wrap="square" rtlCol="0">
            <a:spAutoFit/>
          </a:bodyPr>
          <a:lstStyle/>
          <a:p>
            <a:pPr algn="ctr"/>
            <a:r>
              <a:rPr lang="es-ES" sz="7200" dirty="0">
                <a:solidFill>
                  <a:schemeClr val="tx2">
                    <a:lumMod val="10000"/>
                  </a:schemeClr>
                </a:solidFill>
                <a:latin typeface="Bahnschrift SemiCondensed" panose="020B0502040204020203" pitchFamily="34" charset="0"/>
              </a:rPr>
              <a:t>¿Quieres guardar el sábado como lo hizo Jesús?</a:t>
            </a:r>
            <a:endParaRPr lang="es-DO" sz="7200" dirty="0">
              <a:solidFill>
                <a:schemeClr val="tx2">
                  <a:lumMod val="10000"/>
                </a:schemeClr>
              </a:solidFill>
              <a:latin typeface="Bahnschrift SemiCondensed" panose="020B0502040204020203" pitchFamily="34" charset="0"/>
            </a:endParaRPr>
          </a:p>
        </p:txBody>
      </p:sp>
    </p:spTree>
    <p:extLst>
      <p:ext uri="{BB962C8B-B14F-4D97-AF65-F5344CB8AC3E}">
        <p14:creationId xmlns:p14="http://schemas.microsoft.com/office/powerpoint/2010/main" val="41656101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1399</Words>
  <Application>Microsoft Office PowerPoint</Application>
  <PresentationFormat>Widescreen</PresentationFormat>
  <Paragraphs>60</Paragraphs>
  <Slides>21</Slides>
  <Notes>0</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21</vt:i4>
      </vt:variant>
    </vt:vector>
  </HeadingPairs>
  <TitlesOfParts>
    <vt:vector size="31" baseType="lpstr">
      <vt:lpstr>Aptos</vt:lpstr>
      <vt:lpstr>Aptos Display</vt:lpstr>
      <vt:lpstr>Arial</vt:lpstr>
      <vt:lpstr>Bahnschrift SemiCondensed</vt:lpstr>
      <vt:lpstr>Calibri</vt:lpstr>
      <vt:lpstr>Microsoft Sans Serif</vt:lpstr>
      <vt:lpstr>Poppins</vt:lpstr>
      <vt:lpstr>TAN Meringue</vt:lpstr>
      <vt:lpstr>Tema de Office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jose ferreira Neto</cp:lastModifiedBy>
  <cp:revision>17</cp:revision>
  <dcterms:created xsi:type="dcterms:W3CDTF">2025-03-29T02:32:59Z</dcterms:created>
  <dcterms:modified xsi:type="dcterms:W3CDTF">2025-06-14T16:54:31Z</dcterms:modified>
</cp:coreProperties>
</file>