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9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6/15/2026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5752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F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6689" y="1371600"/>
            <a:ext cx="1828800" cy="0"/>
          </a:xfrm>
          <a:prstGeom prst="line">
            <a:avLst/>
          </a:prstGeom>
          <a:noFill/>
          <a:ln w="190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6400800" y="1377108"/>
            <a:ext cx="1828800" cy="0"/>
          </a:xfrm>
          <a:prstGeom prst="line">
            <a:avLst/>
          </a:prstGeom>
          <a:noFill/>
          <a:ln w="190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kern="0" spc="1000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ESCOLA SABATINA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F5EF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Lição 12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5EF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Testemunhando de Cristo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2743200" y="3383280"/>
            <a:ext cx="1554480" cy="0"/>
          </a:xfrm>
          <a:prstGeom prst="line">
            <a:avLst/>
          </a:prstGeom>
          <a:noFill/>
          <a:ln w="9525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4297680" y="324612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5C"/>
                </a:solidFill>
              </a:rPr>
              <a:t>✦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846320" y="3383280"/>
            <a:ext cx="1554480" cy="0"/>
          </a:xfrm>
          <a:prstGeom prst="line">
            <a:avLst/>
          </a:prstGeom>
          <a:noFill/>
          <a:ln w="9525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" name="Text 8"/>
          <p:cNvSpPr/>
          <p:nvPr/>
        </p:nvSpPr>
        <p:spPr>
          <a:xfrm>
            <a:off x="457200" y="356616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FFF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 estudo sobre o chamado de cada cristão</a:t>
            </a:r>
            <a:endParaRPr lang="en-US" sz="20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2000" i="1" dirty="0">
                <a:solidFill>
                  <a:srgbClr val="FFF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compartilhar a fé com amor e poder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457200" y="45262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400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 de junho de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EF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320040"/>
            <a:ext cx="9144000" cy="36576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365760" y="484632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Lição 12 — Testemunhando de Cristo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Escola Sabatina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5486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 — SEXTA-FEIRA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457200" cy="0"/>
          </a:xfrm>
          <a:prstGeom prst="line">
            <a:avLst/>
          </a:prstGeom>
          <a:noFill/>
          <a:ln w="190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457200" y="9601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Estudo adicional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457200" y="1920240"/>
            <a:ext cx="2651760" cy="2606040"/>
          </a:xfrm>
          <a:prstGeom prst="rect">
            <a:avLst/>
          </a:prstGeom>
          <a:solidFill>
            <a:srgbClr val="FBF7EC"/>
          </a:solidFill>
          <a:ln w="63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10" name="Shape 8"/>
          <p:cNvSpPr/>
          <p:nvPr/>
        </p:nvSpPr>
        <p:spPr>
          <a:xfrm>
            <a:off x="457200" y="1920240"/>
            <a:ext cx="2651760" cy="73152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59436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640080" y="246888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amor de Cristo no coração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228600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Quando o eu está imerso em Cristo, o amor brota espontaneamente.</a:t>
            </a: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640080" y="416052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E. G. White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Parábolas de Jesus, p. 226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246120" y="1920240"/>
            <a:ext cx="2651760" cy="2606040"/>
          </a:xfrm>
          <a:prstGeom prst="rect">
            <a:avLst/>
          </a:prstGeom>
          <a:solidFill>
            <a:srgbClr val="FBF7EC"/>
          </a:solidFill>
          <a:ln w="63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6" name="Shape 14"/>
          <p:cNvSpPr/>
          <p:nvPr/>
        </p:nvSpPr>
        <p:spPr>
          <a:xfrm>
            <a:off x="3246120" y="1920240"/>
            <a:ext cx="2651760" cy="73152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5"/>
          <p:cNvSpPr/>
          <p:nvPr/>
        </p:nvSpPr>
        <p:spPr>
          <a:xfrm>
            <a:off x="338328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3429000" y="246888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Trabalho que gera espiritualidade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429000" y="2926080"/>
            <a:ext cx="228600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i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mais empenhados em ganhar pessoas para Cristo são os mais desenvolvidos em devoção.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429000" y="416052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E. G. White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Evangelismo, p. 248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035040" y="1920240"/>
            <a:ext cx="2651760" cy="2606040"/>
          </a:xfrm>
          <a:prstGeom prst="rect">
            <a:avLst/>
          </a:prstGeom>
          <a:solidFill>
            <a:srgbClr val="FBF7EC"/>
          </a:solidFill>
          <a:ln w="63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2" name="Shape 20"/>
          <p:cNvSpPr/>
          <p:nvPr/>
        </p:nvSpPr>
        <p:spPr>
          <a:xfrm>
            <a:off x="6035040" y="1920240"/>
            <a:ext cx="2651760" cy="73152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21"/>
          <p:cNvSpPr/>
          <p:nvPr/>
        </p:nvSpPr>
        <p:spPr>
          <a:xfrm>
            <a:off x="617220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6217920" y="246888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Cooperar com Sua obra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217920" y="2926080"/>
            <a:ext cx="228600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i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 participar da alegria Dele — ver pessoas redimidas — devemos colaborar em Sua obra.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217920" y="416052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E. G. White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Desejado de Todas as Nações, p. 104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EF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320040"/>
            <a:ext cx="9144000" cy="36576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365760" y="484632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Lição 12 — Testemunhando de Cristo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Escola Sabatina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5486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 CONSIDERAÇÃO E REFLEXÃO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457200" cy="0"/>
          </a:xfrm>
          <a:prstGeom prst="line">
            <a:avLst/>
          </a:prstGeom>
          <a:noFill/>
          <a:ln w="190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457200" y="9601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Perguntas para a classe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640080" y="17830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i="1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143000" y="18288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 que o amor é fundamental e indispensável para qualquer testemunho eficaz?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2331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i="1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143000" y="23774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Quando você percebeu, na prática, que levar pessoas a Cristo está ligado a uma caminhada real com Deus?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0080" y="2880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i="1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14300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É necessário algum conhecimento básico para falar de Deus para outras pessoas? Qual?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40080" y="34290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i="1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143000" y="34747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Ao ministrar um estudo bíblico, por onde você começa: provar doutrinas ou apresentar Jesus?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39776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i="1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143000" y="40233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que maneiras você tem proclamado a mensagem de ser “Remido”?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F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71600" y="1280160"/>
            <a:ext cx="1828800" cy="0"/>
          </a:xfrm>
          <a:prstGeom prst="line">
            <a:avLst/>
          </a:prstGeom>
          <a:noFill/>
          <a:ln w="190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943600" y="1280160"/>
            <a:ext cx="1828800" cy="0"/>
          </a:xfrm>
          <a:prstGeom prst="line">
            <a:avLst/>
          </a:prstGeom>
          <a:noFill/>
          <a:ln w="190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800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ENCERRAMENTO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17373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i="1" dirty="0">
                <a:solidFill>
                  <a:srgbClr val="F5EF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“Vão e façam discípulos.”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457200" y="2606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Mateus 28:19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0" y="3200400"/>
            <a:ext cx="1554480" cy="0"/>
          </a:xfrm>
          <a:prstGeom prst="line">
            <a:avLst/>
          </a:prstGeom>
          <a:noFill/>
          <a:ln w="9525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4297680" y="306324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5C"/>
                </a:solidFill>
              </a:rPr>
              <a:t>✦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846320" y="3200400"/>
            <a:ext cx="1554480" cy="0"/>
          </a:xfrm>
          <a:prstGeom prst="line">
            <a:avLst/>
          </a:prstGeom>
          <a:noFill/>
          <a:ln w="9525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" name="Text 8"/>
          <p:cNvSpPr/>
          <p:nvPr/>
        </p:nvSpPr>
        <p:spPr>
          <a:xfrm>
            <a:off x="457200" y="33832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FFF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 esta semana, em cada interação, possamos refletir o caráter de Cristo —</a:t>
            </a:r>
            <a:endParaRPr lang="en-US" sz="16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1600" i="1" dirty="0">
                <a:solidFill>
                  <a:srgbClr val="FFF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ser testemunhas vivas do Seu amor.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600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Escola Sabatina  ·  Lição 12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EF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320040"/>
            <a:ext cx="9144000" cy="36576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365760" y="484632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Lição 12 — Testemunhando de Cristo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Escola Sabatina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5486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VERSO PARA MEMORIZAR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457200" cy="0"/>
          </a:xfrm>
          <a:prstGeom prst="line">
            <a:avLst/>
          </a:prstGeom>
          <a:noFill/>
          <a:ln w="190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457200" y="9601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Palavras de sabedoria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640080" y="1965960"/>
            <a:ext cx="7863840" cy="2377440"/>
          </a:xfrm>
          <a:prstGeom prst="rect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" name="Shape 8"/>
          <p:cNvSpPr/>
          <p:nvPr/>
        </p:nvSpPr>
        <p:spPr>
          <a:xfrm>
            <a:off x="640080" y="1965960"/>
            <a:ext cx="91440" cy="2377440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868680" y="19202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000" dirty="0"/>
          </a:p>
        </p:txBody>
      </p:sp>
      <p:sp>
        <p:nvSpPr>
          <p:cNvPr id="12" name="Text 10"/>
          <p:cNvSpPr/>
          <p:nvPr/>
        </p:nvSpPr>
        <p:spPr>
          <a:xfrm>
            <a:off x="1178805" y="2194560"/>
            <a:ext cx="7050795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F5EF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Senhor Soberano Me deu Suas palavras de sabedoria, para que Eu saiba consolar os cansados. Todas as manhãs Ele Me acorda e abre Meu entendimento para ouvi-Lo.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463040" y="3794760"/>
            <a:ext cx="6766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Isaías 50:4 (NVT)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EF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320040"/>
            <a:ext cx="9144000" cy="36576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365760" y="484632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Lição 12 — Testemunhando de Cristo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Escola Sabatina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5486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 — SÁBADO · INTRODUÇÃO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457200" cy="0"/>
          </a:xfrm>
          <a:prstGeom prst="line">
            <a:avLst/>
          </a:prstGeom>
          <a:noFill/>
          <a:ln w="190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457200" y="9601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Cada interação importa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457200" y="1778122"/>
            <a:ext cx="5051234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16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 pastor, apressado para a igreja num sábado de manhã, irrita-se com um motorista no trânsito — ergue o punho, grita.</a:t>
            </a:r>
            <a:endParaRPr lang="en-US" sz="16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8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endParaRPr lang="en-US" sz="16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6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Ao chegar à classe, reconhece aquele mesmo rosto: um visitante, não-membro, que estava ali pela primeira vez.</a:t>
            </a:r>
            <a:endParaRPr lang="en-US" sz="16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8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endParaRPr lang="en-US" sz="16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lição: </a:t>
            </a:r>
            <a:r>
              <a:rPr lang="en-US" sz="16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cada interação — com conhecidos ou estranhos — precisa ser permeada pelo amor que vem de um relacionamento íntimo com Deus.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943600" y="1595656"/>
            <a:ext cx="2834640" cy="2560320"/>
          </a:xfrm>
          <a:prstGeom prst="rect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5943600" y="205740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REFLEXÃO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943600" y="2377440"/>
            <a:ext cx="365760" cy="0"/>
          </a:xfrm>
          <a:prstGeom prst="line">
            <a:avLst/>
          </a:prstGeom>
          <a:noFill/>
          <a:ln w="1524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11"/>
          <p:cNvSpPr/>
          <p:nvPr/>
        </p:nvSpPr>
        <p:spPr>
          <a:xfrm>
            <a:off x="6217920" y="2057400"/>
            <a:ext cx="24688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5EF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Nunca sabemos como nossas atitudes, como cristãos, podem impactar outras pessoas.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EF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320040"/>
            <a:ext cx="9144000" cy="36576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365760" y="484632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Lição 12 — Testemunhando de Cristo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Escola Sabatina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5486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 — DOMINGO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457200" cy="0"/>
          </a:xfrm>
          <a:prstGeom prst="line">
            <a:avLst/>
          </a:prstGeom>
          <a:noFill/>
          <a:ln w="190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457200" y="9601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Transbordando do coração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640080" y="1874520"/>
            <a:ext cx="50292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Grande Comissão  </a:t>
            </a:r>
            <a:r>
              <a:rPr lang="en-US" sz="1600" i="1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(Mt 28:18-20)</a:t>
            </a:r>
            <a:endParaRPr lang="en-US" sz="1600" dirty="0"/>
          </a:p>
          <a:p>
            <a:pPr marL="0" indent="0">
              <a:buNone/>
            </a:pPr>
            <a:r>
              <a:rPr lang="en-US" sz="6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Jesus repete o termo grego </a:t>
            </a:r>
            <a:r>
              <a:rPr lang="en-US" sz="1600" b="1" i="1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</a:t>
            </a:r>
            <a:r>
              <a:rPr lang="en-US" sz="16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(toda/todos): </a:t>
            </a:r>
            <a:r>
              <a:rPr lang="en-US" sz="1600" b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 autoridade, todas as nações, todas as coisas, todos os dias.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3200400"/>
            <a:ext cx="50292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Verdadeiro testemunho </a:t>
            </a:r>
            <a:r>
              <a:rPr lang="en-US" sz="16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não é palco — é contar o que Deus está fazendo em sua vida. </a:t>
            </a:r>
            <a:endParaRPr lang="en-US" sz="1600" dirty="0"/>
          </a:p>
          <a:p>
            <a:pPr marL="0" indent="0">
              <a:buNone/>
            </a:pPr>
            <a:r>
              <a:rPr lang="en-US" sz="6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endParaRPr lang="en-US" sz="1600" dirty="0"/>
          </a:p>
          <a:p>
            <a:pPr marL="0" indent="0">
              <a:buNone/>
            </a:pPr>
            <a:r>
              <a:rPr lang="en-US" sz="16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Ele o redimiu e o chamou pelo nome. Você pertence a Ele. Haveria notícia melhor?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126480" y="1508760"/>
            <a:ext cx="2743200" cy="2606040"/>
          </a:xfrm>
          <a:prstGeom prst="rect">
            <a:avLst/>
          </a:prstGeom>
          <a:solidFill>
            <a:srgbClr val="FBF7EC"/>
          </a:solidFill>
          <a:ln w="9525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Shape 10"/>
          <p:cNvSpPr/>
          <p:nvPr/>
        </p:nvSpPr>
        <p:spPr>
          <a:xfrm>
            <a:off x="6037023" y="1874520"/>
            <a:ext cx="73152" cy="2606040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11"/>
          <p:cNvSpPr/>
          <p:nvPr/>
        </p:nvSpPr>
        <p:spPr>
          <a:xfrm>
            <a:off x="6382512" y="1810071"/>
            <a:ext cx="2377440" cy="242316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"Nós não podemos deixar de falar das coisas que vimos e ouvimos."</a:t>
            </a:r>
            <a:endParaRPr lang="en-US" dirty="0"/>
          </a:p>
          <a:p>
            <a:pPr marL="0" indent="0">
              <a:buNone/>
            </a:pPr>
            <a:r>
              <a:rPr lang="en-US" sz="6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</a:t>
            </a:r>
            <a:endParaRPr lang="en-US" sz="1300" dirty="0"/>
          </a:p>
          <a:p>
            <a:pPr marL="0" indent="0">
              <a:buNone/>
            </a:pPr>
            <a:r>
              <a:rPr lang="en-US" sz="1100" b="1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Atos 4:20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EF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320040"/>
            <a:ext cx="9144000" cy="36576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365760" y="484632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Lição 12 — Testemunhando de Cristo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Escola Sabatina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5486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 — SEGUNDA-FEIRA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457200" cy="0"/>
          </a:xfrm>
          <a:prstGeom prst="line">
            <a:avLst/>
          </a:prstGeom>
          <a:noFill/>
          <a:ln w="190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457200" y="9601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Sem imposição, mas com poder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457200" y="1874520"/>
            <a:ext cx="4277844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amor move o testemunho</a:t>
            </a:r>
            <a:endParaRPr lang="en-US" dirty="0"/>
          </a:p>
          <a:p>
            <a:pPr marL="0" indent="0">
              <a:buNone/>
            </a:pPr>
            <a:r>
              <a:rPr lang="en-US" sz="8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endParaRPr lang="en-US" sz="2000" dirty="0"/>
          </a:p>
          <a:p>
            <a:pPr marL="0" indent="0">
              <a:buNone/>
            </a:pPr>
            <a:r>
              <a:rPr lang="en-US" sz="2000" i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“Ao ver as multidões, Jesus Se compadeceu delas” (Mt 9:36). O amor de Deus em nós deve nos constranger (2Co 5:14) — como fogo nos ossos (Jr 20:9).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029200" y="1783080"/>
            <a:ext cx="3840471" cy="28117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Jamais por imposição</a:t>
            </a:r>
            <a:endParaRPr lang="en-US" dirty="0"/>
          </a:p>
          <a:p>
            <a:pPr marL="0" indent="0">
              <a:buNone/>
            </a:pPr>
            <a:r>
              <a:rPr lang="en-US" sz="7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Deus não forçou Adão, nem Noé, nem Israel. Jesus convidava: </a:t>
            </a:r>
            <a:r>
              <a:rPr lang="en-US" b="1" i="1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“Siga-Me.”</a:t>
            </a:r>
            <a:endParaRPr lang="en-US" dirty="0"/>
          </a:p>
          <a:p>
            <a:pPr marL="0" indent="0">
              <a:buNone/>
            </a:pPr>
            <a:r>
              <a:rPr lang="en-US" sz="7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endParaRPr lang="en-US" dirty="0"/>
          </a:p>
          <a:p>
            <a:pPr marL="0" indent="0">
              <a:buNone/>
            </a:pPr>
            <a:r>
              <a:rPr lang="en-US" sz="24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“Não faz parte da missão de Cristo obrigar as pessoas a recebê-Lo.”</a:t>
            </a:r>
            <a:r>
              <a:rPr lang="en-US" sz="16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E. G. White</a:t>
            </a: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4882124" y="1920240"/>
            <a:ext cx="0" cy="2286000"/>
          </a:xfrm>
          <a:prstGeom prst="line">
            <a:avLst/>
          </a:prstGeom>
          <a:noFill/>
          <a:ln w="9525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EF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320040"/>
            <a:ext cx="9144000" cy="36576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365760" y="484632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Lição 12 — Testemunhando de Cristo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Escola Sabatina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5486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 — TERÇA-FEIRA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457200" cy="0"/>
          </a:xfrm>
          <a:prstGeom prst="line">
            <a:avLst/>
          </a:prstGeom>
          <a:noFill/>
          <a:ln w="190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457200" y="9601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 falar de Jesus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640080" y="1618488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 quem você tem falado sobre Jesus? Sugestões para ser mais intencional: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" y="2098713"/>
            <a:ext cx="3840480" cy="1051560"/>
          </a:xfrm>
          <a:prstGeom prst="rect">
            <a:avLst/>
          </a:prstGeom>
          <a:solidFill>
            <a:srgbClr val="FBF7EC"/>
          </a:solidFill>
          <a:ln w="63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 sz="2800"/>
          </a:p>
        </p:txBody>
      </p:sp>
      <p:sp>
        <p:nvSpPr>
          <p:cNvPr id="11" name="Shape 9"/>
          <p:cNvSpPr/>
          <p:nvPr/>
        </p:nvSpPr>
        <p:spPr>
          <a:xfrm>
            <a:off x="777240" y="2373033"/>
            <a:ext cx="502920" cy="502920"/>
          </a:xfrm>
          <a:prstGeom prst="ellipse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 sz="2800"/>
          </a:p>
        </p:txBody>
      </p:sp>
      <p:sp>
        <p:nvSpPr>
          <p:cNvPr id="12" name="Text 10"/>
          <p:cNvSpPr/>
          <p:nvPr/>
        </p:nvSpPr>
        <p:spPr>
          <a:xfrm>
            <a:off x="777240" y="2373033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1417320" y="220822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Construa amizade</a:t>
            </a: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1417320" y="2555913"/>
            <a:ext cx="2926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Cordialidade, bondade e interesse </a:t>
            </a:r>
            <a:r>
              <a:rPr lang="en-US" sz="1400" i="1" dirty="0" err="1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genuíno</a:t>
            </a:r>
            <a:r>
              <a:rPr lang="en-US" sz="1400" i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</a:t>
            </a:r>
          </a:p>
          <a:p>
            <a:pPr marL="0" indent="0">
              <a:buNone/>
            </a:pPr>
            <a:r>
              <a:rPr lang="en-US" sz="1400" i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o “evangelismo da amizade.”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663440" y="2098713"/>
            <a:ext cx="3840480" cy="1051560"/>
          </a:xfrm>
          <a:prstGeom prst="rect">
            <a:avLst/>
          </a:prstGeom>
          <a:solidFill>
            <a:srgbClr val="FBF7EC"/>
          </a:solidFill>
          <a:ln w="63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 sz="2800"/>
          </a:p>
        </p:txBody>
      </p:sp>
      <p:sp>
        <p:nvSpPr>
          <p:cNvPr id="16" name="Shape 14"/>
          <p:cNvSpPr/>
          <p:nvPr/>
        </p:nvSpPr>
        <p:spPr>
          <a:xfrm>
            <a:off x="4800600" y="2373033"/>
            <a:ext cx="502920" cy="502920"/>
          </a:xfrm>
          <a:prstGeom prst="ellipse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 sz="2800"/>
          </a:p>
        </p:txBody>
      </p:sp>
      <p:sp>
        <p:nvSpPr>
          <p:cNvPr id="17" name="Text 15"/>
          <p:cNvSpPr/>
          <p:nvPr/>
        </p:nvSpPr>
        <p:spPr>
          <a:xfrm>
            <a:off x="4800600" y="2373033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5440680" y="2263305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Ore pelo coração dela</a:t>
            </a: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5440680" y="2555913"/>
            <a:ext cx="2926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Peça ao Espírito Santo oportunidades reais de interação.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40080" y="3474720"/>
            <a:ext cx="3840480" cy="1051560"/>
          </a:xfrm>
          <a:prstGeom prst="rect">
            <a:avLst/>
          </a:prstGeom>
          <a:solidFill>
            <a:srgbClr val="FBF7EC"/>
          </a:solidFill>
          <a:ln w="63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 sz="2800"/>
          </a:p>
        </p:txBody>
      </p:sp>
      <p:sp>
        <p:nvSpPr>
          <p:cNvPr id="21" name="Shape 19"/>
          <p:cNvSpPr/>
          <p:nvPr/>
        </p:nvSpPr>
        <p:spPr>
          <a:xfrm>
            <a:off x="777240" y="3749040"/>
            <a:ext cx="502920" cy="502920"/>
          </a:xfrm>
          <a:prstGeom prst="ellipse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 sz="2800"/>
          </a:p>
        </p:txBody>
      </p:sp>
      <p:sp>
        <p:nvSpPr>
          <p:cNvPr id="22" name="Text 20"/>
          <p:cNvSpPr/>
          <p:nvPr/>
        </p:nvSpPr>
        <p:spPr>
          <a:xfrm>
            <a:off x="777240" y="37490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1348740" y="358902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Compartilhe sua fé</a:t>
            </a: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1417320" y="3931920"/>
            <a:ext cx="2926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Formas naturais de contar experiências — gentileza com confiança.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4663440" y="3474720"/>
            <a:ext cx="3840480" cy="1051560"/>
          </a:xfrm>
          <a:prstGeom prst="rect">
            <a:avLst/>
          </a:prstGeom>
          <a:solidFill>
            <a:srgbClr val="FBF7EC"/>
          </a:solidFill>
          <a:ln w="63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 sz="2800"/>
          </a:p>
        </p:txBody>
      </p:sp>
      <p:sp>
        <p:nvSpPr>
          <p:cNvPr id="26" name="Shape 24"/>
          <p:cNvSpPr/>
          <p:nvPr/>
        </p:nvSpPr>
        <p:spPr>
          <a:xfrm>
            <a:off x="4800600" y="3749040"/>
            <a:ext cx="502920" cy="502920"/>
          </a:xfrm>
          <a:prstGeom prst="ellipse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 sz="2800"/>
          </a:p>
        </p:txBody>
      </p:sp>
      <p:sp>
        <p:nvSpPr>
          <p:cNvPr id="27" name="Text 25"/>
          <p:cNvSpPr/>
          <p:nvPr/>
        </p:nvSpPr>
        <p:spPr>
          <a:xfrm>
            <a:off x="4800600" y="37490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5440680" y="363931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Conecte à comunidade</a:t>
            </a:r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5440680" y="3931920"/>
            <a:ext cx="2926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Encontros sociais ou pequenos grupos como próximo passo.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40080" y="461772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(continua...)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EF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320040"/>
            <a:ext cx="9144000" cy="36576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365760" y="484632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Lição 12 — Testemunhando de Cristo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Escola Sabatina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5486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 — TERÇA-FEIRA (CONT.)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457200" cy="0"/>
          </a:xfrm>
          <a:prstGeom prst="line">
            <a:avLst/>
          </a:prstGeom>
          <a:noFill/>
          <a:ln w="190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457200" y="9601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 falar de Jesus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640080" y="1575409"/>
            <a:ext cx="7863840" cy="731520"/>
          </a:xfrm>
          <a:prstGeom prst="rect">
            <a:avLst/>
          </a:prstGeom>
          <a:solidFill>
            <a:srgbClr val="FBF7EC"/>
          </a:solidFill>
          <a:ln w="63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 sz="2800"/>
          </a:p>
        </p:txBody>
      </p:sp>
      <p:sp>
        <p:nvSpPr>
          <p:cNvPr id="10" name="Shape 8"/>
          <p:cNvSpPr/>
          <p:nvPr/>
        </p:nvSpPr>
        <p:spPr>
          <a:xfrm>
            <a:off x="640080" y="1575409"/>
            <a:ext cx="73152" cy="731520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 sz="2800"/>
          </a:p>
        </p:txBody>
      </p:sp>
      <p:sp>
        <p:nvSpPr>
          <p:cNvPr id="11" name="Text 9"/>
          <p:cNvSpPr/>
          <p:nvPr/>
        </p:nvSpPr>
        <p:spPr>
          <a:xfrm>
            <a:off x="868680" y="1712569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1417320" y="1648561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Ofereça a Palavra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417320" y="1959457"/>
            <a:ext cx="6858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Mostre como a Bíblia oferece conforto, conselho e direção.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40080" y="2444089"/>
            <a:ext cx="7863840" cy="731520"/>
          </a:xfrm>
          <a:prstGeom prst="rect">
            <a:avLst/>
          </a:prstGeom>
          <a:solidFill>
            <a:srgbClr val="FBF7EC"/>
          </a:solidFill>
          <a:ln w="63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 sz="2800"/>
          </a:p>
        </p:txBody>
      </p:sp>
      <p:sp>
        <p:nvSpPr>
          <p:cNvPr id="15" name="Shape 13"/>
          <p:cNvSpPr/>
          <p:nvPr/>
        </p:nvSpPr>
        <p:spPr>
          <a:xfrm>
            <a:off x="640080" y="2444089"/>
            <a:ext cx="73152" cy="731520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 sz="2800"/>
          </a:p>
        </p:txBody>
      </p:sp>
      <p:sp>
        <p:nvSpPr>
          <p:cNvPr id="16" name="Text 14"/>
          <p:cNvSpPr/>
          <p:nvPr/>
        </p:nvSpPr>
        <p:spPr>
          <a:xfrm>
            <a:off x="868680" y="2581249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1417320" y="2517241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Convide ao próximo passo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417320" y="2828137"/>
            <a:ext cx="6858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Estudo bíblico e, no tempo certo, o batismo — sem pressa, sem demora.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640080" y="3312769"/>
            <a:ext cx="7863840" cy="731520"/>
          </a:xfrm>
          <a:prstGeom prst="rect">
            <a:avLst/>
          </a:prstGeom>
          <a:solidFill>
            <a:srgbClr val="FBF7EC"/>
          </a:solidFill>
          <a:ln w="63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 sz="2800"/>
          </a:p>
        </p:txBody>
      </p:sp>
      <p:sp>
        <p:nvSpPr>
          <p:cNvPr id="20" name="Shape 18"/>
          <p:cNvSpPr/>
          <p:nvPr/>
        </p:nvSpPr>
        <p:spPr>
          <a:xfrm>
            <a:off x="640080" y="3312769"/>
            <a:ext cx="73152" cy="731520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 sz="2800"/>
          </a:p>
        </p:txBody>
      </p:sp>
      <p:sp>
        <p:nvSpPr>
          <p:cNvPr id="21" name="Text 19"/>
          <p:cNvSpPr/>
          <p:nvPr/>
        </p:nvSpPr>
        <p:spPr>
          <a:xfrm>
            <a:off x="868680" y="3449929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1417320" y="3385921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Viva o que você prega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417320" y="3696817"/>
            <a:ext cx="6858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“A maneira como tratamos as pessoas fala muito.” A santificação atrai.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40080" y="443484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"Estejam sempre preparados para responder a qualquer que pedir a razão da esperança que há em vocês."  </a:t>
            </a:r>
            <a:r>
              <a:rPr lang="en-US" sz="1100" b="1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1 Pedro 3:15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EF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320040"/>
            <a:ext cx="9144000" cy="36576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365760" y="484632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Lição 12 — Testemunhando de Cristo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Escola Sabatina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5486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 — QUARTA-FEIRA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457200" cy="0"/>
          </a:xfrm>
          <a:prstGeom prst="line">
            <a:avLst/>
          </a:prstGeom>
          <a:noFill/>
          <a:ln w="190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457200" y="9601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 filho que se afastou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576072" y="1737360"/>
            <a:ext cx="48463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dor de ver alguém amado se afastar do Senhor é real. Efraim se desviou (Os 4:17; 7:1-16). Raquel chorava por seus filhos.</a:t>
            </a:r>
            <a:endParaRPr lang="en-US" sz="1400" dirty="0"/>
          </a:p>
          <a:p>
            <a:pPr marL="0" indent="0">
              <a:buNone/>
            </a:pPr>
            <a:r>
              <a:rPr lang="en-US" sz="5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Mas Deus respondeu: </a:t>
            </a:r>
            <a:r>
              <a:rPr lang="en-US" sz="1400" b="1" i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“Há esperança para o seu futuro... seus filhos voltarão.”</a:t>
            </a:r>
            <a:r>
              <a:rPr lang="en-US" sz="105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(Jr 31:17)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76072" y="3291840"/>
            <a:ext cx="48463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300"/>
              </a:spcAft>
              <a:buNone/>
            </a:pPr>
            <a:r>
              <a:rPr lang="en-US" sz="16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Três certezas: </a:t>
            </a:r>
            <a:endParaRPr lang="en-US" sz="16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6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•  Deus não desiste de ninguém.</a:t>
            </a:r>
            <a:endParaRPr lang="en-US" sz="16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6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•  Sua compaixão não falha (Jr 31:20).</a:t>
            </a:r>
            <a:endParaRPr lang="en-US" sz="16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6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•  Seu coração anseia por quem se desviou.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760720" y="1874520"/>
            <a:ext cx="2834640" cy="2697480"/>
          </a:xfrm>
          <a:prstGeom prst="rect">
            <a:avLst/>
          </a:prstGeom>
          <a:solidFill>
            <a:srgbClr val="FBF7EC"/>
          </a:solidFill>
          <a:ln w="9525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Shape 10"/>
          <p:cNvSpPr/>
          <p:nvPr/>
        </p:nvSpPr>
        <p:spPr>
          <a:xfrm>
            <a:off x="5760720" y="1874520"/>
            <a:ext cx="73152" cy="2697480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11"/>
          <p:cNvSpPr/>
          <p:nvPr/>
        </p:nvSpPr>
        <p:spPr>
          <a:xfrm>
            <a:off x="5989320" y="1965960"/>
            <a:ext cx="2468880" cy="251460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"Reprima a sua voz de choro... porque o seu trabalho será recompensado."</a:t>
            </a:r>
            <a:endParaRPr lang="en-US" dirty="0"/>
          </a:p>
          <a:p>
            <a:pPr marL="0" indent="0">
              <a:buNone/>
            </a:pPr>
            <a:r>
              <a:rPr lang="en-US" sz="9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</a:t>
            </a:r>
            <a:endParaRPr lang="en-US" dirty="0"/>
          </a:p>
          <a:p>
            <a:pPr marL="0" indent="0">
              <a:buNone/>
            </a:pPr>
            <a:r>
              <a:rPr lang="en-US" sz="1600" b="1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Jeremias 31:16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EF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320040"/>
            <a:ext cx="9144000" cy="36576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365760" y="484632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Lição 12 — Testemunhando de Cristo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949440" y="484632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Escola Sabatina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5486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A886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 — QUINTA-FEIRA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457200" cy="0"/>
          </a:xfrm>
          <a:prstGeom prst="line">
            <a:avLst/>
          </a:prstGeom>
          <a:noFill/>
          <a:ln w="1905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457200" y="9601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Eu os farei voltar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640080" y="1623060"/>
            <a:ext cx="78638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i="1" dirty="0">
                <a:solidFill>
                  <a:srgbClr val="6B7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Todos passamos por vales de fé. Zacarias 10 traz mensagens preciosas sobre como Deus traz Seu povo de volta para Si.</a:t>
            </a:r>
            <a:endParaRPr lang="en-US" sz="1600" dirty="0"/>
          </a:p>
          <a:p>
            <a:pPr marL="0" indent="0">
              <a:buNone/>
            </a:pPr>
            <a:r>
              <a:rPr lang="en-US" sz="6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Suas atitudes e palavras</a:t>
            </a:r>
            <a:r>
              <a:rPr lang="en-US" sz="160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— fruto do tempo com o Salvador — podem transformar o futuro de alguém. Lembre-se das orações de Jesus por Pedro (Lc 22:31-32).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" y="3429000"/>
            <a:ext cx="7863840" cy="1280160"/>
          </a:xfrm>
          <a:prstGeom prst="rect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Shape 9"/>
          <p:cNvSpPr/>
          <p:nvPr/>
        </p:nvSpPr>
        <p:spPr>
          <a:xfrm>
            <a:off x="640080" y="3429000"/>
            <a:ext cx="91440" cy="1280160"/>
          </a:xfrm>
          <a:prstGeom prst="rect">
            <a:avLst/>
          </a:prstGeom>
          <a:solidFill>
            <a:srgbClr val="C9A85C"/>
          </a:solidFill>
          <a:ln w="12700">
            <a:solidFill>
              <a:srgbClr val="C9A8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914400" y="3520440"/>
            <a:ext cx="73152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i="1" dirty="0">
                <a:solidFill>
                  <a:srgbClr val="F5EF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“Nenhuma influência que possa rodear a alma tem mais poder do que a de uma vida abnegada. O mais forte argumento em favor do evangelho é um cristão que sabe amar e é amável.”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914400" y="43891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C9A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Ellen G. White — A Ciência do Bom Viver, p. 300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1073</Words>
  <Application>Microsoft Office PowerPoint</Application>
  <PresentationFormat>Apresentação na tela (16:9)</PresentationFormat>
  <Paragraphs>159</Paragraphs>
  <Slides>12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 ferreira Neto</dc:creator>
  <cp:lastModifiedBy>jose ferreira Neto</cp:lastModifiedBy>
  <cp:revision>3</cp:revision>
  <dcterms:created xsi:type="dcterms:W3CDTF">2026-06-13T20:23:16Z</dcterms:created>
  <dcterms:modified xsi:type="dcterms:W3CDTF">2026-06-15T10:41:58Z</dcterms:modified>
</cp:coreProperties>
</file>