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12192000" cy="6858000"/>
  <p:notesSz cx="6858000" cy="12192000"/>
  <p:embeddedFontLst>
    <p:embeddedFont>
      <p:font typeface="Public Sans Light" panose="020B0604020202020204" charset="0"/>
      <p:regular r:id="rId63"/>
    </p:embeddedFont>
    <p:embeddedFont>
      <p:font typeface="Source Serif 4" panose="020B0604020202020204" charset="0"/>
      <p:regular r:id="rId6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A9556-AC35-C041-B53C-CE359E2AF1E5}" type="datetimeFigureOut">
              <a:rPr lang="pt-BR" smtClean="0"/>
              <a:t>13/06/2026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07FC78-21A6-144E-86AA-F675F205CDB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33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svg"/><Relationship Id="rId4" Type="http://schemas.openxmlformats.org/officeDocument/2006/relationships/image" Target="../media/image44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svg"/><Relationship Id="rId4" Type="http://schemas.openxmlformats.org/officeDocument/2006/relationships/image" Target="../media/image46.sv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svg"/><Relationship Id="rId4" Type="http://schemas.openxmlformats.org/officeDocument/2006/relationships/image" Target="../media/image55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0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svg"/><Relationship Id="rId4" Type="http://schemas.openxmlformats.org/officeDocument/2006/relationships/image" Target="../media/image57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svg"/><Relationship Id="rId4" Type="http://schemas.openxmlformats.org/officeDocument/2006/relationships/image" Target="../media/image61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68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svg"/><Relationship Id="rId4" Type="http://schemas.openxmlformats.org/officeDocument/2006/relationships/image" Target="../media/image65.sv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svg"/><Relationship Id="rId4" Type="http://schemas.openxmlformats.org/officeDocument/2006/relationships/image" Target="../media/image69.sv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svg"/><Relationship Id="rId5" Type="http://schemas.openxmlformats.org/officeDocument/2006/relationships/image" Target="../media/image73.svg"/><Relationship Id="rId4" Type="http://schemas.openxmlformats.org/officeDocument/2006/relationships/image" Target="../media/image7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sv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svg"/><Relationship Id="rId5" Type="http://schemas.openxmlformats.org/officeDocument/2006/relationships/image" Target="../media/image78.svg"/><Relationship Id="rId4" Type="http://schemas.openxmlformats.org/officeDocument/2006/relationships/image" Target="../media/image77.svg"/><Relationship Id="rId9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21505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1191" y="2926159"/>
            <a:ext cx="5238024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Escola Sabatina — 2º Trimestre | 2026</a:t>
            </a:r>
            <a:endParaRPr lang="en-US" sz="2050" dirty="0"/>
          </a:p>
        </p:txBody>
      </p:sp>
      <p:sp>
        <p:nvSpPr>
          <p:cNvPr id="4" name="Text 1"/>
          <p:cNvSpPr/>
          <p:nvPr/>
        </p:nvSpPr>
        <p:spPr>
          <a:xfrm>
            <a:off x="1001191" y="3324721"/>
            <a:ext cx="2824588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📘</a:t>
            </a:r>
            <a:r>
              <a:rPr lang="en-US" sz="1700" b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LIÇÃO 12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1001191" y="3668018"/>
            <a:ext cx="6167184" cy="553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b="1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Testemunhando de Cristo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1001191" y="4387850"/>
            <a:ext cx="7187425" cy="3004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Prof. Moisés Lopes Sanches Junior</a:t>
            </a:r>
            <a:endParaRPr lang="en-US" sz="17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7567" y="2946896"/>
            <a:ext cx="3179088" cy="31791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31432" y="558304"/>
            <a:ext cx="1666139" cy="311547"/>
          </a:xfrm>
          <a:prstGeom prst="roundRect">
            <a:avLst>
              <a:gd name="adj" fmla="val 7053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941265" y="613172"/>
            <a:ext cx="2056059" cy="201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5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831432" y="940792"/>
            <a:ext cx="6698686" cy="5721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do Domingo</a:t>
            </a:r>
            <a:endParaRPr lang="en-US" sz="3600" dirty="0"/>
          </a:p>
        </p:txBody>
      </p:sp>
      <p:sp>
        <p:nvSpPr>
          <p:cNvPr id="5" name="Text 3"/>
          <p:cNvSpPr/>
          <p:nvPr/>
        </p:nvSpPr>
        <p:spPr>
          <a:xfrm>
            <a:off x="1106063" y="2044998"/>
            <a:ext cx="10254200" cy="3158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49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testemunho mais poderoso não é o de quem sabe mais — é o de quem experimentou mais profundamente a graça de Cristo.</a:t>
            </a:r>
            <a:endParaRPr lang="en-US" sz="4950" dirty="0"/>
          </a:p>
        </p:txBody>
      </p:sp>
      <p:sp>
        <p:nvSpPr>
          <p:cNvPr id="6" name="Text 4"/>
          <p:cNvSpPr/>
          <p:nvPr/>
        </p:nvSpPr>
        <p:spPr>
          <a:xfrm>
            <a:off x="831432" y="5668863"/>
            <a:ext cx="10528830" cy="6308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5000"/>
              </a:lnSpc>
              <a:buNone/>
            </a:pPr>
            <a:r>
              <a:rPr lang="en-US" sz="18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André não tinha diploma de teologia. Tinha um encontro real. E isso foi suficiente para mudar a história de Pedro — e do mundo.</a:t>
            </a:r>
            <a:endParaRPr lang="en-US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046063"/>
            <a:ext cx="187280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102717"/>
            <a:ext cx="2255583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446609"/>
            <a:ext cx="545292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Viajante no Deserto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2320727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578894"/>
            <a:ext cx="295268" cy="2362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4856" y="2538016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 viajante encontra água no deserto. O natural não é esconder a fonte. É avisar outros viajantes que estão morrendo de sede.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1574" y="3629323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Quem encontrou a Água da Vida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não consegue guardar para si o caminho até a fonte. O amor pelo próximo e a gratidão a Deus tornam o testemunho inevitável.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61574" y="4503341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1" y="4761508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856" y="4720630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reflexiva: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"Se você encontrasse água no deserto e soubesse que outros estão morrendo de sede, o que você faria? Por que com Jesus seria diferente?"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535980"/>
            <a:ext cx="1448161" cy="291902"/>
          </a:xfrm>
          <a:prstGeom prst="roundRect">
            <a:avLst>
              <a:gd name="adj" fmla="val 7163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5950" y="588169"/>
            <a:ext cx="1848796" cy="187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661475" y="892076"/>
            <a:ext cx="6296860" cy="10890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o Testemunho</a:t>
            </a:r>
            <a:endParaRPr lang="en-US" sz="3400" dirty="0"/>
          </a:p>
        </p:txBody>
      </p:sp>
      <p:sp>
        <p:nvSpPr>
          <p:cNvPr id="6" name="Text 3"/>
          <p:cNvSpPr/>
          <p:nvPr/>
        </p:nvSpPr>
        <p:spPr>
          <a:xfrm>
            <a:off x="922811" y="2402681"/>
            <a:ext cx="6035524" cy="8786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"Um homem não é convertido sem que nasça em seu coração o desejo de tornar conhecido aos outros o precioso amigo que encontrou em Jesus."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61475" y="3642717"/>
            <a:ext cx="6906444" cy="234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Testemunhos para a Igreja, v. 4, p. 318-319.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661475" y="4101306"/>
            <a:ext cx="6296860" cy="12998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61475" y="4398764"/>
            <a:ext cx="2787679" cy="272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Práticas</a:t>
            </a:r>
            <a:endParaRPr lang="en-US" sz="17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6759" y="4933504"/>
            <a:ext cx="261336" cy="261342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227702" y="4911824"/>
            <a:ext cx="5730632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Compartilhe algo que Cristo fez por você esta semana.</a:t>
            </a:r>
            <a:endParaRPr lang="en-US" sz="17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6759" y="5799187"/>
            <a:ext cx="261336" cy="26134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227702" y="5777508"/>
            <a:ext cx="5730632" cy="29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Ore por uma oportunidade missionária nos próximos dias.</a:t>
            </a:r>
            <a:endParaRPr lang="en-US" sz="1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86120" y="561479"/>
            <a:ext cx="2322454" cy="291902"/>
          </a:xfrm>
          <a:prstGeom prst="roundRect">
            <a:avLst>
              <a:gd name="adj" fmla="val 7163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190595" y="613668"/>
            <a:ext cx="2723090" cy="187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CRISTÃO + FRASE FINAL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960711" y="1034058"/>
            <a:ext cx="5048024" cy="5262364"/>
          </a:xfrm>
          <a:prstGeom prst="roundRect">
            <a:avLst>
              <a:gd name="adj" fmla="val 51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134935" y="1194693"/>
            <a:ext cx="2787679" cy="272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Alvin L. Reid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396271" y="1792089"/>
            <a:ext cx="4438241" cy="8786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"Compartilhar Jesus é tão simples quanto conectar-se com as pessoas através de sua paixão ou de sua dor."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134935" y="2996009"/>
            <a:ext cx="5309162" cy="234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3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REID, Alvin L. Share Jesus Without Fear. Nashville: B&amp;H.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6314719" y="1194693"/>
            <a:ext cx="2787679" cy="272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6314719" y="1627485"/>
            <a:ext cx="4797206" cy="45083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Quem encontrou Cristo não consegue guardá-Lo apenas para si.</a:t>
            </a:r>
            <a:endParaRPr lang="en-US" sz="4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574" y="2882503"/>
            <a:ext cx="1664452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978" y="2939157"/>
            <a:ext cx="2047228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SEGUNDA-FEIRA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574" y="3289399"/>
            <a:ext cx="10868547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Testemunhando com Amor e Poder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574" y="5203230"/>
            <a:ext cx="11478132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compaixão vem antes da comissão. Cristo não enviou discípulos sem primeiro demonstrar amor.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879699"/>
            <a:ext cx="1758013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1936353"/>
            <a:ext cx="214078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CENTRAL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2280245"/>
            <a:ext cx="6296860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Qual é o método de Cristo para alcançar pessoas?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3957638"/>
            <a:ext cx="6622984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"Vendo ele as multidões, compadeceu-se delas."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1890" y="4713585"/>
            <a:ext cx="6906444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4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Mateus 9:36</a:t>
            </a:r>
            <a:endParaRPr lang="en-US" sz="14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406227"/>
            <a:ext cx="1037802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462881"/>
            <a:ext cx="142057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806773"/>
            <a:ext cx="864580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Coração de Cristo pelas Multidões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2680891"/>
            <a:ext cx="3496778" cy="2770882"/>
          </a:xfrm>
          <a:prstGeom prst="roundRect">
            <a:avLst>
              <a:gd name="adj" fmla="val 102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850581" y="2869902"/>
            <a:ext cx="3118764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Antes da Comissão, a Compaixão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50581" y="3573859"/>
            <a:ext cx="3118764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Antes de enviar os discípulos em missão, Jesus demonstrou compaixão profunda pelas multidões cansadas e desamparadas.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4347359" y="2680891"/>
            <a:ext cx="3496877" cy="2770882"/>
          </a:xfrm>
          <a:prstGeom prst="roundRect">
            <a:avLst>
              <a:gd name="adj" fmla="val 102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536366" y="2869902"/>
            <a:ext cx="311043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Ele Via Pessoas, Não Massas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4536366" y="3278584"/>
            <a:ext cx="3118863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não via estatísticas. Via indivíduos com nomes, histórias e dores. Cada pessoa era preciosa para Ele.</a:t>
            </a:r>
            <a:endParaRPr lang="en-US" sz="1850" dirty="0"/>
          </a:p>
        </p:txBody>
      </p:sp>
      <p:sp>
        <p:nvSpPr>
          <p:cNvPr id="11" name="Shape 9"/>
          <p:cNvSpPr/>
          <p:nvPr/>
        </p:nvSpPr>
        <p:spPr>
          <a:xfrm>
            <a:off x="8033244" y="2680891"/>
            <a:ext cx="3496877" cy="2770882"/>
          </a:xfrm>
          <a:prstGeom prst="roundRect">
            <a:avLst>
              <a:gd name="adj" fmla="val 102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8222251" y="2869902"/>
            <a:ext cx="291537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Amor Precede o Método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222251" y="3278584"/>
            <a:ext cx="3118863" cy="19841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Nenhuma técnica evangelística funciona sem amor genuíno. O método mais eficaz é aquele motivado pela compaixão de Cristo.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947936"/>
            <a:ext cx="915369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004590"/>
            <a:ext cx="129814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348482"/>
            <a:ext cx="786110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Mateus 9:36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449" y="2222599"/>
            <a:ext cx="5475944" cy="2166144"/>
          </a:xfrm>
          <a:prstGeom prst="roundRect">
            <a:avLst>
              <a:gd name="adj" fmla="val 1309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456" y="2411611"/>
            <a:ext cx="541661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"Compadeceu-se" — Grego: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splagchnízomai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456" y="2895898"/>
            <a:ext cx="5097930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Compaixão profunda que vem das entranhas — misericórdia intensa que move ao agir. Cristo não apenas via a dor. Ele sentia a dor do outro.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411611"/>
            <a:ext cx="298065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895898"/>
            <a:ext cx="5203695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testemunho cristão eficaz nasce de uma compaixão genuína, não de um programa. Quando sentimos o que Cristo sente pelas pessoas, o testemunho flui naturalmente.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61574" y="4601369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4859536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856" y="4818658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"Quando você olha para as pessoas ao seu redor — vizinhos, colegas, familiares — você sente algo? O que Cristo sente por elas?"</a:t>
            </a:r>
            <a:endParaRPr lang="en-US" sz="18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01191" y="519807"/>
            <a:ext cx="1742833" cy="298450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107452" y="572889"/>
            <a:ext cx="2139896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001191" y="884634"/>
            <a:ext cx="8919840" cy="553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Amor como Método — Textos Bíblicos</a:t>
            </a:r>
            <a:endParaRPr lang="en-US" sz="3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1687513"/>
            <a:ext cx="5011513" cy="219084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4048" y="1839416"/>
            <a:ext cx="265800" cy="2658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97441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João 13:35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197441" y="2780804"/>
            <a:ext cx="4619013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amor identifica discípulos — "por isso todos saberão que sois meus discípulos."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1687513"/>
            <a:ext cx="5011612" cy="219084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1649" y="1839416"/>
            <a:ext cx="265800" cy="2658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75042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5:8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6375042" y="2780804"/>
            <a:ext cx="46191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amor de Deus demonstrado enquanto ainda éramos pecadores — o padrão máximo do testemunho.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4044454"/>
            <a:ext cx="5011513" cy="21908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4048" y="4196358"/>
            <a:ext cx="265800" cy="2658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197441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 João 4:19</a:t>
            </a:r>
            <a:endParaRPr lang="en-US" sz="1700" dirty="0"/>
          </a:p>
        </p:txBody>
      </p:sp>
      <p:sp>
        <p:nvSpPr>
          <p:cNvPr id="16" name="Text 8"/>
          <p:cNvSpPr/>
          <p:nvPr/>
        </p:nvSpPr>
        <p:spPr>
          <a:xfrm>
            <a:off x="1197441" y="5137745"/>
            <a:ext cx="46190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Amamos porque Ele nos amou primeiro — o amor missionário tem origem divina, não humana.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4044454"/>
            <a:ext cx="5011612" cy="2190849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1649" y="4196358"/>
            <a:ext cx="265800" cy="265807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375042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 Coríntios 5:14</a:t>
            </a:r>
            <a:endParaRPr lang="en-US" sz="1700" dirty="0"/>
          </a:p>
        </p:txBody>
      </p:sp>
      <p:sp>
        <p:nvSpPr>
          <p:cNvPr id="20" name="Text 10"/>
          <p:cNvSpPr/>
          <p:nvPr/>
        </p:nvSpPr>
        <p:spPr>
          <a:xfrm>
            <a:off x="6375042" y="5137745"/>
            <a:ext cx="4619113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amor de Cristo nos constrange — é o amor que motiva e sustenta toda missão cristã.</a:t>
            </a:r>
            <a:endParaRPr lang="en-US" sz="17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256010"/>
            <a:ext cx="1720410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312664"/>
            <a:ext cx="210318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656556"/>
            <a:ext cx="8015980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da Segunda-Feira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945035" y="2814141"/>
            <a:ext cx="10585086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método de Cristo é amor. Cristo é o modelo.</a:t>
            </a:r>
            <a:endParaRPr lang="en-US" sz="5100" dirty="0"/>
          </a:p>
        </p:txBody>
      </p:sp>
      <p:sp>
        <p:nvSpPr>
          <p:cNvPr id="6" name="Text 4"/>
          <p:cNvSpPr/>
          <p:nvPr/>
        </p:nvSpPr>
        <p:spPr>
          <a:xfrm>
            <a:off x="661574" y="4940598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Não existe estratégia evangelística que substitua o amor genuíno. Quando amamos as pessoas como Cristo amou, as portas do coração se abrem naturalmente.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549077"/>
            <a:ext cx="1887589" cy="279102"/>
          </a:xfrm>
          <a:prstGeom prst="roundRect">
            <a:avLst>
              <a:gd name="adj" fmla="val 723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2477" y="599579"/>
            <a:ext cx="2295170" cy="1780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VERSO PARA MEMORIZAR</a:t>
            </a:r>
            <a:endParaRPr lang="en-US" sz="1050" dirty="0"/>
          </a:p>
        </p:txBody>
      </p:sp>
      <p:sp>
        <p:nvSpPr>
          <p:cNvPr id="5" name="Text 2"/>
          <p:cNvSpPr/>
          <p:nvPr/>
        </p:nvSpPr>
        <p:spPr>
          <a:xfrm>
            <a:off x="661475" y="888107"/>
            <a:ext cx="4818140" cy="526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3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Isaías 50:4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913980" y="1863824"/>
            <a:ext cx="6044354" cy="2524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"O Senhor Deus me deu língua de eruditos, para que eu saiba dizer boa palavra ao cansado. Ele me desperta todas as manhãs, desperta-me o ouvido para que eu ouça como os eruditos."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661475" y="4782046"/>
            <a:ext cx="6906444" cy="2785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6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(Isaías 50:4 — ARA)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661475" y="5229225"/>
            <a:ext cx="6296860" cy="911027"/>
          </a:xfrm>
          <a:prstGeom prst="roundRect">
            <a:avLst>
              <a:gd name="adj" fmla="val 2772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746" y="5431730"/>
            <a:ext cx="263022" cy="210344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261039" y="5406231"/>
            <a:ext cx="5529025" cy="5570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Ideia Central:</a:t>
            </a:r>
            <a:r>
              <a:rPr lang="en-US" sz="1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Antes de falar de Deus aos outros, precisamos aprender a ouvir Deus diariamente.</a:t>
            </a:r>
            <a:endParaRPr lang="en-US" sz="16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046063"/>
            <a:ext cx="187280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102717"/>
            <a:ext cx="2255583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446609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Os Dois Médicos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2320727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578894"/>
            <a:ext cx="295268" cy="2362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4856" y="2538016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Dois médicos possuem o mesmo diagnóstico e o mesmo remédio. Mas apenas um trata o paciente com amor, ouvindo-o, olhando nos seus olhos e demonstrando que se importa.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1574" y="3629323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Qual deles será ouvido?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 mensagem é a mesma — mas o amor que a envolve determina se ela será recebida. A verdade abre a mente. O amor abre o coração.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61574" y="4503341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1" y="4761508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856" y="4720630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prática: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"Esta semana, escolha uma pessoa e demonstre amor genuíno antes de qualquer conversa espiritual. Ouça mais. Julgue menos. Sirva mais."</a:t>
            </a:r>
            <a:endParaRPr lang="en-US" sz="18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584597"/>
            <a:ext cx="1374939" cy="272852"/>
          </a:xfrm>
          <a:prstGeom prst="roundRect">
            <a:avLst>
              <a:gd name="adj" fmla="val 727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0691" y="634206"/>
            <a:ext cx="1786091" cy="173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1000" dirty="0"/>
          </a:p>
        </p:txBody>
      </p:sp>
      <p:sp>
        <p:nvSpPr>
          <p:cNvPr id="5" name="Text 2"/>
          <p:cNvSpPr/>
          <p:nvPr/>
        </p:nvSpPr>
        <p:spPr>
          <a:xfrm>
            <a:off x="661475" y="915293"/>
            <a:ext cx="6296860" cy="10334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2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o Método de Cristo</a:t>
            </a:r>
            <a:endParaRPr lang="en-US" sz="3250" dirty="0"/>
          </a:p>
        </p:txBody>
      </p:sp>
      <p:sp>
        <p:nvSpPr>
          <p:cNvPr id="6" name="Text 3"/>
          <p:cNvSpPr/>
          <p:nvPr/>
        </p:nvSpPr>
        <p:spPr>
          <a:xfrm>
            <a:off x="909516" y="2328466"/>
            <a:ext cx="6658404" cy="271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"Unicamente os métodos de Cristo trarão verdadeiro êxito."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61475" y="2925266"/>
            <a:ext cx="6906444" cy="2169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3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A Ciência do Bom Viver, p. 143.</a:t>
            </a:r>
            <a:endParaRPr lang="en-US" sz="1300" dirty="0"/>
          </a:p>
        </p:txBody>
      </p:sp>
      <p:sp>
        <p:nvSpPr>
          <p:cNvPr id="8" name="Shape 5"/>
          <p:cNvSpPr/>
          <p:nvPr/>
        </p:nvSpPr>
        <p:spPr>
          <a:xfrm>
            <a:off x="661475" y="3346252"/>
            <a:ext cx="6296860" cy="12402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61475" y="3616920"/>
            <a:ext cx="2676954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Práticas</a:t>
            </a:r>
            <a:endParaRPr lang="en-US" sz="16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485" y="4112915"/>
            <a:ext cx="248041" cy="24804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198830" y="4092377"/>
            <a:ext cx="5759504" cy="5427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Ouça mais — dê ao outro a experiência de ser realmente ouvido.</a:t>
            </a:r>
            <a:endParaRPr lang="en-US" sz="16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485" y="4945063"/>
            <a:ext cx="248041" cy="24804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198830" y="4924524"/>
            <a:ext cx="5759504" cy="54272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Sirva mais — o serviço abre portas que argumentos não conseguem abrir.</a:t>
            </a:r>
            <a:endParaRPr lang="en-US" sz="16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3485" y="5777210"/>
            <a:ext cx="248041" cy="248047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198830" y="5756672"/>
            <a:ext cx="5759504" cy="271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9000"/>
              </a:lnSpc>
              <a:buNone/>
            </a:pPr>
            <a:r>
              <a:rPr lang="en-US" sz="16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Julgue menos — graça atrai; julgamento afasta.</a:t>
            </a:r>
            <a:endParaRPr lang="en-US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506240"/>
            <a:ext cx="2519498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562894"/>
            <a:ext cx="2902274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CRISTÃO + FRASE FINAL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25449" y="2043807"/>
            <a:ext cx="5475944" cy="3307854"/>
          </a:xfrm>
          <a:prstGeom prst="roundRect">
            <a:avLst>
              <a:gd name="adj" fmla="val 85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14456" y="2232819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Bill Fay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997917" y="2910780"/>
            <a:ext cx="481446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"Nosso papel não é vencer pessoas; é apresentá-las ao Senhor."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456" y="3954859"/>
            <a:ext cx="570751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FAY, Bill. Share Jesus Without Fear.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6332776" y="2232819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717105"/>
            <a:ext cx="5203695" cy="24455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verdade abre a mente. O amor abre o coração.</a:t>
            </a:r>
            <a:endParaRPr lang="en-US" sz="51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574" y="2882503"/>
            <a:ext cx="1428913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978" y="2939157"/>
            <a:ext cx="1811689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TERÇA-FEIRA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574" y="3289399"/>
            <a:ext cx="10868547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Dicas Práticas para Compartilhar Jesus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574" y="5203230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Você não precisa saber tudo. Precisa conhecer Jesus e estar preparado para falar com mansidão e esperança.</a:t>
            </a:r>
            <a:endParaRPr lang="en-US" sz="18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549003"/>
            <a:ext cx="1758013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1605657"/>
            <a:ext cx="214078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CENTRAL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949549"/>
            <a:ext cx="6296860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compartilhar a fé de forma simples e natural?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3626941"/>
            <a:ext cx="6013399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"Estando sempre preparados para responder a qualquer pessoa que vos pedir a razão da esperança que há em vós, fazei-o com mansidão e temor."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1890" y="5044281"/>
            <a:ext cx="6906444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4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1 Pedro 3:15</a:t>
            </a:r>
            <a:endParaRPr lang="en-US" sz="14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580455"/>
            <a:ext cx="1037802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637109"/>
            <a:ext cx="142057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981002"/>
            <a:ext cx="9298747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Orientação de Pedro aos Perseguidos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2855119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464" y="2925961"/>
            <a:ext cx="283461" cy="2834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75822" y="2920008"/>
            <a:ext cx="2851079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Pedro Escreve a Cristãos sob Oposição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275822" y="3623965"/>
            <a:ext cx="2851079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As pessoas para quem Pedro escrevia enfrentavam pressão social e perseguição por causa da fé.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4363135" y="2855119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4025" y="2925961"/>
            <a:ext cx="283461" cy="2834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977383" y="2920008"/>
            <a:ext cx="2851079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Preparação + Mansidão + Esperança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4977383" y="3623965"/>
            <a:ext cx="2851079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resposta de Pedro não é estratégia agressiva — é uma vida preparada, com atitude mansa e cheia de esperança.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8064695" y="2855119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5585" y="2925961"/>
            <a:ext cx="283461" cy="2834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678943" y="2920008"/>
            <a:ext cx="285117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Esperança Atrai Perguntas</a:t>
            </a:r>
            <a:endParaRPr lang="en-US" sz="1850" dirty="0"/>
          </a:p>
        </p:txBody>
      </p:sp>
      <p:sp>
        <p:nvSpPr>
          <p:cNvPr id="16" name="Text 11"/>
          <p:cNvSpPr/>
          <p:nvPr/>
        </p:nvSpPr>
        <p:spPr>
          <a:xfrm>
            <a:off x="8678943" y="3623965"/>
            <a:ext cx="2851178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Quando vivemos com esperança autêntica, as pessoas ao redor naturalmente querem saber o porquê.</a:t>
            </a:r>
            <a:endParaRPr lang="en-US" sz="18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947936"/>
            <a:ext cx="915369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004590"/>
            <a:ext cx="129814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348482"/>
            <a:ext cx="790733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1 Pedro 3:15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449" y="2222599"/>
            <a:ext cx="5475944" cy="2166144"/>
          </a:xfrm>
          <a:prstGeom prst="roundRect">
            <a:avLst>
              <a:gd name="adj" fmla="val 1309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456" y="2411611"/>
            <a:ext cx="350818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"Razão" — Grego: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apología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456" y="2895898"/>
            <a:ext cx="5097930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Defesa, explicação, resposta fundamentada. A mesma palavra usada em tribunal. Testemunhar não é atacar — é explicar com clareza e gentileza.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411611"/>
            <a:ext cx="298065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895898"/>
            <a:ext cx="5203695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Não precisamos de argumentos sofisticados para testemunhar. Precisamos de uma vida transformada que gere perguntas e de palavras gentis que respondam com esperança.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61574" y="4601369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4859536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856" y="4818658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"Alguém já perguntou a você sobre o que você acredita porque ficou curioso com o jeito que você vive? O que provocou a pergunta?"</a:t>
            </a:r>
            <a:endParaRPr lang="en-US" sz="18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01191" y="519807"/>
            <a:ext cx="1742833" cy="298450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107452" y="572889"/>
            <a:ext cx="2139896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001191" y="884634"/>
            <a:ext cx="10673190" cy="553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Preparados para Testemunhar — Textos Bíblicos</a:t>
            </a:r>
            <a:endParaRPr lang="en-US" sz="3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1687513"/>
            <a:ext cx="5011513" cy="219084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4048" y="1839416"/>
            <a:ext cx="265800" cy="2658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97441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Atos 1:8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197441" y="2780804"/>
            <a:ext cx="4619013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Recebereis poder — o Espírito Santo é quem capacita para o testemunho autêntico.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1687513"/>
            <a:ext cx="5011612" cy="219084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1649" y="1839416"/>
            <a:ext cx="265800" cy="2658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75042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Mateus 5:16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6375042" y="2780804"/>
            <a:ext cx="46191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Brilhar diante dos homens — a vida transformada é o primeiro e mais poderoso testemunho.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4044454"/>
            <a:ext cx="5011513" cy="21908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4048" y="4196358"/>
            <a:ext cx="265800" cy="2658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197441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1:16</a:t>
            </a:r>
            <a:endParaRPr lang="en-US" sz="1700" dirty="0"/>
          </a:p>
        </p:txBody>
      </p:sp>
      <p:sp>
        <p:nvSpPr>
          <p:cNvPr id="16" name="Text 8"/>
          <p:cNvSpPr/>
          <p:nvPr/>
        </p:nvSpPr>
        <p:spPr>
          <a:xfrm>
            <a:off x="1197441" y="5137745"/>
            <a:ext cx="4619013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Não me envergonho do evangelho — o testemunho exige coragem, não arrogância.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4044454"/>
            <a:ext cx="5011612" cy="2190849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1649" y="4196358"/>
            <a:ext cx="265800" cy="265807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375042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 Timóteo 4:2</a:t>
            </a:r>
            <a:endParaRPr lang="en-US" sz="1700" dirty="0"/>
          </a:p>
        </p:txBody>
      </p:sp>
      <p:sp>
        <p:nvSpPr>
          <p:cNvPr id="20" name="Text 10"/>
          <p:cNvSpPr/>
          <p:nvPr/>
        </p:nvSpPr>
        <p:spPr>
          <a:xfrm>
            <a:off x="6375042" y="5137745"/>
            <a:ext cx="46191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Estar preparado a tempo e fora de tempo — o testemunho não espera o momento perfeito.</a:t>
            </a:r>
            <a:endParaRPr lang="en-US" sz="17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256010"/>
            <a:ext cx="1720410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312664"/>
            <a:ext cx="210318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656556"/>
            <a:ext cx="732950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da Terça-Feira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945035" y="2814141"/>
            <a:ext cx="10585086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melhor apologética é uma vida transformada.</a:t>
            </a:r>
            <a:endParaRPr lang="en-US" sz="5100" dirty="0"/>
          </a:p>
        </p:txBody>
      </p:sp>
      <p:sp>
        <p:nvSpPr>
          <p:cNvPr id="6" name="Text 4"/>
          <p:cNvSpPr/>
          <p:nvPr/>
        </p:nvSpPr>
        <p:spPr>
          <a:xfrm>
            <a:off x="661574" y="4940598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Conhecer Jesus é mais importante do que conhecer todas as respostas. Uma pessoa curada pode não conhecer medicina — mas sabe que foi curada. O mesmo vale para quem encontrou Cristo.</a:t>
            </a:r>
            <a:endParaRPr lang="en-US" sz="18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715367"/>
            <a:ext cx="187280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772021"/>
            <a:ext cx="2255583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115913"/>
            <a:ext cx="53349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Pessoa Curada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1990030"/>
            <a:ext cx="10868547" cy="1426666"/>
          </a:xfrm>
          <a:prstGeom prst="roundRect">
            <a:avLst>
              <a:gd name="adj" fmla="val 19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248198"/>
            <a:ext cx="295268" cy="2362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4856" y="2207320"/>
            <a:ext cx="10006258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Uma pessoa curada de uma doença grave pode não conhecer medicina. Não sabe o nome dos remédios nem os mecanismos biológicos da cura. Mas sabe, com absoluta certeza, que foi curada.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1574" y="3629323"/>
            <a:ext cx="1086854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mesmo acontece com quem encontrou Cristo.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As pessoas podem discutir sua teologia, mas dificilmente discutirão uma vida que foi genuinamente transformada. Você não precisa saber tudo — precisa conhecer Jesus.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61574" y="4834037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1" y="5092204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856" y="5051326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prática: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"Prepare seu testemunho pessoal em 2 minutos: o que eu era, o que Cristo fez, o que sou agora. Treinem em duplas."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021457"/>
            <a:ext cx="2338230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078111"/>
            <a:ext cx="272100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PERGUNTAS FUNDAMENTAIS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422003"/>
            <a:ext cx="7827965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As Grandes Questões da Semana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661574" y="2296120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Estas perguntas guiarão o estudo ao longo de todos os dias da semana e serão retomadas na conclusão:</a:t>
            </a:r>
            <a:endParaRPr lang="en-US" sz="18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3170138"/>
            <a:ext cx="5339720" cy="2666405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3217931" y="3311922"/>
            <a:ext cx="226808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875980" y="3926086"/>
            <a:ext cx="491090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posso testemunhar de Cristo de forma natural e poderosa?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875980" y="4630043"/>
            <a:ext cx="4910908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Sem depender apenas de programas evangelísticos, mas a partir de uma experiência real com Jesus.</a:t>
            </a:r>
            <a:endParaRPr lang="en-US" sz="18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0301" y="3170138"/>
            <a:ext cx="5339820" cy="266640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8746757" y="3311922"/>
            <a:ext cx="226808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750" dirty="0"/>
          </a:p>
        </p:txBody>
      </p:sp>
      <p:sp>
        <p:nvSpPr>
          <p:cNvPr id="12" name="Text 8"/>
          <p:cNvSpPr/>
          <p:nvPr/>
        </p:nvSpPr>
        <p:spPr>
          <a:xfrm>
            <a:off x="6404708" y="3926086"/>
            <a:ext cx="4911007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Deus deseja usar minha influência para alcançar pessoas?</a:t>
            </a:r>
            <a:endParaRPr lang="en-US" sz="1850" dirty="0"/>
          </a:p>
        </p:txBody>
      </p:sp>
      <p:sp>
        <p:nvSpPr>
          <p:cNvPr id="13" name="Text 9"/>
          <p:cNvSpPr/>
          <p:nvPr/>
        </p:nvSpPr>
        <p:spPr>
          <a:xfrm>
            <a:off x="6404708" y="4630043"/>
            <a:ext cx="491100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Tanto os que nunca O conheceram quanto aqueles que se afastaram da fé.</a:t>
            </a:r>
            <a:endParaRPr lang="en-US" sz="18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568623"/>
            <a:ext cx="1472865" cy="298450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7735" y="621705"/>
            <a:ext cx="1869929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61475" y="933450"/>
            <a:ext cx="6296860" cy="1107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a Vida Transformada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927275" y="2476897"/>
            <a:ext cx="6031059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maior evidência do poder do evangelho é uma vida transformada."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61475" y="3451423"/>
            <a:ext cx="6906444" cy="240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A Ciência do Bom Viver, p. 470-471.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661475" y="3922812"/>
            <a:ext cx="6296860" cy="13196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61475" y="4229398"/>
            <a:ext cx="2824588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Práticas</a:t>
            </a:r>
            <a:endParaRPr lang="en-US" sz="17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851" y="4777482"/>
            <a:ext cx="265800" cy="26580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237326" y="4755455"/>
            <a:ext cx="5721008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Prepare seu testemunho pessoal e esteja pronto para compartilhá-lo.</a:t>
            </a:r>
            <a:endParaRPr lang="en-US" sz="17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851" y="5710535"/>
            <a:ext cx="265800" cy="26580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237326" y="5688509"/>
            <a:ext cx="5721008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Compartilhe esperança — o mundo está cansado de más notícias.</a:t>
            </a:r>
            <a:endParaRPr lang="en-US" sz="17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098649"/>
            <a:ext cx="2519498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155303"/>
            <a:ext cx="2902274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CRISTÃO + FRASE FINAL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25449" y="1636216"/>
            <a:ext cx="5475944" cy="4123035"/>
          </a:xfrm>
          <a:prstGeom prst="roundRect">
            <a:avLst>
              <a:gd name="adj" fmla="val 68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14456" y="1825228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Lee Strobel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997917" y="2503190"/>
            <a:ext cx="4814469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"As pessoas podem discutir sua teologia, mas dificilmente discutirão uma vida transformada."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456" y="3877965"/>
            <a:ext cx="570751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STROBEL, Lee. Em Defesa de Cristo.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6332776" y="1825228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309515"/>
            <a:ext cx="5203695" cy="32607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Você não precisa saber tudo. Precisa conhecer Jesus.</a:t>
            </a:r>
            <a:endParaRPr lang="en-US" sz="51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574" y="2882503"/>
            <a:ext cx="1535769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978" y="2939157"/>
            <a:ext cx="1918545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QUARTA-FEIRA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574" y="3289399"/>
            <a:ext cx="8247055" cy="815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 Filho que se Desviou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574" y="4388048"/>
            <a:ext cx="11478132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não apenas recebe pecadores. Deus procura pecadores.</a:t>
            </a:r>
            <a:endParaRPr lang="en-US" sz="18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419027"/>
            <a:ext cx="1758013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1475680"/>
            <a:ext cx="214078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CENTRAL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819573"/>
            <a:ext cx="6296860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Deus reage quando um de Seus filhos escolhe se afastar dEle?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4087614"/>
            <a:ext cx="601339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"Caindo em si, disse: Levantar-me-ei e irei ter com meu pai."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1890" y="5174258"/>
            <a:ext cx="6906444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4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Lucas 15:17-18</a:t>
            </a:r>
            <a:endParaRPr lang="en-US" sz="14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415157"/>
            <a:ext cx="1037802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471811"/>
            <a:ext cx="142057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815703"/>
            <a:ext cx="686417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Parábola do Filho Pródigo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268982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464" y="2760662"/>
            <a:ext cx="283461" cy="2834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75822" y="2754709"/>
            <a:ext cx="2851079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Jesus Responde às Críticas dos Religiosos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275822" y="3458666"/>
            <a:ext cx="2851079" cy="19841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conta esta parábola para responder diretamente às críticas dos líderes religiosos que questionavam por que Ele recebia pecadores.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4363135" y="268982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4025" y="2760662"/>
            <a:ext cx="283461" cy="2834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977383" y="2754709"/>
            <a:ext cx="2851079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Pai Que Olha o Horizonte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4977383" y="3458666"/>
            <a:ext cx="2851079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pai da parábola não espera passivamente em casa. Ele está de olho no horizonte, esperando o retorno do filho.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8064695" y="268982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5585" y="2760662"/>
            <a:ext cx="283461" cy="2834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678943" y="2754709"/>
            <a:ext cx="285117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Deus Procura Ativamente</a:t>
            </a:r>
            <a:endParaRPr lang="en-US" sz="1850" dirty="0"/>
          </a:p>
        </p:txBody>
      </p:sp>
      <p:sp>
        <p:nvSpPr>
          <p:cNvPr id="16" name="Text 11"/>
          <p:cNvSpPr/>
          <p:nvPr/>
        </p:nvSpPr>
        <p:spPr>
          <a:xfrm>
            <a:off x="8678943" y="3458666"/>
            <a:ext cx="2851178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parábola revela que Deus não apenas aguarda o retorno — Ele vai ao encontro. O pai corre ao ver o filho de longe.</a:t>
            </a:r>
            <a:endParaRPr lang="en-US" sz="18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947936"/>
            <a:ext cx="915369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004590"/>
            <a:ext cx="129814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348482"/>
            <a:ext cx="7781234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Lucas 15:17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449" y="2222599"/>
            <a:ext cx="5475944" cy="2166144"/>
          </a:xfrm>
          <a:prstGeom prst="roundRect">
            <a:avLst>
              <a:gd name="adj" fmla="val 1309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456" y="2411611"/>
            <a:ext cx="540579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"Caindo em si" — Grego: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eis heautón elthōn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456" y="2895898"/>
            <a:ext cx="5097930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Literalmente "voltando a si mesmo" — o momento do despertar espiritual, da tomada de consciência que precede o arrependimento.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411611"/>
            <a:ext cx="298065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895898"/>
            <a:ext cx="5203695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arrependimento começa com um momento de clareza. Deus usa circunstâncias, relacionamentos e o Espírito Santo para criar esses momentos nos que se afastaram.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61574" y="4601369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4859536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856" y="4818658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"Você se lembra do seu 'caindo em si'? Que circunstância Deus usou para criar aquele momento de clareza em sua vida?"</a:t>
            </a:r>
            <a:endParaRPr lang="en-US" sz="18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01191" y="519807"/>
            <a:ext cx="1742833" cy="298450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107452" y="572889"/>
            <a:ext cx="2139896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001191" y="884634"/>
            <a:ext cx="7902477" cy="553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Coração de Deus pelos Afastados</a:t>
            </a:r>
            <a:endParaRPr lang="en-US" sz="3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1687513"/>
            <a:ext cx="5011513" cy="219084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4048" y="1839416"/>
            <a:ext cx="265800" cy="2658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97441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Jeremias 31:20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197441" y="2780804"/>
            <a:ext cx="46190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sente saudades dos filhos — "por isso as minhas entranhas se comovem por ele; certamente me compadecerei dele."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1687513"/>
            <a:ext cx="5011612" cy="219084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1649" y="1839416"/>
            <a:ext cx="265800" cy="2658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75042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Ezequiel 33:11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6375042" y="2780804"/>
            <a:ext cx="4619113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deseja que o ímpio se converta e viva — Ele não tem prazer na perdição de ninguém.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4044454"/>
            <a:ext cx="5011513" cy="21908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4048" y="4196358"/>
            <a:ext cx="265800" cy="2658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197441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João 10:11</a:t>
            </a:r>
            <a:endParaRPr lang="en-US" sz="1700" dirty="0"/>
          </a:p>
        </p:txBody>
      </p:sp>
      <p:sp>
        <p:nvSpPr>
          <p:cNvPr id="16" name="Text 8"/>
          <p:cNvSpPr/>
          <p:nvPr/>
        </p:nvSpPr>
        <p:spPr>
          <a:xfrm>
            <a:off x="1197441" y="5137745"/>
            <a:ext cx="46190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Bom Pastor busca ativamente as ovelhas perdidas — não espera que elas retornem sozinhas.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4044454"/>
            <a:ext cx="5011612" cy="2190849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1649" y="4196358"/>
            <a:ext cx="265800" cy="265807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375042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 Pedro 3:9</a:t>
            </a:r>
            <a:endParaRPr lang="en-US" sz="1700" dirty="0"/>
          </a:p>
        </p:txBody>
      </p:sp>
      <p:sp>
        <p:nvSpPr>
          <p:cNvPr id="20" name="Text 10"/>
          <p:cNvSpPr/>
          <p:nvPr/>
        </p:nvSpPr>
        <p:spPr>
          <a:xfrm>
            <a:off x="6375042" y="5137745"/>
            <a:ext cx="46191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espera pacientemente porque não quer que nenhum pereça — a demora é graça, não indiferença.</a:t>
            </a:r>
            <a:endParaRPr lang="en-US" sz="17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256010"/>
            <a:ext cx="1720410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312664"/>
            <a:ext cx="210318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656556"/>
            <a:ext cx="7652749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da Quarta-Feira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945035" y="2814141"/>
            <a:ext cx="10585086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filho se afastou do pai. O pai nunca se afastou do filho.</a:t>
            </a:r>
            <a:endParaRPr lang="en-US" sz="5100" dirty="0"/>
          </a:p>
        </p:txBody>
      </p:sp>
      <p:sp>
        <p:nvSpPr>
          <p:cNvPr id="6" name="Text 4"/>
          <p:cNvSpPr/>
          <p:nvPr/>
        </p:nvSpPr>
        <p:spPr>
          <a:xfrm>
            <a:off x="661574" y="4940598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distância do pecador jamais é maior que o alcance da graça de Deus. Não existe vale tão profundo que o amor do Pai não possa alcançar.</a:t>
            </a:r>
            <a:endParaRPr lang="en-US" sz="18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880666"/>
            <a:ext cx="187280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937320"/>
            <a:ext cx="2255583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281212"/>
            <a:ext cx="5865864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Mãe que Não Desistiu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2155329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413496"/>
            <a:ext cx="295268" cy="2362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4856" y="2372618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Uma mãe orava há anos por um filho afastado. Quando perguntavam por que não desistia, ela respondia: "Enquanto Deus continuar procurando, eu continuarei esperando."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1574" y="3463925"/>
            <a:ext cx="1086854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continua olhando o horizonte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esperando o retorno dos Seus filhos. Sua missão não terá sucesso até que o último filho pródigo retorne. E enquanto Ele espera, nos convida a esperar e orar juntos.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61574" y="4668639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1" y="4926806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856" y="4885928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reflexiva: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"Há alguém em sua família ou círculo de amigos que se afastou da fé? Você ainda está orando e esperando por essa pessoa?"</a:t>
            </a:r>
            <a:endParaRPr lang="en-US" sz="18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521891"/>
            <a:ext cx="1497670" cy="304998"/>
          </a:xfrm>
          <a:prstGeom prst="roundRect">
            <a:avLst>
              <a:gd name="adj" fmla="val 708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9521" y="575866"/>
            <a:ext cx="1891161" cy="1970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61475" y="895548"/>
            <a:ext cx="6296860" cy="11261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5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o Amor de Deus</a:t>
            </a:r>
            <a:endParaRPr lang="en-US" sz="3500" dirty="0"/>
          </a:p>
        </p:txBody>
      </p:sp>
      <p:sp>
        <p:nvSpPr>
          <p:cNvPr id="6" name="Text 3"/>
          <p:cNvSpPr/>
          <p:nvPr/>
        </p:nvSpPr>
        <p:spPr>
          <a:xfrm>
            <a:off x="931641" y="2472432"/>
            <a:ext cx="6026694" cy="6157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 amor de Deus ainda anela por aquele que escolheu separar-se dEle."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61475" y="3474541"/>
            <a:ext cx="6906444" cy="246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4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Parábolas de Jesus, p. 202.</a:t>
            </a:r>
            <a:endParaRPr lang="en-US" sz="1400" dirty="0"/>
          </a:p>
        </p:txBody>
      </p:sp>
      <p:sp>
        <p:nvSpPr>
          <p:cNvPr id="8" name="Shape 5"/>
          <p:cNvSpPr/>
          <p:nvPr/>
        </p:nvSpPr>
        <p:spPr>
          <a:xfrm>
            <a:off x="661475" y="3958927"/>
            <a:ext cx="6296860" cy="13494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61475" y="4274939"/>
            <a:ext cx="2861496" cy="2814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Práticas</a:t>
            </a:r>
            <a:endParaRPr lang="en-US" sz="17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9041" y="4836368"/>
            <a:ext cx="270166" cy="27017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246851" y="4813995"/>
            <a:ext cx="5711484" cy="307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Nunca desista de alguém — Deus não desistiu.</a:t>
            </a:r>
            <a:endParaRPr lang="en-US" sz="17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9041" y="5742632"/>
            <a:ext cx="270166" cy="270173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246851" y="5720259"/>
            <a:ext cx="5711484" cy="61575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7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Continue intercedendo pelos afastados pelo nome, regularmente.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46503" y="519807"/>
            <a:ext cx="1587163" cy="318195"/>
          </a:xfrm>
          <a:prstGeom prst="roundRect">
            <a:avLst>
              <a:gd name="adj" fmla="val 701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858122" y="575568"/>
            <a:ext cx="1973511" cy="206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VISÃO DA SEMANA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746503" y="911225"/>
            <a:ext cx="6272056" cy="5814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Roteiro Integrado da Aula</a:t>
            </a:r>
            <a:endParaRPr lang="en-US" sz="3650" dirty="0"/>
          </a:p>
        </p:txBody>
      </p:sp>
      <p:sp>
        <p:nvSpPr>
          <p:cNvPr id="5" name="Text 3"/>
          <p:cNvSpPr/>
          <p:nvPr/>
        </p:nvSpPr>
        <p:spPr>
          <a:xfrm>
            <a:off x="746503" y="1767384"/>
            <a:ext cx="11308273" cy="3229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8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Distribuição do tempo e dos conteúdos para condução da classe:</a:t>
            </a:r>
            <a:endParaRPr lang="en-US" sz="1800" dirty="0"/>
          </a:p>
        </p:txBody>
      </p:sp>
      <p:sp>
        <p:nvSpPr>
          <p:cNvPr id="6" name="Shape 4"/>
          <p:cNvSpPr/>
          <p:nvPr/>
        </p:nvSpPr>
        <p:spPr>
          <a:xfrm>
            <a:off x="746503" y="2296319"/>
            <a:ext cx="10698689" cy="3983038"/>
          </a:xfrm>
          <a:prstGeom prst="roundRect">
            <a:avLst>
              <a:gd name="adj" fmla="val 701"/>
            </a:avLst>
          </a:prstGeom>
          <a:noFill/>
          <a:ln w="635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939082" y="2418854"/>
            <a:ext cx="1837188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Tempo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2545096" y="2418854"/>
            <a:ext cx="2368292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Etapa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4682214" y="2418854"/>
            <a:ext cx="4505510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Conteúdo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8956550" y="2418854"/>
            <a:ext cx="290584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Método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939082" y="2915940"/>
            <a:ext cx="1837188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2545096" y="2915940"/>
            <a:ext cx="2368292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Introdução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4682214" y="2915940"/>
            <a:ext cx="4505510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Tema + perguntas fundamentais</a:t>
            </a:r>
            <a:endParaRPr lang="en-US" sz="1450" dirty="0"/>
          </a:p>
        </p:txBody>
      </p:sp>
      <p:sp>
        <p:nvSpPr>
          <p:cNvPr id="14" name="Text 12"/>
          <p:cNvSpPr/>
          <p:nvPr/>
        </p:nvSpPr>
        <p:spPr>
          <a:xfrm>
            <a:off x="8956550" y="2915940"/>
            <a:ext cx="290584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provocativa</a:t>
            </a:r>
            <a:endParaRPr lang="en-US" sz="1450" dirty="0"/>
          </a:p>
        </p:txBody>
      </p:sp>
      <p:sp>
        <p:nvSpPr>
          <p:cNvPr id="15" name="Text 13"/>
          <p:cNvSpPr/>
          <p:nvPr/>
        </p:nvSpPr>
        <p:spPr>
          <a:xfrm>
            <a:off x="939082" y="3413026"/>
            <a:ext cx="1837188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450" dirty="0"/>
          </a:p>
        </p:txBody>
      </p:sp>
      <p:sp>
        <p:nvSpPr>
          <p:cNvPr id="16" name="Text 14"/>
          <p:cNvSpPr/>
          <p:nvPr/>
        </p:nvSpPr>
        <p:spPr>
          <a:xfrm>
            <a:off x="2545096" y="3413026"/>
            <a:ext cx="2368292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Domingo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4682214" y="3413026"/>
            <a:ext cx="4505510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Compartilhando o que vivemos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8956550" y="3413026"/>
            <a:ext cx="290584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Expositivo-dialogado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939082" y="3910112"/>
            <a:ext cx="1837188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2545096" y="3910112"/>
            <a:ext cx="2368292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Segunda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4682214" y="3910112"/>
            <a:ext cx="4505510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Testemunhando com amor e poder</a:t>
            </a:r>
            <a:endParaRPr lang="en-US" sz="1450" dirty="0"/>
          </a:p>
        </p:txBody>
      </p:sp>
      <p:sp>
        <p:nvSpPr>
          <p:cNvPr id="22" name="Text 20"/>
          <p:cNvSpPr/>
          <p:nvPr/>
        </p:nvSpPr>
        <p:spPr>
          <a:xfrm>
            <a:off x="8956550" y="3910112"/>
            <a:ext cx="290584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Reflexão guiada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939082" y="4407198"/>
            <a:ext cx="1837188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450" dirty="0"/>
          </a:p>
        </p:txBody>
      </p:sp>
      <p:sp>
        <p:nvSpPr>
          <p:cNvPr id="24" name="Text 22"/>
          <p:cNvSpPr/>
          <p:nvPr/>
        </p:nvSpPr>
        <p:spPr>
          <a:xfrm>
            <a:off x="2545096" y="4407198"/>
            <a:ext cx="2368292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Terça</a:t>
            </a:r>
            <a:endParaRPr lang="en-US" sz="1450" dirty="0"/>
          </a:p>
        </p:txBody>
      </p:sp>
      <p:sp>
        <p:nvSpPr>
          <p:cNvPr id="25" name="Text 23"/>
          <p:cNvSpPr/>
          <p:nvPr/>
        </p:nvSpPr>
        <p:spPr>
          <a:xfrm>
            <a:off x="4682214" y="4407198"/>
            <a:ext cx="4505510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Dicas práticas para compartilhar Jesus</a:t>
            </a:r>
            <a:endParaRPr lang="en-US" sz="1450" dirty="0"/>
          </a:p>
        </p:txBody>
      </p:sp>
      <p:sp>
        <p:nvSpPr>
          <p:cNvPr id="26" name="Text 24"/>
          <p:cNvSpPr/>
          <p:nvPr/>
        </p:nvSpPr>
        <p:spPr>
          <a:xfrm>
            <a:off x="8956550" y="4407198"/>
            <a:ext cx="290584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Exploração bíblica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939082" y="4904284"/>
            <a:ext cx="1837188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450" dirty="0"/>
          </a:p>
        </p:txBody>
      </p:sp>
      <p:sp>
        <p:nvSpPr>
          <p:cNvPr id="28" name="Text 26"/>
          <p:cNvSpPr/>
          <p:nvPr/>
        </p:nvSpPr>
        <p:spPr>
          <a:xfrm>
            <a:off x="2545096" y="4904284"/>
            <a:ext cx="2368292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Quarta</a:t>
            </a:r>
            <a:endParaRPr lang="en-US" sz="1450" dirty="0"/>
          </a:p>
        </p:txBody>
      </p:sp>
      <p:sp>
        <p:nvSpPr>
          <p:cNvPr id="29" name="Text 27"/>
          <p:cNvSpPr/>
          <p:nvPr/>
        </p:nvSpPr>
        <p:spPr>
          <a:xfrm>
            <a:off x="4682214" y="4904284"/>
            <a:ext cx="4505510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 filho que se desviou</a:t>
            </a:r>
            <a:endParaRPr lang="en-US" sz="1450" dirty="0"/>
          </a:p>
        </p:txBody>
      </p:sp>
      <p:sp>
        <p:nvSpPr>
          <p:cNvPr id="30" name="Text 28"/>
          <p:cNvSpPr/>
          <p:nvPr/>
        </p:nvSpPr>
        <p:spPr>
          <a:xfrm>
            <a:off x="8956550" y="4904284"/>
            <a:ext cx="290584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Estudo narrativo</a:t>
            </a:r>
            <a:endParaRPr lang="en-US" sz="1450" dirty="0"/>
          </a:p>
        </p:txBody>
      </p:sp>
      <p:sp>
        <p:nvSpPr>
          <p:cNvPr id="31" name="Text 29"/>
          <p:cNvSpPr/>
          <p:nvPr/>
        </p:nvSpPr>
        <p:spPr>
          <a:xfrm>
            <a:off x="939082" y="5401370"/>
            <a:ext cx="1837188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450" dirty="0"/>
          </a:p>
        </p:txBody>
      </p:sp>
      <p:sp>
        <p:nvSpPr>
          <p:cNvPr id="32" name="Text 30"/>
          <p:cNvSpPr/>
          <p:nvPr/>
        </p:nvSpPr>
        <p:spPr>
          <a:xfrm>
            <a:off x="2545096" y="5401370"/>
            <a:ext cx="2368292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Quinta</a:t>
            </a:r>
            <a:endParaRPr lang="en-US" sz="1450" dirty="0"/>
          </a:p>
        </p:txBody>
      </p:sp>
      <p:sp>
        <p:nvSpPr>
          <p:cNvPr id="33" name="Text 31"/>
          <p:cNvSpPr/>
          <p:nvPr/>
        </p:nvSpPr>
        <p:spPr>
          <a:xfrm>
            <a:off x="4682214" y="5401370"/>
            <a:ext cx="4505510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Buscando os que se afastaram</a:t>
            </a:r>
            <a:endParaRPr lang="en-US" sz="1450" dirty="0"/>
          </a:p>
        </p:txBody>
      </p:sp>
      <p:sp>
        <p:nvSpPr>
          <p:cNvPr id="34" name="Text 32"/>
          <p:cNvSpPr/>
          <p:nvPr/>
        </p:nvSpPr>
        <p:spPr>
          <a:xfrm>
            <a:off x="8956550" y="5401370"/>
            <a:ext cx="290584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missionária</a:t>
            </a:r>
            <a:endParaRPr lang="en-US" sz="1450" dirty="0"/>
          </a:p>
        </p:txBody>
      </p:sp>
      <p:sp>
        <p:nvSpPr>
          <p:cNvPr id="35" name="Text 33"/>
          <p:cNvSpPr/>
          <p:nvPr/>
        </p:nvSpPr>
        <p:spPr>
          <a:xfrm>
            <a:off x="939082" y="5898455"/>
            <a:ext cx="1837188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450" dirty="0"/>
          </a:p>
        </p:txBody>
      </p:sp>
      <p:sp>
        <p:nvSpPr>
          <p:cNvPr id="36" name="Text 34"/>
          <p:cNvSpPr/>
          <p:nvPr/>
        </p:nvSpPr>
        <p:spPr>
          <a:xfrm>
            <a:off x="2545096" y="5898455"/>
            <a:ext cx="2368292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Sexta + Conclusão</a:t>
            </a:r>
            <a:endParaRPr lang="en-US" sz="1450" dirty="0"/>
          </a:p>
        </p:txBody>
      </p:sp>
      <p:sp>
        <p:nvSpPr>
          <p:cNvPr id="37" name="Text 35"/>
          <p:cNvSpPr/>
          <p:nvPr/>
        </p:nvSpPr>
        <p:spPr>
          <a:xfrm>
            <a:off x="4682214" y="5898455"/>
            <a:ext cx="4505510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Síntese e apelo</a:t>
            </a:r>
            <a:endParaRPr lang="en-US" sz="1450" dirty="0"/>
          </a:p>
        </p:txBody>
      </p:sp>
      <p:sp>
        <p:nvSpPr>
          <p:cNvPr id="38" name="Text 36"/>
          <p:cNvSpPr/>
          <p:nvPr/>
        </p:nvSpPr>
        <p:spPr>
          <a:xfrm>
            <a:off x="8956550" y="5898455"/>
            <a:ext cx="2905846" cy="2583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4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Decisão espiritual</a:t>
            </a:r>
            <a:endParaRPr lang="en-US" sz="14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86120" y="561479"/>
            <a:ext cx="2322454" cy="291902"/>
          </a:xfrm>
          <a:prstGeom prst="roundRect">
            <a:avLst>
              <a:gd name="adj" fmla="val 7163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190595" y="613668"/>
            <a:ext cx="2723090" cy="1875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CRISTÃO + FRASE FINAL</a:t>
            </a:r>
            <a:endParaRPr lang="en-US" sz="1050" dirty="0"/>
          </a:p>
        </p:txBody>
      </p:sp>
      <p:sp>
        <p:nvSpPr>
          <p:cNvPr id="4" name="Shape 2"/>
          <p:cNvSpPr/>
          <p:nvPr/>
        </p:nvSpPr>
        <p:spPr>
          <a:xfrm>
            <a:off x="960711" y="1034058"/>
            <a:ext cx="5048024" cy="5262364"/>
          </a:xfrm>
          <a:prstGeom prst="roundRect">
            <a:avLst>
              <a:gd name="adj" fmla="val 51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134935" y="1194693"/>
            <a:ext cx="2787679" cy="272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Max Lucado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396271" y="1792089"/>
            <a:ext cx="4438241" cy="5857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7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"Não existe vale tão profundo que o amor de Deus não possa alcançar."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134935" y="2703116"/>
            <a:ext cx="5309162" cy="234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2000"/>
              </a:lnSpc>
              <a:buNone/>
            </a:pPr>
            <a:r>
              <a:rPr lang="en-US" sz="13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LUCADO, Max. Sem Medo de Viver.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6314719" y="1194693"/>
            <a:ext cx="2787679" cy="272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6314719" y="1627485"/>
            <a:ext cx="4797206" cy="450830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4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Deus continua olhando o horizonte esperando o retorno dos Seus filhos.</a:t>
            </a:r>
            <a:endParaRPr lang="en-US" sz="47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574" y="2882503"/>
            <a:ext cx="1488839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978" y="2939157"/>
            <a:ext cx="1871616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QUINTA-FEIRA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574" y="3289399"/>
            <a:ext cx="9929366" cy="815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Buscando os que se Afastaram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574" y="4388048"/>
            <a:ext cx="11478132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Buscar os afastados é participar do ministério restaurador de Cristo.</a:t>
            </a:r>
            <a:endParaRPr lang="en-US" sz="18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253728"/>
            <a:ext cx="1758013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1310382"/>
            <a:ext cx="214078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CENTRAL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654274"/>
            <a:ext cx="6296860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Qual deve ser nossa atitude para com aqueles que se afastaram da fé?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3922316"/>
            <a:ext cx="6013399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"Se algum entre vós se desviar da verdade, e alguém o converter, saiba que quem fizer converter o pecador do erro do seu caminho salvará uma alma da morte."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1890" y="5339655"/>
            <a:ext cx="6906444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4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Tiago 5:19-20</a:t>
            </a:r>
            <a:endParaRPr lang="en-US" sz="14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415157"/>
            <a:ext cx="1037802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471811"/>
            <a:ext cx="142057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815703"/>
            <a:ext cx="798581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Responsabilidade Comunitária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268982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464" y="2760662"/>
            <a:ext cx="283461" cy="2834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75822" y="2754709"/>
            <a:ext cx="2851079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Igreja Primitiva Entendia Coletivamente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275822" y="3458666"/>
            <a:ext cx="2851079" cy="19841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Restaurar pessoas afastadas era responsabilidade de toda a comunidade, não apenas dos líderes ou pastores.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4363135" y="268982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4025" y="2760662"/>
            <a:ext cx="283461" cy="2834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977383" y="2754709"/>
            <a:ext cx="2851079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Missão Inclui Recuperação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4977383" y="3458666"/>
            <a:ext cx="2851079" cy="19841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missão da igreja não é apenas alcançar os que nunca conheceram Cristo — inclui também a recuperação dos que se perderam no caminho.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8064695" y="268982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5585" y="2760662"/>
            <a:ext cx="283461" cy="2834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678943" y="2754709"/>
            <a:ext cx="275106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Restaurar com Gentileza</a:t>
            </a:r>
            <a:endParaRPr lang="en-US" sz="1850" dirty="0"/>
          </a:p>
        </p:txBody>
      </p:sp>
      <p:sp>
        <p:nvSpPr>
          <p:cNvPr id="16" name="Text 11"/>
          <p:cNvSpPr/>
          <p:nvPr/>
        </p:nvSpPr>
        <p:spPr>
          <a:xfrm>
            <a:off x="8678943" y="3163391"/>
            <a:ext cx="2851178" cy="19841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Tiago usa linguagem de cuidado, não de condenação. A restauração se faz com humildade, paciência e amor genuíno.</a:t>
            </a:r>
            <a:endParaRPr lang="en-US" sz="18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782637"/>
            <a:ext cx="915369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839291"/>
            <a:ext cx="129814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183184"/>
            <a:ext cx="7462750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Tiago 5:19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449" y="2057301"/>
            <a:ext cx="5475944" cy="2496840"/>
          </a:xfrm>
          <a:prstGeom prst="roundRect">
            <a:avLst>
              <a:gd name="adj" fmla="val 113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456" y="2246313"/>
            <a:ext cx="379016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"Se desviar" — Grego: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planáō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456" y="2730599"/>
            <a:ext cx="5097930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Desviar-se, perder o caminho, ir para a direção errada. A palavra sugere que a pessoa não necessariamente se rebelou — pode ter simplesmente se perdido gradualmente.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246313"/>
            <a:ext cx="298065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730599"/>
            <a:ext cx="5203695" cy="1653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Muitas pessoas se afastaram não por rebeldia, mas por decepção, ferida ou desorientação. Nossa abordagem deve ser de busca compassiva, como o Pastor que deixa as noventa e nove.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61574" y="4766766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5024934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856" y="4984055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"Você conhece alguém que se afastou mais por ferida do que por rebeldia? Como podemos alcançá-lo de forma diferente?"</a:t>
            </a:r>
            <a:endParaRPr lang="en-US" sz="18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01191" y="519807"/>
            <a:ext cx="1742833" cy="298450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107452" y="572889"/>
            <a:ext cx="2139896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001191" y="884634"/>
            <a:ext cx="8902973" cy="553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Buscando os Perdidos — Textos Bíblicos</a:t>
            </a:r>
            <a:endParaRPr lang="en-US" sz="3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1687513"/>
            <a:ext cx="5011513" cy="219084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4048" y="1839416"/>
            <a:ext cx="265800" cy="2658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97441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Lucas 15:4-7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197441" y="2780804"/>
            <a:ext cx="46190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ovelha perdida — o Pastor deixa as noventa e nove para buscar a uma que se perdeu. Cada pessoa vale a jornada inteira.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1687513"/>
            <a:ext cx="5011612" cy="219084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1649" y="1839416"/>
            <a:ext cx="265800" cy="2658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75042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Ezequiel 34:16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6375042" y="2780804"/>
            <a:ext cx="46191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Deus busca os dispersos, cura os feridos e fortalece os enfermos — Ele é o Modelo de toda restauração.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4044454"/>
            <a:ext cx="5011513" cy="21908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4048" y="4196358"/>
            <a:ext cx="265800" cy="2658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197441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Judas 22-23</a:t>
            </a:r>
            <a:endParaRPr lang="en-US" sz="1700" dirty="0"/>
          </a:p>
        </p:txBody>
      </p:sp>
      <p:sp>
        <p:nvSpPr>
          <p:cNvPr id="16" name="Text 8"/>
          <p:cNvSpPr/>
          <p:nvPr/>
        </p:nvSpPr>
        <p:spPr>
          <a:xfrm>
            <a:off x="1197441" y="5137745"/>
            <a:ext cx="46190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Misericórdia aos que vacilam — a abordagem varia conforme a situação de cada pessoa afastada.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4044454"/>
            <a:ext cx="5011612" cy="2190849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1649" y="4196358"/>
            <a:ext cx="265800" cy="265807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375042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João 21:15-17</a:t>
            </a:r>
            <a:endParaRPr lang="en-US" sz="1700" dirty="0"/>
          </a:p>
        </p:txBody>
      </p:sp>
      <p:sp>
        <p:nvSpPr>
          <p:cNvPr id="20" name="Text 10"/>
          <p:cNvSpPr/>
          <p:nvPr/>
        </p:nvSpPr>
        <p:spPr>
          <a:xfrm>
            <a:off x="6375042" y="5137745"/>
            <a:ext cx="46191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restauração de Pedro — Jesus não condena, pergunta e restaura com amor e missão renovada.</a:t>
            </a:r>
            <a:endParaRPr lang="en-US" sz="17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256010"/>
            <a:ext cx="1720410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312664"/>
            <a:ext cx="210318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656556"/>
            <a:ext cx="7630029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da Quinta-Feira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945035" y="2814141"/>
            <a:ext cx="10585086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graça recebida nos envia para restaurar outros.</a:t>
            </a:r>
            <a:endParaRPr lang="en-US" sz="5100" dirty="0"/>
          </a:p>
        </p:txBody>
      </p:sp>
      <p:sp>
        <p:nvSpPr>
          <p:cNvPr id="6" name="Text 4"/>
          <p:cNvSpPr/>
          <p:nvPr/>
        </p:nvSpPr>
        <p:spPr>
          <a:xfrm>
            <a:off x="661574" y="4940598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Buscar os afastados não é tarefa de especialistas espirituais — é o impulso natural de quem foi alcançado pela graça e entende o que significa estar perdido.</a:t>
            </a:r>
            <a:endParaRPr lang="en-US" sz="185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046063"/>
            <a:ext cx="187280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102717"/>
            <a:ext cx="2255583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446609"/>
            <a:ext cx="8200721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Equipe de Resgate na Montanha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2320727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578894"/>
            <a:ext cx="295268" cy="2362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4856" y="2538016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Uma equipe de resgate descobre que um integrante ficou para trás na montanha. O amor não permite que a equipe continue a caminhada ignorando quem se perdeu no caminho.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1574" y="3629323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igreja é uma equipe em jornada.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Quando descobrimos que alguém ficou para trás — por ferida, por decepção, por circunstância — a resposta cristã não é continuar sem eles. É voltar.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61574" y="4503341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1" y="4761508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856" y="4720630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prática: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"Entre em contato com alguém afastado esta semana. Não para pressioná-lo, mas para mostrar que ele não foi esquecido."</a:t>
            </a:r>
            <a:endParaRPr lang="en-US" sz="185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568623"/>
            <a:ext cx="1472865" cy="298450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7735" y="621705"/>
            <a:ext cx="1869929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61475" y="933450"/>
            <a:ext cx="6296860" cy="110748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as Ovelhas Perdidas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927275" y="2476897"/>
            <a:ext cx="6031059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"Nenhuma ovelha que se extraviou do redil do Pastor é esquecida."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61475" y="3451423"/>
            <a:ext cx="6906444" cy="240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Parábolas de Jesus, p. 187.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661475" y="3922812"/>
            <a:ext cx="6296860" cy="13196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61475" y="4229398"/>
            <a:ext cx="2824588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Práticas</a:t>
            </a:r>
            <a:endParaRPr lang="en-US" sz="17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851" y="4777482"/>
            <a:ext cx="265800" cy="26580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237326" y="4755455"/>
            <a:ext cx="5721008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Entre em contato com alguém afastado — uma mensagem, uma ligação, uma visita.</a:t>
            </a:r>
            <a:endParaRPr lang="en-US" sz="17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851" y="5710535"/>
            <a:ext cx="265800" cy="26580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237326" y="5688509"/>
            <a:ext cx="5721008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Ore especificamente por restauração de pessoas afastadas que você conhece.</a:t>
            </a:r>
            <a:endParaRPr lang="en-US" sz="170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691059"/>
            <a:ext cx="2519498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747713"/>
            <a:ext cx="2902274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CRISTÃO + FRASE FINAL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25449" y="1228626"/>
            <a:ext cx="5475944" cy="4938216"/>
          </a:xfrm>
          <a:prstGeom prst="roundRect">
            <a:avLst>
              <a:gd name="adj" fmla="val 57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14456" y="1417638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Charles Swindoll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997917" y="2095599"/>
            <a:ext cx="481446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igreja não é um museu para santos. É um hospital para pecadores."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456" y="3139678"/>
            <a:ext cx="570751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SWINDOLL, Charles. The Grace Awakening.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6332776" y="1417638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1901924"/>
            <a:ext cx="5203695" cy="40759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Quem foi alcançado pela graça torna-se instrumento da graça.</a:t>
            </a:r>
            <a:endParaRPr lang="en-US" sz="5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574" y="2882503"/>
            <a:ext cx="1172538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978" y="2939157"/>
            <a:ext cx="1555314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DOMINGO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574" y="3289399"/>
            <a:ext cx="10356492" cy="815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Compartilhando o que Vivemos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574" y="4388048"/>
            <a:ext cx="11478132" cy="330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testemunho cristão não nasce da obrigação. Nasce de um relacionamento vivo com Jesus.</a:t>
            </a:r>
            <a:endParaRPr lang="en-US" sz="18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2362696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574" y="2882503"/>
            <a:ext cx="1419189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978" y="2939157"/>
            <a:ext cx="1801966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SEXTA-FEIRA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574" y="3289399"/>
            <a:ext cx="9609889" cy="815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Reflexões e Aplicações Finais</a:t>
            </a:r>
            <a:endParaRPr lang="en-US" sz="5100" dirty="0"/>
          </a:p>
        </p:txBody>
      </p:sp>
      <p:sp>
        <p:nvSpPr>
          <p:cNvPr id="6" name="Text 3"/>
          <p:cNvSpPr/>
          <p:nvPr/>
        </p:nvSpPr>
        <p:spPr>
          <a:xfrm>
            <a:off x="661574" y="4388048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missão não é uma atividade da igreja. É sua identidade. O Espírito Santo é o verdadeiro agente missionário.</a:t>
            </a:r>
            <a:endParaRPr lang="en-US" sz="18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419027"/>
            <a:ext cx="1758013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1475680"/>
            <a:ext cx="214078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CENTRAL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819573"/>
            <a:ext cx="6296860" cy="177194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esta semana nos ensina sobre a missão de Deus?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4087614"/>
            <a:ext cx="601339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"Recebereis poder, ao descer sobre vós o Espírito Santo, e sereis minhas testemunhas."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1890" y="5174258"/>
            <a:ext cx="6906444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4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Atos 1:8</a:t>
            </a:r>
            <a:endParaRPr lang="en-US" sz="145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947936"/>
            <a:ext cx="915369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004590"/>
            <a:ext cx="129814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348482"/>
            <a:ext cx="6970439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Atos 1:8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449" y="2222599"/>
            <a:ext cx="5475944" cy="2166144"/>
          </a:xfrm>
          <a:prstGeom prst="roundRect">
            <a:avLst>
              <a:gd name="adj" fmla="val 1309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456" y="2411611"/>
            <a:ext cx="351443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"Poder" — Grego: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dýnamis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456" y="2895898"/>
            <a:ext cx="5097930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Poder, capacidade, força eficaz que produz resultados reais. A raiz da palavra "dinamite" — o Espírito Santo é explosivamente transformador.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411611"/>
            <a:ext cx="298065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895898"/>
            <a:ext cx="5203695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Espírito Santo é o verdadeiro agente missionário. Nossa tarefa não é produzir resultados — é cooperar com o Espírito. A missão é dEle; nós somos instrumentos.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61574" y="4601369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4859536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856" y="4818658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discussão: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"Quando tentamos testemunhar com nossa própria força, o que geralmente acontece? E quando dependemos do Espírito Santo?"</a:t>
            </a:r>
            <a:endParaRPr lang="en-US" sz="18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01191" y="519807"/>
            <a:ext cx="1742833" cy="298450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107452" y="572889"/>
            <a:ext cx="2139896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001191" y="884634"/>
            <a:ext cx="5613954" cy="553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Missão Final da Igreja</a:t>
            </a:r>
            <a:endParaRPr lang="en-US" sz="3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1687513"/>
            <a:ext cx="5011513" cy="219084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4048" y="1839416"/>
            <a:ext cx="265800" cy="2658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97441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Mateus 28:19-20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197441" y="2780804"/>
            <a:ext cx="46190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Grande Comissão — ide, fazei discípulos, batizai e ensinai. Com a promessa: "estarei convosco todos os dias."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1687513"/>
            <a:ext cx="5011612" cy="219084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1649" y="1839416"/>
            <a:ext cx="265800" cy="2658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75042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João 20:21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6375042" y="2780804"/>
            <a:ext cx="46191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"Assim como o Pai Me enviou, também Eu vos envio" — a missão tem origem no próprio coração de Deus.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4044454"/>
            <a:ext cx="5011513" cy="21908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4048" y="4196358"/>
            <a:ext cx="265800" cy="2658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197441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10:14-15</a:t>
            </a:r>
            <a:endParaRPr lang="en-US" sz="1700" dirty="0"/>
          </a:p>
        </p:txBody>
      </p:sp>
      <p:sp>
        <p:nvSpPr>
          <p:cNvPr id="16" name="Text 8"/>
          <p:cNvSpPr/>
          <p:nvPr/>
        </p:nvSpPr>
        <p:spPr>
          <a:xfrm>
            <a:off x="1197441" y="5137745"/>
            <a:ext cx="46190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cadeia missionária — como crerão sem ouvir? Como ouvirão sem que alguém pregue? A necessidade de testemunhas.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4044454"/>
            <a:ext cx="5011612" cy="2190849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1649" y="4196358"/>
            <a:ext cx="265800" cy="265807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375042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Apocalipse 14:6-12</a:t>
            </a:r>
            <a:endParaRPr lang="en-US" sz="1700" dirty="0"/>
          </a:p>
        </p:txBody>
      </p:sp>
      <p:sp>
        <p:nvSpPr>
          <p:cNvPr id="20" name="Text 10"/>
          <p:cNvSpPr/>
          <p:nvPr/>
        </p:nvSpPr>
        <p:spPr>
          <a:xfrm>
            <a:off x="6375042" y="5137745"/>
            <a:ext cx="46191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missão final da igreja — o evangelho eterno proclamado a toda nação, tribo, língua e povo.</a:t>
            </a:r>
            <a:endParaRPr lang="en-US" sz="17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256010"/>
            <a:ext cx="1720410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312664"/>
            <a:ext cx="210318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656556"/>
            <a:ext cx="730539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Grande Lição da Sexta-Feira</a:t>
            </a:r>
            <a:endParaRPr lang="en-US" sz="3700" dirty="0"/>
          </a:p>
        </p:txBody>
      </p:sp>
      <p:sp>
        <p:nvSpPr>
          <p:cNvPr id="5" name="Text 3"/>
          <p:cNvSpPr/>
          <p:nvPr/>
        </p:nvSpPr>
        <p:spPr>
          <a:xfrm>
            <a:off x="945035" y="2814141"/>
            <a:ext cx="10585086" cy="163036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missão não é uma atividade da igreja. É sua identidade.</a:t>
            </a:r>
            <a:endParaRPr lang="en-US" sz="5100" dirty="0"/>
          </a:p>
        </p:txBody>
      </p:sp>
      <p:sp>
        <p:nvSpPr>
          <p:cNvPr id="6" name="Text 4"/>
          <p:cNvSpPr/>
          <p:nvPr/>
        </p:nvSpPr>
        <p:spPr>
          <a:xfrm>
            <a:off x="661574" y="4940598"/>
            <a:ext cx="10868547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Todo discípulo é chamado para participar da missão de Deus. Não como obrigação, mas como expressão natural de quem foi transformado pelo evangelho e coopera com o Espírito Santo.</a:t>
            </a:r>
            <a:endParaRPr lang="en-US" sz="185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880666"/>
            <a:ext cx="1872806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937320"/>
            <a:ext cx="2255583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281212"/>
            <a:ext cx="836184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Faroleiro que Esqueceu a Missão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2155329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413496"/>
            <a:ext cx="295268" cy="23624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334856" y="2372618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faroleiro distribuiu o combustível reservado para o farol para outros usos. Poucos dias depois, a luz apagou. E naquela noite escura, um barco se perdeu no mar.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61574" y="3463925"/>
            <a:ext cx="1086854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👉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</a:t>
            </a:r>
            <a:r>
              <a:rPr lang="en-US" sz="18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luz era sua missão principal.</a:t>
            </a: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 igreja jamais pode perder seu foco missionário. Quando nos ocupamos de tudo menos do essencial, a luz se apaga — e os que navegam no escuro ficam sem referência.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661574" y="4668639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81" y="4926806"/>
            <a:ext cx="295268" cy="23624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334856" y="4885928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Reflexão final: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"Você está sendo a luz que Jesus mandou você ser? Alguém está navegando em direção a Deus porque encontrou sua luz no caminho?"</a:t>
            </a:r>
            <a:endParaRPr lang="en-US" sz="185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845443"/>
            <a:ext cx="1472865" cy="298450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67735" y="898525"/>
            <a:ext cx="1869929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APLICAÇÃO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661475" y="1210270"/>
            <a:ext cx="6806236" cy="553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a Missão</a:t>
            </a:r>
            <a:endParaRPr lang="en-US" sz="3450" dirty="0"/>
          </a:p>
        </p:txBody>
      </p:sp>
      <p:sp>
        <p:nvSpPr>
          <p:cNvPr id="6" name="Text 3"/>
          <p:cNvSpPr/>
          <p:nvPr/>
        </p:nvSpPr>
        <p:spPr>
          <a:xfrm>
            <a:off x="927275" y="2199977"/>
            <a:ext cx="6031059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"Todo verdadeiro discípulo nasce no reino de Deus como missionário."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61475" y="3174504"/>
            <a:ext cx="6906444" cy="240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O Desejado de Todas as Nações, p. 195.</a:t>
            </a:r>
            <a:endParaRPr lang="en-US" sz="1350" dirty="0"/>
          </a:p>
        </p:txBody>
      </p:sp>
      <p:sp>
        <p:nvSpPr>
          <p:cNvPr id="8" name="Shape 5"/>
          <p:cNvSpPr/>
          <p:nvPr/>
        </p:nvSpPr>
        <p:spPr>
          <a:xfrm>
            <a:off x="661475" y="3645892"/>
            <a:ext cx="6296860" cy="13196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61475" y="3952478"/>
            <a:ext cx="2824588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Práticas</a:t>
            </a:r>
            <a:endParaRPr lang="en-US" sz="17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7851" y="4500563"/>
            <a:ext cx="265800" cy="265807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237326" y="4478536"/>
            <a:ext cx="5721008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Escolha uma ação missionária concreta para esta semana.</a:t>
            </a:r>
            <a:endParaRPr lang="en-US" sz="17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7851" y="5433616"/>
            <a:ext cx="265800" cy="26580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237326" y="5411589"/>
            <a:ext cx="5721008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Peça ao Espírito Santo oportunidades de testemunho e sensibilidade para reconhecê-las.</a:t>
            </a:r>
            <a:endParaRPr lang="en-US" sz="17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098649"/>
            <a:ext cx="2519498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155303"/>
            <a:ext cx="2902274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CRISTÃO + FRASE FINAL</a:t>
            </a:r>
            <a:endParaRPr lang="en-US" sz="1150" dirty="0"/>
          </a:p>
        </p:txBody>
      </p:sp>
      <p:sp>
        <p:nvSpPr>
          <p:cNvPr id="4" name="Shape 2"/>
          <p:cNvSpPr/>
          <p:nvPr/>
        </p:nvSpPr>
        <p:spPr>
          <a:xfrm>
            <a:off x="525449" y="1636216"/>
            <a:ext cx="5475944" cy="4123035"/>
          </a:xfrm>
          <a:prstGeom prst="roundRect">
            <a:avLst>
              <a:gd name="adj" fmla="val 68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714456" y="1825228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D. T. Niles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997917" y="2503190"/>
            <a:ext cx="4814469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evangelização é apenas um mendigo dizendo a outro mendigo onde encontrar pão."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456" y="3877965"/>
            <a:ext cx="5707515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4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Apud STOTT, John. A Missão Cristã no Mundo Moderno.</a:t>
            </a:r>
            <a:endParaRPr lang="en-US" sz="1450" dirty="0"/>
          </a:p>
        </p:txBody>
      </p:sp>
      <p:sp>
        <p:nvSpPr>
          <p:cNvPr id="8" name="Text 6"/>
          <p:cNvSpPr/>
          <p:nvPr/>
        </p:nvSpPr>
        <p:spPr>
          <a:xfrm>
            <a:off x="6332776" y="1825228"/>
            <a:ext cx="297222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309515"/>
            <a:ext cx="5203695" cy="326072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51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Quem encontrou o Pão da Vida deseja compartilhá-Lo.</a:t>
            </a:r>
            <a:endParaRPr lang="en-US" sz="51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519807"/>
            <a:ext cx="1378114" cy="331291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576461"/>
            <a:ext cx="1760890" cy="217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🔷 CONCLUSÃO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926703"/>
            <a:ext cx="9558594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Retornando às Perguntas Fundamentais</a:t>
            </a:r>
            <a:endParaRPr lang="en-US" sz="3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1574" y="1800820"/>
            <a:ext cx="5339720" cy="266640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3217931" y="1942604"/>
            <a:ext cx="226808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875980" y="2556768"/>
            <a:ext cx="491090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testemunhar de forma natural e poderosa?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75980" y="3260725"/>
            <a:ext cx="4910908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Compartilhando uma experiência real com Cristo — quem O encontrou genuinamente, deseja apresentá-Lo a outros.</a:t>
            </a:r>
            <a:endParaRPr lang="en-US" sz="18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90301" y="1800820"/>
            <a:ext cx="5339820" cy="266640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8746757" y="1942604"/>
            <a:ext cx="226808" cy="283468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6404708" y="2556768"/>
            <a:ext cx="4665843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Deus deseja usar minha influência?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6404708" y="2965450"/>
            <a:ext cx="491100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Amando com o método de Cristo, servindo, cooperando com o Espírito Santo e buscando ativamente os que se afastaram.</a:t>
            </a:r>
            <a:endParaRPr lang="en-US" sz="185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274831" y="519807"/>
            <a:ext cx="1222444" cy="206375"/>
          </a:xfrm>
          <a:prstGeom prst="roundRect">
            <a:avLst>
              <a:gd name="adj" fmla="val 772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2354501" y="559594"/>
            <a:ext cx="1672687" cy="126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9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SÍNTESE TEOLÓGICA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2274831" y="763488"/>
            <a:ext cx="5179089" cy="415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Cada Bloco nos Ensina</a:t>
            </a:r>
            <a:endParaRPr lang="en-US" sz="2600" dirty="0"/>
          </a:p>
        </p:txBody>
      </p:sp>
      <p:sp>
        <p:nvSpPr>
          <p:cNvPr id="5" name="Shape 3"/>
          <p:cNvSpPr/>
          <p:nvPr/>
        </p:nvSpPr>
        <p:spPr>
          <a:xfrm>
            <a:off x="2407681" y="1518245"/>
            <a:ext cx="132851" cy="725785"/>
          </a:xfrm>
          <a:prstGeom prst="roundRect">
            <a:avLst>
              <a:gd name="adj" fmla="val 1500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2274831" y="1431032"/>
            <a:ext cx="398651" cy="398661"/>
          </a:xfrm>
          <a:prstGeom prst="roundRect">
            <a:avLst>
              <a:gd name="adj" fmla="val 9557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74444" y="1530747"/>
            <a:ext cx="199325" cy="19933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2766844" y="1451769"/>
            <a:ext cx="3291599" cy="207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Domingo → Experiência Gera Testemunho</a:t>
            </a:r>
            <a:endParaRPr lang="en-US" sz="1300" dirty="0"/>
          </a:p>
        </p:txBody>
      </p:sp>
      <p:sp>
        <p:nvSpPr>
          <p:cNvPr id="9" name="Text 6"/>
          <p:cNvSpPr/>
          <p:nvPr/>
        </p:nvSpPr>
        <p:spPr>
          <a:xfrm>
            <a:off x="2766844" y="1715393"/>
            <a:ext cx="7149921" cy="3958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9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André encontrou o Messias e imediatamente foi buscar Pedro. O encontro com Cristo cria o impulso de compartilhá-Lo.</a:t>
            </a:r>
            <a:endParaRPr lang="en-US" sz="1300" dirty="0"/>
          </a:p>
        </p:txBody>
      </p:sp>
      <p:sp>
        <p:nvSpPr>
          <p:cNvPr id="10" name="Shape 7"/>
          <p:cNvSpPr/>
          <p:nvPr/>
        </p:nvSpPr>
        <p:spPr>
          <a:xfrm>
            <a:off x="2607007" y="2536825"/>
            <a:ext cx="132851" cy="725785"/>
          </a:xfrm>
          <a:prstGeom prst="roundRect">
            <a:avLst>
              <a:gd name="adj" fmla="val 1500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2474156" y="2449612"/>
            <a:ext cx="398651" cy="398661"/>
          </a:xfrm>
          <a:prstGeom prst="roundRect">
            <a:avLst>
              <a:gd name="adj" fmla="val 9557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73769" y="2549327"/>
            <a:ext cx="199325" cy="199330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2966170" y="2470348"/>
            <a:ext cx="2372261" cy="207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Segunda → O Amor é o Método</a:t>
            </a:r>
            <a:endParaRPr lang="en-US" sz="1300" dirty="0"/>
          </a:p>
        </p:txBody>
      </p:sp>
      <p:sp>
        <p:nvSpPr>
          <p:cNvPr id="14" name="Text 10"/>
          <p:cNvSpPr/>
          <p:nvPr/>
        </p:nvSpPr>
        <p:spPr>
          <a:xfrm>
            <a:off x="2966170" y="2733973"/>
            <a:ext cx="6950596" cy="3958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9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compaixão de Cristo pelas multidões é o modelo que transforma testemunhas. O amor abre portas que argumentos não abrem.</a:t>
            </a:r>
            <a:endParaRPr lang="en-US" sz="1300" dirty="0"/>
          </a:p>
        </p:txBody>
      </p:sp>
      <p:sp>
        <p:nvSpPr>
          <p:cNvPr id="15" name="Shape 11"/>
          <p:cNvSpPr/>
          <p:nvPr/>
        </p:nvSpPr>
        <p:spPr>
          <a:xfrm>
            <a:off x="2806332" y="3555405"/>
            <a:ext cx="132851" cy="725785"/>
          </a:xfrm>
          <a:prstGeom prst="roundRect">
            <a:avLst>
              <a:gd name="adj" fmla="val 1500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2673482" y="3468191"/>
            <a:ext cx="398651" cy="398661"/>
          </a:xfrm>
          <a:prstGeom prst="roundRect">
            <a:avLst>
              <a:gd name="adj" fmla="val 9557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3095" y="3567906"/>
            <a:ext cx="199325" cy="199330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3165495" y="3488928"/>
            <a:ext cx="4129480" cy="207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Terça → A Vida Transformada é a Melhor Apologética</a:t>
            </a:r>
            <a:endParaRPr lang="en-US" sz="1300" dirty="0"/>
          </a:p>
        </p:txBody>
      </p:sp>
      <p:sp>
        <p:nvSpPr>
          <p:cNvPr id="19" name="Text 14"/>
          <p:cNvSpPr/>
          <p:nvPr/>
        </p:nvSpPr>
        <p:spPr>
          <a:xfrm>
            <a:off x="3165495" y="3752552"/>
            <a:ext cx="6751270" cy="3958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9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Não precisamos ter todas as respostas. Precisamos ter uma experiência real com Cristo que outros possam ver.</a:t>
            </a:r>
            <a:endParaRPr lang="en-US" sz="1300" dirty="0"/>
          </a:p>
        </p:txBody>
      </p:sp>
      <p:sp>
        <p:nvSpPr>
          <p:cNvPr id="20" name="Shape 15"/>
          <p:cNvSpPr/>
          <p:nvPr/>
        </p:nvSpPr>
        <p:spPr>
          <a:xfrm>
            <a:off x="3005658" y="4573984"/>
            <a:ext cx="132851" cy="725785"/>
          </a:xfrm>
          <a:prstGeom prst="roundRect">
            <a:avLst>
              <a:gd name="adj" fmla="val 1500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2872807" y="4486771"/>
            <a:ext cx="398651" cy="398661"/>
          </a:xfrm>
          <a:prstGeom prst="roundRect">
            <a:avLst>
              <a:gd name="adj" fmla="val 9557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2420" y="4586486"/>
            <a:ext cx="199325" cy="199330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3364821" y="4507508"/>
            <a:ext cx="2656119" cy="207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Quarta → Deus Busca os Afastados</a:t>
            </a:r>
            <a:endParaRPr lang="en-US" sz="1300" dirty="0"/>
          </a:p>
        </p:txBody>
      </p:sp>
      <p:sp>
        <p:nvSpPr>
          <p:cNvPr id="24" name="Text 18"/>
          <p:cNvSpPr/>
          <p:nvPr/>
        </p:nvSpPr>
        <p:spPr>
          <a:xfrm>
            <a:off x="3364821" y="4771132"/>
            <a:ext cx="6551945" cy="3958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9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pai do pródigo nunca desistiu. Deus continua olhando o horizonte. Nós nunca devemos desistir de ninguém.</a:t>
            </a:r>
            <a:endParaRPr lang="en-US" sz="1300" dirty="0"/>
          </a:p>
        </p:txBody>
      </p:sp>
      <p:sp>
        <p:nvSpPr>
          <p:cNvPr id="25" name="Shape 19"/>
          <p:cNvSpPr/>
          <p:nvPr/>
        </p:nvSpPr>
        <p:spPr>
          <a:xfrm>
            <a:off x="2806332" y="5592564"/>
            <a:ext cx="132851" cy="725785"/>
          </a:xfrm>
          <a:prstGeom prst="roundRect">
            <a:avLst>
              <a:gd name="adj" fmla="val 1500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6" name="Shape 20"/>
          <p:cNvSpPr/>
          <p:nvPr/>
        </p:nvSpPr>
        <p:spPr>
          <a:xfrm>
            <a:off x="2673482" y="5505351"/>
            <a:ext cx="398651" cy="398661"/>
          </a:xfrm>
          <a:prstGeom prst="roundRect">
            <a:avLst>
              <a:gd name="adj" fmla="val 9557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73095" y="5605066"/>
            <a:ext cx="199325" cy="199330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3165495" y="5526088"/>
            <a:ext cx="3413139" cy="207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Quinta/Sexta → A Graça Recebida Nos Envia</a:t>
            </a:r>
            <a:endParaRPr lang="en-US" sz="1300" dirty="0"/>
          </a:p>
        </p:txBody>
      </p:sp>
      <p:sp>
        <p:nvSpPr>
          <p:cNvPr id="29" name="Text 22"/>
          <p:cNvSpPr/>
          <p:nvPr/>
        </p:nvSpPr>
        <p:spPr>
          <a:xfrm>
            <a:off x="3165495" y="5789712"/>
            <a:ext cx="6751270" cy="39588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9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Espírito Santo capacita toda missão. A missão não é atividade da igreja — é sua identidade.</a:t>
            </a:r>
            <a:endParaRPr lang="en-US" sz="13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09" y="0"/>
            <a:ext cx="4571886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61475" y="1123752"/>
            <a:ext cx="1758013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74879" y="1180405"/>
            <a:ext cx="214078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CENTRAL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661475" y="1524298"/>
            <a:ext cx="6296860" cy="236259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o encontro com Cristo transforma uma pessoa comum em testemunha poderosa?</a:t>
            </a:r>
            <a:endParaRPr lang="en-US" sz="3700" dirty="0"/>
          </a:p>
        </p:txBody>
      </p:sp>
      <p:sp>
        <p:nvSpPr>
          <p:cNvPr id="6" name="Text 3"/>
          <p:cNvSpPr/>
          <p:nvPr/>
        </p:nvSpPr>
        <p:spPr>
          <a:xfrm>
            <a:off x="944936" y="4382988"/>
            <a:ext cx="6013399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"Este achou primeiro o seu próprio irmão, Simão, a quem disse: Achamos o Messias."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1890" y="5469632"/>
            <a:ext cx="6906444" cy="2646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4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João 1:41</a:t>
            </a:r>
            <a:endParaRPr lang="en-US" sz="14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7176195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7176195"/>
          </a:xfrm>
          <a:prstGeom prst="rect">
            <a:avLst/>
          </a:prstGeom>
          <a:solidFill>
            <a:srgbClr val="FFFFFF">
              <a:alpha val="7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3378711" y="572889"/>
            <a:ext cx="805041" cy="135930"/>
          </a:xfrm>
          <a:prstGeom prst="roundRect">
            <a:avLst>
              <a:gd name="adj" fmla="val 8343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3435363" y="601166"/>
            <a:ext cx="1301321" cy="793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7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APELO ESPIRITUAL</a:t>
            </a:r>
            <a:endParaRPr lang="en-US" sz="550" dirty="0"/>
          </a:p>
        </p:txBody>
      </p:sp>
      <p:sp>
        <p:nvSpPr>
          <p:cNvPr id="6" name="Text 3"/>
          <p:cNvSpPr/>
          <p:nvPr/>
        </p:nvSpPr>
        <p:spPr>
          <a:xfrm>
            <a:off x="3520392" y="809129"/>
            <a:ext cx="3026592" cy="32599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2550" dirty="0">
                <a:solidFill>
                  <a:srgbClr val="F5E6CC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"O maior milagre não é apenas encontrar Cristo; é permitir que, através de nossa vida, outras pessoas também O encontrem."</a:t>
            </a:r>
            <a:endParaRPr lang="en-US" sz="2550" dirty="0"/>
          </a:p>
        </p:txBody>
      </p:sp>
      <p:sp>
        <p:nvSpPr>
          <p:cNvPr id="7" name="Text 4"/>
          <p:cNvSpPr/>
          <p:nvPr/>
        </p:nvSpPr>
        <p:spPr>
          <a:xfrm>
            <a:off x="3073918" y="4169370"/>
            <a:ext cx="3777858" cy="124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7000"/>
              </a:lnSpc>
              <a:buNone/>
            </a:pPr>
            <a:r>
              <a:rPr lang="en-US" sz="9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Quem Deus colocou em seu coração nesta semana?</a:t>
            </a:r>
            <a:endParaRPr lang="en-US" sz="9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8711" y="4358283"/>
            <a:ext cx="94454" cy="94456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3378711" y="4494312"/>
            <a:ext cx="3168273" cy="127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6"/>
          <p:cNvSpPr/>
          <p:nvPr/>
        </p:nvSpPr>
        <p:spPr>
          <a:xfrm>
            <a:off x="3378711" y="4566940"/>
            <a:ext cx="3168273" cy="124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7000"/>
              </a:lnSpc>
              <a:buNone/>
            </a:pPr>
            <a:r>
              <a:rPr lang="en-US" sz="9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Ore</a:t>
            </a: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por essa pessoa.</a:t>
            </a:r>
            <a:endParaRPr lang="en-US" sz="9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8711" y="4820841"/>
            <a:ext cx="94454" cy="94456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3378711" y="4956870"/>
            <a:ext cx="3168273" cy="127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8"/>
          <p:cNvSpPr/>
          <p:nvPr/>
        </p:nvSpPr>
        <p:spPr>
          <a:xfrm>
            <a:off x="3378711" y="5029498"/>
            <a:ext cx="3168273" cy="124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7000"/>
              </a:lnSpc>
              <a:buNone/>
            </a:pPr>
            <a:r>
              <a:rPr lang="en-US" sz="9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Procure</a:t>
            </a: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essa pessoa.</a:t>
            </a:r>
            <a:endParaRPr lang="en-US" sz="900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8711" y="5283398"/>
            <a:ext cx="94454" cy="94456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3378711" y="5419427"/>
            <a:ext cx="3168273" cy="127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0"/>
          <p:cNvSpPr/>
          <p:nvPr/>
        </p:nvSpPr>
        <p:spPr>
          <a:xfrm>
            <a:off x="3378711" y="5492055"/>
            <a:ext cx="3168273" cy="124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7000"/>
              </a:lnSpc>
              <a:buNone/>
            </a:pPr>
            <a:r>
              <a:rPr lang="en-US" sz="9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Ame</a:t>
            </a: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essa pessoa.</a:t>
            </a:r>
            <a:endParaRPr lang="en-US" sz="900" dirty="0"/>
          </a:p>
        </p:txBody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78711" y="5745956"/>
            <a:ext cx="94454" cy="94456"/>
          </a:xfrm>
          <a:prstGeom prst="rect">
            <a:avLst/>
          </a:prstGeom>
        </p:spPr>
      </p:pic>
      <p:sp>
        <p:nvSpPr>
          <p:cNvPr id="18" name="Shape 11"/>
          <p:cNvSpPr/>
          <p:nvPr/>
        </p:nvSpPr>
        <p:spPr>
          <a:xfrm>
            <a:off x="3378711" y="5881985"/>
            <a:ext cx="3168273" cy="1270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Text 12"/>
          <p:cNvSpPr/>
          <p:nvPr/>
        </p:nvSpPr>
        <p:spPr>
          <a:xfrm>
            <a:off x="3378711" y="5954613"/>
            <a:ext cx="3168273" cy="124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7000"/>
              </a:lnSpc>
              <a:buNone/>
            </a:pPr>
            <a:r>
              <a:rPr lang="en-US" sz="9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Compartilhe Cristo</a:t>
            </a:r>
            <a:r>
              <a:rPr lang="en-US" sz="9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com essa pessoa.</a:t>
            </a:r>
            <a:endParaRPr lang="en-US" sz="900" dirty="0"/>
          </a:p>
        </p:txBody>
      </p:sp>
      <p:sp>
        <p:nvSpPr>
          <p:cNvPr id="20" name="Shape 13"/>
          <p:cNvSpPr/>
          <p:nvPr/>
        </p:nvSpPr>
        <p:spPr>
          <a:xfrm>
            <a:off x="3378711" y="6226175"/>
            <a:ext cx="3168273" cy="7045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1" name="Text 14"/>
          <p:cNvSpPr/>
          <p:nvPr/>
        </p:nvSpPr>
        <p:spPr>
          <a:xfrm>
            <a:off x="3378711" y="6309916"/>
            <a:ext cx="3168273" cy="30400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88000"/>
              </a:lnSpc>
              <a:buNone/>
            </a:pPr>
            <a:r>
              <a:rPr lang="en-US" sz="7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Escola Sabatina — 2º Trimestre | 2026</a:t>
            </a:r>
            <a:endParaRPr lang="en-US" sz="700" dirty="0"/>
          </a:p>
          <a:p>
            <a:pPr marL="0" indent="0" algn="ctr">
              <a:lnSpc>
                <a:spcPct val="88000"/>
              </a:lnSpc>
              <a:buNone/>
            </a:pPr>
            <a:r>
              <a:rPr lang="en-US" sz="7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📘</a:t>
            </a:r>
            <a:r>
              <a:rPr lang="en-US" sz="7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Lição 12 — Testemunhando de Cristo</a:t>
            </a:r>
            <a:endParaRPr lang="en-US" sz="700" dirty="0"/>
          </a:p>
          <a:p>
            <a:pPr marL="0" indent="0" algn="ctr">
              <a:lnSpc>
                <a:spcPct val="88000"/>
              </a:lnSpc>
              <a:buNone/>
            </a:pPr>
            <a:r>
              <a:rPr lang="en-US" sz="7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Prof. Moisés Lopes Sanches Junior</a:t>
            </a:r>
            <a:endParaRPr lang="en-US" sz="700" dirty="0"/>
          </a:p>
        </p:txBody>
      </p:sp>
      <p:pic>
        <p:nvPicPr>
          <p:cNvPr id="2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4606" y="572889"/>
            <a:ext cx="1653836" cy="1370608"/>
          </a:xfrm>
          <a:prstGeom prst="rect">
            <a:avLst/>
          </a:prstGeom>
        </p:spPr>
      </p:pic>
      <p:pic>
        <p:nvPicPr>
          <p:cNvPr id="23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1806" y="1996579"/>
            <a:ext cx="1299435" cy="1299468"/>
          </a:xfrm>
          <a:prstGeom prst="rect">
            <a:avLst/>
          </a:prstGeom>
        </p:spPr>
      </p:pic>
      <p:sp>
        <p:nvSpPr>
          <p:cNvPr id="24" name="Text 15"/>
          <p:cNvSpPr/>
          <p:nvPr/>
        </p:nvSpPr>
        <p:spPr>
          <a:xfrm>
            <a:off x="6479120" y="3349129"/>
            <a:ext cx="2644907" cy="124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87000"/>
              </a:lnSpc>
              <a:buNone/>
            </a:pPr>
            <a:r>
              <a:rPr lang="en-US" sz="9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Canal Jovem7 no YouTube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1415157"/>
            <a:ext cx="1037802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471811"/>
            <a:ext cx="1420579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815703"/>
            <a:ext cx="6842847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André e o Primeiro Impulso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661574" y="268982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464" y="2760662"/>
            <a:ext cx="283461" cy="28346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275822" y="2754709"/>
            <a:ext cx="2573670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André Encontrou Jesus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1275822" y="3163391"/>
            <a:ext cx="2851079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Sua primeira reação não foi discutir doutrinas nem elaborar argumentos teológicos.</a:t>
            </a:r>
            <a:endParaRPr lang="en-US" sz="1850" dirty="0"/>
          </a:p>
        </p:txBody>
      </p:sp>
      <p:sp>
        <p:nvSpPr>
          <p:cNvPr id="9" name="Shape 6"/>
          <p:cNvSpPr/>
          <p:nvPr/>
        </p:nvSpPr>
        <p:spPr>
          <a:xfrm>
            <a:off x="4363135" y="268982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4025" y="2760662"/>
            <a:ext cx="283461" cy="28346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4977383" y="2754709"/>
            <a:ext cx="2851079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Ele Compartilhou a Descoberta com Pedro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4977383" y="3458666"/>
            <a:ext cx="2851079" cy="198417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Antes de qualquer treinamento evangelístico, André já era uma testemunha — porque tinha algo real para contar.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8064695" y="2689820"/>
            <a:ext cx="425241" cy="425252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35585" y="2760662"/>
            <a:ext cx="283461" cy="28346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678943" y="2754709"/>
            <a:ext cx="2851178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Missão Nasce da Experiência</a:t>
            </a:r>
            <a:endParaRPr lang="en-US" sz="1850" dirty="0"/>
          </a:p>
        </p:txBody>
      </p:sp>
      <p:sp>
        <p:nvSpPr>
          <p:cNvPr id="16" name="Text 11"/>
          <p:cNvSpPr/>
          <p:nvPr/>
        </p:nvSpPr>
        <p:spPr>
          <a:xfrm>
            <a:off x="8678943" y="3458666"/>
            <a:ext cx="2851178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Quem realmente encontra Cristo naturalmente deseja compartilhá-Lo com outros.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61574" y="947936"/>
            <a:ext cx="915369" cy="324941"/>
          </a:xfrm>
          <a:prstGeom prst="roundRect">
            <a:avLst>
              <a:gd name="adj" fmla="val 698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774978" y="1004590"/>
            <a:ext cx="1298146" cy="2116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</a:t>
            </a:r>
            <a:endParaRPr lang="en-US" sz="1150" dirty="0"/>
          </a:p>
        </p:txBody>
      </p:sp>
      <p:sp>
        <p:nvSpPr>
          <p:cNvPr id="4" name="Text 2"/>
          <p:cNvSpPr/>
          <p:nvPr/>
        </p:nvSpPr>
        <p:spPr>
          <a:xfrm>
            <a:off x="661574" y="1348482"/>
            <a:ext cx="720855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Exegese Essencial — João 1:41</a:t>
            </a:r>
            <a:endParaRPr lang="en-US" sz="3700" dirty="0"/>
          </a:p>
        </p:txBody>
      </p:sp>
      <p:sp>
        <p:nvSpPr>
          <p:cNvPr id="5" name="Shape 3"/>
          <p:cNvSpPr/>
          <p:nvPr/>
        </p:nvSpPr>
        <p:spPr>
          <a:xfrm>
            <a:off x="525449" y="2222599"/>
            <a:ext cx="5475944" cy="2166144"/>
          </a:xfrm>
          <a:prstGeom prst="roundRect">
            <a:avLst>
              <a:gd name="adj" fmla="val 1309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714456" y="2411611"/>
            <a:ext cx="357317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"Achou" — Grego: </a:t>
            </a:r>
            <a:r>
              <a:rPr lang="en-US" sz="18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heurískō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14456" y="2895898"/>
            <a:ext cx="5097930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Significa: encontrar, descobrir, achar algo precioso e de grande valor.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6332776" y="2411611"/>
            <a:ext cx="298065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8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6332776" y="2895898"/>
            <a:ext cx="5203695" cy="132278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Quem encontrou Cristo possui algo de valor inestimável para compartilhar. A descoberta gera o impulso natural de anunciar. Não é dever — é alegria.</a:t>
            </a:r>
            <a:endParaRPr lang="en-US" sz="1850" dirty="0"/>
          </a:p>
        </p:txBody>
      </p:sp>
      <p:sp>
        <p:nvSpPr>
          <p:cNvPr id="10" name="Shape 8"/>
          <p:cNvSpPr/>
          <p:nvPr/>
        </p:nvSpPr>
        <p:spPr>
          <a:xfrm>
            <a:off x="661574" y="4601369"/>
            <a:ext cx="10868547" cy="1095970"/>
          </a:xfrm>
          <a:prstGeom prst="roundRect">
            <a:avLst>
              <a:gd name="adj" fmla="val 2587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4859536"/>
            <a:ext cx="295268" cy="23624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34856" y="4818658"/>
            <a:ext cx="10006258" cy="66139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o Professor:</a:t>
            </a:r>
            <a:r>
              <a:rPr lang="en-US" sz="1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Pergunte à classe: "Quando foi a última vez que você saiu de um momento com Jesus querendo contar para alguém o que viveu?"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01191" y="519807"/>
            <a:ext cx="1742833" cy="298450"/>
          </a:xfrm>
          <a:prstGeom prst="roundRect">
            <a:avLst>
              <a:gd name="adj" fmla="val 7125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1107452" y="572889"/>
            <a:ext cx="2139896" cy="192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1001191" y="884634"/>
            <a:ext cx="8761193" cy="5537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Bíblia Interpretando Bíblia — Domingo</a:t>
            </a:r>
            <a:endParaRPr lang="en-US" sz="34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1687513"/>
            <a:ext cx="5011513" cy="219084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74048" y="1839416"/>
            <a:ext cx="265800" cy="26580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197441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Marcos 5:19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1197441" y="2780804"/>
            <a:ext cx="46190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Compartilhe o que Deus fez — o endemoniado curado é enviado para contar sua história.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1687513"/>
            <a:ext cx="5011612" cy="219084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51649" y="1839416"/>
            <a:ext cx="265800" cy="26580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75042" y="2404269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Salmo 66:16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6375042" y="2780804"/>
            <a:ext cx="4619113" cy="6008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 o que Deus realizou — a experiência pessoal como fundamento do testemunho.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1191" y="4044454"/>
            <a:ext cx="5011513" cy="219084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4048" y="4196358"/>
            <a:ext cx="265800" cy="26580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197441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João 4:39</a:t>
            </a:r>
            <a:endParaRPr lang="en-US" sz="1700" dirty="0"/>
          </a:p>
        </p:txBody>
      </p:sp>
      <p:sp>
        <p:nvSpPr>
          <p:cNvPr id="16" name="Text 8"/>
          <p:cNvSpPr/>
          <p:nvPr/>
        </p:nvSpPr>
        <p:spPr>
          <a:xfrm>
            <a:off x="1197441" y="5137745"/>
            <a:ext cx="46190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experiência da samaritana alcançou uma cidade inteira — a testemunha pessoal multiplica.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8792" y="4044454"/>
            <a:ext cx="5011612" cy="2190849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51649" y="4196358"/>
            <a:ext cx="265800" cy="265807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375042" y="4761210"/>
            <a:ext cx="2215003" cy="2769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Atos 4:20</a:t>
            </a:r>
            <a:endParaRPr lang="en-US" sz="1700" dirty="0"/>
          </a:p>
        </p:txBody>
      </p:sp>
      <p:sp>
        <p:nvSpPr>
          <p:cNvPr id="20" name="Text 10"/>
          <p:cNvSpPr/>
          <p:nvPr/>
        </p:nvSpPr>
        <p:spPr>
          <a:xfrm>
            <a:off x="6375042" y="5137745"/>
            <a:ext cx="4619113" cy="90130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7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Não podemos deixar de falar — a experiência com Cristo cria compulsão missionária.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4058</Words>
  <Application>Microsoft Office PowerPoint</Application>
  <PresentationFormat>Widescreen</PresentationFormat>
  <Paragraphs>461</Paragraphs>
  <Slides>60</Slides>
  <Notes>60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5" baseType="lpstr">
      <vt:lpstr>Source Serif 4</vt:lpstr>
      <vt:lpstr>Aptos</vt:lpstr>
      <vt:lpstr>Arial</vt:lpstr>
      <vt:lpstr>Public Sans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User</dc:creator>
  <cp:lastModifiedBy>jose ferreira Neto</cp:lastModifiedBy>
  <cp:revision>2</cp:revision>
  <dcterms:created xsi:type="dcterms:W3CDTF">2026-06-12T14:27:43Z</dcterms:created>
  <dcterms:modified xsi:type="dcterms:W3CDTF">2026-06-13T19:03:09Z</dcterms:modified>
</cp:coreProperties>
</file>