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271" r:id="rId1"/>
    <p:sldMasterId id="2147484283" r:id="rId2"/>
    <p:sldMasterId id="2147484343" r:id="rId3"/>
  </p:sldMasterIdLst>
  <p:notesMasterIdLst>
    <p:notesMasterId r:id="rId39"/>
  </p:notesMasterIdLst>
  <p:sldIdLst>
    <p:sldId id="916" r:id="rId4"/>
    <p:sldId id="719" r:id="rId5"/>
    <p:sldId id="917" r:id="rId6"/>
    <p:sldId id="1040" r:id="rId7"/>
    <p:sldId id="1034" r:id="rId8"/>
    <p:sldId id="300" r:id="rId9"/>
    <p:sldId id="1038" r:id="rId10"/>
    <p:sldId id="973" r:id="rId11"/>
    <p:sldId id="1025" r:id="rId12"/>
    <p:sldId id="975" r:id="rId13"/>
    <p:sldId id="1041" r:id="rId14"/>
    <p:sldId id="968" r:id="rId15"/>
    <p:sldId id="1029" r:id="rId16"/>
    <p:sldId id="974" r:id="rId17"/>
    <p:sldId id="1019" r:id="rId18"/>
    <p:sldId id="1028" r:id="rId19"/>
    <p:sldId id="1016" r:id="rId20"/>
    <p:sldId id="1015" r:id="rId21"/>
    <p:sldId id="1036" r:id="rId22"/>
    <p:sldId id="976" r:id="rId23"/>
    <p:sldId id="1011" r:id="rId24"/>
    <p:sldId id="1013" r:id="rId25"/>
    <p:sldId id="1044" r:id="rId26"/>
    <p:sldId id="1017" r:id="rId27"/>
    <p:sldId id="424" r:id="rId28"/>
    <p:sldId id="1026" r:id="rId29"/>
    <p:sldId id="1023" r:id="rId30"/>
    <p:sldId id="981" r:id="rId31"/>
    <p:sldId id="984" r:id="rId32"/>
    <p:sldId id="1048" r:id="rId33"/>
    <p:sldId id="1024" r:id="rId34"/>
    <p:sldId id="1008" r:id="rId35"/>
    <p:sldId id="1039" r:id="rId36"/>
    <p:sldId id="998" r:id="rId37"/>
    <p:sldId id="999" r:id="rId38"/>
  </p:sldIdLst>
  <p:sldSz cx="12192000" cy="6858000"/>
  <p:notesSz cx="6858000" cy="9144000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Ivan Lessa" initials="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  <a:srgbClr val="FF0066"/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5588" autoAdjust="0"/>
    <p:restoredTop sz="94660"/>
  </p:normalViewPr>
  <p:slideViewPr>
    <p:cSldViewPr snapToGrid="0">
      <p:cViewPr varScale="1">
        <p:scale>
          <a:sx n="62" d="100"/>
          <a:sy n="62" d="100"/>
        </p:scale>
        <p:origin x="1032" y="2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20" d="100"/>
        <a:sy n="120" d="100"/>
      </p:scale>
      <p:origin x="0" y="-198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viewProps" Target="viewProps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commentAuthors" Target="commentAuthor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theme" Target="theme/theme1.xml"/><Relationship Id="rId8" Type="http://schemas.openxmlformats.org/officeDocument/2006/relationships/slide" Target="slides/slide5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id="{0701F5C2-11C7-27B5-C236-2580E5C7852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3C1FBBA5-965A-408E-7CD2-35E9C3C924B1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6439C7D2-54C2-4879-ADFE-A783124153DA}" type="datetimeFigureOut">
              <a:rPr lang="pt-BR"/>
              <a:pPr>
                <a:defRPr/>
              </a:pPr>
              <a:t>18/06/2025</a:t>
            </a:fld>
            <a:endParaRPr lang="pt-BR"/>
          </a:p>
        </p:txBody>
      </p:sp>
      <p:sp>
        <p:nvSpPr>
          <p:cNvPr id="4" name="Espaço Reservado para Imagem de Slide 3">
            <a:extLst>
              <a:ext uri="{FF2B5EF4-FFF2-40B4-BE49-F238E27FC236}">
                <a16:creationId xmlns:a16="http://schemas.microsoft.com/office/drawing/2014/main" id="{32C8B82C-818A-3A5C-B40A-85B74ED9703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pt-BR" noProof="0"/>
          </a:p>
        </p:txBody>
      </p:sp>
      <p:sp>
        <p:nvSpPr>
          <p:cNvPr id="5" name="Espaço Reservado para Anotações 4">
            <a:extLst>
              <a:ext uri="{FF2B5EF4-FFF2-40B4-BE49-F238E27FC236}">
                <a16:creationId xmlns:a16="http://schemas.microsoft.com/office/drawing/2014/main" id="{7030FF19-2779-1F7C-95BE-0F1FD3D732C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noProof="0"/>
              <a:t>Editar estilos de texto Mestre</a:t>
            </a:r>
          </a:p>
          <a:p>
            <a:pPr lvl="1"/>
            <a:r>
              <a:rPr lang="pt-BR" noProof="0"/>
              <a:t>Segundo nível</a:t>
            </a:r>
          </a:p>
          <a:p>
            <a:pPr lvl="2"/>
            <a:r>
              <a:rPr lang="pt-BR" noProof="0"/>
              <a:t>Terceiro nível</a:t>
            </a:r>
          </a:p>
          <a:p>
            <a:pPr lvl="3"/>
            <a:r>
              <a:rPr lang="pt-BR" noProof="0"/>
              <a:t>Quarto nível</a:t>
            </a:r>
          </a:p>
          <a:p>
            <a:pPr lvl="4"/>
            <a:r>
              <a:rPr lang="pt-BR" noProof="0"/>
              <a:t>Quinto nível</a:t>
            </a:r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C3A54473-FA1F-9FCC-E98E-B8E2165A4D34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41F68104-F093-8F64-E8BB-56C28D63573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09A2C9EC-68C2-40EA-B71F-AFC6BA5A5DA2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07236A7-CA58-4C3C-848F-1168A87CCF4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91041E3B-A2CC-4841-B285-ABE6AAC232A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D904664-4130-46AB-9C9F-1E997FCE7C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B5B62-1DCB-4A84-8DB6-45DA121B925B}" type="datetimeFigureOut">
              <a:rPr lang="pt-BR" smtClean="0"/>
              <a:t>18/06/2025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368AD38-0141-45C0-AE77-AF9DC85674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14B7305-A7F7-4A97-8A57-2D23C08EA6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12A53-0038-4842-B291-0687D621C53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79620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FEF0399-EC3A-4DD7-B828-66C3993FBD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7459896-6D41-4E63-AE73-26B806813B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578FA2A-46A6-463D-B807-C797AB0FB4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B5B62-1DCB-4A84-8DB6-45DA121B925B}" type="datetimeFigureOut">
              <a:rPr lang="pt-BR" smtClean="0"/>
              <a:t>18/06/2025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BB2F0F3-8B9D-4180-A10C-0201127A08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8F2E8BD-77AA-41E0-8224-724363F6DF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12A53-0038-4842-B291-0687D621C53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548429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1F047BC-888E-40BF-A6CE-73E96C45FE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42FABF0E-3765-42EA-8209-0A467FF04F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3BD75AE-59EC-4659-81B6-5E94A4E9C9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B5B62-1DCB-4A84-8DB6-45DA121B925B}" type="datetimeFigureOut">
              <a:rPr lang="pt-BR" smtClean="0"/>
              <a:t>18/06/2025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FAD24E1-064F-4584-842A-A8C96CFB56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3F8C8FD-3DB1-4F06-A34C-E28D99B3F0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12A53-0038-4842-B291-0687D621C53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23446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71905F7-2B58-4241-9FEC-610C459F73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CD5DABB-1CAE-442D-9E77-CA81241BD41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6EA001A0-A54E-48D6-ADF0-FD2BE28A40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0C50178F-8AA4-44C9-B7AA-5B2E4921BD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B5B62-1DCB-4A84-8DB6-45DA121B925B}" type="datetimeFigureOut">
              <a:rPr lang="pt-BR" smtClean="0"/>
              <a:t>18/06/2025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3F08B332-6814-4530-A05E-D1994351DD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1FB6DF93-2B4E-4DE9-A392-C4A72C72F8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12A53-0038-4842-B291-0687D621C53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52604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E407DF6-9E36-433E-A0C7-9C5E0FBD31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EBBB4DC6-CA96-4508-9A40-314B1FBB43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0099BD06-1612-4C54-8453-3F30C273069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EB94C732-1436-4294-A4B3-0A802AFD2B9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AB7C1563-6211-4358-AB01-B6777668FF8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4CA7FEB2-EC57-43F7-80A7-160B325F9F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B5B62-1DCB-4A84-8DB6-45DA121B925B}" type="datetimeFigureOut">
              <a:rPr lang="pt-BR" smtClean="0"/>
              <a:t>18/06/2025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B08B8091-C8DC-42A4-993B-B7D0E78877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B52B1B65-0375-4C93-AEF5-526C788849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12A53-0038-4842-B291-0687D621C53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31434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B861A0C-5016-45AB-B151-2639F36D78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7DEC1444-1C01-455F-BDA1-262FFCE25C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B5B62-1DCB-4A84-8DB6-45DA121B925B}" type="datetimeFigureOut">
              <a:rPr lang="pt-BR" smtClean="0"/>
              <a:t>18/06/2025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27229EE7-4D1B-48EC-9A1C-4539B49046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448E57C7-3E15-4578-A283-8182831F87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12A53-0038-4842-B291-0687D621C53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77986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B52213CB-D8AF-4177-91FA-FFED447DC5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B5B62-1DCB-4A84-8DB6-45DA121B925B}" type="datetimeFigureOut">
              <a:rPr lang="pt-BR" smtClean="0"/>
              <a:t>18/06/2025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A5B92C20-0476-47BA-921D-0456BB59E7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E5DF1FA7-86E5-400B-A1B9-F0B21DFDC2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12A53-0038-4842-B291-0687D621C53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69695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D4FA7AA-0223-4E7B-9354-3B1CAF46CE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E131B5B-D45A-4A99-AB2B-ED809B7AC8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B8BCA8FD-127B-4CB1-8BEE-75EA2E77CD5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C6BDBB7E-9DCC-4203-A51C-70FF2DC5AF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B5B62-1DCB-4A84-8DB6-45DA121B925B}" type="datetimeFigureOut">
              <a:rPr lang="pt-BR" smtClean="0"/>
              <a:t>18/06/2025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D67133F4-2638-4500-97C0-33952B9B08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38F7D6B9-AED1-49FB-9EAA-7B9E07134D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12A53-0038-4842-B291-0687D621C53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6391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FFBCE64-9716-48AE-B5A2-9023C6746E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D63810E2-A52C-47C7-9AF5-842C87B40B7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CE20CF56-6D06-4136-B0B4-93A8A066616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E63E0C7A-383C-4FCA-BA20-8B4A76D3F6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B5B62-1DCB-4A84-8DB6-45DA121B925B}" type="datetimeFigureOut">
              <a:rPr lang="pt-BR" smtClean="0"/>
              <a:t>18/06/2025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F78AF14C-578D-4D91-88A0-BEEBC1D69A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53DD3375-10AE-4476-A2A1-C0C2162295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12A53-0038-4842-B291-0687D621C53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68147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126852F-60A8-4FEA-A12E-7B22AB5844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25CF42ED-AA62-407E-981A-875471D5E7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57FEE92-47A8-4441-8B80-236754E836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B5B62-1DCB-4A84-8DB6-45DA121B925B}" type="datetimeFigureOut">
              <a:rPr lang="pt-BR" smtClean="0"/>
              <a:t>18/06/2025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0FD532F-C80C-4E8B-BF19-84DD9E5D83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F3BC5EA-8920-48AE-8AF5-57A1B6ABAA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12A53-0038-4842-B291-0687D621C53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14939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61D259D4-BA87-4166-946A-A9ACEEF17AB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D3BFFE8D-98E3-42D8-93B4-9D1B73A9B5A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70F283E-C57B-44D1-9211-68E629E6B1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B5B62-1DCB-4A84-8DB6-45DA121B925B}" type="datetimeFigureOut">
              <a:rPr lang="pt-BR" smtClean="0"/>
              <a:t>18/06/2025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0953B60-9A56-4288-BE1F-FF0874E549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2B1672F-0B02-4BE8-B590-FCDFA99391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12A53-0038-4842-B291-0687D621C53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12390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F6FEF4C-9DE0-02A6-5858-9313266FD6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27D3C78-9BA3-16C6-D05D-EDFA5490A8D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59D127C-6204-CBF1-11E4-A8C53F52CC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FB81D-E566-479F-9F11-9A6CC6B5A6FC}" type="datetimeFigureOut">
              <a:rPr lang="pt-BR" smtClean="0"/>
              <a:t>18/06/2025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70F8B73-865A-DAB0-1BDA-3E87F7C0F6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CAC3B18-6E69-E963-71F2-B6847D33A7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52911-3709-42D8-972A-6F6EFFE19B7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80493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2855748-DBF1-CF86-DA83-FBF43DCA3D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5C8CA50-8F1D-FAF3-D9AA-84AE6576C9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DD4D8E3-C836-0724-9C8E-5715241E12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FB81D-E566-479F-9F11-9A6CC6B5A6FC}" type="datetimeFigureOut">
              <a:rPr lang="pt-BR" smtClean="0"/>
              <a:t>18/06/2025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282B45E-4C5D-D662-8CEE-0660F890F6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144E117-BC25-23F8-8FD1-2E6A30BCA2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52911-3709-42D8-972A-6F6EFFE19B7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869171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0701BF2-09CD-4931-C1B8-5ED958CAEE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1B47035C-7200-9A2A-26A1-796180458A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05AF177-FE41-A367-1E19-007920A48A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FB81D-E566-479F-9F11-9A6CC6B5A6FC}" type="datetimeFigureOut">
              <a:rPr lang="pt-BR" smtClean="0"/>
              <a:t>18/06/2025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0F100D9-49A8-7B79-BF15-E1BF3B676B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B4A9B75-9C6F-E6BF-96FD-217F75C0F8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52911-3709-42D8-972A-6F6EFFE19B7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34486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89D4013-0871-46DC-817D-8208AD3167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504A4FCB-17F2-DF76-3DEC-CFEC8D34E56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40798BDB-43AF-EC53-44A9-651EDEF1671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31BC5CD7-47B7-1A4C-8930-C7F4CA6C2F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FB81D-E566-479F-9F11-9A6CC6B5A6FC}" type="datetimeFigureOut">
              <a:rPr lang="pt-BR" smtClean="0"/>
              <a:t>18/06/2025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BD621DD6-AC0C-41D6-172A-D2BC212304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623E42AE-0A21-BC9A-D371-4A5CAC344A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52911-3709-42D8-972A-6F6EFFE19B7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131895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50B0DDF-FAC5-F3CF-1F9F-BF07306678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6190291D-84A6-BEEE-2DCD-1D55D19F4F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1070160B-4207-A9F7-86E4-74D2A935D7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41D01CAF-BD84-31A3-FDCC-A3A9AAB9C5D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FE89B270-D111-09E4-4EA2-8F052A76602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E34D1ABB-E88E-7D85-A23A-48AE2E48CB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FB81D-E566-479F-9F11-9A6CC6B5A6FC}" type="datetimeFigureOut">
              <a:rPr lang="pt-BR" smtClean="0"/>
              <a:t>18/06/2025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BF38C561-D72E-5F42-FB7F-F3CB8CA467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FD68326F-C502-0AB3-8B62-B54C053E41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52911-3709-42D8-972A-6F6EFFE19B7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63623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B24D961-83AD-C45A-E51A-723D024C99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B224198B-EE9D-C081-01AF-3984CD597D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FB81D-E566-479F-9F11-9A6CC6B5A6FC}" type="datetimeFigureOut">
              <a:rPr lang="pt-BR" smtClean="0"/>
              <a:t>18/06/2025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B5371E9A-0463-7845-3BE6-E52A26A672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5D4651AF-B72E-C4E7-3723-F19E7E2524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52911-3709-42D8-972A-6F6EFFE19B7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36237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67DEE566-2991-78E9-232F-886B70C9F1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FB81D-E566-479F-9F11-9A6CC6B5A6FC}" type="datetimeFigureOut">
              <a:rPr lang="pt-BR" smtClean="0"/>
              <a:t>18/06/2025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58FDA6D6-CB79-E597-8AED-A1E4834EA4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C651BBD3-0FAE-0D54-B8F3-1C9FC8E3C0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52911-3709-42D8-972A-6F6EFFE19B7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01789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7B7019E-4676-4EEB-66CF-FF49930036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7A51EB5-4899-0892-A65D-AD124DE013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09A2A212-B63F-29B6-8D58-DAE11DE5D14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C628246B-4E80-5772-159B-C6D6C0F3DC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FB81D-E566-479F-9F11-9A6CC6B5A6FC}" type="datetimeFigureOut">
              <a:rPr lang="pt-BR" smtClean="0"/>
              <a:t>18/06/2025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24029D5D-054C-7237-3665-AC4A326895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38074E41-8F52-5D5D-2D48-13EB77DA40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52911-3709-42D8-972A-6F6EFFE19B7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62370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DFA77F8-C934-C83A-9676-A66ABF3C9A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E42F9824-B808-FEF3-70B5-70108794C27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C73437DC-449B-C400-6793-549FF49ECB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526C8D7E-C32B-B357-A146-B8A947B030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FB81D-E566-479F-9F11-9A6CC6B5A6FC}" type="datetimeFigureOut">
              <a:rPr lang="pt-BR" smtClean="0"/>
              <a:t>18/06/2025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A077DE27-A9AE-967F-5EBB-8A1B6E8B1B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7E5981A7-8B4C-1EF6-8241-A56B0A1C53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52911-3709-42D8-972A-6F6EFFE19B7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82120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1B3D46B-6A2C-30ED-6C72-80DD6D65B3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82883638-1015-6487-E345-D11686117A6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233D7D8-4FC8-DCCF-F03A-22F0DD9984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FB81D-E566-479F-9F11-9A6CC6B5A6FC}" type="datetimeFigureOut">
              <a:rPr lang="pt-BR" smtClean="0"/>
              <a:t>18/06/2025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3530165-6FD4-52A8-5CC4-2BD046715C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C62D699-F1E5-283F-E4CD-B2F329DB6D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52911-3709-42D8-972A-6F6EFFE19B7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95733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7AEFA5A8-E64A-7991-51E4-98AEE792E25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48A4E134-7AB6-3C13-CA3B-9F635374DD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DFD6F38-AFB8-0C29-B24A-E2108F29E0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FB81D-E566-479F-9F11-9A6CC6B5A6FC}" type="datetimeFigureOut">
              <a:rPr lang="pt-BR" smtClean="0"/>
              <a:t>18/06/2025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99B620F-1B73-4DFB-FA6B-99E853F440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8BEE770-ECD0-C3A3-FC7B-19526A0CA5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52911-3709-42D8-972A-6F6EFFE19B7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5503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5FBA18A-14C0-09D6-615A-97AB834B6E7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18EC5D0-7798-7572-3BB7-CB7036602B8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B65F7C7-9318-CD99-9BB5-A20F9D356F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87FF0-E5C9-451A-AD48-935A0E188714}" type="datetimeFigureOut">
              <a:rPr lang="pt-BR" smtClean="0"/>
              <a:t>18/06/2025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2B6B41E-8920-B61E-D4A7-94B8E44E8A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6DB58FC-1EC4-FF83-0354-0FE6F448FB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4CC6AE-23CA-44F7-864A-2ECBA4EA1D5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12137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46C3C31-F60E-E3C8-EC35-2DBB7EDB33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79E5CD4-0C46-DB4D-B2A8-292D576C2F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5500150-EB91-95B4-7424-E35F660080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87FF0-E5C9-451A-AD48-935A0E188714}" type="datetimeFigureOut">
              <a:rPr lang="pt-BR" smtClean="0"/>
              <a:t>18/06/2025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755D9FF-7ADB-E50B-9EF1-F6636AAFB6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5AA4AB0-B971-48BC-37F2-CB89EA89EB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4CC6AE-23CA-44F7-864A-2ECBA4EA1D5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01467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1ADE633-5BA5-1CBB-E738-8FACBC5424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10C29982-7DD6-1FF0-E6F3-C40EAF2547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8B3AAEC-65E3-EC33-9927-07FF929021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87FF0-E5C9-451A-AD48-935A0E188714}" type="datetimeFigureOut">
              <a:rPr lang="pt-BR" smtClean="0"/>
              <a:t>18/06/2025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873DF4D-1C97-900A-DA33-C0AE677004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78DBEFE-DD94-E6F1-C0BC-8769C12E2E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4CC6AE-23CA-44F7-864A-2ECBA4EA1D5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576762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BDD6380-D2A2-7C83-599E-B0A3E9FA7A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56F68A41-62B3-AD67-FF4B-91B9663A683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3F766173-89E9-527A-9875-94F8DEC23A3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02EE9E7D-21DA-35C5-FAE6-886DBF0874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87FF0-E5C9-451A-AD48-935A0E188714}" type="datetimeFigureOut">
              <a:rPr lang="pt-BR" smtClean="0"/>
              <a:t>18/06/2025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A6F61373-B977-BF38-4786-96B46627E1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53D4E798-A4D4-7445-DF6F-21FF0FCD18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4CC6AE-23CA-44F7-864A-2ECBA4EA1D5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66670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6962B7C-BD44-C939-02B3-959291DB4F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CD80BFBC-6B30-EF4E-63E1-30AC32896F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3251FD04-5441-D2BD-535B-4F26BAA70B2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0EF99291-002F-05A2-55D5-451633CEE1B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244745E3-67AD-FA6A-54FF-3209CA81EB6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298CEB29-6E7B-1BB9-39C3-950BFA6E99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87FF0-E5C9-451A-AD48-935A0E188714}" type="datetimeFigureOut">
              <a:rPr lang="pt-BR" smtClean="0"/>
              <a:t>18/06/2025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71821EBE-7B8F-8075-3F77-C15556A4F5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333D37D9-E181-E754-3C8C-8540985C2E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4CC6AE-23CA-44F7-864A-2ECBA4EA1D5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43648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61F0BFD-2F88-973E-1638-EB3F0D923B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3BC3239C-57D8-0D80-2D30-32CC625C2B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87FF0-E5C9-451A-AD48-935A0E188714}" type="datetimeFigureOut">
              <a:rPr lang="pt-BR" smtClean="0"/>
              <a:t>18/06/2025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A88BB93A-AB77-05BD-4951-AAC89E6829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BF343E05-544F-D800-FA94-DA68BFCE51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4CC6AE-23CA-44F7-864A-2ECBA4EA1D5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33931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F23D1C6F-6AF6-52C9-47F5-975EB35657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87FF0-E5C9-451A-AD48-935A0E188714}" type="datetimeFigureOut">
              <a:rPr lang="pt-BR" smtClean="0"/>
              <a:t>18/06/2025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0353C701-ABAE-F479-F5C5-A9892F680E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7F38391E-F9C6-BC68-A010-50FAAFDAB6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4CC6AE-23CA-44F7-864A-2ECBA4EA1D5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35156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A0CB881-F743-E38F-15FD-332243C4F4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481636D-DC15-B1F5-3E95-94059334A6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8DD09EF8-909A-692E-CE45-E2553604C51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7B5CC192-9B5B-8BA2-11A1-0A5223530F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87FF0-E5C9-451A-AD48-935A0E188714}" type="datetimeFigureOut">
              <a:rPr lang="pt-BR" smtClean="0"/>
              <a:t>18/06/2025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B22B7B76-18B0-AD84-4F29-33FCFDCAC0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82E1FAF0-FDC1-CE29-E2FF-3139A7788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4CC6AE-23CA-44F7-864A-2ECBA4EA1D5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48953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4C1820D-42D8-1544-0420-7B1B5E7DE3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6B6DDDCB-E048-8BBE-36D6-54887EB0D0A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07793F38-0BED-065F-57A4-D12A253BE4A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9CAAF778-26C0-79B2-F9B9-74757100B7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87FF0-E5C9-451A-AD48-935A0E188714}" type="datetimeFigureOut">
              <a:rPr lang="pt-BR" smtClean="0"/>
              <a:t>18/06/2025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73F12402-AA97-ACEA-9A03-7882A2AB7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2ACC0A13-92B6-5698-84F0-87A013F594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4CC6AE-23CA-44F7-864A-2ECBA4EA1D5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1251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AEC91D-49BC-9307-916C-17EA933152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9D2E2BF3-327B-081E-041E-D0FE60E9201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8F0506A-66AE-BC4B-3572-2ED074CF52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87FF0-E5C9-451A-AD48-935A0E188714}" type="datetimeFigureOut">
              <a:rPr lang="pt-BR" smtClean="0"/>
              <a:t>18/06/2025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992C603-EC6A-E971-3632-1AEF635558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4A091A3-30DF-E234-5FFE-45CA952259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4CC6AE-23CA-44F7-864A-2ECBA4EA1D5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22917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5425D708-5CBA-8BF6-17A1-D6883AE6D77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E897509D-07B1-2822-530B-B985097F648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C88027B-7B23-48C2-BBF4-D41C755413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87FF0-E5C9-451A-AD48-935A0E188714}" type="datetimeFigureOut">
              <a:rPr lang="pt-BR" smtClean="0"/>
              <a:t>18/06/2025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E682D19-CE88-F4AB-2722-91C7506C07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40842A6-E3E7-33A5-9145-A6FE9D87D1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4CC6AE-23CA-44F7-864A-2ECBA4EA1D5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66382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D2C1D289-CD27-47C2-8475-D8B54C83DB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5F6DF529-F5B0-4F4C-A6F3-13ED6CEC9C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C83E1B3-CE5F-4B23-9FE0-6D94133E113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8B5B62-1DCB-4A84-8DB6-45DA121B925B}" type="datetimeFigureOut">
              <a:rPr lang="pt-BR" smtClean="0"/>
              <a:t>18/06/2025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13EAEF4-CCD8-4BA4-905C-8154C65D44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53D8A8F-74C4-4AA4-8292-5966A3AE75E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412A53-0038-4842-B291-0687D621C53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396494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72" r:id="rId1"/>
    <p:sldLayoutId id="2147484273" r:id="rId2"/>
    <p:sldLayoutId id="2147484274" r:id="rId3"/>
    <p:sldLayoutId id="2147484275" r:id="rId4"/>
    <p:sldLayoutId id="2147484276" r:id="rId5"/>
    <p:sldLayoutId id="2147484277" r:id="rId6"/>
    <p:sldLayoutId id="2147484278" r:id="rId7"/>
    <p:sldLayoutId id="2147484279" r:id="rId8"/>
    <p:sldLayoutId id="2147484280" r:id="rId9"/>
    <p:sldLayoutId id="2147484281" r:id="rId10"/>
    <p:sldLayoutId id="2147484282" r:id="rId11"/>
  </p:sldLayoutIdLst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214B7152-9085-E071-294B-B85C7DD68C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92C45990-B19E-9A46-F497-DBC4A9925A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118B9D9-FD16-D482-505C-55F6280604D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F0FB81D-E566-479F-9F11-9A6CC6B5A6FC}" type="datetimeFigureOut">
              <a:rPr lang="pt-BR" smtClean="0"/>
              <a:t>18/06/2025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E16FCC5-B5FC-D49B-F432-1264FCDD764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D7B9877-E862-EC57-B691-D1F1F9ADC8D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F452911-3709-42D8-972A-6F6EFFE19B7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114975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84" r:id="rId1"/>
    <p:sldLayoutId id="2147484285" r:id="rId2"/>
    <p:sldLayoutId id="2147484286" r:id="rId3"/>
    <p:sldLayoutId id="2147484287" r:id="rId4"/>
    <p:sldLayoutId id="2147484288" r:id="rId5"/>
    <p:sldLayoutId id="2147484289" r:id="rId6"/>
    <p:sldLayoutId id="2147484290" r:id="rId7"/>
    <p:sldLayoutId id="2147484291" r:id="rId8"/>
    <p:sldLayoutId id="2147484292" r:id="rId9"/>
    <p:sldLayoutId id="2147484293" r:id="rId10"/>
    <p:sldLayoutId id="2147484294" r:id="rId11"/>
  </p:sldLayoutIdLst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C8A10050-4882-389E-328B-F10CCF1A67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56598A76-6768-73A1-D6D4-BA9A66800C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E9F5268-7DB5-7DBB-3647-28D4A10C91E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287FF0-E5C9-451A-AD48-935A0E188714}" type="datetimeFigureOut">
              <a:rPr lang="pt-BR" smtClean="0"/>
              <a:t>18/06/2025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B64F3E1-8B75-FA76-1E33-5958A56AA60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D796C79-DFF1-118F-2001-AAD8D21D32B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4CC6AE-23CA-44F7-864A-2ECBA4EA1D5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777101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44" r:id="rId1"/>
    <p:sldLayoutId id="2147484345" r:id="rId2"/>
    <p:sldLayoutId id="2147484346" r:id="rId3"/>
    <p:sldLayoutId id="2147484347" r:id="rId4"/>
    <p:sldLayoutId id="2147484348" r:id="rId5"/>
    <p:sldLayoutId id="2147484349" r:id="rId6"/>
    <p:sldLayoutId id="2147484350" r:id="rId7"/>
    <p:sldLayoutId id="2147484351" r:id="rId8"/>
    <p:sldLayoutId id="2147484352" r:id="rId9"/>
    <p:sldLayoutId id="2147484353" r:id="rId10"/>
    <p:sldLayoutId id="2147484354" r:id="rId11"/>
  </p:sldLayoutIdLst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Jesus. Dos 13 aos 30 Anos PDF Francisco Klors Werneck">
            <a:extLst>
              <a:ext uri="{FF2B5EF4-FFF2-40B4-BE49-F238E27FC236}">
                <a16:creationId xmlns:a16="http://schemas.microsoft.com/office/drawing/2014/main" id="{598B2F3E-6177-9CA7-5E45-C2F24700A5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26917" y="1332935"/>
            <a:ext cx="2564186" cy="41921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eta: Pentágono 3">
            <a:extLst>
              <a:ext uri="{FF2B5EF4-FFF2-40B4-BE49-F238E27FC236}">
                <a16:creationId xmlns:a16="http://schemas.microsoft.com/office/drawing/2014/main" id="{F2EB8A37-040D-3079-5079-047B2034AC71}"/>
              </a:ext>
            </a:extLst>
          </p:cNvPr>
          <p:cNvSpPr/>
          <p:nvPr/>
        </p:nvSpPr>
        <p:spPr>
          <a:xfrm>
            <a:off x="587483" y="470631"/>
            <a:ext cx="8504967" cy="5392037"/>
          </a:xfrm>
          <a:prstGeom prst="homePlate">
            <a:avLst>
              <a:gd name="adj" fmla="val 52941"/>
            </a:avLst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DF66620B-3909-E0ED-0DD7-AB01E96C7A88}"/>
              </a:ext>
            </a:extLst>
          </p:cNvPr>
          <p:cNvSpPr txBox="1"/>
          <p:nvPr/>
        </p:nvSpPr>
        <p:spPr>
          <a:xfrm>
            <a:off x="587483" y="1332935"/>
            <a:ext cx="6858000" cy="30777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44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larendon BT" panose="02040704040505020204" pitchFamily="18" charset="0"/>
                <a:ea typeface="+mn-ea"/>
                <a:cs typeface="+mn-cs"/>
              </a:rPr>
              <a:t>PREPARANDO-SE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larendon BT" panose="02040704040505020204" pitchFamily="18" charset="0"/>
                <a:ea typeface="+mn-ea"/>
                <a:cs typeface="+mn-cs"/>
              </a:rPr>
              <a:t>-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larendon BT" panose="02040704040505020204" pitchFamily="18" charset="0"/>
                <a:ea typeface="+mn-ea"/>
                <a:cs typeface="+mn-cs"/>
              </a:rPr>
              <a:t> </a:t>
            </a:r>
            <a:r>
              <a:rPr kumimoji="0" lang="pt-BR" sz="40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larendon BT" panose="02040704040505020204" pitchFamily="18" charset="0"/>
                <a:ea typeface="+mn-ea"/>
                <a:cs typeface="+mn-cs"/>
              </a:rPr>
              <a:t>PARA</a:t>
            </a:r>
            <a:endParaRPr kumimoji="0" lang="pt-BR" sz="3200" b="1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Clarendon BT" panose="02040704040505020204" pitchFamily="18" charset="0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larendon BT" panose="02040704040505020204" pitchFamily="18" charset="0"/>
                <a:ea typeface="+mn-ea"/>
                <a:cs typeface="+mn-cs"/>
              </a:rPr>
              <a:t> </a:t>
            </a:r>
            <a:r>
              <a:rPr kumimoji="0" lang="pt-BR" sz="3200" b="1" i="0" u="none" strike="noStrike" kern="1200" cap="none" spc="0" normalizeH="0" baseline="0" noProof="0" dirty="0">
                <a:ln>
                  <a:noFill/>
                </a:ln>
                <a:solidFill>
                  <a:srgbClr val="E7E6E6"/>
                </a:solidFill>
                <a:effectLst/>
                <a:uLnTx/>
                <a:uFillTx/>
                <a:latin typeface="Clarendon BT" panose="02040704040505020204" pitchFamily="18" charset="0"/>
                <a:ea typeface="+mn-ea"/>
                <a:cs typeface="+mn-cs"/>
              </a:rPr>
              <a:t>“A ÚLTIMA GRANDE CRISE”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E7E6E6"/>
                </a:solidFill>
                <a:effectLst/>
                <a:uLnTx/>
                <a:uFillTx/>
                <a:latin typeface="Clarendon BT" panose="02040704040505020204" pitchFamily="18" charset="0"/>
                <a:ea typeface="+mn-ea"/>
                <a:cs typeface="+mn-cs"/>
              </a:rPr>
              <a:t>-</a:t>
            </a:r>
            <a:r>
              <a:rPr kumimoji="0" lang="pt-BR" sz="1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larendon BT" panose="02040704040505020204" pitchFamily="18" charset="0"/>
                <a:ea typeface="+mn-ea"/>
                <a:cs typeface="+mn-cs"/>
              </a:rPr>
              <a:t>-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larendon BT" panose="02040704040505020204" pitchFamily="18" charset="0"/>
                <a:ea typeface="+mn-ea"/>
                <a:cs typeface="+mn-cs"/>
              </a:rPr>
              <a:t> </a:t>
            </a:r>
            <a:r>
              <a:rPr kumimoji="0" lang="pt-BR" sz="36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larendon BT" panose="02040704040505020204" pitchFamily="18" charset="0"/>
                <a:ea typeface="+mn-ea"/>
                <a:cs typeface="+mn-cs"/>
              </a:rPr>
              <a:t>No fim </a:t>
            </a:r>
            <a:r>
              <a:rPr kumimoji="0" lang="pt-BR" sz="2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40000"/>
                    <a:lumOff val="60000"/>
                  </a:srgbClr>
                </a:solidFill>
                <a:effectLst/>
                <a:uLnTx/>
                <a:uFillTx/>
                <a:latin typeface="Clarendon BT" panose="02040704040505020204" pitchFamily="18" charset="0"/>
                <a:ea typeface="+mn-ea"/>
                <a:cs typeface="+mn-cs"/>
              </a:rPr>
              <a:t>“</a:t>
            </a:r>
            <a:r>
              <a:rPr kumimoji="0" lang="pt-BR" sz="32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40000"/>
                    <a:lumOff val="60000"/>
                  </a:srgbClr>
                </a:solidFill>
                <a:effectLst/>
                <a:uLnTx/>
                <a:uFillTx/>
                <a:latin typeface="Clarendon BT" panose="02040704040505020204" pitchFamily="18" charset="0"/>
                <a:ea typeface="+mn-ea"/>
                <a:cs typeface="+mn-cs"/>
              </a:rPr>
              <a:t>DO TEMPO DO FIM”</a:t>
            </a:r>
            <a:r>
              <a:rPr kumimoji="0" lang="pt-BR" sz="2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40000"/>
                    <a:lumOff val="60000"/>
                  </a:srgbClr>
                </a:solidFill>
                <a:effectLst/>
                <a:uLnTx/>
                <a:uFillTx/>
                <a:latin typeface="Clarendon BT" panose="02040704040505020204" pitchFamily="18" charset="0"/>
                <a:ea typeface="+mn-ea"/>
                <a:cs typeface="+mn-cs"/>
              </a:rPr>
              <a:t>!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365AD3-DFE3-A3AF-D502-73E3B140F1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ta: Pentágono 3">
            <a:extLst>
              <a:ext uri="{FF2B5EF4-FFF2-40B4-BE49-F238E27FC236}">
                <a16:creationId xmlns:a16="http://schemas.microsoft.com/office/drawing/2014/main" id="{787830C4-A4F9-74DE-62A1-5EAB43724896}"/>
              </a:ext>
            </a:extLst>
          </p:cNvPr>
          <p:cNvSpPr/>
          <p:nvPr/>
        </p:nvSpPr>
        <p:spPr>
          <a:xfrm>
            <a:off x="327051" y="427671"/>
            <a:ext cx="9380344" cy="5392037"/>
          </a:xfrm>
          <a:prstGeom prst="homePlate">
            <a:avLst>
              <a:gd name="adj" fmla="val 52941"/>
            </a:avLst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56B781D1-39FB-DB3F-5A9A-26F590B9FED0}"/>
              </a:ext>
            </a:extLst>
          </p:cNvPr>
          <p:cNvSpPr txBox="1"/>
          <p:nvPr/>
        </p:nvSpPr>
        <p:spPr>
          <a:xfrm>
            <a:off x="313283" y="972984"/>
            <a:ext cx="8987431" cy="38779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larendon BT" panose="02040704040505020204" pitchFamily="18" charset="0"/>
                <a:ea typeface="+mn-ea"/>
                <a:cs typeface="+mn-cs"/>
              </a:rPr>
              <a:t>CAPITULO 16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54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larendon BT" panose="02040704040505020204" pitchFamily="18" charset="0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4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larendon BT" panose="02040704040505020204" pitchFamily="18" charset="0"/>
                <a:ea typeface="+mn-ea"/>
                <a:cs typeface="+mn-cs"/>
              </a:rPr>
              <a:t>“O Fim do Tempo da Graça”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54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larendon BT" panose="02040704040505020204" pitchFamily="18" charset="0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larendon BT" panose="02040704040505020204" pitchFamily="18" charset="0"/>
                <a:ea typeface="+mn-ea"/>
                <a:cs typeface="+mn-cs"/>
              </a:rPr>
              <a:t>Páginas: </a:t>
            </a:r>
            <a:r>
              <a:rPr lang="pt-BR" sz="3600" b="1" dirty="0">
                <a:solidFill>
                  <a:prstClr val="white">
                    <a:lumMod val="95000"/>
                  </a:prstClr>
                </a:solidFill>
                <a:latin typeface="Clarendon BT" panose="02040704040505020204" pitchFamily="18" charset="0"/>
              </a:rPr>
              <a:t>195</a:t>
            </a:r>
            <a:r>
              <a:rPr kumimoji="0" lang="pt-BR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larendon BT" panose="02040704040505020204" pitchFamily="18" charset="0"/>
                <a:ea typeface="+mn-ea"/>
                <a:cs typeface="+mn-cs"/>
              </a:rPr>
              <a:t> a 204</a:t>
            </a:r>
            <a:endParaRPr kumimoji="0" lang="pt-BR" sz="2000" b="1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40000"/>
                  <a:lumOff val="60000"/>
                </a:srgbClr>
              </a:solidFill>
              <a:effectLst/>
              <a:uLnTx/>
              <a:uFillTx/>
              <a:latin typeface="Clarendon BT" panose="02040704040505020204" pitchFamily="18" charset="0"/>
              <a:ea typeface="+mn-ea"/>
              <a:cs typeface="+mn-cs"/>
            </a:endParaRPr>
          </a:p>
        </p:txBody>
      </p:sp>
      <p:pic>
        <p:nvPicPr>
          <p:cNvPr id="2" name="Picture 2" descr="Jesus. Dos 13 aos 30 Anos PDF Francisco Klors Werneck">
            <a:extLst>
              <a:ext uri="{FF2B5EF4-FFF2-40B4-BE49-F238E27FC236}">
                <a16:creationId xmlns:a16="http://schemas.microsoft.com/office/drawing/2014/main" id="{ED043D1B-A946-5017-CA7F-ED921691A5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07395" y="1301124"/>
            <a:ext cx="2171322" cy="35498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18049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CaixaDeTexto 54">
            <a:extLst>
              <a:ext uri="{FF2B5EF4-FFF2-40B4-BE49-F238E27FC236}">
                <a16:creationId xmlns:a16="http://schemas.microsoft.com/office/drawing/2014/main" id="{D44AEB9A-8D97-0B84-5D4C-DBAB045B2751}"/>
              </a:ext>
            </a:extLst>
          </p:cNvPr>
          <p:cNvSpPr txBox="1"/>
          <p:nvPr/>
        </p:nvSpPr>
        <p:spPr>
          <a:xfrm>
            <a:off x="7985836" y="3006675"/>
            <a:ext cx="3424014" cy="1323439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4000" b="1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Jesus Vai Sair </a:t>
            </a:r>
          </a:p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4000" b="1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do Santuário</a:t>
            </a:r>
            <a:endParaRPr kumimoji="0" lang="pt-BR" sz="2800" i="0" u="none" strike="noStrike" kern="1200" cap="none" spc="0" normalizeH="0" baseline="0" noProof="0" dirty="0">
              <a:ln>
                <a:noFill/>
              </a:ln>
              <a:solidFill>
                <a:srgbClr val="0000CC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6" name="CaixaDeTexto 55">
            <a:extLst>
              <a:ext uri="{FF2B5EF4-FFF2-40B4-BE49-F238E27FC236}">
                <a16:creationId xmlns:a16="http://schemas.microsoft.com/office/drawing/2014/main" id="{C308A1D1-FA72-CAD8-0549-60E02B67CB4B}"/>
              </a:ext>
            </a:extLst>
          </p:cNvPr>
          <p:cNvSpPr txBox="1"/>
          <p:nvPr/>
        </p:nvSpPr>
        <p:spPr>
          <a:xfrm>
            <a:off x="161114" y="3432879"/>
            <a:ext cx="1704248" cy="132343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Reavivamento</a:t>
            </a:r>
          </a:p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e</a:t>
            </a:r>
          </a:p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Reforma</a:t>
            </a:r>
          </a:p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PREPARAÇÃO</a:t>
            </a:r>
          </a:p>
        </p:txBody>
      </p:sp>
      <p:sp>
        <p:nvSpPr>
          <p:cNvPr id="58" name="CaixaDeTexto 57">
            <a:extLst>
              <a:ext uri="{FF2B5EF4-FFF2-40B4-BE49-F238E27FC236}">
                <a16:creationId xmlns:a16="http://schemas.microsoft.com/office/drawing/2014/main" id="{4F04B047-17F6-AA74-4481-046A128DD075}"/>
              </a:ext>
            </a:extLst>
          </p:cNvPr>
          <p:cNvSpPr txBox="1"/>
          <p:nvPr/>
        </p:nvSpPr>
        <p:spPr>
          <a:xfrm>
            <a:off x="2152142" y="3186940"/>
            <a:ext cx="4578291" cy="40011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Alto Clamor e término da Obra - </a:t>
            </a:r>
            <a:r>
              <a:rPr kumimoji="0" lang="pt-BR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EF-14</a:t>
            </a:r>
            <a:endParaRPr kumimoji="0" lang="pt-BR" sz="20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9" name="CaixaDeTexto 58">
            <a:extLst>
              <a:ext uri="{FF2B5EF4-FFF2-40B4-BE49-F238E27FC236}">
                <a16:creationId xmlns:a16="http://schemas.microsoft.com/office/drawing/2014/main" id="{09A8CF7A-7529-2C9B-CEF5-F2D13A78B42A}"/>
              </a:ext>
            </a:extLst>
          </p:cNvPr>
          <p:cNvSpPr txBox="1"/>
          <p:nvPr/>
        </p:nvSpPr>
        <p:spPr>
          <a:xfrm>
            <a:off x="2123315" y="2607917"/>
            <a:ext cx="4586253" cy="400110"/>
          </a:xfrm>
          <a:prstGeom prst="rect">
            <a:avLst/>
          </a:prstGeom>
          <a:solidFill>
            <a:srgbClr val="0000CC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Chuva Serôdia – </a:t>
            </a:r>
            <a:r>
              <a:rPr kumimoji="0" lang="pt-BR" sz="16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EF-13</a:t>
            </a:r>
            <a:endParaRPr kumimoji="0" lang="pt-BR" sz="20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1" name="CaixaDeTexto 60">
            <a:extLst>
              <a:ext uri="{FF2B5EF4-FFF2-40B4-BE49-F238E27FC236}">
                <a16:creationId xmlns:a16="http://schemas.microsoft.com/office/drawing/2014/main" id="{A6585253-BC42-F8A3-C797-A12288FB3D56}"/>
              </a:ext>
            </a:extLst>
          </p:cNvPr>
          <p:cNvSpPr txBox="1"/>
          <p:nvPr/>
        </p:nvSpPr>
        <p:spPr>
          <a:xfrm>
            <a:off x="2097284" y="4481085"/>
            <a:ext cx="4603120" cy="40011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Pequeno Tempo de Angústia </a:t>
            </a:r>
            <a:r>
              <a:rPr kumimoji="0" lang="pt-BR" b="0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– EF-10</a:t>
            </a:r>
            <a:endParaRPr kumimoji="0" lang="pt-BR" sz="2000" b="0" i="0" u="none" strike="noStrike" kern="1200" cap="none" spc="0" normalizeH="0" baseline="0" noProof="0" dirty="0">
              <a:ln>
                <a:noFill/>
              </a:ln>
              <a:solidFill>
                <a:srgbClr val="0000CC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2" name="CaixaDeTexto 61">
            <a:extLst>
              <a:ext uri="{FF2B5EF4-FFF2-40B4-BE49-F238E27FC236}">
                <a16:creationId xmlns:a16="http://schemas.microsoft.com/office/drawing/2014/main" id="{247B079A-2E9F-316C-4E74-3B4E790EAAE6}"/>
              </a:ext>
            </a:extLst>
          </p:cNvPr>
          <p:cNvSpPr txBox="1"/>
          <p:nvPr/>
        </p:nvSpPr>
        <p:spPr>
          <a:xfrm>
            <a:off x="2152142" y="3815113"/>
            <a:ext cx="4578291" cy="461665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Sacudidura - </a:t>
            </a:r>
            <a:r>
              <a:rPr kumimoji="0" lang="pt-BR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EF-12</a:t>
            </a:r>
            <a:endParaRPr kumimoji="0" lang="pt-BR" sz="24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6" name="CaixaDeTexto 75">
            <a:extLst>
              <a:ext uri="{FF2B5EF4-FFF2-40B4-BE49-F238E27FC236}">
                <a16:creationId xmlns:a16="http://schemas.microsoft.com/office/drawing/2014/main" id="{44BF587B-6AE5-4406-33D4-39F4C0CE1500}"/>
              </a:ext>
            </a:extLst>
          </p:cNvPr>
          <p:cNvSpPr txBox="1"/>
          <p:nvPr/>
        </p:nvSpPr>
        <p:spPr>
          <a:xfrm>
            <a:off x="413386" y="2468679"/>
            <a:ext cx="8372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HOJE</a:t>
            </a:r>
          </a:p>
        </p:txBody>
      </p:sp>
      <p:sp>
        <p:nvSpPr>
          <p:cNvPr id="75" name="CaixaDeTexto 74">
            <a:extLst>
              <a:ext uri="{FF2B5EF4-FFF2-40B4-BE49-F238E27FC236}">
                <a16:creationId xmlns:a16="http://schemas.microsoft.com/office/drawing/2014/main" id="{CD08023A-03AF-9CBE-FE0E-88802F22B6BC}"/>
              </a:ext>
            </a:extLst>
          </p:cNvPr>
          <p:cNvSpPr txBox="1"/>
          <p:nvPr/>
        </p:nvSpPr>
        <p:spPr>
          <a:xfrm>
            <a:off x="1250666" y="1045397"/>
            <a:ext cx="1300448" cy="830997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6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DECRETO</a:t>
            </a:r>
          </a:p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6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DOMINICAL </a:t>
            </a:r>
            <a:r>
              <a:rPr kumimoji="0" lang="pt-BR" sz="16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EF-9</a:t>
            </a:r>
          </a:p>
        </p:txBody>
      </p:sp>
      <p:cxnSp>
        <p:nvCxnSpPr>
          <p:cNvPr id="64" name="Conector de Seta Reta 63">
            <a:extLst>
              <a:ext uri="{FF2B5EF4-FFF2-40B4-BE49-F238E27FC236}">
                <a16:creationId xmlns:a16="http://schemas.microsoft.com/office/drawing/2014/main" id="{D5E2E7D5-2B5E-A512-4828-15EA0A3AF1C8}"/>
              </a:ext>
            </a:extLst>
          </p:cNvPr>
          <p:cNvCxnSpPr>
            <a:cxnSpLocks/>
          </p:cNvCxnSpPr>
          <p:nvPr/>
        </p:nvCxnSpPr>
        <p:spPr>
          <a:xfrm>
            <a:off x="178935" y="2313092"/>
            <a:ext cx="1668607" cy="0"/>
          </a:xfrm>
          <a:prstGeom prst="straightConnector1">
            <a:avLst/>
          </a:prstGeom>
          <a:ln w="76200">
            <a:solidFill>
              <a:srgbClr val="3D03CF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Conector de Seta Reta 9">
            <a:extLst>
              <a:ext uri="{FF2B5EF4-FFF2-40B4-BE49-F238E27FC236}">
                <a16:creationId xmlns:a16="http://schemas.microsoft.com/office/drawing/2014/main" id="{CFB3DF82-512E-A8CF-7C1C-11A3E746C3E1}"/>
              </a:ext>
            </a:extLst>
          </p:cNvPr>
          <p:cNvCxnSpPr>
            <a:cxnSpLocks/>
          </p:cNvCxnSpPr>
          <p:nvPr/>
        </p:nvCxnSpPr>
        <p:spPr>
          <a:xfrm>
            <a:off x="2123316" y="2378929"/>
            <a:ext cx="4607117" cy="0"/>
          </a:xfrm>
          <a:prstGeom prst="straightConnector1">
            <a:avLst/>
          </a:prstGeom>
          <a:ln w="762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BC9E4BB3-D915-58B9-4129-515218D9BA1E}"/>
              </a:ext>
            </a:extLst>
          </p:cNvPr>
          <p:cNvSpPr txBox="1"/>
          <p:nvPr/>
        </p:nvSpPr>
        <p:spPr>
          <a:xfrm>
            <a:off x="1013238" y="245535"/>
            <a:ext cx="10674713" cy="461665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LINHA DO TEMPO,  ANTES DE JESUS SAIR DO SANTUÁRIO CELESTIAL</a:t>
            </a:r>
          </a:p>
        </p:txBody>
      </p:sp>
      <p:cxnSp>
        <p:nvCxnSpPr>
          <p:cNvPr id="24" name="Conector de Seta Reta 23">
            <a:extLst>
              <a:ext uri="{FF2B5EF4-FFF2-40B4-BE49-F238E27FC236}">
                <a16:creationId xmlns:a16="http://schemas.microsoft.com/office/drawing/2014/main" id="{E915484A-1794-EAF3-07F0-2A65DCAC91A9}"/>
              </a:ext>
            </a:extLst>
          </p:cNvPr>
          <p:cNvCxnSpPr>
            <a:cxnSpLocks/>
          </p:cNvCxnSpPr>
          <p:nvPr/>
        </p:nvCxnSpPr>
        <p:spPr>
          <a:xfrm>
            <a:off x="59410" y="6629589"/>
            <a:ext cx="12073180" cy="0"/>
          </a:xfrm>
          <a:prstGeom prst="straightConnector1">
            <a:avLst/>
          </a:prstGeom>
          <a:ln w="762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ector de Seta Reta 29">
            <a:extLst>
              <a:ext uri="{FF2B5EF4-FFF2-40B4-BE49-F238E27FC236}">
                <a16:creationId xmlns:a16="http://schemas.microsoft.com/office/drawing/2014/main" id="{C2F80B73-45FB-6796-4699-BCD0793839FB}"/>
              </a:ext>
            </a:extLst>
          </p:cNvPr>
          <p:cNvCxnSpPr>
            <a:cxnSpLocks/>
          </p:cNvCxnSpPr>
          <p:nvPr/>
        </p:nvCxnSpPr>
        <p:spPr>
          <a:xfrm flipH="1">
            <a:off x="1982414" y="1880321"/>
            <a:ext cx="7913" cy="3932282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CaixaDeTexto 6">
            <a:extLst>
              <a:ext uri="{FF2B5EF4-FFF2-40B4-BE49-F238E27FC236}">
                <a16:creationId xmlns:a16="http://schemas.microsoft.com/office/drawing/2014/main" id="{015AB9B6-A51E-0D35-E1B8-5B3A741B7717}"/>
              </a:ext>
            </a:extLst>
          </p:cNvPr>
          <p:cNvSpPr txBox="1"/>
          <p:nvPr/>
        </p:nvSpPr>
        <p:spPr>
          <a:xfrm>
            <a:off x="2163070" y="5131117"/>
            <a:ext cx="4567363" cy="40011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O Selo de DEUS e a Marca da Besta</a:t>
            </a:r>
            <a:endParaRPr kumimoji="0" lang="pt-BR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" name="Triângulo isósceles 11">
            <a:extLst>
              <a:ext uri="{FF2B5EF4-FFF2-40B4-BE49-F238E27FC236}">
                <a16:creationId xmlns:a16="http://schemas.microsoft.com/office/drawing/2014/main" id="{AF7A3908-7458-6692-93D6-D45114343B96}"/>
              </a:ext>
            </a:extLst>
          </p:cNvPr>
          <p:cNvSpPr/>
          <p:nvPr/>
        </p:nvSpPr>
        <p:spPr>
          <a:xfrm rot="5400000">
            <a:off x="5442048" y="3404221"/>
            <a:ext cx="3658778" cy="884483"/>
          </a:xfrm>
          <a:prstGeom prst="triangl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01AF7F29-6AF7-159E-9065-B9C8C638CCA4}"/>
              </a:ext>
            </a:extLst>
          </p:cNvPr>
          <p:cNvSpPr txBox="1"/>
          <p:nvPr/>
        </p:nvSpPr>
        <p:spPr>
          <a:xfrm>
            <a:off x="2614926" y="1485906"/>
            <a:ext cx="3735668" cy="830997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EVENTOS DURANTE</a:t>
            </a:r>
          </a:p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 O DECRETO DOMINICAL</a:t>
            </a: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ABC76BA3-7DCB-000E-421F-E3F524E98833}"/>
              </a:ext>
            </a:extLst>
          </p:cNvPr>
          <p:cNvSpPr txBox="1"/>
          <p:nvPr/>
        </p:nvSpPr>
        <p:spPr>
          <a:xfrm>
            <a:off x="59410" y="5954536"/>
            <a:ext cx="7046071" cy="52322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1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Enganos Satânicos nos últimos Dias </a:t>
            </a: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– EF-11</a:t>
            </a:r>
            <a:endParaRPr kumimoji="0" lang="pt-BR" sz="2800" b="0" i="0" u="none" strike="noStrike" kern="1200" cap="none" spc="0" normalizeH="0" baseline="0" noProof="0" dirty="0">
              <a:ln>
                <a:noFill/>
              </a:ln>
              <a:solidFill>
                <a:srgbClr val="0000CC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85EA8B85-7C7D-A7BA-34BB-9D3E1FE5B905}"/>
              </a:ext>
            </a:extLst>
          </p:cNvPr>
          <p:cNvSpPr txBox="1"/>
          <p:nvPr/>
        </p:nvSpPr>
        <p:spPr>
          <a:xfrm>
            <a:off x="7713678" y="1653810"/>
            <a:ext cx="3968329" cy="954107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1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Fim do Tempo da Graça</a:t>
            </a:r>
          </a:p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EF.16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70F91CE2-E570-9FAD-4318-76C60B66A6CD}"/>
              </a:ext>
            </a:extLst>
          </p:cNvPr>
          <p:cNvSpPr txBox="1"/>
          <p:nvPr/>
        </p:nvSpPr>
        <p:spPr>
          <a:xfrm>
            <a:off x="7890010" y="4622131"/>
            <a:ext cx="3615670" cy="1323439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40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Fechará a</a:t>
            </a:r>
          </a:p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40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porta da Graça</a:t>
            </a:r>
            <a:endParaRPr kumimoji="0" lang="pt-BR" sz="280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67891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 animBg="1"/>
      <p:bldP spid="12" grpId="0" animBg="1"/>
      <p:bldP spid="16" grpId="0" animBg="1"/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7B5ACC-8020-26B1-4B72-37BE32CF2D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5">
            <a:extLst>
              <a:ext uri="{FF2B5EF4-FFF2-40B4-BE49-F238E27FC236}">
                <a16:creationId xmlns:a16="http://schemas.microsoft.com/office/drawing/2014/main" id="{8B9A1721-AFBB-E964-CAB4-FF60D24D45D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8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76EFAF20-32C5-DED3-BA6E-0722647C5A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5064" y="879529"/>
            <a:ext cx="10321871" cy="5826212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401DBC52-4A90-0D52-9B2A-6A5C7EB0E22E}"/>
              </a:ext>
            </a:extLst>
          </p:cNvPr>
          <p:cNvSpPr txBox="1"/>
          <p:nvPr/>
        </p:nvSpPr>
        <p:spPr>
          <a:xfrm>
            <a:off x="2557220" y="-136134"/>
            <a:ext cx="750118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6000" b="1" kern="100" dirty="0">
                <a:solidFill>
                  <a:schemeClr val="bg1"/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 Porta  da Graça</a:t>
            </a:r>
            <a:endParaRPr lang="pt-BR" sz="6000" dirty="0">
              <a:solidFill>
                <a:schemeClr val="bg1"/>
              </a:solidFill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80BB0C5C-2506-257C-0027-E4CD2BBE9FB8}"/>
              </a:ext>
            </a:extLst>
          </p:cNvPr>
          <p:cNvSpPr txBox="1"/>
          <p:nvPr/>
        </p:nvSpPr>
        <p:spPr>
          <a:xfrm>
            <a:off x="1110711" y="4765272"/>
            <a:ext cx="9970575" cy="175432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pt-BR" sz="3600" b="0" i="0" dirty="0">
                <a:solidFill>
                  <a:srgbClr val="001D35"/>
                </a:solidFill>
                <a:effectLst/>
                <a:latin typeface="Google Sans"/>
              </a:rPr>
              <a:t>A expressão </a:t>
            </a:r>
            <a:r>
              <a:rPr lang="pt-BR" sz="3600" b="1" i="0" dirty="0">
                <a:solidFill>
                  <a:srgbClr val="008000"/>
                </a:solidFill>
                <a:effectLst/>
                <a:latin typeface="Google Sans"/>
              </a:rPr>
              <a:t>"porta da graça" </a:t>
            </a:r>
            <a:r>
              <a:rPr lang="pt-BR" sz="3600" b="0" i="0" dirty="0">
                <a:solidFill>
                  <a:srgbClr val="001D35"/>
                </a:solidFill>
                <a:effectLst/>
                <a:latin typeface="Google Sans"/>
              </a:rPr>
              <a:t>refere-se ao </a:t>
            </a:r>
            <a:r>
              <a:rPr lang="pt-BR" sz="3600" dirty="0"/>
              <a:t>tempo em que Deus oferece a oportunidade de salvação e arrependimento aos seres humanos</a:t>
            </a:r>
          </a:p>
        </p:txBody>
      </p:sp>
    </p:spTree>
    <p:extLst>
      <p:ext uri="{BB962C8B-B14F-4D97-AF65-F5344CB8AC3E}">
        <p14:creationId xmlns:p14="http://schemas.microsoft.com/office/powerpoint/2010/main" val="1496560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4708F8-4C9E-0CDF-6E1A-8FC3B35757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5">
            <a:extLst>
              <a:ext uri="{FF2B5EF4-FFF2-40B4-BE49-F238E27FC236}">
                <a16:creationId xmlns:a16="http://schemas.microsoft.com/office/drawing/2014/main" id="{CB5F6DF8-9CE3-965C-2F06-FDA1937006E5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8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A6D20ADC-BE27-3723-A82F-160263726003}"/>
              </a:ext>
            </a:extLst>
          </p:cNvPr>
          <p:cNvSpPr txBox="1"/>
          <p:nvPr/>
        </p:nvSpPr>
        <p:spPr>
          <a:xfrm>
            <a:off x="918921" y="975720"/>
            <a:ext cx="10261169" cy="459484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8800" b="1" kern="100" dirty="0">
                <a:solidFill>
                  <a:srgbClr val="0000CC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Antes do</a:t>
            </a:r>
            <a:endParaRPr lang="pt-BR" sz="8800" b="1" kern="100" dirty="0">
              <a:solidFill>
                <a:srgbClr val="0000CC"/>
              </a:solidFill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8800" b="1" kern="100" dirty="0">
                <a:solidFill>
                  <a:srgbClr val="0000CC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Fechamento da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8800" b="1" kern="100" dirty="0">
                <a:solidFill>
                  <a:srgbClr val="0000CC"/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PORTA DA GRAÇA</a:t>
            </a:r>
            <a:endParaRPr lang="pt-BR" sz="115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9470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>
            <a:extLst>
              <a:ext uri="{FF2B5EF4-FFF2-40B4-BE49-F238E27FC236}">
                <a16:creationId xmlns:a16="http://schemas.microsoft.com/office/drawing/2014/main" id="{73104C10-F9AC-E9FC-F302-FB830091F054}"/>
              </a:ext>
            </a:extLst>
          </p:cNvPr>
          <p:cNvSpPr txBox="1"/>
          <p:nvPr/>
        </p:nvSpPr>
        <p:spPr>
          <a:xfrm>
            <a:off x="379295" y="293782"/>
            <a:ext cx="11215048" cy="577799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4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larendon BT" panose="0204070404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Fim do tempo de graça – </a:t>
            </a: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larendon BT" panose="0204070404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parte 1</a:t>
            </a:r>
            <a:endParaRPr kumimoji="0" lang="pt-BR" sz="32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larendon BT" panose="0204070404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4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larendon BT" panose="02040704040505020204" pitchFamily="18" charset="0"/>
                <a:ea typeface="Calibri" panose="020F0502020204030204" pitchFamily="34" charset="0"/>
                <a:cs typeface="+mn-cs"/>
              </a:rPr>
              <a:t>Quando o tempo de oportunidade aos seres humanos se esgotar, </a:t>
            </a:r>
            <a:r>
              <a:rPr kumimoji="0" lang="pt-BR" sz="4000" b="0" i="1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Clarendon BT" panose="02040704040505020204" pitchFamily="18" charset="0"/>
                <a:ea typeface="Calibri" panose="020F0502020204030204" pitchFamily="34" charset="0"/>
                <a:cs typeface="+mn-cs"/>
              </a:rPr>
              <a:t>o juízo </a:t>
            </a:r>
            <a:r>
              <a:rPr kumimoji="0" lang="pt-BR" sz="4000" b="0" i="1" u="none" strike="noStrike" kern="1200" cap="none" spc="0" normalizeH="0" baseline="0" noProof="0" dirty="0" err="1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Clarendon BT" panose="02040704040505020204" pitchFamily="18" charset="0"/>
                <a:ea typeface="Calibri" panose="020F0502020204030204" pitchFamily="34" charset="0"/>
                <a:cs typeface="+mn-cs"/>
              </a:rPr>
              <a:t>pré</a:t>
            </a:r>
            <a:r>
              <a:rPr kumimoji="0" lang="pt-BR" sz="4000" b="0" i="1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Clarendon BT" panose="02040704040505020204" pitchFamily="18" charset="0"/>
                <a:ea typeface="Calibri" panose="020F0502020204030204" pitchFamily="34" charset="0"/>
                <a:cs typeface="+mn-cs"/>
              </a:rPr>
              <a:t>-advento terminar </a:t>
            </a:r>
            <a:r>
              <a:rPr kumimoji="0" lang="pt-BR" sz="4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larendon BT" panose="02040704040505020204" pitchFamily="18" charset="0"/>
                <a:ea typeface="Calibri" panose="020F0502020204030204" pitchFamily="34" charset="0"/>
                <a:cs typeface="+mn-cs"/>
              </a:rPr>
              <a:t>e o selamento dos salvos for concluído, </a:t>
            </a:r>
            <a:r>
              <a:rPr kumimoji="0" lang="pt-BR" sz="4000" b="0" i="1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Clarendon BT" panose="02040704040505020204" pitchFamily="18" charset="0"/>
                <a:ea typeface="Calibri" panose="020F0502020204030204" pitchFamily="34" charset="0"/>
                <a:cs typeface="+mn-cs"/>
              </a:rPr>
              <a:t>Jesus cessará Sua obra intercessora no santuário celestial</a:t>
            </a:r>
            <a:r>
              <a:rPr kumimoji="0" lang="pt-BR" sz="4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larendon BT" panose="02040704040505020204" pitchFamily="18" charset="0"/>
                <a:ea typeface="Calibri" panose="020F0502020204030204" pitchFamily="34" charset="0"/>
                <a:cs typeface="+mn-cs"/>
              </a:rPr>
              <a:t>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4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larendon BT" panose="02040704040505020204" pitchFamily="18" charset="0"/>
                <a:ea typeface="Calibri" panose="020F0502020204030204" pitchFamily="34" charset="0"/>
                <a:cs typeface="+mn-cs"/>
              </a:rPr>
              <a:t>Então, o destino de todos terá sido decidido para sempre, para a vida ou para a morte eterna </a:t>
            </a: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larendon BT" panose="02040704040505020204" pitchFamily="18" charset="0"/>
                <a:ea typeface="Calibri" panose="020F0502020204030204" pitchFamily="34" charset="0"/>
                <a:cs typeface="+mn-cs"/>
              </a:rPr>
              <a:t>(</a:t>
            </a:r>
            <a:r>
              <a:rPr kumimoji="0" lang="pt-BR" sz="20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larendon BT" panose="02040704040505020204" pitchFamily="18" charset="0"/>
                <a:ea typeface="Calibri" panose="020F0502020204030204" pitchFamily="34" charset="0"/>
                <a:cs typeface="+mn-cs"/>
              </a:rPr>
              <a:t>Ap</a:t>
            </a: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larendon BT" panose="02040704040505020204" pitchFamily="18" charset="0"/>
                <a:ea typeface="Calibri" panose="020F0502020204030204" pitchFamily="34" charset="0"/>
                <a:cs typeface="+mn-cs"/>
              </a:rPr>
              <a:t> 22:11). </a:t>
            </a:r>
            <a:endParaRPr kumimoji="0" lang="pt-BR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larendon BT" panose="020407040405050202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63694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5476D6-BDD9-AA4F-7AE7-5F0C0215BB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>
            <a:extLst>
              <a:ext uri="{FF2B5EF4-FFF2-40B4-BE49-F238E27FC236}">
                <a16:creationId xmlns:a16="http://schemas.microsoft.com/office/drawing/2014/main" id="{9DB5407F-75A9-8605-2CDE-26669F52B4F5}"/>
              </a:ext>
            </a:extLst>
          </p:cNvPr>
          <p:cNvSpPr txBox="1"/>
          <p:nvPr/>
        </p:nvSpPr>
        <p:spPr>
          <a:xfrm>
            <a:off x="379295" y="417769"/>
            <a:ext cx="11215048" cy="5962658"/>
          </a:xfrm>
          <a:prstGeom prst="rect">
            <a:avLst/>
          </a:prstGeom>
          <a:solidFill>
            <a:srgbClr val="CC0000"/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4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larendon BT" panose="0204070404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Fim do tempo de graça – </a:t>
            </a:r>
            <a:r>
              <a:rPr kumimoji="0" lang="pt-BR" sz="2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larendon BT" panose="0204070404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parte 2</a:t>
            </a:r>
            <a:endParaRPr kumimoji="0" lang="pt-BR" sz="40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larendon BT" panose="0204070404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larendon BT" panose="02040704040505020204" pitchFamily="18" charset="0"/>
                <a:ea typeface="Calibri" panose="020F0502020204030204" pitchFamily="34" charset="0"/>
                <a:cs typeface="+mn-cs"/>
              </a:rPr>
              <a:t>O Espírito Santo deixará de atuar no coração dos ímpios.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larendon BT" panose="02040704040505020204" pitchFamily="18" charset="0"/>
                <a:ea typeface="Calibri" panose="020F0502020204030204" pitchFamily="34" charset="0"/>
                <a:cs typeface="+mn-cs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larendon BT" panose="02040704040505020204" pitchFamily="18" charset="0"/>
                <a:ea typeface="Calibri" panose="020F0502020204030204" pitchFamily="34" charset="0"/>
                <a:cs typeface="+mn-cs"/>
              </a:rPr>
              <a:t>Em seguida, começará o tempo de angústia e o derramamento das pragas.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larendon BT" panose="02040704040505020204" pitchFamily="18" charset="0"/>
                <a:ea typeface="Calibri" panose="020F0502020204030204" pitchFamily="34" charset="0"/>
                <a:cs typeface="+mn-cs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larendon BT" panose="02040704040505020204" pitchFamily="18" charset="0"/>
                <a:ea typeface="Calibri" panose="020F0502020204030204" pitchFamily="34" charset="0"/>
                <a:cs typeface="+mn-cs"/>
              </a:rPr>
              <a:t>Aqueles que, durante a vida, desprezaram a Palavra de Deus a buscarão desesperadamente, mas será tarde demais! - </a:t>
            </a: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larendon BT" panose="02040704040505020204" pitchFamily="18" charset="0"/>
                <a:ea typeface="Calibri" panose="020F0502020204030204" pitchFamily="34" charset="0"/>
                <a:cs typeface="+mn-cs"/>
              </a:rPr>
              <a:t> (Amós 8:12).</a:t>
            </a:r>
            <a:endParaRPr kumimoji="0" lang="pt-BR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larendon BT" panose="020407040405050202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453073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685B03-CF65-FF42-68E3-ABD80FA251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AB60BA13-026E-D57F-A7D5-AF37D6B626BE}"/>
              </a:ext>
            </a:extLst>
          </p:cNvPr>
          <p:cNvSpPr txBox="1"/>
          <p:nvPr/>
        </p:nvSpPr>
        <p:spPr>
          <a:xfrm>
            <a:off x="423620" y="1301723"/>
            <a:ext cx="11344760" cy="336970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36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 Senhor mostrou-me claramente que a </a:t>
            </a:r>
            <a:r>
              <a:rPr lang="pt-BR" sz="4400" b="1" kern="100" dirty="0">
                <a:solidFill>
                  <a:srgbClr val="0000CC"/>
                </a:solidFill>
                <a:effectLst/>
                <a:highlight>
                  <a:srgbClr val="FFFF00"/>
                </a:highlight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imagem da besta </a:t>
            </a:r>
            <a:r>
              <a:rPr lang="pt-BR" sz="4400" b="1" kern="100" dirty="0">
                <a:solidFill>
                  <a:srgbClr val="FF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formar-se-á antes que termine a graça</a:t>
            </a:r>
            <a:r>
              <a:rPr lang="pt-BR" sz="36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; </a:t>
            </a:r>
            <a:r>
              <a:rPr lang="pt-BR" sz="36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pois isso será a </a:t>
            </a:r>
            <a:r>
              <a:rPr lang="pt-BR" sz="4000" b="1" kern="100" dirty="0">
                <a:solidFill>
                  <a:srgbClr val="008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grande prova para o povo de Deus</a:t>
            </a:r>
            <a:r>
              <a:rPr lang="pt-BR" sz="36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pela qual será decidido seu destino eterno</a:t>
            </a:r>
            <a:r>
              <a:rPr lang="pt-BR" sz="36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 </a:t>
            </a:r>
            <a:r>
              <a:rPr lang="pt-BR" sz="2800" i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Mensagens Escolhidas 2:81.</a:t>
            </a:r>
            <a:endParaRPr lang="pt-BR" sz="3600" i="1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03333EC9-0064-70F4-D6F9-4FB0E9BF0C59}"/>
              </a:ext>
            </a:extLst>
          </p:cNvPr>
          <p:cNvSpPr txBox="1"/>
          <p:nvPr/>
        </p:nvSpPr>
        <p:spPr>
          <a:xfrm>
            <a:off x="1112003" y="181729"/>
            <a:ext cx="10261169" cy="53758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2800" b="1" kern="100" dirty="0">
                <a:solidFill>
                  <a:srgbClr val="0000CC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 imposição da lei dominical precede o fim do tempo da graça</a:t>
            </a:r>
            <a:endParaRPr lang="pt-BR" sz="36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0E191BB8-071B-5598-BFDB-23F4423A68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9979" y="4984777"/>
            <a:ext cx="11712041" cy="1143000"/>
          </a:xfrm>
          <a:prstGeom prst="rect">
            <a:avLst/>
          </a:prstGeom>
          <a:solidFill>
            <a:srgbClr val="FFFF00"/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>
            <a:lvl1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1pPr>
            <a:lvl2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r>
              <a:rPr lang="pt-PT" altLang="pt-BR" sz="4000" b="1" dirty="0">
                <a:solidFill>
                  <a:srgbClr val="FF0000"/>
                </a:solidFill>
                <a:latin typeface="Comic Sans MS" panose="030F0702030302020204" pitchFamily="66" charset="0"/>
              </a:rPr>
              <a:t>Como Será formada a imagem da Besta.?</a:t>
            </a:r>
          </a:p>
        </p:txBody>
      </p:sp>
    </p:spTree>
    <p:extLst>
      <p:ext uri="{BB962C8B-B14F-4D97-AF65-F5344CB8AC3E}">
        <p14:creationId xmlns:p14="http://schemas.microsoft.com/office/powerpoint/2010/main" val="2965861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1B7B5D-0BF8-A19F-5F31-9DB26E303F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omo o Papa Leão XIV pode unir os caminhos de seus antecessores">
            <a:extLst>
              <a:ext uri="{FF2B5EF4-FFF2-40B4-BE49-F238E27FC236}">
                <a16:creationId xmlns:a16="http://schemas.microsoft.com/office/drawing/2014/main" id="{08FCF4ED-2AE5-58F9-8FCA-C86160DBDC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993" y="2299306"/>
            <a:ext cx="3898556" cy="2597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 descr="Conheça o perfil do Papa Leão XIV, norte-americano opositor da política de  Trump | Roma News">
            <a:extLst>
              <a:ext uri="{FF2B5EF4-FFF2-40B4-BE49-F238E27FC236}">
                <a16:creationId xmlns:a16="http://schemas.microsoft.com/office/drawing/2014/main" id="{73EB3BCA-7D53-C33B-939B-09DADC81A0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76455" y="2658513"/>
            <a:ext cx="3515545" cy="1878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 Box 4">
            <a:extLst>
              <a:ext uri="{FF2B5EF4-FFF2-40B4-BE49-F238E27FC236}">
                <a16:creationId xmlns:a16="http://schemas.microsoft.com/office/drawing/2014/main" id="{84C83022-4AF0-B500-8B88-734F1D8440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32825" y="310243"/>
            <a:ext cx="4926349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pt-PT" altLang="pt-BR" sz="3600" dirty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Apocalipse 13: 11 a 15 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1FC3C9AC-D700-3DFC-E60A-2438470160A8}"/>
              </a:ext>
            </a:extLst>
          </p:cNvPr>
          <p:cNvSpPr txBox="1"/>
          <p:nvPr/>
        </p:nvSpPr>
        <p:spPr>
          <a:xfrm>
            <a:off x="2125880" y="1272456"/>
            <a:ext cx="8520349" cy="544629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pt-BR" sz="3200" b="1" kern="100" dirty="0">
                <a:solidFill>
                  <a:srgbClr val="FF0066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 fim de formarem os Estados Unidos uma imagem da besta</a:t>
            </a:r>
            <a:r>
              <a:rPr lang="pt-BR" sz="3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</a:t>
            </a:r>
            <a:r>
              <a:rPr lang="pt-BR" sz="32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 poder religioso deve a tal ponto dirigir o governo civil</a:t>
            </a:r>
            <a:r>
              <a:rPr lang="pt-BR" sz="3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que a autoridade do Estado também seja empregada pela igreja para realizar os seus próprios fins. ...</a:t>
            </a:r>
            <a:endParaRPr lang="pt-BR" sz="4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3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 </a:t>
            </a:r>
            <a:r>
              <a:rPr lang="pt-BR" sz="3200" b="1" kern="100" dirty="0">
                <a:solidFill>
                  <a:srgbClr val="FF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“imagem da besta” </a:t>
            </a:r>
            <a:r>
              <a:rPr lang="pt-BR" sz="3200" b="1" kern="100" dirty="0">
                <a:solidFill>
                  <a:srgbClr val="0000CC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representa a forma de protestantismo apóstata </a:t>
            </a:r>
            <a:r>
              <a:rPr lang="pt-BR" sz="3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que se desenvolverá quando as </a:t>
            </a:r>
            <a:r>
              <a:rPr lang="pt-BR" sz="3200" b="1" kern="100" dirty="0">
                <a:solidFill>
                  <a:srgbClr val="FF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igrejas protestantes buscarem o auxílio do poder civil </a:t>
            </a:r>
            <a:r>
              <a:rPr lang="pt-BR" sz="3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para imposição de seus dogmas</a:t>
            </a:r>
            <a:r>
              <a:rPr lang="pt-BR" sz="2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 </a:t>
            </a:r>
            <a:r>
              <a:rPr lang="pt-BR" sz="20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— O Grande Conflito, 443-445.</a:t>
            </a:r>
            <a:endParaRPr lang="pt-BR" sz="2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3F5ED261-2128-E327-BBCF-E59B815EF1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19662" y="1969880"/>
            <a:ext cx="9332784" cy="3256264"/>
          </a:xfrm>
          <a:prstGeom prst="rect">
            <a:avLst/>
          </a:prstGeom>
          <a:solidFill>
            <a:srgbClr val="FFFF00"/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>
            <a:lvl1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1pPr>
            <a:lvl2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r>
              <a:rPr lang="pt-PT" altLang="pt-BR" sz="4000" b="1" dirty="0">
                <a:solidFill>
                  <a:srgbClr val="FF0000"/>
                </a:solidFill>
                <a:latin typeface="Comic Sans MS" panose="030F0702030302020204" pitchFamily="66" charset="0"/>
              </a:rPr>
              <a:t>A IMAGEM DA BESTA</a:t>
            </a:r>
          </a:p>
          <a:p>
            <a:r>
              <a:rPr lang="pt-PT" altLang="pt-BR" sz="4000" b="1" dirty="0">
                <a:solidFill>
                  <a:srgbClr val="FF0000"/>
                </a:solidFill>
                <a:latin typeface="Comic Sans MS" panose="030F0702030302020204" pitchFamily="66" charset="0"/>
              </a:rPr>
              <a:t>=</a:t>
            </a:r>
          </a:p>
          <a:p>
            <a:r>
              <a:rPr lang="pt-PT" altLang="pt-BR" sz="4000" b="1" dirty="0">
                <a:solidFill>
                  <a:srgbClr val="FF0000"/>
                </a:solidFill>
                <a:latin typeface="Comic Sans MS" panose="030F0702030302020204" pitchFamily="66" charset="0"/>
              </a:rPr>
              <a:t>Protestantes + Católicos </a:t>
            </a:r>
          </a:p>
          <a:p>
            <a:r>
              <a:rPr lang="pt-PT" altLang="pt-BR" sz="4000" b="1" dirty="0">
                <a:solidFill>
                  <a:srgbClr val="FF0000"/>
                </a:solidFill>
                <a:latin typeface="Comic Sans MS" panose="030F0702030302020204" pitchFamily="66" charset="0"/>
              </a:rPr>
              <a:t>Apoiados pelo Governo Americano</a:t>
            </a:r>
          </a:p>
        </p:txBody>
      </p:sp>
    </p:spTree>
    <p:extLst>
      <p:ext uri="{BB962C8B-B14F-4D97-AF65-F5344CB8AC3E}">
        <p14:creationId xmlns:p14="http://schemas.microsoft.com/office/powerpoint/2010/main" val="959626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455FE9-ED26-2BBE-A406-56E92E8679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46B3B160-6A6E-A632-2736-8076108B211C}"/>
              </a:ext>
            </a:extLst>
          </p:cNvPr>
          <p:cNvSpPr txBox="1"/>
          <p:nvPr/>
        </p:nvSpPr>
        <p:spPr>
          <a:xfrm>
            <a:off x="439117" y="1159001"/>
            <a:ext cx="8410415" cy="423545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3600" b="1" kern="100" dirty="0">
                <a:solidFill>
                  <a:srgbClr val="FF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Quando se encerrar a obra do </a:t>
            </a:r>
            <a:r>
              <a:rPr lang="pt-BR" sz="3600" b="1" kern="100" dirty="0">
                <a:solidFill>
                  <a:srgbClr val="FF0000"/>
                </a:solidFill>
                <a:effectLst/>
                <a:highlight>
                  <a:srgbClr val="FFFF00"/>
                </a:highlight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juízo de investigação</a:t>
            </a:r>
            <a:r>
              <a:rPr lang="pt-BR" sz="36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</a:t>
            </a:r>
            <a:r>
              <a:rPr lang="pt-BR" sz="40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 destino de todos terá sido decidido, ou para a vida, ou para a morte</a:t>
            </a:r>
            <a:r>
              <a:rPr lang="pt-BR" sz="36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 </a:t>
            </a:r>
            <a:r>
              <a:rPr lang="pt-BR" sz="3600" b="1" kern="100" dirty="0">
                <a:solidFill>
                  <a:srgbClr val="FF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 tempo da graça finaliza </a:t>
            </a:r>
            <a:r>
              <a:rPr lang="pt-BR" sz="3600" b="1" kern="100" dirty="0">
                <a:solidFill>
                  <a:srgbClr val="FF0000"/>
                </a:solidFill>
                <a:effectLst/>
                <a:highlight>
                  <a:srgbClr val="C0C0C0"/>
                </a:highlight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pouco antes do aparecimento</a:t>
            </a:r>
            <a:r>
              <a:rPr lang="pt-BR" sz="3600" b="1" kern="100" dirty="0">
                <a:solidFill>
                  <a:srgbClr val="FF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do Senhor nas nuvens do céu</a:t>
            </a:r>
            <a:r>
              <a:rPr lang="pt-BR" sz="16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 ...</a:t>
            </a:r>
            <a:endParaRPr lang="pt-BR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 Grande Conflito, 490-491.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9DB2D19B-915F-571C-D9B8-4A7F63E99C2E}"/>
              </a:ext>
            </a:extLst>
          </p:cNvPr>
          <p:cNvSpPr txBox="1"/>
          <p:nvPr/>
        </p:nvSpPr>
        <p:spPr>
          <a:xfrm>
            <a:off x="755541" y="236777"/>
            <a:ext cx="10997339" cy="53758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2800" b="1" kern="100" dirty="0">
                <a:solidFill>
                  <a:srgbClr val="0000CC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 tempo da graça terminará repentina e inesperadamente</a:t>
            </a:r>
            <a:endParaRPr lang="pt-BR" sz="36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502354C-234A-3A9A-60BA-A08DA0D0A3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74028" y="2580493"/>
            <a:ext cx="2879725" cy="2182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4">
            <a:extLst>
              <a:ext uri="{FF2B5EF4-FFF2-40B4-BE49-F238E27FC236}">
                <a16:creationId xmlns:a16="http://schemas.microsoft.com/office/drawing/2014/main" id="{860C3F4F-1E29-6506-3E9D-34529DE081BC}"/>
              </a:ext>
            </a:extLst>
          </p:cNvPr>
          <p:cNvSpPr>
            <a:spLocks noChangeArrowheads="1"/>
          </p:cNvSpPr>
          <p:nvPr/>
        </p:nvSpPr>
        <p:spPr bwMode="auto">
          <a:xfrm rot="20014413">
            <a:off x="119988" y="2878326"/>
            <a:ext cx="11952022" cy="1143000"/>
          </a:xfrm>
          <a:prstGeom prst="rect">
            <a:avLst/>
          </a:prstGeom>
          <a:solidFill>
            <a:srgbClr val="FFFF00"/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>
            <a:lvl1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1pPr>
            <a:lvl2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r>
              <a:rPr lang="pt-PT" altLang="pt-BR" sz="4000" b="1" dirty="0">
                <a:solidFill>
                  <a:srgbClr val="FF0000"/>
                </a:solidFill>
                <a:latin typeface="Comic Sans MS" panose="030F0702030302020204" pitchFamily="66" charset="0"/>
              </a:rPr>
              <a:t>Terminará o Juízo Investigativo – Desde 1844.</a:t>
            </a:r>
          </a:p>
        </p:txBody>
      </p:sp>
    </p:spTree>
    <p:extLst>
      <p:ext uri="{BB962C8B-B14F-4D97-AF65-F5344CB8AC3E}">
        <p14:creationId xmlns:p14="http://schemas.microsoft.com/office/powerpoint/2010/main" val="3900275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2DB548-E3C5-0DCB-5266-F8ED726579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5">
            <a:extLst>
              <a:ext uri="{FF2B5EF4-FFF2-40B4-BE49-F238E27FC236}">
                <a16:creationId xmlns:a16="http://schemas.microsoft.com/office/drawing/2014/main" id="{9BC0FD26-3B04-B90A-F84E-1FB85CAD6B2A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8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7EB3DE8F-EDB7-8C02-D211-70596140FD1B}"/>
              </a:ext>
            </a:extLst>
          </p:cNvPr>
          <p:cNvSpPr txBox="1"/>
          <p:nvPr/>
        </p:nvSpPr>
        <p:spPr>
          <a:xfrm>
            <a:off x="965415" y="867231"/>
            <a:ext cx="10261169" cy="459484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8800" b="1" kern="100" dirty="0">
                <a:solidFill>
                  <a:srgbClr val="0000CC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Quando será o</a:t>
            </a:r>
            <a:endParaRPr lang="pt-BR" sz="8800" b="1" kern="100" dirty="0">
              <a:solidFill>
                <a:srgbClr val="0000CC"/>
              </a:solidFill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8800" b="1" kern="100" dirty="0">
                <a:solidFill>
                  <a:srgbClr val="0000CC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Fechamento da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8800" b="1" kern="100" dirty="0">
                <a:solidFill>
                  <a:srgbClr val="0000CC"/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PORTA DA GRAÇA?</a:t>
            </a:r>
            <a:endParaRPr lang="pt-BR" sz="115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5246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09573B-C959-9254-4F19-10242E0B23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>
            <a:extLst>
              <a:ext uri="{FF2B5EF4-FFF2-40B4-BE49-F238E27FC236}">
                <a16:creationId xmlns:a16="http://schemas.microsoft.com/office/drawing/2014/main" id="{65EB073F-880F-92A9-4617-331F2C7F6FD6}"/>
              </a:ext>
            </a:extLst>
          </p:cNvPr>
          <p:cNvSpPr txBox="1"/>
          <p:nvPr/>
        </p:nvSpPr>
        <p:spPr>
          <a:xfrm>
            <a:off x="867904" y="1733448"/>
            <a:ext cx="8053952" cy="376494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4000" b="1" kern="100" dirty="0">
                <a:solidFill>
                  <a:srgbClr val="FF0000"/>
                </a:solidFill>
                <a:effectLst/>
                <a:highlight>
                  <a:srgbClr val="FFFF00"/>
                </a:highlight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Deus não nos revelou </a:t>
            </a:r>
            <a:r>
              <a:rPr lang="pt-BR" sz="3600" b="1" kern="100" dirty="0">
                <a:solidFill>
                  <a:srgbClr val="0000CC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 tempo em que esta mensagem será concluída, ou quando terá fim o tempo de graça.</a:t>
            </a:r>
            <a:r>
              <a:rPr lang="pt-BR" sz="3600" kern="100" dirty="0">
                <a:solidFill>
                  <a:schemeClr val="tx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pt-BR" sz="2000" kern="100" dirty="0">
                <a:solidFill>
                  <a:schemeClr val="tx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As coisas reveladas aceitaremos para nós e nossos filhos; não busquemos, porém, saber aquilo que foi mantido em segredo nos concílios do Todo-poderoso</a:t>
            </a:r>
            <a:r>
              <a:rPr lang="pt-BR" sz="2800" kern="100" dirty="0">
                <a:solidFill>
                  <a:schemeClr val="tx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 </a:t>
            </a:r>
            <a:r>
              <a:rPr lang="pt-BR" sz="3600" kern="100" dirty="0">
                <a:solidFill>
                  <a:schemeClr val="tx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... </a:t>
            </a:r>
            <a:r>
              <a:rPr lang="pt-BR" sz="2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— Mensagens Escolhidas 1:191.</a:t>
            </a:r>
            <a:endParaRPr lang="pt-BR" sz="36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1A88FC5F-2C10-1159-682E-EA57C129C7AD}"/>
              </a:ext>
            </a:extLst>
          </p:cNvPr>
          <p:cNvSpPr txBox="1"/>
          <p:nvPr/>
        </p:nvSpPr>
        <p:spPr>
          <a:xfrm>
            <a:off x="867904" y="547376"/>
            <a:ext cx="10456190" cy="60125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3200" b="1" kern="100" dirty="0">
                <a:solidFill>
                  <a:srgbClr val="0000CC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Ninguém sabe quando terminará o tempo da graça</a:t>
            </a:r>
            <a:endParaRPr lang="pt-BR" sz="4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Picture 3">
            <a:extLst>
              <a:ext uri="{FF2B5EF4-FFF2-40B4-BE49-F238E27FC236}">
                <a16:creationId xmlns:a16="http://schemas.microsoft.com/office/drawing/2014/main" id="{1FA6311A-B60D-07C0-A9CA-D51A696ED8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4929" y="2082784"/>
            <a:ext cx="2763429" cy="30662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4">
            <a:extLst>
              <a:ext uri="{FF2B5EF4-FFF2-40B4-BE49-F238E27FC236}">
                <a16:creationId xmlns:a16="http://schemas.microsoft.com/office/drawing/2014/main" id="{C93A6DBB-6566-0C5D-EC38-2D7513805A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5031" y="3615918"/>
            <a:ext cx="10241612" cy="1143000"/>
          </a:xfrm>
          <a:prstGeom prst="rect">
            <a:avLst/>
          </a:prstGeom>
          <a:solidFill>
            <a:srgbClr val="FFFF00"/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>
            <a:lvl1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1pPr>
            <a:lvl2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r>
              <a:rPr lang="pt-PT" altLang="pt-BR" sz="3600" b="1" dirty="0">
                <a:solidFill>
                  <a:srgbClr val="FF0000"/>
                </a:solidFill>
                <a:latin typeface="Comic Sans MS" panose="030F0702030302020204" pitchFamily="66" charset="0"/>
              </a:rPr>
              <a:t>Não Sabemos, mas, a porta vai ser fechada!</a:t>
            </a:r>
          </a:p>
        </p:txBody>
      </p:sp>
    </p:spTree>
    <p:extLst>
      <p:ext uri="{BB962C8B-B14F-4D97-AF65-F5344CB8AC3E}">
        <p14:creationId xmlns:p14="http://schemas.microsoft.com/office/powerpoint/2010/main" val="2538614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C46B86-FE19-9AAA-4601-A4A8CC7982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5">
            <a:extLst>
              <a:ext uri="{FF2B5EF4-FFF2-40B4-BE49-F238E27FC236}">
                <a16:creationId xmlns:a16="http://schemas.microsoft.com/office/drawing/2014/main" id="{6A443FF2-5E3E-D4EE-3CA7-DE64925B14DB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8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557EF830-29E1-B8B8-5053-AFEB8245696A}"/>
              </a:ext>
            </a:extLst>
          </p:cNvPr>
          <p:cNvSpPr txBox="1"/>
          <p:nvPr/>
        </p:nvSpPr>
        <p:spPr>
          <a:xfrm>
            <a:off x="841428" y="975219"/>
            <a:ext cx="10261169" cy="490756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7200" b="1" kern="100" dirty="0">
                <a:solidFill>
                  <a:srgbClr val="FF0000"/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Qual o Último </a:t>
            </a:r>
            <a:r>
              <a:rPr lang="pt-BR" sz="7200" b="1" kern="100" dirty="0">
                <a:solidFill>
                  <a:srgbClr val="FF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Ato?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7200" b="1" kern="100" dirty="0">
                <a:solidFill>
                  <a:srgbClr val="FF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pt-BR" sz="5400" b="1" kern="100" dirty="0">
                <a:solidFill>
                  <a:srgbClr val="0000CC"/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</a:t>
            </a:r>
            <a:r>
              <a:rPr lang="pt-BR" sz="5400" b="1" kern="100" dirty="0">
                <a:solidFill>
                  <a:srgbClr val="0000CC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ntes </a:t>
            </a:r>
            <a:r>
              <a:rPr lang="pt-BR" sz="5400" b="1" kern="100" dirty="0">
                <a:solidFill>
                  <a:srgbClr val="0000CC"/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do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6600" b="1" kern="100" dirty="0">
                <a:solidFill>
                  <a:srgbClr val="0000CC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Fechamento da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6600" b="1" kern="100" dirty="0">
                <a:solidFill>
                  <a:srgbClr val="0000CC"/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PORTA DA GRAÇA</a:t>
            </a:r>
            <a:endParaRPr lang="pt-BR" sz="8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6739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FE6E4F-1625-50FC-FBAA-380C732C47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>
            <a:extLst>
              <a:ext uri="{FF2B5EF4-FFF2-40B4-BE49-F238E27FC236}">
                <a16:creationId xmlns:a16="http://schemas.microsoft.com/office/drawing/2014/main" id="{5397B09F-262C-0AE0-413F-E88266A9BB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72040" y="172133"/>
            <a:ext cx="1784849" cy="1339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C2C285B2-139E-37C9-4C35-FED3BAEE547D}"/>
              </a:ext>
            </a:extLst>
          </p:cNvPr>
          <p:cNvSpPr txBox="1"/>
          <p:nvPr/>
        </p:nvSpPr>
        <p:spPr>
          <a:xfrm>
            <a:off x="1297983" y="340256"/>
            <a:ext cx="6098582" cy="83099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t-BR" altLang="pt-BR" sz="4800" b="1" dirty="0">
                <a:solidFill>
                  <a:srgbClr val="FF0000"/>
                </a:solidFill>
                <a:latin typeface="Comic Sans MS" panose="030F0702030302020204" pitchFamily="66" charset="0"/>
              </a:rPr>
              <a:t>Apocalipse 7:1-3</a:t>
            </a:r>
            <a:endParaRPr lang="pt-BR" sz="4800" b="1" dirty="0">
              <a:solidFill>
                <a:srgbClr val="FF0000"/>
              </a:solidFill>
            </a:endParaRP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92DFF021-9275-5206-A2F8-95C2C3E391FA}"/>
              </a:ext>
            </a:extLst>
          </p:cNvPr>
          <p:cNvSpPr txBox="1"/>
          <p:nvPr/>
        </p:nvSpPr>
        <p:spPr>
          <a:xfrm>
            <a:off x="735847" y="1658849"/>
            <a:ext cx="10720305" cy="421653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t-BR" sz="2800" dirty="0"/>
              <a:t>¹ Depois disso, vi </a:t>
            </a:r>
            <a:r>
              <a:rPr lang="pt-BR" sz="2800" b="1" dirty="0">
                <a:solidFill>
                  <a:srgbClr val="0000CC"/>
                </a:solidFill>
                <a:highlight>
                  <a:srgbClr val="FFFF00"/>
                </a:highlight>
              </a:rPr>
              <a:t>quatro anjos </a:t>
            </a:r>
            <a:r>
              <a:rPr lang="pt-BR" sz="2800" dirty="0"/>
              <a:t>em pé nos quatro cantos da terra, </a:t>
            </a:r>
            <a:r>
              <a:rPr lang="pt-BR" sz="2800" b="1" dirty="0">
                <a:solidFill>
                  <a:srgbClr val="FF0066"/>
                </a:solidFill>
              </a:rPr>
              <a:t>segurando os quatro ventos da terra</a:t>
            </a:r>
            <a:r>
              <a:rPr lang="pt-BR" sz="2800" dirty="0"/>
              <a:t>, para que nenhum vento soprasse sobre a terra, nem sobre o mar, nem sobre árvore alguma.</a:t>
            </a:r>
          </a:p>
          <a:p>
            <a:r>
              <a:rPr lang="pt-BR" sz="2800" dirty="0"/>
              <a:t>² Vi outro anjo que subia do nascente do sol, </a:t>
            </a:r>
            <a:r>
              <a:rPr lang="pt-BR" sz="3200" b="1" dirty="0">
                <a:solidFill>
                  <a:srgbClr val="0000CC"/>
                </a:solidFill>
                <a:highlight>
                  <a:srgbClr val="FFFF00"/>
                </a:highlight>
              </a:rPr>
              <a:t>tendo o selo do Deus vivo</a:t>
            </a:r>
            <a:r>
              <a:rPr lang="pt-BR" sz="2800" dirty="0"/>
              <a:t>. Ele gritou com voz bem forte aos quatro anjos, aqueles que tinham recebido poder para causar dano à terra e ao mar,</a:t>
            </a:r>
          </a:p>
          <a:p>
            <a:r>
              <a:rPr lang="pt-BR" sz="2800" dirty="0"/>
              <a:t>³ dizendo:</a:t>
            </a:r>
          </a:p>
          <a:p>
            <a:r>
              <a:rPr lang="pt-BR" sz="2800" dirty="0"/>
              <a:t>  — </a:t>
            </a:r>
            <a:r>
              <a:rPr lang="pt-BR" sz="3200" b="1" dirty="0"/>
              <a:t>Não danifiquem nem a terra, nem o mar, nem as árvores, </a:t>
            </a:r>
            <a:r>
              <a:rPr lang="pt-BR" sz="3200" b="1" dirty="0">
                <a:highlight>
                  <a:srgbClr val="C0C0C0"/>
                </a:highlight>
              </a:rPr>
              <a:t>até marcarmos com um selo a testa dos servos do nosso Deus</a:t>
            </a:r>
            <a:endParaRPr lang="pt-BR" sz="2800" b="1" dirty="0">
              <a:highlight>
                <a:srgbClr val="C0C0C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2161000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B48718-F487-69EB-30AA-5DD650E307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C2DC651F-5060-A46A-82D4-7D6922364089}"/>
              </a:ext>
            </a:extLst>
          </p:cNvPr>
          <p:cNvSpPr txBox="1"/>
          <p:nvPr/>
        </p:nvSpPr>
        <p:spPr>
          <a:xfrm>
            <a:off x="601850" y="833413"/>
            <a:ext cx="10988299" cy="522348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Só nos resta, por assim dizer, um pequeno instante. </a:t>
            </a:r>
            <a:r>
              <a:rPr lang="pt-BR" sz="36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Mas, conquanto nação se esteja levantando contra nação e reino contra reino, </a:t>
            </a:r>
            <a:r>
              <a:rPr lang="pt-BR" sz="36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não se desencadeou ainda um conflito geral</a:t>
            </a:r>
            <a:r>
              <a:rPr lang="pt-BR" sz="36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 </a:t>
            </a:r>
            <a:r>
              <a:rPr lang="pt-BR" sz="3600" b="1" kern="100" dirty="0">
                <a:solidFill>
                  <a:srgbClr val="0000CC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Ainda os </a:t>
            </a:r>
            <a:r>
              <a:rPr lang="pt-BR" sz="3600" b="1" kern="100" dirty="0">
                <a:solidFill>
                  <a:srgbClr val="0000CC"/>
                </a:solidFill>
                <a:effectLst/>
                <a:highlight>
                  <a:srgbClr val="FFFF00"/>
                </a:highlight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quatro ventos </a:t>
            </a:r>
            <a:r>
              <a:rPr lang="pt-BR" sz="3600" b="1" kern="100" dirty="0">
                <a:solidFill>
                  <a:srgbClr val="0000CC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sobre os quatro cantos da Terra </a:t>
            </a:r>
            <a:r>
              <a:rPr lang="pt-BR" sz="3600" b="1" kern="100" dirty="0">
                <a:solidFill>
                  <a:srgbClr val="FF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estão sendo retidos </a:t>
            </a:r>
            <a:r>
              <a:rPr lang="pt-BR" sz="3600" b="1" kern="100" dirty="0">
                <a:solidFill>
                  <a:srgbClr val="0000CC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até que os servos de Deus estejam assinalados na testa</a:t>
            </a:r>
            <a:r>
              <a:rPr lang="pt-BR" sz="36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 </a:t>
            </a:r>
            <a:r>
              <a:rPr lang="pt-BR" sz="3600" kern="100" dirty="0">
                <a:effectLst/>
                <a:highlight>
                  <a:srgbClr val="C0C0C0"/>
                </a:highlight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Então as potências do mundo hão de mobilizar suas forças para a última grande batalha</a:t>
            </a:r>
            <a:r>
              <a:rPr lang="pt-BR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Testemunhos Seletos 2:369.</a:t>
            </a:r>
            <a:endParaRPr lang="pt-BR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76658994-44BD-EC20-2E37-F09715942629}"/>
              </a:ext>
            </a:extLst>
          </p:cNvPr>
          <p:cNvSpPr txBox="1"/>
          <p:nvPr/>
        </p:nvSpPr>
        <p:spPr>
          <a:xfrm>
            <a:off x="475926" y="170481"/>
            <a:ext cx="11240145" cy="53758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2800" b="1" kern="100" dirty="0">
                <a:solidFill>
                  <a:srgbClr val="0000CC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 tempo da graça terminará quando for concluído o selamento</a:t>
            </a:r>
            <a:endParaRPr lang="pt-BR" sz="36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Rectangle 4">
            <a:extLst>
              <a:ext uri="{FF2B5EF4-FFF2-40B4-BE49-F238E27FC236}">
                <a16:creationId xmlns:a16="http://schemas.microsoft.com/office/drawing/2014/main" id="{835073A1-04AC-42F8-8C77-881A5B7B9C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8519" y="2119773"/>
            <a:ext cx="10614957" cy="1615319"/>
          </a:xfrm>
          <a:prstGeom prst="rect">
            <a:avLst/>
          </a:prstGeom>
          <a:solidFill>
            <a:srgbClr val="FFFF00"/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>
            <a:lvl1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1pPr>
            <a:lvl2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r>
              <a:rPr lang="pt-PT" altLang="pt-BR" sz="3600" b="1" dirty="0">
                <a:solidFill>
                  <a:srgbClr val="FF0000"/>
                </a:solidFill>
                <a:latin typeface="Comic Sans MS" panose="030F0702030302020204" pitchFamily="66" charset="0"/>
              </a:rPr>
              <a:t>A FINALIZAÇÃO DO SELAMENTO DOS FILHOS DE DEUS</a:t>
            </a:r>
          </a:p>
        </p:txBody>
      </p:sp>
    </p:spTree>
    <p:extLst>
      <p:ext uri="{BB962C8B-B14F-4D97-AF65-F5344CB8AC3E}">
        <p14:creationId xmlns:p14="http://schemas.microsoft.com/office/powerpoint/2010/main" val="3580289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95902B-D907-2629-1C10-D29355D6A4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AEE4D9AA-9492-EF49-0AE7-7E6FECBD65E8}"/>
              </a:ext>
            </a:extLst>
          </p:cNvPr>
          <p:cNvSpPr txBox="1"/>
          <p:nvPr/>
        </p:nvSpPr>
        <p:spPr>
          <a:xfrm>
            <a:off x="679342" y="1262060"/>
            <a:ext cx="9503043" cy="513897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4400" b="1" kern="100" dirty="0">
                <a:solidFill>
                  <a:srgbClr val="0000CC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Os ministros de Deus terão realizado </a:t>
            </a:r>
            <a:r>
              <a:rPr lang="pt-BR" sz="4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seu </a:t>
            </a:r>
            <a:r>
              <a:rPr lang="pt-BR" sz="4400" b="1" kern="100" dirty="0">
                <a:solidFill>
                  <a:srgbClr val="FF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último trabalho</a:t>
            </a:r>
            <a:r>
              <a:rPr lang="pt-BR" sz="4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oferecido suas </a:t>
            </a:r>
            <a:r>
              <a:rPr lang="pt-BR" sz="4400" b="1" kern="100" dirty="0">
                <a:solidFill>
                  <a:srgbClr val="FF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últimas orações</a:t>
            </a:r>
            <a:r>
              <a:rPr lang="pt-BR" sz="4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derramado sua </a:t>
            </a:r>
            <a:r>
              <a:rPr lang="pt-BR" sz="4400" b="1" kern="100" dirty="0">
                <a:solidFill>
                  <a:srgbClr val="FF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última e amarga lágrima </a:t>
            </a:r>
            <a:r>
              <a:rPr lang="pt-BR" sz="4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por uma igreja rebelde e um povo iníquo. </a:t>
            </a:r>
            <a:r>
              <a:rPr lang="pt-BR" sz="4400" b="1" kern="100" dirty="0">
                <a:solidFill>
                  <a:srgbClr val="0000CC"/>
                </a:solidFill>
                <a:effectLst/>
                <a:highlight>
                  <a:srgbClr val="FFFF00"/>
                </a:highlight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Foi dada sua última e solene advertência</a:t>
            </a:r>
            <a:r>
              <a:rPr lang="pt-BR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 </a:t>
            </a:r>
            <a:r>
              <a:rPr lang="pt-BR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— Manuscrito 1, 1857.</a:t>
            </a:r>
            <a:endParaRPr lang="pt-BR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C573A248-E5C0-9C7A-B4EB-5DE8164A3990}"/>
              </a:ext>
            </a:extLst>
          </p:cNvPr>
          <p:cNvSpPr txBox="1"/>
          <p:nvPr/>
        </p:nvSpPr>
        <p:spPr>
          <a:xfrm>
            <a:off x="1328978" y="261122"/>
            <a:ext cx="9845299" cy="72840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4000" b="1" kern="100" dirty="0">
                <a:solidFill>
                  <a:srgbClr val="0000CC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Não mais orações pelos ímpios</a:t>
            </a:r>
            <a:endParaRPr lang="pt-BR" sz="4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Picture 4">
            <a:extLst>
              <a:ext uri="{FF2B5EF4-FFF2-40B4-BE49-F238E27FC236}">
                <a16:creationId xmlns:a16="http://schemas.microsoft.com/office/drawing/2014/main" id="{AD089800-D2C4-E8A2-F74D-5E84FBF33D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92909B"/>
              </a:clrFrom>
              <a:clrTo>
                <a:srgbClr val="92909B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813" b="2832"/>
          <a:stretch>
            <a:fillRect/>
          </a:stretch>
        </p:blipFill>
        <p:spPr bwMode="auto">
          <a:xfrm>
            <a:off x="10334002" y="2029751"/>
            <a:ext cx="1680550" cy="27984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12080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9E4923-850C-D8FC-9A31-10DED4B344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5">
            <a:extLst>
              <a:ext uri="{FF2B5EF4-FFF2-40B4-BE49-F238E27FC236}">
                <a16:creationId xmlns:a16="http://schemas.microsoft.com/office/drawing/2014/main" id="{4822B801-6C64-43FB-CA2E-1443333B7EBB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8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800" b="1" kern="100">
                <a:solidFill>
                  <a:srgbClr val="0000CC"/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POR</a:t>
            </a:r>
            <a:endParaRPr lang="pt-BR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7345C8FF-FEA7-0024-460C-5BD8D0578039}"/>
              </a:ext>
            </a:extLst>
          </p:cNvPr>
          <p:cNvSpPr txBox="1"/>
          <p:nvPr/>
        </p:nvSpPr>
        <p:spPr>
          <a:xfrm>
            <a:off x="965415" y="1332181"/>
            <a:ext cx="10261169" cy="304326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8800" b="1" kern="100" dirty="0">
                <a:solidFill>
                  <a:srgbClr val="0000CC"/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 </a:t>
            </a:r>
            <a:r>
              <a:rPr lang="pt-BR" sz="8800" b="1" kern="100" dirty="0">
                <a:solidFill>
                  <a:srgbClr val="0000CC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Fechamento da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8800" b="1" kern="100" dirty="0">
                <a:solidFill>
                  <a:srgbClr val="0000CC"/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PORTA DA GRAÇA</a:t>
            </a:r>
            <a:endParaRPr lang="pt-BR" sz="115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9122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D6203C-ACFB-ED9D-2C16-C2732EB7AB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66639F54-F1F4-A46D-F425-41C1BE640EE6}"/>
              </a:ext>
            </a:extLst>
          </p:cNvPr>
          <p:cNvSpPr txBox="1"/>
          <p:nvPr/>
        </p:nvSpPr>
        <p:spPr>
          <a:xfrm>
            <a:off x="601848" y="995734"/>
            <a:ext cx="10988299" cy="538474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36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Vi anjos indo aceleradamente </a:t>
            </a:r>
            <a:r>
              <a:rPr lang="pt-BR" sz="36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de um lado para o outro no Céu. Um anjo com um tinteiro de escrivão ao lado voltou da Terra, e </a:t>
            </a:r>
            <a:r>
              <a:rPr lang="pt-BR" sz="36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referiu a Jesus que sua obra estava feita</a:t>
            </a:r>
            <a:r>
              <a:rPr lang="pt-BR" sz="36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e os </a:t>
            </a:r>
            <a:r>
              <a:rPr lang="pt-BR" sz="3600" b="1" kern="100" dirty="0">
                <a:solidFill>
                  <a:srgbClr val="0000CC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santos estavam numerados e selados</a:t>
            </a:r>
            <a:r>
              <a:rPr lang="pt-BR" sz="36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 </a:t>
            </a:r>
            <a:r>
              <a:rPr lang="pt-BR" sz="3600" b="1" kern="100" dirty="0">
                <a:solidFill>
                  <a:srgbClr val="FF0000"/>
                </a:solidFill>
                <a:effectLst/>
                <a:highlight>
                  <a:srgbClr val="FFFF00"/>
                </a:highlight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Então vi Jesus</a:t>
            </a:r>
            <a:r>
              <a:rPr lang="pt-BR" sz="36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que havia estado a </a:t>
            </a:r>
            <a:r>
              <a:rPr lang="pt-BR" sz="3600" b="1" kern="100" dirty="0">
                <a:solidFill>
                  <a:srgbClr val="008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ministrar diante da arca, a qual contém os Dez Mandamentos, lançar o incensário</a:t>
            </a:r>
            <a:r>
              <a:rPr lang="pt-BR" sz="36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 Levantou as mãos e com grande voz disse: </a:t>
            </a:r>
            <a:r>
              <a:rPr lang="pt-BR" sz="4000" b="1" kern="100" dirty="0">
                <a:solidFill>
                  <a:srgbClr val="FF0000"/>
                </a:solidFill>
                <a:effectLst/>
                <a:highlight>
                  <a:srgbClr val="FFFF00"/>
                </a:highlight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“Está feito.” 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— Primeiros Escritos, 279.</a:t>
            </a:r>
            <a:endParaRPr lang="pt-BR" sz="3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1B832DAB-F308-604F-8E9A-AACF7D368DC2}"/>
              </a:ext>
            </a:extLst>
          </p:cNvPr>
          <p:cNvSpPr txBox="1"/>
          <p:nvPr/>
        </p:nvSpPr>
        <p:spPr>
          <a:xfrm>
            <a:off x="475926" y="170481"/>
            <a:ext cx="11240145" cy="53758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2800" b="1" kern="100" dirty="0">
                <a:solidFill>
                  <a:srgbClr val="0000CC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 tempo da graça terminará quando for concluído o selamento</a:t>
            </a:r>
            <a:endParaRPr lang="pt-BR" sz="36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Picture 4">
            <a:extLst>
              <a:ext uri="{FF2B5EF4-FFF2-40B4-BE49-F238E27FC236}">
                <a16:creationId xmlns:a16="http://schemas.microsoft.com/office/drawing/2014/main" id="{1D5DEE4B-0F5B-8A09-30E1-8AAE1CC39C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35420" y="5421501"/>
            <a:ext cx="1680651" cy="12466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31323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33F9E4-7923-C1F2-309E-6D8289E216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425D54B8-2487-D542-D202-F82A7052E924}"/>
              </a:ext>
            </a:extLst>
          </p:cNvPr>
          <p:cNvSpPr txBox="1"/>
          <p:nvPr/>
        </p:nvSpPr>
        <p:spPr>
          <a:xfrm>
            <a:off x="601848" y="1034891"/>
            <a:ext cx="10988299" cy="483747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36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Um anjo que volta da Terra anuncia que a sua obra está feita; </a:t>
            </a:r>
            <a:r>
              <a:rPr lang="pt-BR" sz="4000" b="1" kern="100" dirty="0">
                <a:solidFill>
                  <a:srgbClr val="0000CC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 mundo foi submetido à prova final</a:t>
            </a:r>
            <a:r>
              <a:rPr lang="pt-BR" sz="36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e </a:t>
            </a:r>
            <a:r>
              <a:rPr lang="pt-BR" sz="36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todos os que se mostrarem fiéis aos preceitos divinos receberam “o selo do Deus vivo”. </a:t>
            </a:r>
            <a:r>
              <a:rPr lang="pt-BR" sz="3600" b="1" kern="100" dirty="0">
                <a:solidFill>
                  <a:srgbClr val="FF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Cessa então Jesus de interceder no santuário celestial. Levanta as mãos, e </a:t>
            </a:r>
            <a:r>
              <a:rPr lang="pt-BR" sz="4000" b="1" kern="100" dirty="0">
                <a:solidFill>
                  <a:srgbClr val="008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com grande voz diz</a:t>
            </a:r>
            <a:r>
              <a:rPr lang="pt-BR" sz="3600" b="1" kern="100" dirty="0">
                <a:solidFill>
                  <a:srgbClr val="FF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:</a:t>
            </a:r>
            <a:r>
              <a:rPr lang="pt-BR" sz="2800" b="1" kern="100" dirty="0">
                <a:solidFill>
                  <a:srgbClr val="FF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6000" b="1" kern="100" dirty="0">
                <a:solidFill>
                  <a:srgbClr val="0000CC"/>
                </a:solidFill>
                <a:effectLst/>
                <a:highlight>
                  <a:srgbClr val="FFFF00"/>
                </a:highlight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“Está feito.” </a:t>
            </a:r>
            <a:r>
              <a:rPr lang="pt-BR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— O Grande Conflito, 613.</a:t>
            </a:r>
            <a:endParaRPr lang="pt-BR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20BC9A1A-05FA-61D8-C9AD-7E7CADAB961C}"/>
              </a:ext>
            </a:extLst>
          </p:cNvPr>
          <p:cNvSpPr txBox="1"/>
          <p:nvPr/>
        </p:nvSpPr>
        <p:spPr>
          <a:xfrm>
            <a:off x="475926" y="170481"/>
            <a:ext cx="11240145" cy="53758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2800" b="1" kern="100" dirty="0">
                <a:solidFill>
                  <a:srgbClr val="0000CC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 tempo da graça terminará quando for concluído o selamento</a:t>
            </a:r>
            <a:endParaRPr lang="pt-BR" sz="36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Picture 4">
            <a:extLst>
              <a:ext uri="{FF2B5EF4-FFF2-40B4-BE49-F238E27FC236}">
                <a16:creationId xmlns:a16="http://schemas.microsoft.com/office/drawing/2014/main" id="{D09F703B-1B0C-7977-3004-5417DAF4BB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67234" y="567841"/>
            <a:ext cx="2987675" cy="2216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909353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61F5ED-EF1B-DF95-9116-B4505DA370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CD9DEA39-11EF-AAB4-6046-100DE32A3BF6}"/>
              </a:ext>
            </a:extLst>
          </p:cNvPr>
          <p:cNvSpPr txBox="1"/>
          <p:nvPr/>
        </p:nvSpPr>
        <p:spPr>
          <a:xfrm>
            <a:off x="666427" y="1314452"/>
            <a:ext cx="11127784" cy="469070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4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Quando a </a:t>
            </a:r>
            <a:r>
              <a:rPr lang="pt-BR" sz="54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decisão</a:t>
            </a:r>
            <a:r>
              <a:rPr lang="pt-BR" sz="4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pt-BR" sz="48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irrevogável do santuário houver sido pronunciada</a:t>
            </a:r>
            <a:r>
              <a:rPr lang="pt-BR" sz="4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e para sempre tiver sido fixado o destino do mundo, </a:t>
            </a:r>
            <a:r>
              <a:rPr lang="pt-BR" sz="4800" b="1" kern="100" dirty="0">
                <a:solidFill>
                  <a:srgbClr val="FF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os habitantes da Terra não o saberão</a:t>
            </a:r>
            <a:r>
              <a:rPr lang="pt-BR" sz="2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 </a:t>
            </a:r>
            <a:r>
              <a:rPr lang="pt-BR" sz="20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— O Grande Conflito, 615.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pt-BR" sz="2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2BE069F7-32D2-B0F3-BBC8-8A9DA52C0CEC}"/>
              </a:ext>
            </a:extLst>
          </p:cNvPr>
          <p:cNvSpPr txBox="1"/>
          <p:nvPr/>
        </p:nvSpPr>
        <p:spPr>
          <a:xfrm>
            <a:off x="666427" y="143931"/>
            <a:ext cx="11127784" cy="53758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2800" b="1" kern="100" dirty="0">
                <a:solidFill>
                  <a:srgbClr val="0000CC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 atividade humana depois do fim do tempo da graça</a:t>
            </a:r>
            <a:endParaRPr lang="pt-BR" sz="36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8508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3656CC-EF4F-5505-D823-32F3D83D2B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0B08B36A-B81E-AA52-D07E-F20CA30923D0}"/>
              </a:ext>
            </a:extLst>
          </p:cNvPr>
          <p:cNvSpPr txBox="1"/>
          <p:nvPr/>
        </p:nvSpPr>
        <p:spPr>
          <a:xfrm>
            <a:off x="439118" y="1371805"/>
            <a:ext cx="11313763" cy="454855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40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Quando Jesus deixar de interceder pelo homem, </a:t>
            </a:r>
            <a:r>
              <a:rPr lang="pt-BR" sz="4000" b="1" kern="100" dirty="0">
                <a:solidFill>
                  <a:srgbClr val="FF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os casos de todos estarão decididos para sempre. </a:t>
            </a:r>
            <a:r>
              <a:rPr lang="pt-BR" sz="40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... </a:t>
            </a:r>
            <a:r>
              <a:rPr lang="pt-BR" sz="4000" b="1" kern="100" dirty="0">
                <a:solidFill>
                  <a:srgbClr val="0000CC"/>
                </a:solidFill>
                <a:effectLst/>
                <a:highlight>
                  <a:srgbClr val="FFFF00"/>
                </a:highlight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Termina o tempo da graça; as intercessões de Cristo cessam no Céu</a:t>
            </a:r>
            <a:r>
              <a:rPr lang="pt-BR" sz="40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 Esse tempo afinal </a:t>
            </a:r>
            <a:r>
              <a:rPr lang="pt-BR" sz="4000" b="1" kern="100" dirty="0">
                <a:solidFill>
                  <a:srgbClr val="FF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virá repentinamente sobre todos</a:t>
            </a:r>
            <a:r>
              <a:rPr lang="pt-BR" sz="40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</a:t>
            </a:r>
            <a:r>
              <a:rPr lang="pt-BR" sz="3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 os que não purificarem a alma pela obediência à verdade, serão encontrados dormindo.</a:t>
            </a:r>
            <a:r>
              <a:rPr lang="pt-BR" sz="40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pt-BR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— Testemunhos para a Igreja 2:191.</a:t>
            </a:r>
            <a:endParaRPr lang="pt-BR" sz="3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C2F3DCB5-43E7-95FD-809E-51549DC27679}"/>
              </a:ext>
            </a:extLst>
          </p:cNvPr>
          <p:cNvSpPr txBox="1"/>
          <p:nvPr/>
        </p:nvSpPr>
        <p:spPr>
          <a:xfrm>
            <a:off x="1359977" y="243722"/>
            <a:ext cx="10093270" cy="53758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2800" b="1" kern="100" dirty="0">
                <a:solidFill>
                  <a:srgbClr val="0000CC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 tempo da graça terminará repentina e inesperadamente</a:t>
            </a:r>
            <a:endParaRPr lang="pt-BR" sz="36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Rectangle 4">
            <a:extLst>
              <a:ext uri="{FF2B5EF4-FFF2-40B4-BE49-F238E27FC236}">
                <a16:creationId xmlns:a16="http://schemas.microsoft.com/office/drawing/2014/main" id="{62A05BF0-1BD2-4DD2-3001-B7807E195B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06928" y="1973153"/>
            <a:ext cx="10346319" cy="2911694"/>
          </a:xfrm>
          <a:prstGeom prst="rect">
            <a:avLst/>
          </a:prstGeom>
          <a:solidFill>
            <a:srgbClr val="FFFF00"/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>
            <a:lvl1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1pPr>
            <a:lvl2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r>
              <a:rPr lang="pt-PT" altLang="pt-BR" b="1" dirty="0">
                <a:solidFill>
                  <a:srgbClr val="FF0000"/>
                </a:solidFill>
                <a:latin typeface="Comic Sans MS" panose="030F0702030302020204" pitchFamily="66" charset="0"/>
              </a:rPr>
              <a:t>Contabilidade fechada.</a:t>
            </a:r>
          </a:p>
          <a:p>
            <a:r>
              <a:rPr lang="pt-PT" altLang="pt-BR" b="1" dirty="0">
                <a:solidFill>
                  <a:srgbClr val="FF0000"/>
                </a:solidFill>
                <a:latin typeface="Comic Sans MS" panose="030F0702030302020204" pitchFamily="66" charset="0"/>
              </a:rPr>
              <a:t>Balanço encerrado</a:t>
            </a:r>
          </a:p>
          <a:p>
            <a:r>
              <a:rPr lang="pt-PT" altLang="pt-BR" b="1" dirty="0">
                <a:solidFill>
                  <a:srgbClr val="FF0000"/>
                </a:solidFill>
                <a:latin typeface="Comic Sans MS" panose="030F0702030302020204" pitchFamily="66" charset="0"/>
              </a:rPr>
              <a:t>Resultado Positivo ou Nevativo</a:t>
            </a:r>
          </a:p>
          <a:p>
            <a:r>
              <a:rPr lang="pt-PT" altLang="pt-BR" b="1" dirty="0">
                <a:solidFill>
                  <a:srgbClr val="FF0000"/>
                </a:solidFill>
                <a:latin typeface="Comic Sans MS" panose="030F0702030302020204" pitchFamily="66" charset="0"/>
              </a:rPr>
              <a:t>Lucro &amp; Perdas</a:t>
            </a:r>
          </a:p>
        </p:txBody>
      </p:sp>
    </p:spTree>
    <p:extLst>
      <p:ext uri="{BB962C8B-B14F-4D97-AF65-F5344CB8AC3E}">
        <p14:creationId xmlns:p14="http://schemas.microsoft.com/office/powerpoint/2010/main" val="3218377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BB5F3E-F61E-2F72-7338-2B42667364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5">
            <a:extLst>
              <a:ext uri="{FF2B5EF4-FFF2-40B4-BE49-F238E27FC236}">
                <a16:creationId xmlns:a16="http://schemas.microsoft.com/office/drawing/2014/main" id="{5A57E007-50CB-28DB-5DDB-A472F73F7AA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8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8194" name="Picture 2" descr="DEZ DIAS DE ORAÇÃO – JESUS O NOSSO SUMO SACERDOTE CELESTIAL | Reavivados  por Sua Palavra">
            <a:extLst>
              <a:ext uri="{FF2B5EF4-FFF2-40B4-BE49-F238E27FC236}">
                <a16:creationId xmlns:a16="http://schemas.microsoft.com/office/drawing/2014/main" id="{16CFA920-F5A1-37AB-E66C-8732F66C69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715" y="373297"/>
            <a:ext cx="11202570" cy="50437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03E81509-2CA3-6CD5-3D8E-EC9EBF47C864}"/>
              </a:ext>
            </a:extLst>
          </p:cNvPr>
          <p:cNvSpPr txBox="1"/>
          <p:nvPr/>
        </p:nvSpPr>
        <p:spPr>
          <a:xfrm>
            <a:off x="619317" y="5715262"/>
            <a:ext cx="10953366" cy="83099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kumimoji="0" lang="pt-BR" sz="4800" b="0" i="1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Clarendon BT" panose="02040704040505020204" pitchFamily="18" charset="0"/>
                <a:ea typeface="Calibri" panose="020F0502020204030204" pitchFamily="34" charset="0"/>
                <a:cs typeface="+mn-cs"/>
              </a:rPr>
              <a:t>Jesus sairá do santuário celestial</a:t>
            </a:r>
            <a:endParaRPr lang="pt-BR" sz="4800" dirty="0"/>
          </a:p>
        </p:txBody>
      </p:sp>
    </p:spTree>
    <p:extLst>
      <p:ext uri="{BB962C8B-B14F-4D97-AF65-F5344CB8AC3E}">
        <p14:creationId xmlns:p14="http://schemas.microsoft.com/office/powerpoint/2010/main" val="4233839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7A7DBD-2A46-04AF-22F7-911CFC3144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5">
            <a:extLst>
              <a:ext uri="{FF2B5EF4-FFF2-40B4-BE49-F238E27FC236}">
                <a16:creationId xmlns:a16="http://schemas.microsoft.com/office/drawing/2014/main" id="{925B5EA2-F8D7-FB79-3AB6-640E0885E96A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8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B7D1B171-82AF-877C-EF0A-262D95844F27}"/>
              </a:ext>
            </a:extLst>
          </p:cNvPr>
          <p:cNvSpPr txBox="1"/>
          <p:nvPr/>
        </p:nvSpPr>
        <p:spPr>
          <a:xfrm>
            <a:off x="482707" y="223859"/>
            <a:ext cx="11226585" cy="588776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3600" b="1" kern="100" dirty="0">
                <a:solidFill>
                  <a:srgbClr val="0000CC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Apocalipse 22:11 e 12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3600" b="1" kern="100" dirty="0">
                <a:solidFill>
                  <a:srgbClr val="0000CC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¹⁰ </a:t>
            </a:r>
            <a:r>
              <a:rPr lang="pt-BR" sz="2400" b="1" kern="100" dirty="0">
                <a:solidFill>
                  <a:srgbClr val="0000CC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Disse-me ainda: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2400" b="1" kern="100" dirty="0">
                <a:solidFill>
                  <a:srgbClr val="0000CC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 — Não sele as palavras da profecia deste livro, porque o tempo está próximo.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3600" b="1" kern="100" dirty="0">
                <a:solidFill>
                  <a:srgbClr val="0000CC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¹¹ </a:t>
            </a:r>
            <a:r>
              <a:rPr lang="pt-BR" sz="4000" b="1" kern="100" dirty="0">
                <a:solidFill>
                  <a:srgbClr val="FF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Continue o injusto a fazer injustiça</a:t>
            </a:r>
            <a:r>
              <a:rPr lang="pt-BR" sz="4000" b="1" kern="100" dirty="0">
                <a:solidFill>
                  <a:srgbClr val="0000CC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e </a:t>
            </a:r>
            <a:r>
              <a:rPr lang="pt-BR" sz="4000" b="1" kern="100" dirty="0">
                <a:solidFill>
                  <a:srgbClr val="7030A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continue o imundo a ser imundo</a:t>
            </a:r>
            <a:r>
              <a:rPr lang="pt-BR" sz="4000" b="1" kern="100" dirty="0">
                <a:solidFill>
                  <a:srgbClr val="0000CC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 </a:t>
            </a:r>
            <a:r>
              <a:rPr lang="pt-BR" sz="4000" b="1" kern="100" dirty="0">
                <a:solidFill>
                  <a:srgbClr val="0000CC"/>
                </a:solidFill>
                <a:effectLst/>
                <a:highlight>
                  <a:srgbClr val="FFFF00"/>
                </a:highlight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 justo continue na prática da justiça</a:t>
            </a:r>
            <a:r>
              <a:rPr lang="pt-BR" sz="4000" b="1" kern="100" dirty="0">
                <a:solidFill>
                  <a:srgbClr val="0000CC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e o </a:t>
            </a:r>
            <a:r>
              <a:rPr lang="pt-BR" sz="4400" b="1" kern="100" dirty="0">
                <a:solidFill>
                  <a:schemeClr val="accent6">
                    <a:lumMod val="50000"/>
                  </a:schemeClr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santo continue a santificar-se</a:t>
            </a:r>
            <a:r>
              <a:rPr lang="pt-BR" sz="4000" b="1" kern="100" dirty="0">
                <a:solidFill>
                  <a:schemeClr val="accent6">
                    <a:lumMod val="50000"/>
                  </a:schemeClr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3600" b="1" kern="100" dirty="0">
                <a:solidFill>
                  <a:srgbClr val="0000CC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¹² </a:t>
            </a:r>
            <a:r>
              <a:rPr lang="pt-BR" sz="2800" b="1" kern="100" dirty="0">
                <a:solidFill>
                  <a:srgbClr val="0000CC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— Eis que venho sem demora, e comigo está a </a:t>
            </a:r>
            <a:r>
              <a:rPr lang="pt-BR" sz="2800" b="1" kern="100" dirty="0" err="1">
                <a:solidFill>
                  <a:srgbClr val="0000CC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recompensaque</a:t>
            </a:r>
            <a:r>
              <a:rPr lang="pt-BR" sz="2800" b="1" kern="100" dirty="0">
                <a:solidFill>
                  <a:srgbClr val="0000CC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tenho para dar a cada um segundo as suas obras. </a:t>
            </a:r>
            <a:endParaRPr lang="pt-BR" sz="8000" b="1" kern="100" dirty="0">
              <a:solidFill>
                <a:srgbClr val="0000CC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5847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4E13C6-F5DB-954B-773F-0B0F80F5A1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5">
            <a:extLst>
              <a:ext uri="{FF2B5EF4-FFF2-40B4-BE49-F238E27FC236}">
                <a16:creationId xmlns:a16="http://schemas.microsoft.com/office/drawing/2014/main" id="{6FB40125-954B-5151-E585-EC4686D0CDFC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8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B0160E70-23E7-FA39-CD09-30AA75B74158}"/>
              </a:ext>
            </a:extLst>
          </p:cNvPr>
          <p:cNvSpPr txBox="1"/>
          <p:nvPr/>
        </p:nvSpPr>
        <p:spPr>
          <a:xfrm>
            <a:off x="965415" y="867231"/>
            <a:ext cx="10261169" cy="459484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8800" b="1" kern="100" dirty="0">
                <a:solidFill>
                  <a:srgbClr val="0000CC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Após </a:t>
            </a:r>
            <a:r>
              <a:rPr lang="pt-BR" sz="8800" b="1" kern="100" dirty="0">
                <a:solidFill>
                  <a:srgbClr val="0000CC"/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8800" b="1" kern="100" dirty="0">
                <a:solidFill>
                  <a:srgbClr val="0000CC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Fechamento da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8800" b="1" kern="100" dirty="0">
                <a:solidFill>
                  <a:srgbClr val="0000CC"/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PORTA DA GRAÇA</a:t>
            </a:r>
            <a:endParaRPr lang="pt-BR" sz="115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9228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>
            <a:extLst>
              <a:ext uri="{FF2B5EF4-FFF2-40B4-BE49-F238E27FC236}">
                <a16:creationId xmlns:a16="http://schemas.microsoft.com/office/drawing/2014/main" id="{73104C10-F9AC-E9FC-F302-FB830091F054}"/>
              </a:ext>
            </a:extLst>
          </p:cNvPr>
          <p:cNvSpPr txBox="1"/>
          <p:nvPr/>
        </p:nvSpPr>
        <p:spPr>
          <a:xfrm>
            <a:off x="379295" y="616146"/>
            <a:ext cx="11215048" cy="5625707"/>
          </a:xfrm>
          <a:prstGeom prst="rect">
            <a:avLst/>
          </a:prstGeom>
          <a:solidFill>
            <a:srgbClr val="00B050"/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4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larendon BT" panose="0204070404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Os quatro anjos soltam os ventos</a:t>
            </a:r>
            <a:endParaRPr kumimoji="0" lang="pt-BR" sz="32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larendon BT" panose="0204070404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larendon BT" panose="0204070404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Satanás mergulhará então os habitantes da Terra em uma grande angústia final.</a:t>
            </a:r>
          </a:p>
          <a:p>
            <a:pPr marL="0" marR="0" lvl="0" indent="0" algn="just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larendon BT" panose="0204070404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larendon BT" panose="0204070404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Ao cessarem os anjos de Deus de conter os ventos impetuosos das paixões humanas, </a:t>
            </a:r>
            <a:r>
              <a:rPr kumimoji="0" lang="pt-BR" sz="4000" b="0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Clarendon BT" panose="0204070404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ficarão às soltas todos os elementos de contenda</a:t>
            </a:r>
            <a:r>
              <a:rPr kumimoji="0" lang="pt-BR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larendon BT" panose="0204070404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— O Grande Conflito, 614.</a:t>
            </a: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11184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904636-34D6-17EA-8710-E938C0B62C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6EFB295E-A660-DA4B-77B0-5F07E7775085}"/>
              </a:ext>
            </a:extLst>
          </p:cNvPr>
          <p:cNvSpPr txBox="1"/>
          <p:nvPr/>
        </p:nvSpPr>
        <p:spPr>
          <a:xfrm>
            <a:off x="1235344" y="1213529"/>
            <a:ext cx="9361625" cy="466326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2000" kern="100" dirty="0">
                <a:solidFill>
                  <a:schemeClr val="tx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Pouco antes de entrarmos...[no tempo de angústia], todos nós recebemos o selo do Deus vivo. </a:t>
            </a:r>
            <a:r>
              <a:rPr lang="pt-BR" sz="40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Então eu vi </a:t>
            </a:r>
            <a:r>
              <a:rPr lang="pt-BR" sz="4000" b="1" kern="100" dirty="0">
                <a:solidFill>
                  <a:srgbClr val="FF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os quatro anjos deixarem de segurar os quatro ventos</a:t>
            </a:r>
            <a:r>
              <a:rPr lang="pt-BR" sz="40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4000" i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 vi </a:t>
            </a:r>
            <a:r>
              <a:rPr lang="pt-BR" sz="4000" b="1" i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fomes, epidemias e espada, nação se levantando contra nação </a:t>
            </a:r>
            <a:r>
              <a:rPr lang="pt-BR" sz="4000" i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 o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4800" b="1" i="1" kern="100" dirty="0">
                <a:solidFill>
                  <a:srgbClr val="7030A0"/>
                </a:solidFill>
                <a:effectLst/>
                <a:highlight>
                  <a:srgbClr val="C0C0C0"/>
                </a:highlight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mundo inteiro em confusão</a:t>
            </a:r>
            <a:r>
              <a:rPr lang="pt-BR" sz="40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2000" i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The S.D.A. Bible </a:t>
            </a:r>
            <a:r>
              <a:rPr lang="pt-BR" sz="2000" i="1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Commentary</a:t>
            </a:r>
            <a:r>
              <a:rPr lang="pt-BR" sz="2000" i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7:968</a:t>
            </a:r>
            <a:r>
              <a:rPr lang="pt-BR" sz="3200" i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  <a:endParaRPr lang="pt-BR" sz="4000" i="1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A69659B8-A34D-9F33-CBF2-BB5BE55BD274}"/>
              </a:ext>
            </a:extLst>
          </p:cNvPr>
          <p:cNvSpPr txBox="1"/>
          <p:nvPr/>
        </p:nvSpPr>
        <p:spPr>
          <a:xfrm>
            <a:off x="475926" y="170481"/>
            <a:ext cx="11240145" cy="53758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2800" b="1" kern="100" dirty="0">
                <a:solidFill>
                  <a:srgbClr val="0000CC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 tempo da graça terminará quando for concluído o selamento</a:t>
            </a:r>
            <a:endParaRPr lang="pt-BR" sz="36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528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3183D8-FCF2-D815-271D-3CFB7DC96E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5">
            <a:extLst>
              <a:ext uri="{FF2B5EF4-FFF2-40B4-BE49-F238E27FC236}">
                <a16:creationId xmlns:a16="http://schemas.microsoft.com/office/drawing/2014/main" id="{506DC08D-D875-3CD8-AF44-E929EFCDCC1B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8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C744BC3F-5D61-7FD3-2A3B-B0C847EB394A}"/>
              </a:ext>
            </a:extLst>
          </p:cNvPr>
          <p:cNvSpPr txBox="1"/>
          <p:nvPr/>
        </p:nvSpPr>
        <p:spPr>
          <a:xfrm>
            <a:off x="965415" y="355787"/>
            <a:ext cx="10261169" cy="614642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8800" b="1" kern="100" dirty="0">
                <a:solidFill>
                  <a:srgbClr val="FF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Preparo Pessoal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8800" b="1" kern="100" dirty="0">
                <a:solidFill>
                  <a:srgbClr val="0000CC"/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Antes do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8800" b="1" kern="100" dirty="0">
                <a:solidFill>
                  <a:srgbClr val="0000CC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Fechamento da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8800" b="1" kern="100" dirty="0">
                <a:solidFill>
                  <a:srgbClr val="0000CC"/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PORTA DA GRAÇA</a:t>
            </a:r>
            <a:endParaRPr lang="pt-BR" sz="115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8264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6777A2-6756-0367-21DF-D958EA0E3C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784AB206-3282-15E2-E26D-C3F8514228B6}"/>
              </a:ext>
            </a:extLst>
          </p:cNvPr>
          <p:cNvSpPr txBox="1"/>
          <p:nvPr/>
        </p:nvSpPr>
        <p:spPr>
          <a:xfrm>
            <a:off x="772332" y="1688073"/>
            <a:ext cx="10647336" cy="465794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32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Os que </a:t>
            </a:r>
            <a:r>
              <a:rPr lang="pt-BR" sz="3200" b="1" kern="100" dirty="0">
                <a:solidFill>
                  <a:srgbClr val="008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não apreciam</a:t>
            </a:r>
            <a:r>
              <a:rPr lang="pt-BR" sz="32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</a:t>
            </a:r>
            <a:r>
              <a:rPr lang="pt-BR" sz="3200" b="1" kern="100" dirty="0">
                <a:solidFill>
                  <a:srgbClr val="008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estudam</a:t>
            </a:r>
            <a:r>
              <a:rPr lang="pt-BR" sz="32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e </a:t>
            </a:r>
            <a:r>
              <a:rPr lang="pt-BR" sz="3200" b="1" kern="100" dirty="0">
                <a:solidFill>
                  <a:srgbClr val="008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prezam</a:t>
            </a:r>
            <a:r>
              <a:rPr lang="pt-BR" sz="32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ternamente a Palavra de Deus proferida por Seus servos terão por que </a:t>
            </a:r>
            <a:r>
              <a:rPr lang="pt-BR" sz="3200" b="1" kern="100" dirty="0">
                <a:effectLst/>
                <a:highlight>
                  <a:srgbClr val="FFFF00"/>
                </a:highlight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lamentar-se amargamente no futuro</a:t>
            </a:r>
            <a:r>
              <a:rPr lang="pt-BR" sz="2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 </a:t>
            </a:r>
            <a:r>
              <a:rPr lang="pt-BR" sz="1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Vi que o Senhor, em juízo, andará no fim do tempo pela Terra; as terríveis pragas começarão a cair.</a:t>
            </a:r>
            <a:r>
              <a:rPr lang="pt-BR" sz="2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pt-BR" sz="3200" b="1" kern="100" dirty="0">
                <a:solidFill>
                  <a:srgbClr val="FF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Então os que desprezaram a Palavra de Deus, os que a tiveram em pouca conta</a:t>
            </a:r>
            <a:r>
              <a:rPr lang="pt-BR" sz="2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</a:t>
            </a:r>
            <a:r>
              <a:rPr lang="pt-BR" sz="2800" b="1" kern="100" dirty="0">
                <a:solidFill>
                  <a:srgbClr val="0000CC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“andarão de mar a mar, e do norte até o oriente; correrão por toda parte, procurando a palavra do Senhor, e não a acharão”. </a:t>
            </a:r>
            <a:r>
              <a:rPr lang="pt-BR" sz="2800" b="1" kern="100" dirty="0">
                <a:solidFill>
                  <a:srgbClr val="FF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Amós 8:12</a:t>
            </a:r>
            <a:r>
              <a:rPr lang="pt-BR" sz="2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  </a:t>
            </a:r>
            <a:r>
              <a:rPr lang="pt-BR" sz="3600" kern="100" dirty="0">
                <a:effectLst/>
                <a:highlight>
                  <a:srgbClr val="C0C0C0"/>
                </a:highlight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Há na Terra uma fome de ouvir a Palavra</a:t>
            </a:r>
            <a:r>
              <a:rPr lang="pt-BR" sz="2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 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20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Manuscrito 1, 1857.</a:t>
            </a:r>
            <a:endParaRPr lang="pt-BR" sz="2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6448A91F-EC84-0185-38FF-DA6E7408E707}"/>
              </a:ext>
            </a:extLst>
          </p:cNvPr>
          <p:cNvSpPr txBox="1"/>
          <p:nvPr/>
        </p:nvSpPr>
        <p:spPr>
          <a:xfrm>
            <a:off x="1979910" y="128434"/>
            <a:ext cx="8868904" cy="79201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4400" b="1" kern="100" dirty="0">
                <a:solidFill>
                  <a:srgbClr val="0000CC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Fome da palavra</a:t>
            </a:r>
            <a:endParaRPr lang="pt-BR" sz="5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8893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096DBC-BD77-3586-F3D1-D9DA7A0F9D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58035844-0DBE-3B19-0585-2EC3BF839CA4}"/>
              </a:ext>
            </a:extLst>
          </p:cNvPr>
          <p:cNvSpPr txBox="1"/>
          <p:nvPr/>
        </p:nvSpPr>
        <p:spPr>
          <a:xfrm>
            <a:off x="619932" y="1244960"/>
            <a:ext cx="11174278" cy="453585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2400" b="1" kern="100" dirty="0">
                <a:solidFill>
                  <a:srgbClr val="FF0000"/>
                </a:solidFill>
                <a:effectLst/>
                <a:highlight>
                  <a:srgbClr val="FFFF00"/>
                </a:highlight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Devemos aproveitar ao máximo nossas oportunidades atuais</a:t>
            </a:r>
            <a:r>
              <a:rPr lang="pt-BR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 Não nos será concedido outro tempo de graça em que possamos preparar-nos para o Céu. 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2400" b="1" kern="100" dirty="0">
                <a:solidFill>
                  <a:srgbClr val="FF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Esta é nossa única e derradeira oportunidade</a:t>
            </a:r>
            <a:r>
              <a:rPr lang="pt-BR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para formar caracteres que nos habilitem para o futuro lar que o Senhor preparou para todos os que </a:t>
            </a:r>
            <a:r>
              <a:rPr lang="pt-BR" sz="24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obedecem aos Seus mandamentos</a:t>
            </a:r>
            <a:r>
              <a:rPr lang="pt-BR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 — Carta 20, 1899.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pt-BR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2800" b="1" kern="100" dirty="0">
                <a:solidFill>
                  <a:srgbClr val="0000CC"/>
                </a:solidFill>
                <a:effectLst/>
                <a:highlight>
                  <a:srgbClr val="FFFF00"/>
                </a:highlight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Não haverá um tempo de graça depois da vinda do Senhor</a:t>
            </a:r>
            <a:r>
              <a:rPr lang="pt-BR" sz="2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 </a:t>
            </a:r>
            <a:r>
              <a:rPr lang="pt-BR" sz="28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 depois que o Salvador aparecer nas nuvens do Céu, ninguém terá outra oportunidade de obter a salvação</a:t>
            </a:r>
            <a:r>
              <a:rPr lang="pt-BR" sz="2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 </a:t>
            </a:r>
            <a:r>
              <a:rPr lang="pt-BR" sz="2800" b="1" kern="100" dirty="0">
                <a:solidFill>
                  <a:srgbClr val="FF0000"/>
                </a:solidFill>
                <a:effectLst/>
                <a:highlight>
                  <a:srgbClr val="FFFF00"/>
                </a:highlight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Todos terão feito suas decisões</a:t>
            </a:r>
            <a:r>
              <a:rPr lang="pt-BR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 — Carta 45, 1891.</a:t>
            </a:r>
            <a:r>
              <a:rPr lang="pt-BR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D2DF669F-83C4-4743-1CCF-C2082659AD5E}"/>
              </a:ext>
            </a:extLst>
          </p:cNvPr>
          <p:cNvSpPr txBox="1"/>
          <p:nvPr/>
        </p:nvSpPr>
        <p:spPr>
          <a:xfrm>
            <a:off x="1131376" y="407402"/>
            <a:ext cx="10151390" cy="60125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3200" b="1" kern="100" dirty="0">
                <a:solidFill>
                  <a:srgbClr val="0000CC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Outra oportunidade não convenceria os ímpios</a:t>
            </a:r>
            <a:endParaRPr lang="pt-BR" sz="4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8741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7DBC0E-1D4D-5F26-79C4-896E6E61CE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743891E3-589D-80D5-9F2B-D6448AE0C86F}"/>
              </a:ext>
            </a:extLst>
          </p:cNvPr>
          <p:cNvSpPr txBox="1"/>
          <p:nvPr/>
        </p:nvSpPr>
        <p:spPr>
          <a:xfrm>
            <a:off x="439118" y="1845169"/>
            <a:ext cx="11313763" cy="327025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36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Quando terminar o tempo da graça, isso se dará repentina e inesperadamente — numa </a:t>
            </a:r>
            <a:r>
              <a:rPr lang="pt-BR" sz="4000" b="1" kern="100" dirty="0">
                <a:solidFill>
                  <a:srgbClr val="FF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ocasião em que menos o esperarmos</a:t>
            </a:r>
            <a:r>
              <a:rPr lang="pt-BR" sz="36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 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3600" b="1" kern="100" dirty="0">
                <a:solidFill>
                  <a:schemeClr val="tx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Mas podemos ter hoje um registro limpo no Céu, e saber que Deus nos aceita</a:t>
            </a:r>
            <a:r>
              <a:rPr lang="pt-BR" sz="3600" b="1" kern="100" dirty="0">
                <a:solidFill>
                  <a:srgbClr val="0000CC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  <a:r>
              <a:rPr lang="pt-BR" sz="36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pt-BR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— The S.D.A. Bible </a:t>
            </a:r>
            <a:r>
              <a:rPr lang="pt-BR" sz="24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Commentary</a:t>
            </a:r>
            <a:r>
              <a:rPr lang="pt-BR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7:989.</a:t>
            </a:r>
            <a:endParaRPr lang="pt-BR" sz="3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9A2BCA9B-B23A-00D8-FC23-3857EA95E416}"/>
              </a:ext>
            </a:extLst>
          </p:cNvPr>
          <p:cNvSpPr txBox="1"/>
          <p:nvPr/>
        </p:nvSpPr>
        <p:spPr>
          <a:xfrm>
            <a:off x="1359977" y="243722"/>
            <a:ext cx="10093270" cy="53758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2800" b="1" kern="100" dirty="0">
                <a:solidFill>
                  <a:srgbClr val="0000CC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 tempo da graça terminará repentina e inesperadamente</a:t>
            </a:r>
            <a:endParaRPr lang="pt-BR" sz="36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5021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EAE122-77CD-902B-7E51-CBD3D55F37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D2994FC2-2026-C337-9AF2-0FEAD6C84174}"/>
              </a:ext>
            </a:extLst>
          </p:cNvPr>
          <p:cNvSpPr txBox="1"/>
          <p:nvPr/>
        </p:nvSpPr>
        <p:spPr>
          <a:xfrm>
            <a:off x="666427" y="1698014"/>
            <a:ext cx="10848814" cy="373134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3600" b="1" kern="100" dirty="0">
                <a:solidFill>
                  <a:srgbClr val="FF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 que fazemos de nós mesmos no tempo da graça, isso havemos de permanecer por toda a eternidade</a:t>
            </a:r>
            <a:r>
              <a:rPr lang="pt-BR" sz="36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36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pt-BR" sz="3600" kern="100" dirty="0">
                <a:solidFill>
                  <a:srgbClr val="0000CC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 vinda de Cristo não nos muda o caráter; fixa-o apenas para sempre, além da possibilidade de qualquer mudança.</a:t>
            </a:r>
            <a:r>
              <a:rPr lang="pt-BR" sz="36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pt-BR" sz="2800" i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— Testemunhos Seletos 2:167.</a:t>
            </a:r>
            <a:endParaRPr lang="pt-BR" sz="4400" i="1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7789988D-EE95-865A-FE63-8305AD6AE6C9}"/>
              </a:ext>
            </a:extLst>
          </p:cNvPr>
          <p:cNvSpPr txBox="1"/>
          <p:nvPr/>
        </p:nvSpPr>
        <p:spPr>
          <a:xfrm>
            <a:off x="941523" y="236921"/>
            <a:ext cx="10573718" cy="60125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3200" b="1" kern="100" dirty="0">
                <a:solidFill>
                  <a:srgbClr val="0000CC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 caráter não pode ser transferido</a:t>
            </a:r>
            <a:endParaRPr lang="pt-BR" sz="4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3198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32B2C9-2C66-37BF-DDEC-5027E9919A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2">
            <a:extLst>
              <a:ext uri="{FF2B5EF4-FFF2-40B4-BE49-F238E27FC236}">
                <a16:creationId xmlns:a16="http://schemas.microsoft.com/office/drawing/2014/main" id="{3C984A9A-5603-8F1B-7BAD-21B61EBB19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4628" y="1120676"/>
            <a:ext cx="11422743" cy="4616648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pt-BR" sz="6000" b="1" i="0" dirty="0">
                <a:solidFill>
                  <a:srgbClr val="FF0000"/>
                </a:solidFill>
                <a:effectLst/>
                <a:latin typeface="Google Sans"/>
              </a:rPr>
              <a:t>Eis que estou à porta, e bato</a:t>
            </a:r>
            <a:r>
              <a:rPr lang="pt-BR" sz="6000" b="0" i="0" dirty="0">
                <a:effectLst/>
                <a:latin typeface="Google Sans"/>
              </a:rPr>
              <a:t>; </a:t>
            </a:r>
            <a:r>
              <a:rPr lang="pt-BR" sz="6000" b="1" i="0" dirty="0">
                <a:solidFill>
                  <a:srgbClr val="0000CC"/>
                </a:solidFill>
                <a:effectLst/>
                <a:latin typeface="Google Sans"/>
              </a:rPr>
              <a:t>se alguém ouvir a minha voz, e abrir a porta</a:t>
            </a:r>
            <a:r>
              <a:rPr lang="pt-BR" sz="6000" b="0" i="0" dirty="0">
                <a:effectLst/>
                <a:latin typeface="Google Sans"/>
              </a:rPr>
              <a:t>, </a:t>
            </a:r>
            <a:r>
              <a:rPr lang="pt-BR" sz="6000" b="1" i="0" dirty="0">
                <a:effectLst/>
                <a:latin typeface="Google Sans"/>
              </a:rPr>
              <a:t>entrarei em sua casa, e com ele cearei, e ele comigo</a:t>
            </a:r>
            <a:r>
              <a:rPr lang="pt-BR" sz="6000" b="0" i="0" dirty="0">
                <a:effectLst/>
                <a:latin typeface="Google Sans"/>
              </a:rPr>
              <a:t>. 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pt-BR" sz="3600" b="0" i="0" dirty="0">
                <a:effectLst/>
                <a:latin typeface="Google Sans"/>
              </a:rPr>
              <a:t>Apocalipse 3:20</a:t>
            </a:r>
            <a:endParaRPr kumimoji="0" lang="pt-BR" altLang="pt-BR" sz="9600" b="1" i="0" u="none" strike="noStrike" kern="1200" cap="none" spc="0" normalizeH="0" baseline="0" noProof="0" dirty="0">
              <a:ln>
                <a:noFill/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04780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26DBFB-CEC7-DF82-1BB8-AF0E7C22D3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2">
            <a:extLst>
              <a:ext uri="{FF2B5EF4-FFF2-40B4-BE49-F238E27FC236}">
                <a16:creationId xmlns:a16="http://schemas.microsoft.com/office/drawing/2014/main" id="{1EEEC784-75C1-2B3F-80B7-1A8CB12FE8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4628" y="458956"/>
            <a:ext cx="11422743" cy="5940088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4400" b="1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charset="0"/>
                <a:ea typeface="+mn-ea"/>
                <a:cs typeface="+mn-cs"/>
              </a:rPr>
              <a:t>Apocalipse 2:10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altLang="pt-BR" sz="9600" b="1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charset="0"/>
                <a:ea typeface="+mn-ea"/>
                <a:cs typeface="+mn-cs"/>
              </a:rPr>
              <a:t>“....</a:t>
            </a:r>
            <a:r>
              <a:rPr kumimoji="0" lang="pt-BR" altLang="pt-BR" sz="9600" b="1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charset="0"/>
                <a:ea typeface="+mn-ea"/>
                <a:cs typeface="+mn-cs"/>
              </a:rPr>
              <a:t>Sê fiel até à morte</a:t>
            </a:r>
            <a:r>
              <a:rPr kumimoji="0" lang="pt-BR" altLang="pt-BR" sz="9600" b="1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charset="0"/>
                <a:ea typeface="+mn-ea"/>
                <a:cs typeface="+mn-cs"/>
              </a:rPr>
              <a:t>, e dar-te-ei a coroa da vida” </a:t>
            </a:r>
          </a:p>
        </p:txBody>
      </p:sp>
    </p:spTree>
    <p:extLst>
      <p:ext uri="{BB962C8B-B14F-4D97-AF65-F5344CB8AC3E}">
        <p14:creationId xmlns:p14="http://schemas.microsoft.com/office/powerpoint/2010/main" val="1359421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Text Box 2">
            <a:extLst>
              <a:ext uri="{FF2B5EF4-FFF2-40B4-BE49-F238E27FC236}">
                <a16:creationId xmlns:a16="http://schemas.microsoft.com/office/drawing/2014/main" id="{48DB5A45-6EA8-A6FE-3F3C-7EECDB8E39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6927" y="1136064"/>
            <a:ext cx="10290175" cy="4585871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altLang="pt-BR" sz="4000" b="0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Clarendon BT" pitchFamily="18" charset="0"/>
                <a:ea typeface="+mn-ea"/>
                <a:cs typeface="+mn-cs"/>
              </a:rPr>
              <a:t>Mateus 24:13</a:t>
            </a:r>
          </a:p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altLang="pt-BR" sz="7200" b="0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Clarendon BT" pitchFamily="18" charset="0"/>
                <a:ea typeface="+mn-ea"/>
                <a:cs typeface="+mn-cs"/>
              </a:rPr>
              <a:t>“Aquele, porém, que perseverar até o fim, </a:t>
            </a:r>
            <a:r>
              <a:rPr kumimoji="0" lang="pt-BR" altLang="pt-BR" sz="7200" b="1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larendon BT" pitchFamily="18" charset="0"/>
                <a:ea typeface="+mn-ea"/>
                <a:cs typeface="+mn-cs"/>
              </a:rPr>
              <a:t>ESSE SERÁ SALVO</a:t>
            </a:r>
            <a:r>
              <a:rPr kumimoji="0" lang="pt-BR" altLang="pt-BR" sz="7200" b="0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Clarendon BT" pitchFamily="18" charset="0"/>
                <a:ea typeface="+mn-ea"/>
                <a:cs typeface="+mn-cs"/>
              </a:rPr>
              <a:t>”</a:t>
            </a:r>
          </a:p>
        </p:txBody>
      </p:sp>
      <p:sp>
        <p:nvSpPr>
          <p:cNvPr id="2" name="Seta: para Baixo 1">
            <a:extLst>
              <a:ext uri="{FF2B5EF4-FFF2-40B4-BE49-F238E27FC236}">
                <a16:creationId xmlns:a16="http://schemas.microsoft.com/office/drawing/2014/main" id="{C5092869-C99B-EAA4-CF00-EB0EF72F00B5}"/>
              </a:ext>
            </a:extLst>
          </p:cNvPr>
          <p:cNvSpPr/>
          <p:nvPr/>
        </p:nvSpPr>
        <p:spPr>
          <a:xfrm>
            <a:off x="1022888" y="325464"/>
            <a:ext cx="2510726" cy="2262753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alão de Fala: Retângulo com Cantos Arredondados 3">
            <a:extLst>
              <a:ext uri="{FF2B5EF4-FFF2-40B4-BE49-F238E27FC236}">
                <a16:creationId xmlns:a16="http://schemas.microsoft.com/office/drawing/2014/main" id="{D098286B-4C44-BD82-9668-46490D32E218}"/>
              </a:ext>
            </a:extLst>
          </p:cNvPr>
          <p:cNvSpPr/>
          <p:nvPr/>
        </p:nvSpPr>
        <p:spPr>
          <a:xfrm>
            <a:off x="841375" y="557213"/>
            <a:ext cx="10987088" cy="5167312"/>
          </a:xfrm>
          <a:prstGeom prst="wedgeRoundRectCallout">
            <a:avLst/>
          </a:prstGeom>
          <a:solidFill>
            <a:srgbClr val="0000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tângulo 3">
            <a:extLst>
              <a:ext uri="{FF2B5EF4-FFF2-40B4-BE49-F238E27FC236}">
                <a16:creationId xmlns:a16="http://schemas.microsoft.com/office/drawing/2014/main" id="{353C7273-4184-A7C3-5198-3914F61E6D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77975" y="877888"/>
            <a:ext cx="9036050" cy="440120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2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pt-BR" altLang="pt-BR" sz="96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inherit"/>
                <a:ea typeface="+mn-ea"/>
                <a:cs typeface="+mn-cs"/>
              </a:rPr>
              <a:t>FIM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pt-BR" altLang="pt-BR" sz="9600" b="1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inherit"/>
                <a:ea typeface="+mn-ea"/>
                <a:cs typeface="+mn-cs"/>
              </a:rPr>
              <a:t>Obrigado a todos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pt-BR" altLang="pt-BR" sz="8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inherit"/>
                <a:ea typeface="+mn-ea"/>
                <a:cs typeface="+mn-cs"/>
              </a:rPr>
              <a:t>Excelente semana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5_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6_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3_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9050</TotalTime>
  <Words>1811</Words>
  <Application>Microsoft Office PowerPoint</Application>
  <PresentationFormat>Widescreen</PresentationFormat>
  <Paragraphs>144</Paragraphs>
  <Slides>35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11</vt:i4>
      </vt:variant>
      <vt:variant>
        <vt:lpstr>Tema</vt:lpstr>
      </vt:variant>
      <vt:variant>
        <vt:i4>3</vt:i4>
      </vt:variant>
      <vt:variant>
        <vt:lpstr>Títulos de slides</vt:lpstr>
      </vt:variant>
      <vt:variant>
        <vt:i4>35</vt:i4>
      </vt:variant>
    </vt:vector>
  </HeadingPairs>
  <TitlesOfParts>
    <vt:vector size="49" baseType="lpstr">
      <vt:lpstr>Aptos</vt:lpstr>
      <vt:lpstr>Aptos Display</vt:lpstr>
      <vt:lpstr>Arial</vt:lpstr>
      <vt:lpstr>Calibri</vt:lpstr>
      <vt:lpstr>Calibri Light</vt:lpstr>
      <vt:lpstr>Clarendon BT</vt:lpstr>
      <vt:lpstr>Comic Sans MS</vt:lpstr>
      <vt:lpstr>Google Sans</vt:lpstr>
      <vt:lpstr>inherit</vt:lpstr>
      <vt:lpstr>Times New Roman</vt:lpstr>
      <vt:lpstr>Wingdings</vt:lpstr>
      <vt:lpstr>5_Tema do Office</vt:lpstr>
      <vt:lpstr>6_Tema do Office</vt:lpstr>
      <vt:lpstr>3_Tema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jose ferreira Neto</dc:creator>
  <cp:lastModifiedBy>jose ferreira Neto</cp:lastModifiedBy>
  <cp:revision>390</cp:revision>
  <dcterms:created xsi:type="dcterms:W3CDTF">2016-11-20T13:21:21Z</dcterms:created>
  <dcterms:modified xsi:type="dcterms:W3CDTF">2025-06-18T17:38:09Z</dcterms:modified>
</cp:coreProperties>
</file>