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 id="2147486592" r:id="rId5"/>
  </p:sldMasterIdLst>
  <p:notesMasterIdLst>
    <p:notesMasterId r:id="rId26"/>
  </p:notesMasterIdLst>
  <p:handoutMasterIdLst>
    <p:handoutMasterId r:id="rId27"/>
  </p:handoutMasterIdLst>
  <p:sldIdLst>
    <p:sldId id="2889" r:id="rId6"/>
    <p:sldId id="2890" r:id="rId7"/>
    <p:sldId id="3067" r:id="rId8"/>
    <p:sldId id="3164" r:id="rId9"/>
    <p:sldId id="3116" r:id="rId10"/>
    <p:sldId id="1665" r:id="rId11"/>
    <p:sldId id="2915" r:id="rId12"/>
    <p:sldId id="3159" r:id="rId13"/>
    <p:sldId id="3160" r:id="rId14"/>
    <p:sldId id="3118" r:id="rId15"/>
    <p:sldId id="2761" r:id="rId16"/>
    <p:sldId id="3165" r:id="rId17"/>
    <p:sldId id="2913" r:id="rId18"/>
    <p:sldId id="1530" r:id="rId19"/>
    <p:sldId id="2987" r:id="rId20"/>
    <p:sldId id="1528" r:id="rId21"/>
    <p:sldId id="3117" r:id="rId22"/>
    <p:sldId id="629" r:id="rId23"/>
    <p:sldId id="3166" r:id="rId24"/>
    <p:sldId id="3167" r:id="rId25"/>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59" autoAdjust="0"/>
    <p:restoredTop sz="71850" autoAdjust="0"/>
  </p:normalViewPr>
  <p:slideViewPr>
    <p:cSldViewPr>
      <p:cViewPr varScale="1">
        <p:scale>
          <a:sx n="42" d="100"/>
          <a:sy n="42" d="100"/>
        </p:scale>
        <p:origin x="1728"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1152"/>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6/13/2025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B2: </a:t>
            </a:r>
          </a:p>
          <a:p>
            <a:pPr marL="274320" indent="-274320"/>
            <a:r>
              <a:rPr lang="en-US" b="0" dirty="0"/>
              <a:t>1.   It was not without some fear and trepidation that she stood there before the king.</a:t>
            </a:r>
          </a:p>
          <a:p>
            <a:pPr marL="274320" indent="-274320"/>
            <a:r>
              <a:rPr lang="en-US" b="0" dirty="0"/>
              <a:t>2.  She was actually taking her life in her hands.</a:t>
            </a:r>
          </a:p>
          <a:p>
            <a:pPr marL="274320" indent="-274320"/>
            <a:r>
              <a:rPr lang="en-US" b="0" dirty="0"/>
              <a:t>3.  We find the background story in Esther chapter 4.</a:t>
            </a:r>
          </a:p>
          <a:p>
            <a:pPr marL="274320" indent="-274320"/>
            <a:r>
              <a:rPr lang="en-US" b="0" dirty="0"/>
              <a:t>4.  The wicked Hamen, who is a type of Satan, had conspired against Mordecai and all the Jews of the kingdom of Persia to have them killed on a particular day, the 13</a:t>
            </a:r>
            <a:r>
              <a:rPr lang="en-US" b="0" baseline="30000" dirty="0"/>
              <a:t>th</a:t>
            </a:r>
            <a:r>
              <a:rPr lang="en-US" b="0" dirty="0"/>
              <a:t> of Adar.</a:t>
            </a:r>
          </a:p>
          <a:p>
            <a:pPr marL="274320" indent="-274320"/>
            <a:r>
              <a:rPr lang="en-US" sz="1200" b="0" i="0" kern="1200" dirty="0">
                <a:solidFill>
                  <a:schemeClr val="tx1"/>
                </a:solidFill>
                <a:effectLst/>
                <a:latin typeface="+mn-lt"/>
                <a:ea typeface="+mn-ea"/>
                <a:cs typeface="+mn-cs"/>
              </a:rPr>
              <a:t>5.  King Ahasuerus had signed the decree, not knowing that Esther, his queen, was a Jew who would have to be executed if the decree was carried out.</a:t>
            </a:r>
          </a:p>
          <a:p>
            <a:pPr marL="274320" indent="-274320"/>
            <a:r>
              <a:rPr lang="en-US" sz="1200" b="0" i="0" kern="1200" dirty="0">
                <a:solidFill>
                  <a:schemeClr val="tx1"/>
                </a:solidFill>
                <a:effectLst/>
                <a:latin typeface="+mn-lt"/>
                <a:ea typeface="+mn-ea"/>
                <a:cs typeface="+mn-cs"/>
              </a:rPr>
              <a:t>6.  Esther wanted to go before the king and plead for her life and the life of her people, but Persia had a law about going before the king.</a:t>
            </a:r>
          </a:p>
          <a:p>
            <a:pPr marL="274320" indent="-274320"/>
            <a:r>
              <a:rPr lang="en-US" sz="1200" b="0" i="0" kern="1200" dirty="0">
                <a:solidFill>
                  <a:schemeClr val="tx1"/>
                </a:solidFill>
                <a:effectLst/>
                <a:latin typeface="+mn-lt"/>
                <a:ea typeface="+mn-ea"/>
                <a:cs typeface="+mn-cs"/>
              </a:rPr>
              <a:t>7.  Here is what she said to her cousin Mordecai:</a:t>
            </a:r>
          </a:p>
          <a:p>
            <a:pPr marL="274320" indent="-274320"/>
            <a:r>
              <a:rPr lang="en-US" b="1" dirty="0"/>
              <a:t>Esther 4:11 NKJV</a:t>
            </a:r>
            <a:r>
              <a:rPr lang="en-US" b="0" dirty="0"/>
              <a:t> - "All the king's servants and the people of the king's provinces know that any man or woman who goes into the inner court to the king, who has not been called, he has but one law: put all to death, except the one to whom the king holds out the golden scepter, that he may live. Yet I myself have not been called to go in to the king these thirty days.“</a:t>
            </a:r>
          </a:p>
          <a:p>
            <a:pPr marL="274320" indent="-274320"/>
            <a:r>
              <a:rPr lang="en-US" b="0" dirty="0"/>
              <a:t>8.  So, if she goes in to the king without being called, she’s taking her life in her hands.</a:t>
            </a:r>
          </a:p>
          <a:p>
            <a:pPr marL="274320" indent="-274320"/>
            <a:r>
              <a:rPr lang="en-US" b="0" dirty="0"/>
              <a:t>9.  Her only hope is that the king will hold out his golden scepter to receive her.</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274320"/>
            <a:r>
              <a:rPr lang="en-US" b="0" dirty="0"/>
              <a:t>1.  We are invited to come boldly before the throne of grace:</a:t>
            </a:r>
          </a:p>
          <a:p>
            <a:pPr marL="274320" indent="-274320"/>
            <a:r>
              <a:rPr lang="en-US" b="1" dirty="0"/>
              <a:t>Hebrews 4:16 NKJV </a:t>
            </a:r>
            <a:r>
              <a:rPr lang="en-US" b="0" dirty="0"/>
              <a:t>- Let us therefore come boldly to the throne of grace, that we may obtain mercy and find grace to help in time of need.</a:t>
            </a:r>
          </a:p>
          <a:p>
            <a:pPr marL="274320" indent="-274320"/>
            <a:r>
              <a:rPr lang="en-US" b="0" dirty="0"/>
              <a:t>2.  We don’t have to be summoned to come before our King.</a:t>
            </a:r>
          </a:p>
          <a:p>
            <a:pPr marL="274320" indent="-274320"/>
            <a:r>
              <a:rPr lang="en-US" b="0" dirty="0"/>
              <a:t>3.  Our High Priest does not have office hours; we don’t need an appointment.</a:t>
            </a:r>
          </a:p>
          <a:p>
            <a:pPr marL="274320" indent="-274320"/>
            <a:r>
              <a:rPr lang="en-US" b="0" dirty="0"/>
              <a:t>4.  We can pray anytime </a:t>
            </a:r>
            <a:r>
              <a:rPr lang="en-US" b="0" dirty="0" err="1"/>
              <a:t>amd</a:t>
            </a:r>
            <a:r>
              <a:rPr lang="en-US" b="0" dirty="0"/>
              <a:t> anywhere.</a:t>
            </a:r>
          </a:p>
          <a:p>
            <a:pPr marL="274320" indent="-274320"/>
            <a:r>
              <a:rPr lang="en-US" b="0" dirty="0"/>
              <a:t>5.  We can pray without ceasing.</a:t>
            </a:r>
          </a:p>
          <a:p>
            <a:pPr marL="274320" indent="-274320"/>
            <a:r>
              <a:rPr lang="en-US" b="0" dirty="0"/>
              <a:t>6.  Jesus ever lives to make intercession for us.</a:t>
            </a:r>
          </a:p>
          <a:p>
            <a:pPr marL="274320" indent="-274320"/>
            <a:r>
              <a:rPr lang="en-US" b="0" dirty="0"/>
              <a:t>7.  When He is our Savior, Lord, and King, we will not have to fear, “if I perish, I perish.”</a:t>
            </a:r>
          </a:p>
          <a:p>
            <a:pPr marL="274320" indent="-274320"/>
            <a:r>
              <a:rPr lang="en-US" b="0" dirty="0"/>
              <a:t>8.  His promise is “whosoever believeth in Him shall </a:t>
            </a:r>
            <a:r>
              <a:rPr lang="en-US" b="1" dirty="0"/>
              <a:t>not</a:t>
            </a:r>
            <a:r>
              <a:rPr lang="en-US" b="0" dirty="0"/>
              <a:t> perish but have everlasting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2651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1.  She urged them to return to the homes where they grew up, and to find a husband to take the place of her sons who had died.</a:t>
            </a:r>
          </a:p>
          <a:p>
            <a:pPr marL="274320" indent="-274320"/>
            <a:r>
              <a:rPr lang="en-US" b="0" dirty="0"/>
              <a:t>2.  They both wept and wanted to go with her, but she finally convinced Orpah to return home, and she did so.</a:t>
            </a:r>
          </a:p>
          <a:p>
            <a:pPr marL="274320" indent="-274320"/>
            <a:r>
              <a:rPr lang="en-US" b="0" dirty="0"/>
              <a:t>3.  But Ruth refused.</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457200"/>
            <a:r>
              <a:rPr lang="en-US" dirty="0"/>
              <a:t>1.  Here we see two choices: one to go forward and the</a:t>
            </a:r>
            <a:r>
              <a:rPr lang="en-US" baseline="0" dirty="0"/>
              <a:t> other to turn back.</a:t>
            </a:r>
          </a:p>
          <a:p>
            <a:pPr marL="274320" indent="-457200"/>
            <a:r>
              <a:rPr lang="en-US" baseline="0" dirty="0"/>
              <a:t>2.  In choosing to go forward with Naomi, Ruth was choosing her God, Yahweh, and her people, God’s chosen people, Israel.</a:t>
            </a:r>
          </a:p>
          <a:p>
            <a:pPr marL="274320" indent="-457200"/>
            <a:r>
              <a:rPr lang="en-US" baseline="0" dirty="0"/>
              <a:t>3.  To turn back, Orpah was choosing the idols of Moab and a people that did not know the true God or worship Him.</a:t>
            </a:r>
          </a:p>
          <a:p>
            <a:pPr marL="274320" indent="-457200"/>
            <a:r>
              <a:rPr lang="en-US" baseline="0" dirty="0"/>
              <a:t>4.  We are confronted with the same two choices in the GC.</a:t>
            </a:r>
          </a:p>
          <a:p>
            <a:pPr marL="274320" indent="-457200"/>
            <a:r>
              <a:rPr lang="en-US" baseline="0" dirty="0"/>
              <a:t>5.  We can choose to serve the true God by receiving His Son Jesus as our Savior from sin and fellowship with God’s people.</a:t>
            </a:r>
          </a:p>
          <a:p>
            <a:pPr marL="274320" indent="-457200"/>
            <a:r>
              <a:rPr lang="en-US" baseline="0" dirty="0"/>
              <a:t>6.  Or we can choose to worship the idols of this world: the lust of the flesh, the lust of the eyes, and the pride of life.</a:t>
            </a:r>
          </a:p>
          <a:p>
            <a:pPr marL="274320" indent="-457200"/>
            <a:r>
              <a:rPr lang="en-US" baseline="0" dirty="0"/>
              <a:t>7.  We can follow Ruth toward God and His people or Orpah toward idols and the enemies of God’s people.</a:t>
            </a:r>
          </a:p>
          <a:p>
            <a:pPr marL="274320" indent="-457200"/>
            <a:r>
              <a:rPr lang="en-US" dirty="0"/>
              <a:t>8.  Our destiny depends on the choice we make.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altLang="en-US" dirty="0"/>
              <a:t>1.  The redeemer was the next of kin, a family member.</a:t>
            </a:r>
          </a:p>
          <a:p>
            <a:pPr marL="274320" indent="-274320"/>
            <a:r>
              <a:rPr lang="en-US" altLang="en-US" dirty="0"/>
              <a:t>2.  The redeemer could buy back a slave related to him or pay his debt to keep him from going into slavery.</a:t>
            </a:r>
          </a:p>
          <a:p>
            <a:pPr marL="274320" indent="-274320"/>
            <a:r>
              <a:rPr lang="en-US" altLang="en-US" dirty="0"/>
              <a:t>3.  The redeemer could also marry his relative’s widow to redeem her from childlessness. </a:t>
            </a:r>
          </a:p>
          <a:p>
            <a:pPr marL="274320" indent="-274320"/>
            <a:r>
              <a:rPr lang="en-US" b="0" dirty="0"/>
              <a:t>4.  This was based on the law of levirate marriage, in which a brother or close relative was obliged to marry his brother’s widow if the brother had no children.</a:t>
            </a:r>
          </a:p>
          <a:p>
            <a:pPr marL="274320" indent="-274320"/>
            <a:r>
              <a:rPr lang="en-US" b="0" dirty="0"/>
              <a:t>5.  This would prevent the dead brother from losing his name and possessions among the people of God.</a:t>
            </a:r>
          </a:p>
          <a:p>
            <a:pPr marL="274320" indent="-274320"/>
            <a:r>
              <a:rPr lang="en-US" b="0" dirty="0"/>
              <a:t>6.  This was the kind of kinsman-redeemer that Boaz was to Ruth.</a:t>
            </a:r>
          </a:p>
          <a:p>
            <a:pPr marL="274320" indent="-274320"/>
            <a:endParaRPr lang="en-US" dirty="0"/>
          </a:p>
          <a:p>
            <a:pPr marL="274320" indent="-274320"/>
            <a:r>
              <a:rPr lang="en-US" b="1" dirty="0"/>
              <a:t>B4:</a:t>
            </a:r>
          </a:p>
          <a:p>
            <a:pPr marL="274320" indent="-274320"/>
            <a:r>
              <a:rPr lang="en-US" dirty="0"/>
              <a:t>[See notes on linked slide.]</a:t>
            </a:r>
          </a:p>
          <a:p>
            <a:pPr marL="274320" indent="-274320"/>
            <a:endParaRPr lang="en-US" dirty="0"/>
          </a:p>
          <a:p>
            <a:pPr marL="274320" indent="-274320"/>
            <a:r>
              <a:rPr lang="en-US" b="1" dirty="0"/>
              <a:t>B5:</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b="1" dirty="0"/>
          </a:p>
          <a:p>
            <a:pPr marL="274320" indent="-274320"/>
            <a:r>
              <a:rPr lang="en-US" b="1" dirty="0"/>
              <a:t>B6:</a:t>
            </a:r>
          </a:p>
          <a:p>
            <a:pPr marL="274320" indent="-274320"/>
            <a:r>
              <a:rPr lang="en-US" dirty="0"/>
              <a:t>1.  First, Jesus became our kinsman by becoming one of us.</a:t>
            </a:r>
          </a:p>
          <a:p>
            <a:pPr marL="274320" indent="-274320"/>
            <a:r>
              <a:rPr lang="en-US" dirty="0"/>
              <a:t>2.  In the incarnation, He</a:t>
            </a:r>
            <a:r>
              <a:rPr lang="en-US" baseline="0" dirty="0"/>
              <a:t> joined the human family and was born with human flesh.</a:t>
            </a:r>
          </a:p>
          <a:p>
            <a:pPr marL="274320" indent="-274320"/>
            <a:r>
              <a:rPr lang="en-US" baseline="0" dirty="0"/>
              <a:t>3.  He had all the physical liabilities of humanity but none of the sinful propensities.</a:t>
            </a:r>
          </a:p>
          <a:p>
            <a:pPr marL="274320" indent="-274320"/>
            <a:r>
              <a:rPr lang="en-US" dirty="0"/>
              <a:t>4.  He was fully human so He could be the kinsman for every sinner.</a:t>
            </a:r>
          </a:p>
          <a:p>
            <a:pPr marL="274320" indent="-274320"/>
            <a:r>
              <a:rPr lang="en-US" dirty="0"/>
              <a:t>5.  Like the kinsman redeemer, Jesus wants to marry His bride, the church.</a:t>
            </a:r>
          </a:p>
          <a:p>
            <a:pPr marL="274320" indent="-274320"/>
            <a:r>
              <a:rPr lang="en-US" dirty="0"/>
              <a:t>6.  He doesn’t just</a:t>
            </a:r>
            <a:r>
              <a:rPr lang="en-US" baseline="0" dirty="0"/>
              <a:t> pay the ransom; He marries the ransomed.</a:t>
            </a:r>
          </a:p>
          <a:p>
            <a:pPr marL="274320" indent="-274320"/>
            <a:r>
              <a:rPr lang="en-US" baseline="0" dirty="0"/>
              <a:t>7.  He wants to have an intimate relationship with us forever and ever.</a:t>
            </a:r>
          </a:p>
          <a:p>
            <a:pPr marL="274320" indent="-274320"/>
            <a:r>
              <a:rPr lang="en-US" baseline="0" dirty="0"/>
              <a:t>8.  He wants us to be fruitful citizens of His kingdom.</a:t>
            </a:r>
          </a:p>
          <a:p>
            <a:pPr marL="274320" indent="-274320"/>
            <a:r>
              <a:rPr lang="en-US" dirty="0"/>
              <a:t>9.  He wants to shower us with His love, and He wants us to respond by loving Him back.</a:t>
            </a:r>
          </a:p>
          <a:p>
            <a:pPr marL="274320" indent="-274320"/>
            <a:r>
              <a:rPr lang="en-US" dirty="0"/>
              <a:t>10. That relationship</a:t>
            </a:r>
            <a:r>
              <a:rPr lang="en-US" baseline="0" dirty="0"/>
              <a:t> can begin as soon as we accept Him as our kinsman and Redeemer.</a:t>
            </a:r>
          </a:p>
          <a:p>
            <a:pPr marL="274320" indent="-274320"/>
            <a:endParaRPr lang="en-US" baseline="0" dirty="0"/>
          </a:p>
          <a:p>
            <a:pPr marL="274320" indent="-274320"/>
            <a:r>
              <a:rPr lang="en-US" b="1" baseline="0" dirty="0"/>
              <a:t>B7:</a:t>
            </a:r>
          </a:p>
          <a:p>
            <a:pPr marL="274320" indent="-274320"/>
            <a:r>
              <a:rPr lang="en-US" baseline="0" dirty="0"/>
              <a:t>1.  Even though we were enslaved by the devil, it was not to the devil that the ransom was paid.</a:t>
            </a:r>
          </a:p>
          <a:p>
            <a:pPr marL="274320" indent="-274320"/>
            <a:r>
              <a:rPr lang="en-US" baseline="0" dirty="0"/>
              <a:t>2.  Redemption is a metaphor for what Christ did in becoming our substitute and dying in our place.</a:t>
            </a:r>
          </a:p>
          <a:p>
            <a:pPr marL="274320" indent="-274320"/>
            <a:r>
              <a:rPr lang="en-US" baseline="0" dirty="0"/>
              <a:t>3.  The best we can do is to say that the ransom was paid to the justice of God.</a:t>
            </a:r>
          </a:p>
          <a:p>
            <a:pPr marL="274320" indent="-274320"/>
            <a:r>
              <a:rPr lang="en-US" baseline="0" dirty="0"/>
              <a:t>4.  God’s justice was satisfied by the substitutionary death of Christ for the sins of the world.</a:t>
            </a:r>
          </a:p>
          <a:p>
            <a:pPr marL="274320" indent="-274320"/>
            <a:r>
              <a:rPr lang="en-US" baseline="0" dirty="0"/>
              <a:t>5.  As the creator, His life was worth more than all of His creatures.</a:t>
            </a:r>
          </a:p>
          <a:p>
            <a:pPr marL="274320" indent="-274320"/>
            <a:r>
              <a:rPr lang="en-US" baseline="0" dirty="0"/>
              <a:t>6.  As the sinless Son of God, His death was sufficient to pay for the sins of the world.  </a:t>
            </a:r>
            <a:endParaRPr lang="en-US" dirty="0"/>
          </a:p>
          <a:p>
            <a:pPr marL="274320" indent="-274320"/>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6928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aseline="0" dirty="0"/>
              <a:t>[See notes on linked slide.]</a:t>
            </a:r>
          </a:p>
          <a:p>
            <a:pPr marL="274320" indent="-274320"/>
            <a:endParaRPr lang="en-US" baseline="0" dirty="0"/>
          </a:p>
          <a:p>
            <a:pPr marL="274320" indent="-274320"/>
            <a:r>
              <a:rPr lang="en-US" b="1" dirty="0"/>
              <a:t>B2:</a:t>
            </a:r>
          </a:p>
          <a:p>
            <a:pPr marL="274320" indent="-274320"/>
            <a:r>
              <a:rPr lang="en-US" dirty="0"/>
              <a:t>1.  In the previous kingdom of Babylon, Shadrach, Meshach, and Abednego refused to bow</a:t>
            </a:r>
            <a:r>
              <a:rPr lang="en-US" baseline="0" dirty="0"/>
              <a:t> down and worship Nebuchadnezzar’s image.</a:t>
            </a:r>
          </a:p>
          <a:p>
            <a:pPr marL="274320" indent="-274320"/>
            <a:r>
              <a:rPr lang="en-US" baseline="0" dirty="0"/>
              <a:t>2.  Their refusal marked them for death in the fiery furnace.</a:t>
            </a:r>
          </a:p>
          <a:p>
            <a:pPr marL="274320" indent="-274320"/>
            <a:r>
              <a:rPr lang="en-US" baseline="0" dirty="0"/>
              <a:t>3.  Mordecai’s refusal marked him for death along with all of his people, and all their goods could be plundered by those who killed them.</a:t>
            </a:r>
          </a:p>
          <a:p>
            <a:pPr marL="274320" indent="-274320"/>
            <a:endParaRPr lang="en-US" baseline="0" dirty="0"/>
          </a:p>
          <a:p>
            <a:pPr marL="274320" indent="-274320"/>
            <a:r>
              <a:rPr lang="en-US" b="1" baseline="0" dirty="0"/>
              <a:t>B3:</a:t>
            </a:r>
          </a:p>
          <a:p>
            <a:pPr marL="274320" indent="-274320"/>
            <a:r>
              <a:rPr lang="en-US" dirty="0"/>
              <a:t>[See notes on linked slide.]</a:t>
            </a:r>
          </a:p>
          <a:p>
            <a:pPr marL="274320" indent="-274320"/>
            <a:endParaRPr lang="en-US" dirty="0"/>
          </a:p>
          <a:p>
            <a:pPr marL="274320" indent="-274320"/>
            <a:r>
              <a:rPr lang="en-US" b="1" baseline="0" dirty="0"/>
              <a:t>B4:</a:t>
            </a:r>
          </a:p>
          <a:p>
            <a:pPr marL="274320" indent="-274320"/>
            <a:r>
              <a:rPr lang="en-US" dirty="0"/>
              <a:t>[See notes on linked slide.]</a:t>
            </a:r>
          </a:p>
          <a:p>
            <a:pPr marL="274320" indent="-274320"/>
            <a:endParaRPr lang="en-US" dirty="0"/>
          </a:p>
          <a:p>
            <a:pPr marL="274320" indent="-274320"/>
            <a:r>
              <a:rPr lang="en-US" b="1" dirty="0"/>
              <a:t>B5:</a:t>
            </a:r>
          </a:p>
          <a:p>
            <a:pPr marL="274320" indent="-274320"/>
            <a:r>
              <a:rPr lang="en-US" dirty="0"/>
              <a:t>1.  Let’s resolve to be faithful to the end, no matter how severe the threats against us.</a:t>
            </a:r>
          </a:p>
          <a:p>
            <a:pPr marL="274320" indent="-274320"/>
            <a:r>
              <a:rPr lang="en-US" dirty="0"/>
              <a:t>2.  In the words of Queen Esther: “If I perish, I perish.”</a:t>
            </a:r>
          </a:p>
          <a:p>
            <a:pPr marL="274320" indent="-274320"/>
            <a:r>
              <a:rPr lang="en-US" dirty="0"/>
              <a:t>3.  If we perish in the death decree, this is only the first death.</a:t>
            </a:r>
          </a:p>
          <a:p>
            <a:pPr marL="274320" indent="-274320"/>
            <a:r>
              <a:rPr lang="en-US" dirty="0"/>
              <a:t>4.  It is God who will have the final say on who lives eternally and who perishes in the second death.</a:t>
            </a:r>
          </a:p>
          <a:p>
            <a:pPr marL="274320" lvl="1" indent="-274320"/>
            <a:r>
              <a:rPr lang="en-US" dirty="0"/>
              <a:t>5.  Our security, regardless of the threats we face, is in our relationship with Jesus.</a:t>
            </a:r>
          </a:p>
          <a:p>
            <a:pPr marL="274320" lvl="1" indent="-274320"/>
            <a:r>
              <a:rPr lang="en-US" b="1" dirty="0"/>
              <a:t>1 John 5:12 NKJV</a:t>
            </a:r>
            <a:r>
              <a:rPr lang="en-US" dirty="0"/>
              <a:t> - He who has the Son has life; he who does not have the Son of God does not have life.</a:t>
            </a:r>
          </a:p>
          <a:p>
            <a:pPr marL="274320" lvl="1" indent="-274320"/>
            <a:r>
              <a:rPr lang="en-US" dirty="0"/>
              <a:t>Let’s choose life by choosing Jesus!</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0432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preparation did Esther make for going before the king?</a:t>
            </a:r>
          </a:p>
          <a:p>
            <a:pPr marL="274320" indent="-274320"/>
            <a:r>
              <a:rPr lang="en-US" dirty="0"/>
              <a:t>1.  Well, </a:t>
            </a:r>
            <a:r>
              <a:rPr lang="en-US" b="0" dirty="0"/>
              <a:t>I’m sure she made herself beautiful and appealing, but that’s not what the Bible records.</a:t>
            </a:r>
          </a:p>
          <a:p>
            <a:pPr marL="274320" indent="-274320"/>
            <a:r>
              <a:rPr lang="en-US" dirty="0"/>
              <a:t>2.  What did she do?  She fasted for three days along with all her attendants.</a:t>
            </a:r>
          </a:p>
          <a:p>
            <a:pPr marL="274320" indent="-274320"/>
            <a:r>
              <a:rPr lang="en-US" dirty="0"/>
              <a:t>3.  And she sent word to Mordecai to have all the Jews in the capital city fast along with her.</a:t>
            </a:r>
          </a:p>
          <a:p>
            <a:pPr marL="274320" indent="-274320"/>
            <a:endParaRPr lang="en-US" dirty="0"/>
          </a:p>
          <a:p>
            <a:pPr marL="274320" indent="-274320"/>
            <a:r>
              <a:rPr lang="en-US" b="1" dirty="0"/>
              <a:t>Q2: Now what usually goes along with fasting?</a:t>
            </a:r>
          </a:p>
          <a:p>
            <a:pPr marL="274320" indent="-274320"/>
            <a:r>
              <a:rPr lang="en-US" dirty="0"/>
              <a:t>1.  Prayer always goes along with biblical fasting.</a:t>
            </a:r>
          </a:p>
          <a:p>
            <a:pPr marL="274320" indent="-274320"/>
            <a:r>
              <a:rPr lang="en-US" dirty="0"/>
              <a:t>2.  Biblical fasting is not to lose weight; it is to clear your mind to seek God with all your heart.</a:t>
            </a:r>
          </a:p>
          <a:p>
            <a:pPr marL="274320" indent="-274320"/>
            <a:r>
              <a:rPr lang="en-US" dirty="0"/>
              <a:t>3.  It is to take away the distraction of the routine of preparing food and eating so that you can devote yourself fully to seeking God in prayer.</a:t>
            </a:r>
          </a:p>
          <a:p>
            <a:pPr marL="274320" indent="-274320"/>
            <a:r>
              <a:rPr lang="en-US" dirty="0"/>
              <a:t>4.  So even though prayer is not specifically mentioned here, it is assumed to be the very reason for fasting.</a:t>
            </a:r>
          </a:p>
          <a:p>
            <a:pPr marL="274320" indent="-274320"/>
            <a:r>
              <a:rPr lang="en-US" dirty="0"/>
              <a:t>5.  And she had every reason to pray: she was taking her life in her hands and needed divine intervention to soften the king’s heart toward her.</a:t>
            </a:r>
          </a:p>
          <a:p>
            <a:pPr marL="274320" indent="-274320"/>
            <a:endParaRPr lang="en-US" dirty="0"/>
          </a:p>
          <a:p>
            <a:pPr marL="274320" indent="-274320"/>
            <a:r>
              <a:rPr lang="en-US" b="1" dirty="0"/>
              <a:t>Q3: How were their prayers answered?</a:t>
            </a:r>
          </a:p>
          <a:p>
            <a:pPr marL="274320" indent="-274320"/>
            <a:r>
              <a:rPr lang="en-US" dirty="0"/>
              <a:t>1.  The king held out his scepter to her and received her warmly. (Memory text)</a:t>
            </a:r>
          </a:p>
          <a:p>
            <a:pPr marL="274320" indent="-274320"/>
            <a:endParaRPr lang="en-US" dirty="0"/>
          </a:p>
          <a:p>
            <a:pPr marL="274320" indent="-274320"/>
            <a:r>
              <a:rPr lang="en-US" b="1" dirty="0"/>
              <a:t>Q4:  Is there a lesson for us here?</a:t>
            </a:r>
          </a:p>
          <a:p>
            <a:pPr marL="274320" indent="-274320"/>
            <a:r>
              <a:rPr lang="en-US" dirty="0"/>
              <a:t>1.  Before we undertake a major step in ministry for the Lord, we need to prepare as well.</a:t>
            </a:r>
          </a:p>
          <a:p>
            <a:pPr marL="274320" indent="-274320"/>
            <a:r>
              <a:rPr lang="en-US" dirty="0"/>
              <a:t>2.  We need to spend time in earnest prayer, perhaps with fasting as well, to seek the Lord’s favor and guidance.</a:t>
            </a:r>
          </a:p>
          <a:p>
            <a:pPr marL="274320" indent="-274320"/>
            <a:r>
              <a:rPr lang="en-US" dirty="0"/>
              <a:t>3.  The best way for us to prepare for the challenges of life is to surrender to the will of God and seek His Spirit to lead us in the path we should go.</a:t>
            </a:r>
          </a:p>
          <a:p>
            <a:pPr marL="274320" indent="-274320"/>
            <a:r>
              <a:rPr lang="en-US" b="1" dirty="0"/>
              <a:t>Proverbs 3:5-6 NKJV </a:t>
            </a:r>
            <a:r>
              <a:rPr lang="en-US" dirty="0"/>
              <a:t>- Trust in the LORD with all your heart, And lean not on your own understanding; 6 In all your ways acknowledge Him, And He shall direct your paths.</a:t>
            </a:r>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969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b="1" dirty="0"/>
              <a:t>Q1:  How do you think Naomi is feeling at this point?</a:t>
            </a:r>
          </a:p>
          <a:p>
            <a:pPr marL="274320" indent="-274320"/>
            <a:r>
              <a:rPr lang="en-US" dirty="0"/>
              <a:t>1.  Maybe a little bit like Job?</a:t>
            </a:r>
          </a:p>
          <a:p>
            <a:pPr marL="274320" indent="-274320"/>
            <a:r>
              <a:rPr lang="en-US" dirty="0"/>
              <a:t>2.  The Lord has given and the Lord has taken away?</a:t>
            </a:r>
          </a:p>
          <a:p>
            <a:pPr marL="274320" indent="-274320"/>
            <a:r>
              <a:rPr lang="en-US" dirty="0"/>
              <a:t>3.  She was probably pretty discouraged at this point.</a:t>
            </a:r>
          </a:p>
          <a:p>
            <a:pPr marL="274320" indent="-274320"/>
            <a:r>
              <a:rPr lang="en-US" dirty="0"/>
              <a:t>4.  In fact, when she got back to Bethlehem, she wanted to change her name.</a:t>
            </a:r>
          </a:p>
          <a:p>
            <a:pPr marL="274320" indent="-274320"/>
            <a:r>
              <a:rPr lang="en-US" b="1" dirty="0"/>
              <a:t>Ruth 1:20 ESV</a:t>
            </a:r>
            <a:r>
              <a:rPr lang="en-US" dirty="0"/>
              <a:t> -  She said to them, "Do not call me Naomi; call me Mara, for the Almighty has dealt very bitterly with me.</a:t>
            </a:r>
          </a:p>
          <a:p>
            <a:pPr marL="274320" indent="-274320"/>
            <a:r>
              <a:rPr lang="en-US" dirty="0"/>
              <a:t>5.  The word Mara means bitter.</a:t>
            </a:r>
          </a:p>
          <a:p>
            <a:pPr marL="274320" indent="-274320"/>
            <a:r>
              <a:rPr lang="en-US" dirty="0"/>
              <a:t>6.  So she, like Job, questioned the Lord: Why me, why now, why this?</a:t>
            </a:r>
          </a:p>
          <a:p>
            <a:pPr marL="274320" indent="-274320"/>
            <a:r>
              <a:rPr lang="en-US" dirty="0"/>
              <a:t>7.  Often in Hebrew thought, what the Lord does not prevent, he causes.</a:t>
            </a:r>
          </a:p>
          <a:p>
            <a:pPr marL="274320" indent="-274320"/>
            <a:r>
              <a:rPr lang="en-US" dirty="0"/>
              <a:t>8.  But as we learn from the book of Job, the cause of evil is often the work of Satan, not God.</a:t>
            </a:r>
          </a:p>
          <a:p>
            <a:pPr marL="274320" indent="-274320"/>
            <a:endParaRPr lang="en-US" dirty="0"/>
          </a:p>
          <a:p>
            <a:pPr marL="274320" indent="-274320"/>
            <a:r>
              <a:rPr lang="en-US" b="1" dirty="0"/>
              <a:t>Q2:  Even though Naomi found herself in a very difficult situation, what resource did she still have on her side?</a:t>
            </a:r>
          </a:p>
          <a:p>
            <a:pPr marL="274320" indent="-274320"/>
            <a:r>
              <a:rPr lang="en-US" dirty="0"/>
              <a:t>1.  She had a God who loved her and was able to deliver her from her distress.</a:t>
            </a:r>
          </a:p>
          <a:p>
            <a:pPr marL="274320" indent="-274320"/>
            <a:r>
              <a:rPr lang="en-US" dirty="0"/>
              <a:t>2.  Romans 8:28 tells us something about the God she served.</a:t>
            </a:r>
          </a:p>
          <a:p>
            <a:pPr marL="274320" indent="-274320"/>
            <a:r>
              <a:rPr lang="en-US" b="1" dirty="0"/>
              <a:t>Romans 8:28 NIV</a:t>
            </a:r>
            <a:r>
              <a:rPr lang="en-US" dirty="0"/>
              <a:t> - And we know that, in all things, God works for the good of those who love him, who have been called according to his purpose.</a:t>
            </a:r>
          </a:p>
          <a:p>
            <a:pPr marL="274320" indent="-274320"/>
            <a:r>
              <a:rPr lang="en-US" dirty="0"/>
              <a:t>3.  God is in the business of bringing good out of the discord that Satan sows.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kind of family ties do we see here between these two women?</a:t>
            </a:r>
          </a:p>
          <a:p>
            <a:pPr marL="274320" indent="-274320"/>
            <a:r>
              <a:rPr lang="en-US" b="0" dirty="0"/>
              <a:t>1.  They loved each other.</a:t>
            </a:r>
          </a:p>
          <a:p>
            <a:pPr marL="274320" indent="-274320"/>
            <a:r>
              <a:rPr lang="en-US" b="0" dirty="0"/>
              <a:t>2.  Ruth’s love for Naomi was stronger than her love for her own mother, her own home, her own countrymen, her own gods.</a:t>
            </a:r>
          </a:p>
          <a:p>
            <a:pPr marL="274320" indent="-274320"/>
            <a:r>
              <a:rPr lang="en-US" b="0" dirty="0"/>
              <a:t>3.  Naomi must have made a very positive impact on this young woman’s life.</a:t>
            </a:r>
          </a:p>
          <a:p>
            <a:pPr marL="274320" indent="-274320"/>
            <a:r>
              <a:rPr lang="en-US" b="0" dirty="0"/>
              <a:t>4.  While she may have realized that life would be easier in her own country where she could remarry and start over, it didn’t matter.</a:t>
            </a:r>
          </a:p>
          <a:p>
            <a:pPr marL="274320" indent="-274320"/>
            <a:r>
              <a:rPr lang="en-US" b="0" dirty="0"/>
              <a:t>5.  She loved Naomi too much to abandon, her.</a:t>
            </a:r>
          </a:p>
          <a:p>
            <a:pPr marL="274320" indent="-274320"/>
            <a:r>
              <a:rPr lang="en-US" b="0" dirty="0"/>
              <a:t>6.  One has to wonder if it was not only Naomi, but Naomi’s God that compelled her to seek a life in a nation where the true God was worshipped rather than idols.</a:t>
            </a:r>
          </a:p>
          <a:p>
            <a:pPr marL="274320" indent="-274320"/>
            <a:r>
              <a:rPr lang="en-US" b="0" dirty="0"/>
              <a:t>7.  Here she says, “Your God will be my God.”</a:t>
            </a:r>
          </a:p>
          <a:p>
            <a:pPr marL="274320" indent="-274320"/>
            <a:r>
              <a:rPr lang="en-US" b="0" dirty="0"/>
              <a:t>8.  And in the last line, she uses the LORD’s name, Yahweh (all caps), to swear her allegiance to Naomi.</a:t>
            </a:r>
          </a:p>
          <a:p>
            <a:pPr marL="274320" indent="-274320"/>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31304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To get a better understanding of Boaz, we should read the whole chapter…</a:t>
            </a:r>
          </a:p>
          <a:p>
            <a:pPr marL="274320" indent="-274320"/>
            <a:endParaRPr lang="en-US" b="1" dirty="0"/>
          </a:p>
          <a:p>
            <a:pPr marL="274320" indent="-274320"/>
            <a:r>
              <a:rPr lang="en-US" b="1" dirty="0"/>
              <a:t>Q1:  What can we glean from these verses about the kind of man Boaz was?</a:t>
            </a:r>
          </a:p>
          <a:p>
            <a:pPr marL="274320" indent="-274320"/>
            <a:r>
              <a:rPr lang="en-US" b="0" dirty="0"/>
              <a:t>1.  First, Scripture calls him a worthy man.</a:t>
            </a:r>
          </a:p>
          <a:p>
            <a:pPr marL="274320" indent="-274320"/>
            <a:r>
              <a:rPr lang="en-US" b="0" dirty="0"/>
              <a:t>2.  He was worthy of honor and praise among his fellow men.</a:t>
            </a:r>
          </a:p>
          <a:p>
            <a:pPr marL="274320" indent="-274320"/>
            <a:r>
              <a:rPr lang="en-US" b="0" dirty="0"/>
              <a:t>3.  He was a man of virtue.</a:t>
            </a:r>
          </a:p>
          <a:p>
            <a:pPr marL="274320" indent="-274320"/>
            <a:r>
              <a:rPr lang="en-US" b="0" dirty="0"/>
              <a:t>4.  Second, he was a godly man.</a:t>
            </a:r>
          </a:p>
          <a:p>
            <a:pPr marL="274320" indent="-274320"/>
            <a:r>
              <a:rPr lang="en-US" b="0" dirty="0"/>
              <a:t>5.  He greeted others with a godly blessing, “The LORD be with you.”</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6.  Third, he was </a:t>
            </a:r>
            <a:r>
              <a:rPr lang="en-US" altLang="en-US" dirty="0">
                <a:latin typeface="Arial" panose="020B0604020202020204" pitchFamily="34" charset="0"/>
              </a:rPr>
              <a:t>kind, considerate, protective, and generous.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7.  He wanted Ruth to be safe, and he knew she would be safe among his workers.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8.  He told his young men not to touch her.</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9.  He told her to drink what she wanted from the water vessels for the workers.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10. He was complimentary.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11. He told Ruth how much he appreciated all she had done for Naomi.</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12. And he invoked God’s blessing upon her saying:</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b="1" dirty="0">
                <a:latin typeface="Arial" panose="020B0604020202020204" pitchFamily="34" charset="0"/>
              </a:rPr>
              <a:t>Ruth 2:12 ESV</a:t>
            </a:r>
            <a:r>
              <a:rPr lang="en-US" altLang="en-US" dirty="0">
                <a:latin typeface="Arial" panose="020B0604020202020204" pitchFamily="34" charset="0"/>
              </a:rPr>
              <a:t> - The LORD repay you for what you have done, and a full reward be given you by the LORD, the God of Israel, under whose wings you have come to take refuge!"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13. As we go on in the story, we find that Boaz was generous with his food, made sure Ruth got plenty to glean, and that she was not reproached or embarrassed by the other workers.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14. He was a kind, loving man with a big heart who loved the Lord and wanted the best for Ruth.</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endParaRP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Q1: How does Ruth respond to the kindness of Boaz here?</a:t>
            </a:r>
          </a:p>
          <a:p>
            <a:pPr marL="274320" indent="-274320"/>
            <a:r>
              <a:rPr lang="en-US" b="0" baseline="0" dirty="0"/>
              <a:t>1.  She is very humble and very respectful.</a:t>
            </a:r>
          </a:p>
          <a:p>
            <a:pPr marL="274320" indent="-274320"/>
            <a:r>
              <a:rPr lang="en-US" b="0" baseline="0" dirty="0"/>
              <a:t>2.  She calls him lord (lower case), and she calls herself his servant.</a:t>
            </a:r>
          </a:p>
          <a:p>
            <a:pPr marL="274320" indent="-274320"/>
            <a:endParaRPr lang="en-US" b="0" baseline="0" dirty="0"/>
          </a:p>
          <a:p>
            <a:pPr marL="274320" indent="-274320"/>
            <a:r>
              <a:rPr lang="en-US" b="1" baseline="0" dirty="0"/>
              <a:t>Q2: What characteristics exhibited by Boaz and Ruth provide a good foundation for marriage?</a:t>
            </a:r>
          </a:p>
          <a:p>
            <a:pPr marL="274320" indent="-274320"/>
            <a:r>
              <a:rPr lang="en-US" b="0" baseline="0" dirty="0"/>
              <a:t>1.  Boaz was kind and loving; Ruth was kind and respectful.</a:t>
            </a:r>
          </a:p>
          <a:p>
            <a:pPr marL="274320" indent="-274320"/>
            <a:r>
              <a:rPr lang="en-US" b="0" baseline="0" dirty="0"/>
              <a:t>2.  Love and respect are essential to a good marriage that will last.</a:t>
            </a:r>
          </a:p>
          <a:p>
            <a:pPr marL="274320" indent="-274320"/>
            <a:r>
              <a:rPr lang="en-US" b="0" baseline="0" dirty="0"/>
              <a:t>3.  Now both husband and wife should love and respect each other.</a:t>
            </a:r>
          </a:p>
          <a:p>
            <a:pPr marL="274320" indent="-274320"/>
            <a:r>
              <a:rPr lang="en-US" b="0" baseline="0" dirty="0"/>
              <a:t>4.  But it is true that women have a greater need for love and men have a greater need for respect.</a:t>
            </a:r>
          </a:p>
          <a:p>
            <a:pPr marL="274320" indent="-274320"/>
            <a:r>
              <a:rPr lang="en-US" b="0" baseline="0" dirty="0"/>
              <a:t>5.  The apostle Paul points this out at the end of Ephesians 5.</a:t>
            </a:r>
          </a:p>
          <a:p>
            <a:pPr marL="274320" indent="-274320"/>
            <a:r>
              <a:rPr lang="en-US" b="0" baseline="0" dirty="0"/>
              <a:t>6.  He tells wives to submit themselves to their own husband as unto the Lord.</a:t>
            </a:r>
          </a:p>
          <a:p>
            <a:pPr marL="274320" indent="-274320"/>
            <a:r>
              <a:rPr lang="en-US" b="0" baseline="0" dirty="0"/>
              <a:t>7.  And he tells husbands to love their wives even as Christ also loved the church and gave himself for it.</a:t>
            </a:r>
          </a:p>
          <a:p>
            <a:pPr marL="274320" indent="-274320"/>
            <a:r>
              <a:rPr lang="en-US" b="0" baseline="0" dirty="0"/>
              <a:t>8.  He summarizes his instructions to husbands and wives with these words:</a:t>
            </a:r>
          </a:p>
          <a:p>
            <a:pPr marL="274320" indent="-274320"/>
            <a:r>
              <a:rPr lang="en-US" b="1" baseline="0" dirty="0"/>
              <a:t>Ephesians 5:33 ESV</a:t>
            </a:r>
            <a:r>
              <a:rPr lang="en-US" b="0" baseline="0" dirty="0"/>
              <a:t> - However, let each one of you love his wife as himself, and let the wife see that she respects her husband.</a:t>
            </a:r>
          </a:p>
          <a:p>
            <a:pPr marL="274320" indent="-274320"/>
            <a:r>
              <a:rPr lang="en-US" b="0" baseline="0" dirty="0"/>
              <a:t>9.  Love and respect should form the foundation of Christian marriages that follow the Biblical ideal.</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1127251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defRPr/>
            </a:pPr>
            <a:r>
              <a:rPr lang="en-US" b="1" dirty="0"/>
              <a:t>Q1:  Who is proposing to whom?</a:t>
            </a:r>
          </a:p>
          <a:p>
            <a:pPr marL="274320" indent="-274320">
              <a:defRPr/>
            </a:pPr>
            <a:r>
              <a:rPr lang="en-US" b="0" dirty="0"/>
              <a:t>1.  This is actually Ruth proposing to Boaz.</a:t>
            </a:r>
          </a:p>
          <a:p>
            <a:pPr marL="274320" indent="-274320">
              <a:defRPr/>
            </a:pPr>
            <a:r>
              <a:rPr lang="en-US" b="0" dirty="0"/>
              <a:t>2.  She is asking him to become her kinsman-redeemer.</a:t>
            </a:r>
          </a:p>
          <a:p>
            <a:pPr marL="274320" indent="-274320">
              <a:defRPr/>
            </a:pPr>
            <a:r>
              <a:rPr lang="en-US" b="0" dirty="0"/>
              <a:t>3.  Apparently, this is the way it was done.</a:t>
            </a:r>
          </a:p>
          <a:p>
            <a:pPr marL="274320" indent="-274320">
              <a:defRPr/>
            </a:pPr>
            <a:r>
              <a:rPr lang="en-US" b="0" dirty="0"/>
              <a:t>4.  If someone wanted to be redeemed, they had to ask.</a:t>
            </a:r>
          </a:p>
          <a:p>
            <a:pPr marL="274320" indent="-274320">
              <a:defRPr/>
            </a:pPr>
            <a:endParaRPr lang="en-US" b="0" dirty="0"/>
          </a:p>
          <a:p>
            <a:pPr marL="274320" indent="-274320">
              <a:defRPr/>
            </a:pPr>
            <a:r>
              <a:rPr lang="en-US" b="1" dirty="0"/>
              <a:t>Q2:  If Boaz is a type of Christ, how does this reflect how we are redeemed.</a:t>
            </a:r>
          </a:p>
          <a:p>
            <a:pPr marL="274320" indent="-274320">
              <a:defRPr/>
            </a:pPr>
            <a:r>
              <a:rPr lang="en-US" b="0" dirty="0"/>
              <a:t>1.  Certainly, Christ is willing to be our Redeemer.  </a:t>
            </a:r>
          </a:p>
          <a:p>
            <a:pPr marL="274320" indent="-274320">
              <a:defRPr/>
            </a:pPr>
            <a:r>
              <a:rPr lang="en-US" b="0" dirty="0"/>
              <a:t>2.  That’s why He died.</a:t>
            </a:r>
          </a:p>
          <a:p>
            <a:pPr marL="274320" indent="-274320">
              <a:defRPr/>
            </a:pPr>
            <a:r>
              <a:rPr lang="en-US" b="0" dirty="0"/>
              <a:t>3.  But the point of the type here is that we need to ask Him to be our redeemer.</a:t>
            </a:r>
          </a:p>
          <a:p>
            <a:pPr marL="274320" indent="-274320">
              <a:defRPr/>
            </a:pPr>
            <a:r>
              <a:rPr lang="en-US" b="0" dirty="0"/>
              <a:t>4.  We need to kneel at His feet and ask Him to spread the corner of His righteous robe over us.</a:t>
            </a:r>
          </a:p>
          <a:p>
            <a:pPr marL="274320" indent="-274320">
              <a:defRPr/>
            </a:pPr>
            <a:r>
              <a:rPr lang="en-US" b="0" dirty="0"/>
              <a:t>5.  We need to receive Him as our Redeemer, and ask Him to forgive our sins.</a:t>
            </a:r>
          </a:p>
          <a:p>
            <a:pPr marL="274320" indent="-274320">
              <a:defRPr/>
            </a:pPr>
            <a:r>
              <a:rPr lang="en-US" b="0" dirty="0"/>
              <a:t>6.  Only when we permit Him to deal with our sins can He redeem us from eternal death.</a:t>
            </a:r>
          </a:p>
          <a:p>
            <a:pPr marL="274320" indent="-274320">
              <a:defRPr/>
            </a:pPr>
            <a:r>
              <a:rPr lang="en-US" b="0" dirty="0"/>
              <a:t>7.  We cannot be redeemed until we are justified by grace through faith.</a:t>
            </a:r>
          </a:p>
          <a:p>
            <a:pPr marL="274320" indent="-274320">
              <a:defRPr/>
            </a:pPr>
            <a:r>
              <a:rPr lang="en-US" b="0" dirty="0"/>
              <a:t>8.  We need to come to Jesus and ask Him to be our Savior from sin.</a:t>
            </a:r>
          </a:p>
          <a:p>
            <a:pPr marL="274320" indent="-274320">
              <a:defRPr/>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118927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So this was a meeting in the city gate of Bethlehem where Boaz gathered a group of witnesses and another relative of Elimelek.</a:t>
            </a:r>
          </a:p>
          <a:p>
            <a:pPr marL="274320" indent="-274320"/>
            <a:r>
              <a:rPr lang="en-US" b="0" dirty="0"/>
              <a:t>2.  This was a closer relative than Boaz, so he had first dibs on purchasing the land.</a:t>
            </a:r>
          </a:p>
          <a:p>
            <a:pPr marL="274320" indent="-274320"/>
            <a:r>
              <a:rPr lang="en-US" b="0" dirty="0"/>
              <a:t>3.  He was actually going to buy the land until Boaz informed him that he would also have to marry Ruth.</a:t>
            </a:r>
          </a:p>
          <a:p>
            <a:pPr marL="274320" indent="-274320"/>
            <a:r>
              <a:rPr lang="en-US" b="0" dirty="0"/>
              <a:t>4.  At that point, the closer relative backed out and told Boaz to go ahead and be the redeemer.</a:t>
            </a:r>
          </a:p>
          <a:p>
            <a:pPr marL="274320" indent="-274320"/>
            <a:endParaRPr lang="en-US" b="0" dirty="0"/>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Q1: </a:t>
            </a:r>
            <a:r>
              <a:rPr lang="en-US" altLang="en-US" b="1" dirty="0"/>
              <a:t>What did Ruth and Naomi receive as a result of this transaction?</a:t>
            </a:r>
          </a:p>
          <a:p>
            <a:pPr marL="274320" indent="-274320"/>
            <a:r>
              <a:rPr lang="en-US" b="0" dirty="0"/>
              <a:t>1.  They were both redeemed.</a:t>
            </a:r>
          </a:p>
          <a:p>
            <a:pPr marL="274320" indent="-274320"/>
            <a:r>
              <a:rPr lang="en-US" b="0" dirty="0"/>
              <a:t>2.  Ruth married Boaz and they took Naomi into their home</a:t>
            </a:r>
          </a:p>
          <a:p>
            <a:pPr marL="274320" indent="-274320"/>
            <a:r>
              <a:rPr lang="en-US" altLang="en-US" b="0" dirty="0"/>
              <a:t>3.  They had a</a:t>
            </a:r>
            <a:r>
              <a:rPr lang="en-US" altLang="en-US" dirty="0"/>
              <a:t> new relationship with their kinsman-redeemer. </a:t>
            </a:r>
          </a:p>
          <a:p>
            <a:pPr marL="274320" indent="-274320"/>
            <a:r>
              <a:rPr lang="en-US" altLang="en-US" dirty="0"/>
              <a:t>4.  They were no longer destitute widows, but had family to care for them.</a:t>
            </a:r>
          </a:p>
          <a:p>
            <a:pPr marL="274320" indent="-274320"/>
            <a:r>
              <a:rPr lang="en-US" b="0" dirty="0"/>
              <a:t>5.  Ruth conceived and bore a son that they named Obed.</a:t>
            </a:r>
          </a:p>
          <a:p>
            <a:pPr marL="274320" indent="-274320"/>
            <a:r>
              <a:rPr lang="en-US" b="0" dirty="0"/>
              <a:t>6.  He was the father of Jesse and the grandfather of David.</a:t>
            </a:r>
          </a:p>
          <a:p>
            <a:pPr marL="274320" indent="-274320"/>
            <a:r>
              <a:rPr lang="en-US" b="0" dirty="0"/>
              <a:t>7.  Indeed, the Lord worked all things together for good for those who love Him.</a:t>
            </a: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19852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Why do you think Mordecai refused to kneel down before Haman?</a:t>
            </a:r>
          </a:p>
          <a:p>
            <a:pPr marL="274320" indent="-274320"/>
            <a:r>
              <a:rPr lang="en-US" altLang="en-US" dirty="0"/>
              <a:t>1.  No doubt, he saw it as an act of worship forbidden by the commandments of God.</a:t>
            </a:r>
          </a:p>
          <a:p>
            <a:pPr marL="274320" indent="-274320"/>
            <a:r>
              <a:rPr lang="en-US" altLang="en-US" dirty="0"/>
              <a:t>2.  The first commandment says “Thou shalt have no other gods before me.”</a:t>
            </a:r>
          </a:p>
          <a:p>
            <a:pPr marL="274320" indent="-274320"/>
            <a:r>
              <a:rPr lang="en-US" altLang="en-US" dirty="0"/>
              <a:t>3.  The second commandment forbids bowing down to a graven image, and if that’s wrong, maybe Mordecai figured it was also wrong to bow down to a human person.</a:t>
            </a:r>
          </a:p>
          <a:p>
            <a:pPr marL="274320" indent="-274320"/>
            <a:r>
              <a:rPr lang="en-US" altLang="en-US" dirty="0"/>
              <a:t>4.  It is interesting that the author of Esther, maybe Mordecai himself, never mentions God, worship, prayer, commandments, or sacrifice.</a:t>
            </a:r>
          </a:p>
          <a:p>
            <a:pPr marL="274320" indent="-274320"/>
            <a:r>
              <a:rPr lang="en-US" altLang="en-US" dirty="0"/>
              <a:t>5.  This, no doubt, was intentional, perhaps to emphasize that God was the unseen hand behind everything that happened in the book.</a:t>
            </a:r>
          </a:p>
          <a:p>
            <a:pPr marL="274320" indent="-274320"/>
            <a:r>
              <a:rPr lang="en-US" altLang="en-US" dirty="0"/>
              <a:t>6.  So the reason given by the author of the book is that Mordecai was a Jew.</a:t>
            </a:r>
          </a:p>
          <a:p>
            <a:pPr marL="274320" indent="-274320"/>
            <a:r>
              <a:rPr lang="en-US" altLang="en-US" dirty="0"/>
              <a:t>7.  But, read with the eyes of faith, we know that, if Mordecai was a Jew, then he would obey the commandments of God.</a:t>
            </a:r>
          </a:p>
          <a:p>
            <a:pPr marL="274320" indent="-274320"/>
            <a:endParaRPr lang="en-US" altLang="en-US" dirty="0"/>
          </a:p>
          <a:p>
            <a:pPr marL="274320" indent="-274320"/>
            <a:r>
              <a:rPr lang="en-US" altLang="en-US" b="1" dirty="0"/>
              <a:t>Q2:  Who else thought he deserved worship and desired to be exalted to be like God?</a:t>
            </a:r>
          </a:p>
          <a:p>
            <a:pPr marL="274320" indent="-274320"/>
            <a:r>
              <a:rPr lang="en-US" altLang="en-US" dirty="0"/>
              <a:t>1.  Lucifer, lifted up with his own pride and sense of self-importance, desired to be worshipped.</a:t>
            </a:r>
          </a:p>
          <a:p>
            <a:pPr marL="274320" indent="-274320"/>
            <a:r>
              <a:rPr lang="en-US" altLang="en-US" dirty="0"/>
              <a:t>2.  In Isa 14:14, Isaiah quotes Lucifer as saying:</a:t>
            </a:r>
          </a:p>
          <a:p>
            <a:pPr marL="274320" indent="-274320"/>
            <a:r>
              <a:rPr lang="en-US" altLang="en-US" b="1" dirty="0"/>
              <a:t>Isaiah 14:14 NKJV </a:t>
            </a:r>
            <a:r>
              <a:rPr lang="en-US" altLang="en-US" dirty="0"/>
              <a:t>- I will ascend above the heights of the clouds, I will be like the Most High.’</a:t>
            </a:r>
          </a:p>
          <a:p>
            <a:pPr marL="274320" indent="-274320"/>
            <a:r>
              <a:rPr lang="en-US" altLang="en-US" dirty="0"/>
              <a:t>3.  As he tempted Jesus in the wilderness, Satan still wanted to be worshipped.</a:t>
            </a:r>
          </a:p>
          <a:p>
            <a:pPr marL="274320" indent="-274320"/>
            <a:r>
              <a:rPr lang="en-US" altLang="en-US" b="1" dirty="0"/>
              <a:t>Matthew 4:8-9 NKJV</a:t>
            </a:r>
            <a:r>
              <a:rPr lang="en-US" altLang="en-US" dirty="0"/>
              <a:t> - Again, the devil took Him up on an exceedingly high mountain, and showed Him all the kingdoms of the world and their glory. </a:t>
            </a:r>
            <a:r>
              <a:rPr lang="en-US" altLang="en-US" baseline="30000" dirty="0"/>
              <a:t>9</a:t>
            </a:r>
            <a:r>
              <a:rPr lang="en-US" altLang="en-US" dirty="0"/>
              <a:t> And he said to Him, "All these things I will give You if You will fall down and worship me."</a:t>
            </a:r>
          </a:p>
          <a:p>
            <a:pPr marL="274320" indent="-274320"/>
            <a:r>
              <a:rPr lang="en-US" altLang="en-US" dirty="0"/>
              <a:t>4.  So Haman here is a type of Satan.</a:t>
            </a:r>
          </a:p>
          <a:p>
            <a:pPr marL="274320" indent="-274320"/>
            <a:r>
              <a:rPr lang="en-US" altLang="en-US" dirty="0"/>
              <a:t>5.  He is demanding worship from Mordecai.</a:t>
            </a:r>
          </a:p>
          <a:p>
            <a:pPr marL="274320" indent="-274320"/>
            <a:r>
              <a:rPr lang="en-US" baseline="0" dirty="0"/>
              <a:t>6.  Haman is so filled with rage that he decides to kill not only Mordecai but all the Jews in all the 127 provinces of Persia.</a:t>
            </a:r>
          </a:p>
          <a:p>
            <a:pPr marL="274320" indent="-274320"/>
            <a:r>
              <a:rPr lang="en-US" altLang="en-US" dirty="0"/>
              <a:t>7.  So he places God’s chosen people under a death decree for refusing to worship him.</a:t>
            </a:r>
          </a:p>
          <a:p>
            <a:pPr marL="274320" indent="-274320"/>
            <a:r>
              <a:rPr lang="en-US" altLang="en-US" dirty="0"/>
              <a:t>8.  Sound familiar from Revelation 13?</a:t>
            </a:r>
          </a:p>
          <a:p>
            <a:pPr marL="274320" indent="-274320"/>
            <a:r>
              <a:rPr lang="en-US" altLang="en-US" b="1" dirty="0"/>
              <a:t>Revelation 13:15 KJV</a:t>
            </a:r>
            <a:r>
              <a:rPr lang="en-US" altLang="en-US" dirty="0"/>
              <a:t> - 15 And he had power to give life unto the image of the beast, that the image of the beast should both speak, and cause that as many as would not worship the image of the beast should be killed.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Q1: After the suspense of two long banquets that lasted for days, what request does Esther make of the king?</a:t>
            </a:r>
          </a:p>
          <a:p>
            <a:r>
              <a:rPr lang="en-US" dirty="0"/>
              <a:t>1.  She wants the king to spare her life and the life of her people.</a:t>
            </a:r>
          </a:p>
          <a:p>
            <a:pPr marL="274320" indent="-274320"/>
            <a:r>
              <a:rPr lang="en-US" dirty="0"/>
              <a:t>2.  It may seem a bit amazing, but this appears to be the first time the king finds out that Queen Esther is a Jew and Mordecai,</a:t>
            </a:r>
            <a:r>
              <a:rPr lang="en-US" baseline="0" dirty="0"/>
              <a:t> who saved his life, is also a Jew.</a:t>
            </a:r>
          </a:p>
          <a:p>
            <a:pPr marL="274320" indent="-274320"/>
            <a:r>
              <a:rPr lang="en-US" baseline="0" dirty="0"/>
              <a:t>3.  He loves Esther so much that he has already promised to grant her request up to half of his kingdom.</a:t>
            </a:r>
          </a:p>
          <a:p>
            <a:pPr marL="274320" indent="-274320"/>
            <a:r>
              <a:rPr lang="en-US" baseline="0" dirty="0"/>
              <a:t>4.  Haman begs the queen for his life and in doing so, falls onto the couch where she is reclining.</a:t>
            </a:r>
          </a:p>
          <a:p>
            <a:pPr marL="274320" indent="-274320"/>
            <a:r>
              <a:rPr lang="en-US" baseline="0" dirty="0"/>
              <a:t>5.  The king turns and sees Haman “molesting” his wife.</a:t>
            </a:r>
          </a:p>
          <a:p>
            <a:r>
              <a:rPr lang="en-US" dirty="0"/>
              <a:t>6.  That’s the final straw.  The king is enraged.</a:t>
            </a:r>
          </a:p>
          <a:p>
            <a:endParaRPr 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Q2:  What ironic fate does Haman suffer on the orders of the king? </a:t>
            </a:r>
          </a:p>
          <a:p>
            <a:pPr marL="274320" indent="-457200"/>
            <a:r>
              <a:rPr lang="en-US" b="1" dirty="0"/>
              <a:t>Esther 7:10 NKJV </a:t>
            </a:r>
            <a:r>
              <a:rPr lang="en-US" dirty="0"/>
              <a:t>- So they hanged Haman on the gallows that he had prepared for Mordecai. Then the king's wrath subsided.</a:t>
            </a:r>
          </a:p>
          <a:p>
            <a:pPr marL="274320" indent="-457200"/>
            <a:r>
              <a:rPr lang="en-US" dirty="0"/>
              <a:t>1.  Haman had built a 75-ft-high gallows on which to hang Mordecai.</a:t>
            </a:r>
          </a:p>
          <a:p>
            <a:pPr marL="274320" indent="-457200"/>
            <a:r>
              <a:rPr lang="en-US" dirty="0"/>
              <a:t>2.  Ironically, it was Haman that was hanged on his own gallows.</a:t>
            </a:r>
          </a:p>
          <a:p>
            <a:pPr marL="274320" indent="-457200"/>
            <a:endParaRPr lang="en-US" dirty="0"/>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58855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did God deliver His people from the death decree that had been signed by the king?</a:t>
            </a:r>
          </a:p>
          <a:p>
            <a:pPr marL="274320" indent="-457200"/>
            <a:r>
              <a:rPr lang="en-US" dirty="0"/>
              <a:t>1.  In the Persian empire, once a law was signed, it could not be changed.</a:t>
            </a:r>
          </a:p>
          <a:p>
            <a:pPr marL="274320" indent="-457200"/>
            <a:r>
              <a:rPr lang="en-US" dirty="0"/>
              <a:t>2.  So the king could not rescind the law calling for the annihilation of the Jews.</a:t>
            </a:r>
          </a:p>
          <a:p>
            <a:pPr marL="274320" indent="-457200"/>
            <a:r>
              <a:rPr lang="en-US" dirty="0"/>
              <a:t>3.  So the king, with the help of Mordecai, issued another decree allowing the Jews to defend themselves and annihilate anyone that tried to kill them.</a:t>
            </a:r>
          </a:p>
          <a:p>
            <a:pPr marL="274320" indent="-457200"/>
            <a:endParaRPr lang="en-US" dirty="0"/>
          </a:p>
          <a:p>
            <a:pPr marL="274320" indent="-457200"/>
            <a:r>
              <a:rPr lang="en-US" b="1" dirty="0"/>
              <a:t>Q2:  How did things turn out for God’s people in the end?</a:t>
            </a:r>
          </a:p>
          <a:p>
            <a:pPr marL="274320" indent="-274320"/>
            <a:r>
              <a:rPr lang="en-US" dirty="0"/>
              <a:t>1.  First the Jews were saved from genocide.</a:t>
            </a:r>
          </a:p>
          <a:p>
            <a:pPr marL="274320" indent="-274320"/>
            <a:r>
              <a:rPr lang="en-US" dirty="0"/>
              <a:t>2.  Their principal enemy, Haman, was executed.</a:t>
            </a:r>
          </a:p>
          <a:p>
            <a:pPr marL="274320" indent="-274320"/>
            <a:r>
              <a:rPr lang="en-US" dirty="0"/>
              <a:t>3.  Mordecai was exalted to second in command in the kingdom of Persia.</a:t>
            </a:r>
          </a:p>
          <a:p>
            <a:pPr marL="274320" indent="-274320"/>
            <a:r>
              <a:rPr lang="en-US" dirty="0"/>
              <a:t>4.  Mordecai and Esther had</a:t>
            </a:r>
            <a:r>
              <a:rPr lang="en-US" baseline="0" dirty="0"/>
              <a:t> a tremendous influence for good on king Ahasuerus.</a:t>
            </a:r>
          </a:p>
          <a:p>
            <a:pPr marL="274320" indent="-274320"/>
            <a:r>
              <a:rPr lang="en-US" baseline="0" dirty="0"/>
              <a:t>5.  Many of the people of the Persian kingdom became Jews through the influence of Mordecai and Esther.</a:t>
            </a:r>
          </a:p>
          <a:p>
            <a:pPr marL="274320" indent="-457200"/>
            <a:r>
              <a:rPr lang="en-US" dirty="0"/>
              <a:t>6.  Jews today still celebrate the feast of Purim to commemorate this great deliverance.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3166337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33486581"/>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958840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1487364996"/>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2033130"/>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34422278"/>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122266141"/>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3287736"/>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784106945"/>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4394885"/>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189495710"/>
      </p:ext>
    </p:extLst>
  </p:cSld>
  <p:clrMapOvr>
    <a:masterClrMapping/>
  </p:clrMapOvr>
  <p:transition spd="med">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131145650"/>
      </p:ext>
    </p:extLst>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7786810"/>
      </p:ext>
    </p:extLst>
  </p:cSld>
  <p:clrMapOvr>
    <a:masterClrMapping/>
  </p:clrMapOvr>
  <p:transition spd="med">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lvl1pPr>
          </a:lstStyle>
          <a:p>
            <a:pPr lvl="0"/>
            <a:r>
              <a:rPr lang="en-US" noProof="0" dirty="0"/>
              <a:t>Click</a:t>
            </a:r>
          </a:p>
        </p:txBody>
      </p:sp>
    </p:spTree>
    <p:extLst>
      <p:ext uri="{BB962C8B-B14F-4D97-AF65-F5344CB8AC3E}">
        <p14:creationId xmlns:p14="http://schemas.microsoft.com/office/powerpoint/2010/main" val="127006732"/>
      </p:ext>
    </p:extLst>
  </p:cSld>
  <p:clrMapOvr>
    <a:masterClrMapping/>
  </p:clrMapOvr>
  <p:transition spd="med">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3229218"/>
      </p:ext>
    </p:extLst>
  </p:cSld>
  <p:clrMapOvr>
    <a:masterClrMapping/>
  </p:clrMapOvr>
  <p:transition spd="med">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696573524"/>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9.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1.jp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5.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5344276"/>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8744824"/>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9733619"/>
      </p:ext>
    </p:extLst>
  </p:cSld>
  <p:clrMap bg1="dk2" tx1="lt1" bg2="dk1" tx2="lt2" accent1="accent1" accent2="accent2" accent3="accent3" accent4="accent4" accent5="accent5" accent6="accent6" hlink="hlink" folHlink="folHlink"/>
  <p:sldLayoutIdLst>
    <p:sldLayoutId id="2147486593" r:id="rId1"/>
    <p:sldLayoutId id="2147486594" r:id="rId2"/>
    <p:sldLayoutId id="2147486595" r:id="rId3"/>
    <p:sldLayoutId id="2147486596" r:id="rId4"/>
    <p:sldLayoutId id="2147486597"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slide" Target="slide17.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slide" Target="slide20.xml"/><Relationship Id="rId4" Type="http://schemas.openxmlformats.org/officeDocument/2006/relationships/slide" Target="slide19.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11</a:t>
            </a:r>
          </a:p>
          <a:p>
            <a:r>
              <a:rPr lang="en-US" dirty="0"/>
              <a:t>Ruth and Esther</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6CD6-D8F2-4225-BE06-B675328C0FD7}"/>
              </a:ext>
            </a:extLst>
          </p:cNvPr>
          <p:cNvSpPr>
            <a:spLocks noGrp="1"/>
          </p:cNvSpPr>
          <p:nvPr>
            <p:ph type="title"/>
          </p:nvPr>
        </p:nvSpPr>
        <p:spPr/>
        <p:txBody>
          <a:bodyPr/>
          <a:lstStyle/>
          <a:p>
            <a:r>
              <a:rPr lang="en-US" dirty="0"/>
              <a:t>Memory Text</a:t>
            </a:r>
            <a:br>
              <a:rPr lang="en-US" dirty="0"/>
            </a:br>
            <a:r>
              <a:rPr lang="en-US" dirty="0">
                <a:effectLst>
                  <a:outerShdw blurRad="38100" dist="38100" dir="2700000" algn="tl">
                    <a:srgbClr val="000000">
                      <a:alpha val="43137"/>
                    </a:srgbClr>
                  </a:outerShdw>
                </a:effectLst>
              </a:rPr>
              <a:t>Esther 5:2 NKJV</a:t>
            </a:r>
            <a:endParaRPr lang="en-US" dirty="0"/>
          </a:p>
        </p:txBody>
      </p:sp>
      <p:sp>
        <p:nvSpPr>
          <p:cNvPr id="3" name="Content Placeholder 2">
            <a:extLst>
              <a:ext uri="{FF2B5EF4-FFF2-40B4-BE49-F238E27FC236}">
                <a16:creationId xmlns:a16="http://schemas.microsoft.com/office/drawing/2014/main" id="{7259665F-74DE-4F3E-AE54-1D1587903795}"/>
              </a:ext>
            </a:extLst>
          </p:cNvPr>
          <p:cNvSpPr>
            <a:spLocks noGrp="1"/>
          </p:cNvSpPr>
          <p:nvPr>
            <p:ph idx="1"/>
          </p:nvPr>
        </p:nvSpPr>
        <p:spPr>
          <a:xfrm>
            <a:off x="3505200" y="1676400"/>
            <a:ext cx="5562600" cy="5181600"/>
          </a:xfrm>
        </p:spPr>
        <p:txBody>
          <a:bodyPr>
            <a:normAutofit fontScale="77500" lnSpcReduction="20000"/>
          </a:bodyPr>
          <a:lstStyle/>
          <a:p>
            <a:r>
              <a:rPr lang="en-US" dirty="0">
                <a:effectLst>
                  <a:outerShdw blurRad="38100" dist="38100" dir="2700000" algn="tl">
                    <a:srgbClr val="000000">
                      <a:alpha val="43137"/>
                    </a:srgbClr>
                  </a:outerShdw>
                </a:effectLst>
              </a:rPr>
              <a:t>So it was, when the king saw Queen Esther standing in the court, that she found favor in his sight, and the king held out to Esther the golden scepter that was in his hand. Then Esther went near and touched the top of the scepter.</a:t>
            </a:r>
          </a:p>
          <a:p>
            <a:r>
              <a:rPr lang="en-US" dirty="0">
                <a:effectLst>
                  <a:outerShdw blurRad="38100" dist="38100" dir="2700000" algn="tl">
                    <a:srgbClr val="000000">
                      <a:alpha val="43137"/>
                    </a:srgbClr>
                  </a:outerShdw>
                </a:effectLst>
              </a:rPr>
              <a:t>What chance was Esther taking by coming before the king without being summoned?</a:t>
            </a:r>
          </a:p>
          <a:p>
            <a:r>
              <a:rPr lang="en-US" dirty="0">
                <a:effectLst>
                  <a:outerShdw blurRad="38100" dist="38100" dir="2700000" algn="tl">
                    <a:srgbClr val="000000">
                      <a:alpha val="43137"/>
                    </a:srgbClr>
                  </a:outerShdw>
                </a:effectLst>
              </a:rPr>
              <a:t>How did Esther prepare for going before the king? (</a:t>
            </a:r>
            <a:r>
              <a:rPr lang="en-US" dirty="0">
                <a:effectLst>
                  <a:outerShdw blurRad="38100" dist="38100" dir="2700000" algn="tl">
                    <a:srgbClr val="000000">
                      <a:alpha val="43137"/>
                    </a:srgbClr>
                  </a:outerShdw>
                </a:effectLst>
                <a:hlinkClick r:id="rId4" action="ppaction://hlinksldjump"/>
              </a:rPr>
              <a:t>Esther 4:16</a:t>
            </a:r>
            <a:r>
              <a:rPr lang="en-US" dirty="0">
                <a:effectLst>
                  <a:outerShdw blurRad="38100" dist="38100" dir="2700000" algn="tl">
                    <a:srgbClr val="000000">
                      <a:alpha val="43137"/>
                    </a:srgbClr>
                  </a:outerShdw>
                </a:effectLst>
              </a:rPr>
              <a:t>)</a:t>
            </a:r>
          </a:p>
          <a:p>
            <a:r>
              <a:rPr lang="en-US" dirty="0">
                <a:effectLst>
                  <a:outerShdw blurRad="38100" dist="38100" dir="2700000" algn="tl">
                    <a:srgbClr val="000000">
                      <a:alpha val="43137"/>
                    </a:srgbClr>
                  </a:outerShdw>
                </a:effectLst>
              </a:rPr>
              <a:t>What confidence can we have as we come before our King?</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4819987"/>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81600"/>
          </a:xfrm>
        </p:spPr>
        <p:txBody>
          <a:bodyPr>
            <a:normAutofit fontScale="77500" lnSpcReduction="20000"/>
          </a:bodyPr>
          <a:lstStyle/>
          <a:p>
            <a:r>
              <a:rPr lang="en-US" dirty="0"/>
              <a:t> Ruth discovered a life-transforming relationship with Boaz, her kinsman-redeemer.  So too may our lives be transformed as we fall in love with our kinsman-Redeemer, Jesus.  As Esther was instrumental in delivering her people from the predations of Haman, so, we too can look forward to deliverance from the predations of Satan by our coming King.</a:t>
            </a:r>
          </a:p>
          <a:p>
            <a:pPr lvl="1"/>
            <a:r>
              <a:rPr lang="en-US" dirty="0"/>
              <a:t>Ruth and Naomi</a:t>
            </a:r>
          </a:p>
          <a:p>
            <a:pPr lvl="1"/>
            <a:r>
              <a:rPr lang="en-US" dirty="0"/>
              <a:t>Ruth and Boaz</a:t>
            </a:r>
          </a:p>
          <a:p>
            <a:pPr lvl="1"/>
            <a:r>
              <a:rPr lang="en-US" dirty="0"/>
              <a:t>Esther and Haman</a:t>
            </a:r>
          </a:p>
          <a:p>
            <a:pPr lvl="1"/>
            <a:r>
              <a:rPr lang="en-US" dirty="0"/>
              <a:t> 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Naomi and Ruth</a:t>
            </a:r>
          </a:p>
        </p:txBody>
      </p:sp>
      <p:sp>
        <p:nvSpPr>
          <p:cNvPr id="3" name="Content Placeholder 2"/>
          <p:cNvSpPr>
            <a:spLocks noGrp="1"/>
          </p:cNvSpPr>
          <p:nvPr>
            <p:ph idx="1"/>
          </p:nvPr>
        </p:nvSpPr>
        <p:spPr/>
        <p:txBody>
          <a:bodyPr>
            <a:normAutofit fontScale="92500" lnSpcReduction="20000"/>
          </a:bodyPr>
          <a:lstStyle/>
          <a:p>
            <a:r>
              <a:rPr lang="en-US" altLang="en-US" dirty="0"/>
              <a:t>What misfortune befell the family of Elimelech? (</a:t>
            </a:r>
            <a:r>
              <a:rPr lang="en-US" altLang="en-US" dirty="0">
                <a:hlinkClick r:id="rId4" action="ppaction://hlinksldjump"/>
              </a:rPr>
              <a:t>Ruth 1:1-5</a:t>
            </a:r>
            <a:r>
              <a:rPr lang="en-US" altLang="en-US" dirty="0"/>
              <a:t>)</a:t>
            </a:r>
          </a:p>
          <a:p>
            <a:r>
              <a:rPr lang="en-US" altLang="en-US" dirty="0"/>
              <a:t>What did Ruth urge her daughters-in-law to do as she headed back to Bethlehem? </a:t>
            </a:r>
          </a:p>
          <a:p>
            <a:r>
              <a:rPr lang="en-US" dirty="0"/>
              <a:t>How strong was the bond between Ruth and her mother-in-law, Naomi? (</a:t>
            </a:r>
            <a:r>
              <a:rPr lang="en-US" dirty="0">
                <a:hlinkClick r:id="rId5" action="ppaction://hlinksldjump"/>
              </a:rPr>
              <a:t>Ruth 1:16-17</a:t>
            </a:r>
            <a:r>
              <a:rPr lang="en-US" dirty="0"/>
              <a:t>) </a:t>
            </a:r>
          </a:p>
          <a:p>
            <a:r>
              <a:rPr lang="en-US" dirty="0"/>
              <a:t>What do the choices of Ruth and Orpah have to do with the Great Controversy?</a:t>
            </a:r>
          </a:p>
          <a:p>
            <a:endParaRPr lang="en-US" altLang="en-US" dirty="0"/>
          </a:p>
          <a:p>
            <a:endParaRPr lang="en-US" dirty="0"/>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B7E6-9DEE-5007-CD90-88DD9EC62D21}"/>
              </a:ext>
            </a:extLst>
          </p:cNvPr>
          <p:cNvSpPr>
            <a:spLocks noGrp="1"/>
          </p:cNvSpPr>
          <p:nvPr>
            <p:ph type="title"/>
          </p:nvPr>
        </p:nvSpPr>
        <p:spPr/>
        <p:txBody>
          <a:bodyPr/>
          <a:lstStyle/>
          <a:p>
            <a:r>
              <a:rPr lang="en-US" dirty="0"/>
              <a:t>Ruth and Boaz</a:t>
            </a:r>
          </a:p>
        </p:txBody>
      </p:sp>
      <p:sp>
        <p:nvSpPr>
          <p:cNvPr id="3" name="Content Placeholder 2">
            <a:extLst>
              <a:ext uri="{FF2B5EF4-FFF2-40B4-BE49-F238E27FC236}">
                <a16:creationId xmlns:a16="http://schemas.microsoft.com/office/drawing/2014/main" id="{B87579F6-4498-70B8-545C-F58FBDD2DE82}"/>
              </a:ext>
            </a:extLst>
          </p:cNvPr>
          <p:cNvSpPr>
            <a:spLocks noGrp="1"/>
          </p:cNvSpPr>
          <p:nvPr>
            <p:ph idx="1"/>
          </p:nvPr>
        </p:nvSpPr>
        <p:spPr>
          <a:xfrm>
            <a:off x="3505200" y="1676400"/>
            <a:ext cx="5562600" cy="5181600"/>
          </a:xfrm>
        </p:spPr>
        <p:txBody>
          <a:bodyPr>
            <a:normAutofit fontScale="77500" lnSpcReduction="20000"/>
          </a:bodyPr>
          <a:lstStyle/>
          <a:p>
            <a:r>
              <a:rPr lang="en-US" dirty="0"/>
              <a:t>What kind of man was Boaz? (</a:t>
            </a:r>
            <a:r>
              <a:rPr lang="en-US" dirty="0">
                <a:hlinkClick r:id="rId4" action="ppaction://hlinksldjump"/>
              </a:rPr>
              <a:t>Ruth 2:1-23</a:t>
            </a:r>
            <a:r>
              <a:rPr lang="en-US" dirty="0"/>
              <a:t>)</a:t>
            </a:r>
          </a:p>
          <a:p>
            <a:r>
              <a:rPr lang="en-US" dirty="0"/>
              <a:t>How did Ruth respond to Boaz? (</a:t>
            </a:r>
            <a:r>
              <a:rPr lang="en-US" dirty="0">
                <a:hlinkClick r:id="rId5" action="ppaction://hlinksldjump"/>
              </a:rPr>
              <a:t>Ruth 2:10,13</a:t>
            </a:r>
            <a:r>
              <a:rPr lang="en-US" dirty="0"/>
              <a:t>)</a:t>
            </a:r>
          </a:p>
          <a:p>
            <a:r>
              <a:rPr lang="en-US" dirty="0"/>
              <a:t>What did it mean in OT times to redeem someone as their kinsman-redeemer?</a:t>
            </a:r>
          </a:p>
          <a:p>
            <a:pPr eaLnBrk="1" hangingPunct="1">
              <a:defRPr/>
            </a:pPr>
            <a:r>
              <a:rPr lang="en-US" altLang="en-US" dirty="0"/>
              <a:t>How did Ruth ask to be redeemed? (</a:t>
            </a:r>
            <a:r>
              <a:rPr lang="en-US" altLang="en-US" dirty="0">
                <a:hlinkClick r:id="rId6" action="ppaction://hlinksldjump"/>
              </a:rPr>
              <a:t>Ruth 3:8-9</a:t>
            </a:r>
            <a:r>
              <a:rPr lang="en-US" altLang="en-US" dirty="0"/>
              <a:t>)</a:t>
            </a:r>
          </a:p>
          <a:p>
            <a:pPr eaLnBrk="1" hangingPunct="1">
              <a:defRPr/>
            </a:pPr>
            <a:r>
              <a:rPr lang="en-US" altLang="en-US" dirty="0"/>
              <a:t>What did Boaz have to do to redeem Naomi and Ruth? (</a:t>
            </a:r>
            <a:r>
              <a:rPr lang="en-US" altLang="en-US" dirty="0">
                <a:hlinkClick r:id="rId7" action="ppaction://hlinksldjump"/>
              </a:rPr>
              <a:t>Ruth 4:9-10</a:t>
            </a:r>
            <a:r>
              <a:rPr lang="en-US" altLang="en-US" dirty="0"/>
              <a:t>)</a:t>
            </a:r>
          </a:p>
          <a:p>
            <a:r>
              <a:rPr lang="en-US" dirty="0"/>
              <a:t>How has Jesus become our kinsman-redeemer?</a:t>
            </a:r>
          </a:p>
          <a:p>
            <a:r>
              <a:rPr lang="en-US" dirty="0"/>
              <a:t>To whom did Jesus pay the ransom to redeem us?</a:t>
            </a:r>
          </a:p>
        </p:txBody>
      </p:sp>
    </p:spTree>
    <p:extLst>
      <p:ext uri="{BB962C8B-B14F-4D97-AF65-F5344CB8AC3E}">
        <p14:creationId xmlns:p14="http://schemas.microsoft.com/office/powerpoint/2010/main" val="3444147102"/>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Esther and Haman</a:t>
            </a:r>
          </a:p>
        </p:txBody>
      </p:sp>
      <p:sp>
        <p:nvSpPr>
          <p:cNvPr id="3" name="Content Placeholder 2"/>
          <p:cNvSpPr>
            <a:spLocks noGrp="1"/>
          </p:cNvSpPr>
          <p:nvPr>
            <p:ph idx="1"/>
          </p:nvPr>
        </p:nvSpPr>
        <p:spPr/>
        <p:txBody>
          <a:bodyPr>
            <a:normAutofit fontScale="77500" lnSpcReduction="20000"/>
          </a:bodyPr>
          <a:lstStyle/>
          <a:p>
            <a:r>
              <a:rPr lang="en-US" dirty="0"/>
              <a:t>What caused Haman to hate Mordecai and desire to destroy all the Jews? (</a:t>
            </a:r>
            <a:r>
              <a:rPr lang="en-US" dirty="0">
                <a:hlinkClick r:id="rId3" action="ppaction://hlinksldjump"/>
              </a:rPr>
              <a:t>Esther 3:2.5</a:t>
            </a:r>
            <a:r>
              <a:rPr lang="en-US" dirty="0"/>
              <a:t>)</a:t>
            </a:r>
          </a:p>
          <a:p>
            <a:r>
              <a:rPr lang="en-US" dirty="0"/>
              <a:t>Of what other exiles does Mordecai remind you in his refusal to worship Haman?</a:t>
            </a:r>
          </a:p>
          <a:p>
            <a:r>
              <a:rPr lang="en-US" dirty="0"/>
              <a:t>What was Esther’s request of the king at the second banquet? (</a:t>
            </a:r>
            <a:r>
              <a:rPr lang="en-US" dirty="0">
                <a:hlinkClick r:id="rId4" action="ppaction://hlinksldjump"/>
              </a:rPr>
              <a:t>Esther 7:3-4</a:t>
            </a:r>
            <a:r>
              <a:rPr lang="en-US" dirty="0"/>
              <a:t>)</a:t>
            </a:r>
          </a:p>
          <a:p>
            <a:r>
              <a:rPr lang="en-US" dirty="0"/>
              <a:t>What positive benefits resulted from God’s working through Esther and Mordecai? (</a:t>
            </a:r>
            <a:r>
              <a:rPr lang="en-US" dirty="0">
                <a:hlinkClick r:id="rId5" action="ppaction://hlinksldjump"/>
              </a:rPr>
              <a:t>Esther 8:17</a:t>
            </a:r>
            <a:r>
              <a:rPr lang="en-US" dirty="0"/>
              <a:t>)</a:t>
            </a:r>
          </a:p>
          <a:p>
            <a:r>
              <a:rPr lang="en-US" dirty="0"/>
              <a:t>How should we respond if we face the death decree for refusing the Mark of the Beast?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624543411"/>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00200"/>
            <a:ext cx="5562600" cy="5257800"/>
          </a:xfrm>
        </p:spPr>
        <p:txBody>
          <a:bodyPr>
            <a:normAutofit fontScale="70000" lnSpcReduction="20000"/>
          </a:bodyPr>
          <a:lstStyle/>
          <a:p>
            <a:r>
              <a:rPr lang="en-US" altLang="en-US" dirty="0">
                <a:effectLst>
                  <a:outerShdw blurRad="38100" dist="38100" dir="2700000" algn="tl">
                    <a:srgbClr val="000000">
                      <a:alpha val="43137"/>
                    </a:srgbClr>
                  </a:outerShdw>
                </a:effectLst>
              </a:rPr>
              <a:t>The stories of Ruth and Esther are memorable narratives of how God is able to deliver His people.</a:t>
            </a:r>
          </a:p>
          <a:p>
            <a:r>
              <a:rPr lang="en-US" altLang="en-US" dirty="0">
                <a:effectLst>
                  <a:outerShdw blurRad="38100" dist="38100" dir="2700000" algn="tl">
                    <a:srgbClr val="000000">
                      <a:alpha val="43137"/>
                    </a:srgbClr>
                  </a:outerShdw>
                </a:effectLst>
              </a:rPr>
              <a:t>Naomi was so discouraged by the loss of her husband and two sons that she wanted to changer her name to Mara (bitter).</a:t>
            </a:r>
          </a:p>
          <a:p>
            <a:r>
              <a:rPr lang="en-US" altLang="en-US" dirty="0">
                <a:effectLst>
                  <a:outerShdw blurRad="38100" dist="38100" dir="2700000" algn="tl">
                    <a:srgbClr val="000000">
                      <a:alpha val="43137"/>
                    </a:srgbClr>
                  </a:outerShdw>
                </a:effectLst>
              </a:rPr>
              <a:t>But she was supported by a daughter-in-law who refused to abandon her and a God who was able to deliver her and work all things together for good.</a:t>
            </a:r>
          </a:p>
          <a:p>
            <a:r>
              <a:rPr lang="en-US" altLang="en-US" dirty="0">
                <a:effectLst>
                  <a:outerShdw blurRad="38100" dist="38100" dir="2700000" algn="tl">
                    <a:srgbClr val="000000">
                      <a:alpha val="43137"/>
                    </a:srgbClr>
                  </a:outerShdw>
                </a:effectLst>
              </a:rPr>
              <a:t>Back in Bethlehem, Ruth found work gleaning in the fields of Boaz, a relative of her dead husband and a godly man who showed her great kindness.</a:t>
            </a:r>
          </a:p>
          <a:p>
            <a:r>
              <a:rPr lang="en-US" altLang="en-US" dirty="0">
                <a:effectLst>
                  <a:outerShdw blurRad="38100" dist="38100" dir="2700000" algn="tl">
                    <a:srgbClr val="000000">
                      <a:alpha val="43137"/>
                    </a:srgbClr>
                  </a:outerShdw>
                </a:effectLst>
              </a:rPr>
              <a:t>Their relationship of love and respect for each other provided a firm foundation for marriage.</a:t>
            </a: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05400"/>
          </a:xfrm>
        </p:spPr>
        <p:txBody>
          <a:bodyPr>
            <a:normAutofit fontScale="70000" lnSpcReduction="20000"/>
          </a:bodyPr>
          <a:lstStyle/>
          <a:p>
            <a:pPr marL="274320" indent="-274320"/>
            <a:r>
              <a:rPr lang="en-US" altLang="en-US" dirty="0">
                <a:effectLst>
                  <a:outerShdw blurRad="38100" dist="38100" dir="2700000" algn="tl">
                    <a:srgbClr val="000000">
                      <a:alpha val="43137"/>
                    </a:srgbClr>
                  </a:outerShdw>
                </a:effectLst>
              </a:rPr>
              <a:t>Ruth “proposed” to Boaz by laying at his feet at night, and asking him to spread the corner of his covering over her and be her kinsman-redeemer.</a:t>
            </a:r>
          </a:p>
          <a:p>
            <a:pPr marL="274320" indent="-274320"/>
            <a:r>
              <a:rPr lang="en-US" altLang="en-US" dirty="0">
                <a:effectLst>
                  <a:outerShdw blurRad="38100" dist="38100" dir="2700000" algn="tl">
                    <a:srgbClr val="000000">
                      <a:alpha val="43137"/>
                    </a:srgbClr>
                  </a:outerShdw>
                </a:effectLst>
              </a:rPr>
              <a:t>We too have a kinsman-Redeemer. Understanding Boaz as a type of Christ, we need to kneel at the feet of Jesus, ask Him to spread the corner of His righteous robe over us, forgive our sins, and redeem us.</a:t>
            </a:r>
          </a:p>
          <a:p>
            <a:pPr marL="274320" indent="-274320"/>
            <a:r>
              <a:rPr lang="en-US" altLang="en-US" dirty="0">
                <a:effectLst>
                  <a:outerShdw blurRad="38100" dist="38100" dir="2700000" algn="tl">
                    <a:srgbClr val="000000">
                      <a:alpha val="43137"/>
                    </a:srgbClr>
                  </a:outerShdw>
                </a:effectLst>
              </a:rPr>
              <a:t>Through their new relationship with their kinsman-redeemer, God worked all things together for good for Naomi and Ruth.</a:t>
            </a:r>
          </a:p>
          <a:p>
            <a:pPr marL="274320" indent="-274320"/>
            <a:r>
              <a:rPr lang="en-US" altLang="en-US" dirty="0">
                <a:effectLst>
                  <a:outerShdw blurRad="38100" dist="38100" dir="2700000" algn="tl">
                    <a:srgbClr val="000000">
                      <a:alpha val="43137"/>
                    </a:srgbClr>
                  </a:outerShdw>
                </a:effectLst>
              </a:rPr>
              <a:t>In the story of Esther, Haman is a type of Satan out to destroy all who will not bow in worship before him.</a:t>
            </a:r>
          </a:p>
          <a:p>
            <a:pPr marL="274320" indent="-274320"/>
            <a:r>
              <a:rPr lang="en-US" altLang="en-US" dirty="0">
                <a:effectLst>
                  <a:outerShdw blurRad="38100" dist="38100" dir="2700000" algn="tl">
                    <a:srgbClr val="000000">
                      <a:alpha val="43137"/>
                    </a:srgbClr>
                  </a:outerShdw>
                </a:effectLst>
              </a:rPr>
              <a:t>Esther responded to the death decree with three days of fasting and prayer.  </a:t>
            </a:r>
          </a:p>
          <a:p>
            <a:pPr marL="274320" indent="-274320"/>
            <a:endParaRPr lang="en-US" altLang="en-US" dirty="0">
              <a:effectLst>
                <a:outerShdw blurRad="38100" dist="38100" dir="2700000" algn="tl">
                  <a:srgbClr val="000000">
                    <a:alpha val="43137"/>
                  </a:srgbClr>
                </a:outerShdw>
              </a:effectLst>
            </a:endParaRPr>
          </a:p>
          <a:p>
            <a:pPr marL="274320" indent="-274320"/>
            <a:endParaRPr lang="en-US" altLang="en-US" dirty="0">
              <a:effectLst>
                <a:outerShdw blurRad="38100" dist="38100" dir="2700000" algn="tl">
                  <a:srgbClr val="000000">
                    <a:alpha val="43137"/>
                  </a:srgbClr>
                </a:outerShdw>
              </a:effectLst>
            </a:endParaRPr>
          </a:p>
          <a:p>
            <a:pPr marL="274320" indent="-274320"/>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599"/>
          </a:xfrm>
        </p:spPr>
        <p:txBody>
          <a:bodyPr>
            <a:normAutofit fontScale="70000" lnSpcReduction="20000"/>
          </a:bodyPr>
          <a:lstStyle/>
          <a:p>
            <a:r>
              <a:rPr lang="en-US" dirty="0"/>
              <a:t>Then she courageously went before the king without being summoned saying, “If I perish, I perish.”</a:t>
            </a:r>
          </a:p>
          <a:p>
            <a:r>
              <a:rPr lang="en-US" dirty="0"/>
              <a:t>God turned the tables completely on Haman and his wicked plans. </a:t>
            </a:r>
          </a:p>
          <a:p>
            <a:r>
              <a:rPr lang="en-US" dirty="0"/>
              <a:t>When the king discovered that his queen was a Jew and that Mordecai, who had saved his life, was a Jew, he ordered Haman hung on the gallows he had built for Mordecai.   </a:t>
            </a:r>
          </a:p>
          <a:p>
            <a:r>
              <a:rPr lang="en-US" dirty="0"/>
              <a:t>God’s people were completely delivered and now regularly celebrate the feast of Purim in remembrance.</a:t>
            </a:r>
          </a:p>
          <a:p>
            <a:r>
              <a:rPr lang="en-US" dirty="0"/>
              <a:t>If you have to face the death decree for refusing the mark of the beast, will you do so with confidence in a God who is able to work all things together for good?</a:t>
            </a:r>
          </a:p>
          <a:p>
            <a:endParaRPr lang="en-US" dirty="0"/>
          </a:p>
          <a:p>
            <a:endParaRPr lang="en-US" dirty="0"/>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4AF4-55B9-481C-996C-A575F031E14F}"/>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Esther 4:16 NKJV</a:t>
            </a:r>
          </a:p>
        </p:txBody>
      </p:sp>
      <p:sp>
        <p:nvSpPr>
          <p:cNvPr id="3" name="Content Placeholder 2">
            <a:extLst>
              <a:ext uri="{FF2B5EF4-FFF2-40B4-BE49-F238E27FC236}">
                <a16:creationId xmlns:a16="http://schemas.microsoft.com/office/drawing/2014/main" id="{FF838560-5BD1-40D7-8D7B-221E0DD05BEC}"/>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[Message to Mordecai] "Go, gather all the Jews who are present in Shushan, and fast for me; neither eat nor drink for three days, night or day. My maids and I will fast likewise. And so I will go to the king, which is against the law; and if I perish, I perish!“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4134408378"/>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Ruth 1:1-5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752600"/>
            <a:ext cx="7924800" cy="4876800"/>
          </a:xfrm>
        </p:spPr>
        <p:txBody>
          <a:bodyPr>
            <a:normAutofit fontScale="92500" lnSpcReduction="20000"/>
          </a:bodyPr>
          <a:lstStyle/>
          <a:p>
            <a:pPr>
              <a:lnSpc>
                <a:spcPct val="90000"/>
              </a:lnSpc>
            </a:pPr>
            <a:r>
              <a:rPr lang="en-US" altLang="en-US" dirty="0"/>
              <a:t>In the days when the judges ruled there was a famine in the land, and a man of Bethlehem in Judah went to sojourn in the country of Moab, he and his wife and his two sons. </a:t>
            </a:r>
            <a:r>
              <a:rPr lang="en-US" altLang="en-US" baseline="30000" dirty="0"/>
              <a:t>2</a:t>
            </a:r>
            <a:r>
              <a:rPr lang="en-US" altLang="en-US" dirty="0"/>
              <a:t> The name of the man was Elimelech and the name of his wife Naomi, and the names of his two sons were Mahlon and Chilion. … </a:t>
            </a:r>
            <a:r>
              <a:rPr lang="en-US" altLang="en-US" baseline="30000" dirty="0"/>
              <a:t>3</a:t>
            </a:r>
            <a:r>
              <a:rPr lang="en-US" altLang="en-US" dirty="0"/>
              <a:t> But Elimelech, the husband of Naomi, died, and she was left with her two sons. </a:t>
            </a:r>
            <a:r>
              <a:rPr lang="en-US" altLang="en-US" baseline="30000" dirty="0"/>
              <a:t>4</a:t>
            </a:r>
            <a:r>
              <a:rPr lang="en-US" altLang="en-US" dirty="0"/>
              <a:t> These took Moabite wives; the name of the one was Orpah and the name of the other Ruth. They lived there about ten years, </a:t>
            </a:r>
            <a:r>
              <a:rPr lang="en-US" altLang="en-US" baseline="30000" dirty="0"/>
              <a:t>5</a:t>
            </a:r>
            <a:r>
              <a:rPr lang="en-US" altLang="en-US" dirty="0"/>
              <a:t> and both Mahlon and Chilion died, so that the woman was left without her two sons and her husband.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678-B67B-4D6D-A65E-85EFBC34D843}"/>
              </a:ext>
            </a:extLst>
          </p:cNvPr>
          <p:cNvSpPr>
            <a:spLocks noGrp="1"/>
          </p:cNvSpPr>
          <p:nvPr>
            <p:ph type="title"/>
          </p:nvPr>
        </p:nvSpPr>
        <p:spPr/>
        <p:txBody>
          <a:bodyPr/>
          <a:lstStyle/>
          <a:p>
            <a:r>
              <a:rPr lang="en-US" dirty="0">
                <a:effectLst/>
              </a:rPr>
              <a:t>Ruth 1:16-17 ESV</a:t>
            </a:r>
          </a:p>
        </p:txBody>
      </p:sp>
      <p:sp>
        <p:nvSpPr>
          <p:cNvPr id="3" name="Content Placeholder 2">
            <a:extLst>
              <a:ext uri="{FF2B5EF4-FFF2-40B4-BE49-F238E27FC236}">
                <a16:creationId xmlns:a16="http://schemas.microsoft.com/office/drawing/2014/main" id="{ED71EB38-08A0-408B-BB22-EDCEAF0AD2C1}"/>
              </a:ext>
            </a:extLst>
          </p:cNvPr>
          <p:cNvSpPr>
            <a:spLocks noGrp="1"/>
          </p:cNvSpPr>
          <p:nvPr>
            <p:ph idx="1"/>
          </p:nvPr>
        </p:nvSpPr>
        <p:spPr/>
        <p:txBody>
          <a:bodyPr>
            <a:normAutofit lnSpcReduction="10000"/>
          </a:bodyPr>
          <a:lstStyle/>
          <a:p>
            <a:r>
              <a:rPr lang="en-US" dirty="0">
                <a:effectLst/>
              </a:rPr>
              <a:t>But Ruth said, "Do not urge me to leave you or to return from following you. For where you go I will go, and where you lodge I will lodge. Your people shall be my people, and your God my God. 17 Where you die I will die, and there will I be buried. May the LORD do so to me and more also if anything but death parts me from you."  [</a:t>
            </a:r>
            <a:r>
              <a:rPr lang="en-US" dirty="0">
                <a:effectLst/>
                <a:hlinkClick r:id="rId3" action="ppaction://hlinksldjump"/>
              </a:rPr>
              <a:t>R</a:t>
            </a:r>
            <a:r>
              <a:rPr lang="en-US" dirty="0">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158131"/>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Ruth 2:1, 4, 8-9 ESV</a:t>
            </a:r>
          </a:p>
        </p:txBody>
      </p:sp>
      <p:sp>
        <p:nvSpPr>
          <p:cNvPr id="3" name="Content Placeholder 2"/>
          <p:cNvSpPr>
            <a:spLocks noGrp="1"/>
          </p:cNvSpPr>
          <p:nvPr>
            <p:ph idx="1"/>
          </p:nvPr>
        </p:nvSpPr>
        <p:spPr>
          <a:xfrm>
            <a:off x="533400" y="1722438"/>
            <a:ext cx="7772400" cy="4754562"/>
          </a:xfrm>
        </p:spPr>
        <p:txBody>
          <a:bodyPr>
            <a:normAutofit fontScale="85000" lnSpcReduction="20000"/>
          </a:bodyPr>
          <a:lstStyle/>
          <a:p>
            <a:r>
              <a:rPr lang="en-US" dirty="0">
                <a:effectLst>
                  <a:outerShdw blurRad="38100" dist="38100" dir="2700000" algn="tl">
                    <a:srgbClr val="000000">
                      <a:alpha val="43137"/>
                    </a:srgbClr>
                  </a:outerShdw>
                </a:effectLst>
              </a:rPr>
              <a:t>Now Naomi had a relative of her husband's, a worthy man of the clan of Elimelech, whose name was Boaz. ... 4 And behold, Boaz came from Bethlehem. And he said to the reapers, "The LORD be with you!" And they answered, "The LORD bless you." ... 8 Then Boaz said to Ruth, "Now, listen, my daughter, do not go to glean in another field or leave this one, but keep close to my young women. 9 Let your eyes be on the field that they are reaping, and go after them. Have I not charged the young men not to touch you? And when you are thirsty, go to the vessels and drink what the young men have drawn."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FA2C-C1D8-BF66-BE22-F71D05675F90}"/>
              </a:ext>
            </a:extLst>
          </p:cNvPr>
          <p:cNvSpPr>
            <a:spLocks noGrp="1"/>
          </p:cNvSpPr>
          <p:nvPr>
            <p:ph type="title"/>
          </p:nvPr>
        </p:nvSpPr>
        <p:spPr/>
        <p:txBody>
          <a:bodyPr/>
          <a:lstStyle/>
          <a:p>
            <a:r>
              <a:rPr lang="en-US" dirty="0"/>
              <a:t>Ruth 2:10, 13 ESV</a:t>
            </a:r>
          </a:p>
        </p:txBody>
      </p:sp>
      <p:sp>
        <p:nvSpPr>
          <p:cNvPr id="3" name="Content Placeholder 2">
            <a:extLst>
              <a:ext uri="{FF2B5EF4-FFF2-40B4-BE49-F238E27FC236}">
                <a16:creationId xmlns:a16="http://schemas.microsoft.com/office/drawing/2014/main" id="{A6D6FE60-83A5-A4B4-5803-DDCD235B7175}"/>
              </a:ext>
            </a:extLst>
          </p:cNvPr>
          <p:cNvSpPr>
            <a:spLocks noGrp="1"/>
          </p:cNvSpPr>
          <p:nvPr>
            <p:ph idx="1"/>
          </p:nvPr>
        </p:nvSpPr>
        <p:spPr/>
        <p:txBody>
          <a:bodyPr>
            <a:normAutofit lnSpcReduction="10000"/>
          </a:bodyPr>
          <a:lstStyle/>
          <a:p>
            <a:r>
              <a:rPr lang="en-US" dirty="0"/>
              <a:t>Then she fell on her face, bowing to the ground, and said to him, "Why have I found favor in your eyes, that you should take notice of me, since I am a foreigner?" ... </a:t>
            </a:r>
            <a:r>
              <a:rPr lang="en-US" baseline="30000" dirty="0"/>
              <a:t>13</a:t>
            </a:r>
            <a:r>
              <a:rPr lang="en-US" dirty="0"/>
              <a:t> Then she said, "I have found favor in your eyes, my lord, for you have comforted me and spoken kindly to your servant, though I am not one of your servants.“  [</a:t>
            </a:r>
            <a:r>
              <a:rPr lang="en-US" dirty="0">
                <a:hlinkClick r:id="rId3" action="ppaction://hlinksldjump"/>
              </a:rPr>
              <a:t>R</a:t>
            </a:r>
            <a:r>
              <a:rPr lang="en-US" dirty="0"/>
              <a:t>]</a:t>
            </a:r>
          </a:p>
        </p:txBody>
      </p:sp>
    </p:spTree>
    <p:extLst>
      <p:ext uri="{BB962C8B-B14F-4D97-AF65-F5344CB8AC3E}">
        <p14:creationId xmlns:p14="http://schemas.microsoft.com/office/powerpoint/2010/main" val="2710570483"/>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Ruth 3:8-9 NLT</a:t>
            </a:r>
          </a:p>
        </p:txBody>
      </p:sp>
      <p:sp>
        <p:nvSpPr>
          <p:cNvPr id="3" name="Content Placeholder 2"/>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Around midnight Boaz suddenly woke up and turned over. He was surprised to find a woman lying at his feet! </a:t>
            </a:r>
            <a:r>
              <a:rPr lang="en-US" baseline="30000" dirty="0">
                <a:effectLst>
                  <a:outerShdw blurRad="38100" dist="38100" dir="2700000" algn="tl">
                    <a:srgbClr val="000000">
                      <a:alpha val="43137"/>
                    </a:srgbClr>
                  </a:outerShdw>
                </a:effectLst>
              </a:rPr>
              <a:t>9</a:t>
            </a:r>
            <a:r>
              <a:rPr lang="en-US" dirty="0">
                <a:effectLst>
                  <a:outerShdw blurRad="38100" dist="38100" dir="2700000" algn="tl">
                    <a:srgbClr val="000000">
                      <a:alpha val="43137"/>
                    </a:srgbClr>
                  </a:outerShdw>
                </a:effectLst>
              </a:rPr>
              <a:t> "Who are you?" he asked. "I am your servant Ruth," she replied. "Spread the corner of your covering over me, for you are my family [or kinsman] redeemer."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1845377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D093-1CB1-8D09-AF43-44ABB287F547}"/>
              </a:ext>
            </a:extLst>
          </p:cNvPr>
          <p:cNvSpPr>
            <a:spLocks noGrp="1"/>
          </p:cNvSpPr>
          <p:nvPr>
            <p:ph type="title"/>
          </p:nvPr>
        </p:nvSpPr>
        <p:spPr/>
        <p:txBody>
          <a:bodyPr/>
          <a:lstStyle/>
          <a:p>
            <a:r>
              <a:rPr lang="en-US" dirty="0"/>
              <a:t>Ruth 4:9-10 NIV</a:t>
            </a:r>
          </a:p>
        </p:txBody>
      </p:sp>
      <p:sp>
        <p:nvSpPr>
          <p:cNvPr id="3" name="Content Placeholder 2">
            <a:extLst>
              <a:ext uri="{FF2B5EF4-FFF2-40B4-BE49-F238E27FC236}">
                <a16:creationId xmlns:a16="http://schemas.microsoft.com/office/drawing/2014/main" id="{9811BA75-4E3C-C5FA-A7C0-292B9BD6EDF8}"/>
              </a:ext>
            </a:extLst>
          </p:cNvPr>
          <p:cNvSpPr>
            <a:spLocks noGrp="1"/>
          </p:cNvSpPr>
          <p:nvPr>
            <p:ph idx="1"/>
          </p:nvPr>
        </p:nvSpPr>
        <p:spPr/>
        <p:txBody>
          <a:bodyPr>
            <a:normAutofit fontScale="92500" lnSpcReduction="10000"/>
          </a:bodyPr>
          <a:lstStyle/>
          <a:p>
            <a:r>
              <a:rPr lang="en-US" dirty="0"/>
              <a:t>Then Boaz announced to the elders and all the people, "Today you are witnesses that I have bought from Naomi all the property of Elimelek, </a:t>
            </a:r>
            <a:r>
              <a:rPr lang="en-US" dirty="0" err="1"/>
              <a:t>Kilion</a:t>
            </a:r>
            <a:r>
              <a:rPr lang="en-US" dirty="0"/>
              <a:t> and Mahlon. </a:t>
            </a:r>
            <a:r>
              <a:rPr lang="en-US" baseline="30000" dirty="0"/>
              <a:t>10</a:t>
            </a:r>
            <a:r>
              <a:rPr lang="en-US" dirty="0"/>
              <a:t> I have also acquired Ruth the Moabite, Mahlon's widow, as my wife, in order to maintain the name of the dead with his property, so that his name will not disappear from among his family or from his hometown. Today you are witnesses!“  [</a:t>
            </a:r>
            <a:r>
              <a:rPr lang="en-US" dirty="0">
                <a:hlinkClick r:id="rId3" action="ppaction://hlinksldjump"/>
              </a:rPr>
              <a:t>R</a:t>
            </a:r>
            <a:r>
              <a:rPr lang="en-US" dirty="0"/>
              <a:t>]</a:t>
            </a:r>
          </a:p>
        </p:txBody>
      </p:sp>
    </p:spTree>
    <p:extLst>
      <p:ext uri="{BB962C8B-B14F-4D97-AF65-F5344CB8AC3E}">
        <p14:creationId xmlns:p14="http://schemas.microsoft.com/office/powerpoint/2010/main" val="3533016863"/>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Esther 3:2,5 NIV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419600"/>
          </a:xfrm>
        </p:spPr>
        <p:txBody>
          <a:bodyPr>
            <a:normAutofit/>
          </a:bodyPr>
          <a:lstStyle/>
          <a:p>
            <a:pPr>
              <a:lnSpc>
                <a:spcPct val="90000"/>
              </a:lnSpc>
            </a:pPr>
            <a:r>
              <a:rPr lang="en-US" altLang="en-US" dirty="0"/>
              <a:t>All the royal officials at the king's gate knelt down and paid honor to Haman, for the king had commanded this concerning him. But Mordecai would not kneel down or pay him honor. ... </a:t>
            </a:r>
            <a:r>
              <a:rPr lang="en-US" altLang="en-US" baseline="30000" dirty="0"/>
              <a:t>5</a:t>
            </a:r>
            <a:r>
              <a:rPr lang="en-US" altLang="en-US" dirty="0"/>
              <a:t> When Haman saw that Mordecai would not kneel down or pay him honor, he was enraged.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15E2-10E6-05EB-B02E-045818160B9E}"/>
              </a:ext>
            </a:extLst>
          </p:cNvPr>
          <p:cNvSpPr>
            <a:spLocks noGrp="1"/>
          </p:cNvSpPr>
          <p:nvPr>
            <p:ph type="title"/>
          </p:nvPr>
        </p:nvSpPr>
        <p:spPr/>
        <p:txBody>
          <a:bodyPr/>
          <a:lstStyle/>
          <a:p>
            <a:r>
              <a:rPr lang="en-US" dirty="0"/>
              <a:t>Esther 7:3-4 NIV</a:t>
            </a:r>
          </a:p>
        </p:txBody>
      </p:sp>
      <p:sp>
        <p:nvSpPr>
          <p:cNvPr id="3" name="Content Placeholder 2">
            <a:extLst>
              <a:ext uri="{FF2B5EF4-FFF2-40B4-BE49-F238E27FC236}">
                <a16:creationId xmlns:a16="http://schemas.microsoft.com/office/drawing/2014/main" id="{754E5B4A-95D7-4EF3-AD57-2B7CE61F12B4}"/>
              </a:ext>
            </a:extLst>
          </p:cNvPr>
          <p:cNvSpPr>
            <a:spLocks noGrp="1"/>
          </p:cNvSpPr>
          <p:nvPr>
            <p:ph idx="1"/>
          </p:nvPr>
        </p:nvSpPr>
        <p:spPr/>
        <p:txBody>
          <a:bodyPr>
            <a:normAutofit/>
          </a:bodyPr>
          <a:lstStyle/>
          <a:p>
            <a:r>
              <a:rPr lang="en-US" dirty="0"/>
              <a:t>Then Queen Esther answered, "If I have found favor with you, Your Majesty, and if it pleases you, grant me my life--this is my petition. And spare my people--this is my request. 4 For I and my people have been sold to be destroyed, killed and annihilated.“  [</a:t>
            </a:r>
            <a:r>
              <a:rPr lang="en-US" dirty="0">
                <a:hlinkClick r:id="rId3" action="ppaction://hlinksldjump"/>
              </a:rPr>
              <a:t>R</a:t>
            </a:r>
            <a:r>
              <a:rPr lang="en-US" dirty="0"/>
              <a:t>]</a:t>
            </a:r>
          </a:p>
        </p:txBody>
      </p:sp>
    </p:spTree>
    <p:extLst>
      <p:ext uri="{BB962C8B-B14F-4D97-AF65-F5344CB8AC3E}">
        <p14:creationId xmlns:p14="http://schemas.microsoft.com/office/powerpoint/2010/main" val="57070473"/>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BD10D-FC53-6F39-546E-B60B843E8C56}"/>
              </a:ext>
            </a:extLst>
          </p:cNvPr>
          <p:cNvSpPr>
            <a:spLocks noGrp="1"/>
          </p:cNvSpPr>
          <p:nvPr>
            <p:ph type="title"/>
          </p:nvPr>
        </p:nvSpPr>
        <p:spPr/>
        <p:txBody>
          <a:bodyPr/>
          <a:lstStyle/>
          <a:p>
            <a:r>
              <a:rPr lang="en-US" dirty="0"/>
              <a:t>Esther 8:17 NKJV</a:t>
            </a:r>
          </a:p>
        </p:txBody>
      </p:sp>
      <p:sp>
        <p:nvSpPr>
          <p:cNvPr id="3" name="Content Placeholder 2">
            <a:extLst>
              <a:ext uri="{FF2B5EF4-FFF2-40B4-BE49-F238E27FC236}">
                <a16:creationId xmlns:a16="http://schemas.microsoft.com/office/drawing/2014/main" id="{71CA9CD4-75F0-34B6-4A3C-C1C192BD28C3}"/>
              </a:ext>
            </a:extLst>
          </p:cNvPr>
          <p:cNvSpPr>
            <a:spLocks noGrp="1"/>
          </p:cNvSpPr>
          <p:nvPr>
            <p:ph idx="1"/>
          </p:nvPr>
        </p:nvSpPr>
        <p:spPr/>
        <p:txBody>
          <a:bodyPr/>
          <a:lstStyle/>
          <a:p>
            <a:r>
              <a:rPr lang="en-US" dirty="0"/>
              <a:t>And in every province and city, wherever the king's command and decree came, the Jews had joy and gladness, a feast and a holiday. Then many of the people of the land became Jews, because fear of the Jews fell upon them.  [</a:t>
            </a:r>
            <a:r>
              <a:rPr lang="en-US" dirty="0">
                <a:hlinkClick r:id="rId3" action="ppaction://hlinksldjump"/>
              </a:rPr>
              <a:t>R</a:t>
            </a:r>
            <a:r>
              <a:rPr lang="en-US" dirty="0"/>
              <a:t>]</a:t>
            </a:r>
          </a:p>
        </p:txBody>
      </p:sp>
    </p:spTree>
    <p:extLst>
      <p:ext uri="{BB962C8B-B14F-4D97-AF65-F5344CB8AC3E}">
        <p14:creationId xmlns:p14="http://schemas.microsoft.com/office/powerpoint/2010/main" val="1474932030"/>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1368425</TotalTime>
  <Words>5700</Words>
  <Application>Microsoft Office PowerPoint</Application>
  <PresentationFormat>Apresentação na tela (4:3)</PresentationFormat>
  <Paragraphs>353</Paragraphs>
  <Slides>20</Slides>
  <Notes>19</Notes>
  <HiddenSlides>0</HiddenSlides>
  <MMClips>0</MMClips>
  <ScaleCrop>false</ScaleCrop>
  <HeadingPairs>
    <vt:vector size="6" baseType="variant">
      <vt:variant>
        <vt:lpstr>Fontes usadas</vt:lpstr>
      </vt:variant>
      <vt:variant>
        <vt:i4>3</vt:i4>
      </vt:variant>
      <vt:variant>
        <vt:lpstr>Tema</vt:lpstr>
      </vt:variant>
      <vt:variant>
        <vt:i4>5</vt:i4>
      </vt:variant>
      <vt:variant>
        <vt:lpstr>Títulos de slides</vt:lpstr>
      </vt:variant>
      <vt:variant>
        <vt:i4>20</vt:i4>
      </vt:variant>
    </vt:vector>
  </HeadingPairs>
  <TitlesOfParts>
    <vt:vector size="28" baseType="lpstr">
      <vt:lpstr>Arial</vt:lpstr>
      <vt:lpstr>Arial Rounded MT Bold</vt:lpstr>
      <vt:lpstr>Calibri</vt:lpstr>
      <vt:lpstr>2_Default Design</vt:lpstr>
      <vt:lpstr>Default Design</vt:lpstr>
      <vt:lpstr>3_Default Design</vt:lpstr>
      <vt:lpstr>4_Default Design</vt:lpstr>
      <vt:lpstr>1_Default Design</vt:lpstr>
      <vt:lpstr>Allusions Images Symbols: How to Study Bible Prophecy</vt:lpstr>
      <vt:lpstr>Memory Text Esther 5:2 NKJV</vt:lpstr>
      <vt:lpstr>Overview</vt:lpstr>
      <vt:lpstr>Naomi and Ruth</vt:lpstr>
      <vt:lpstr>Ruth and Boaz</vt:lpstr>
      <vt:lpstr>Esther and Haman</vt:lpstr>
      <vt:lpstr>Summary</vt:lpstr>
      <vt:lpstr>Summary</vt:lpstr>
      <vt:lpstr>Summary</vt:lpstr>
      <vt:lpstr>Apresentação do PowerPoint</vt:lpstr>
      <vt:lpstr>Esther 4:16 NKJV</vt:lpstr>
      <vt:lpstr>Ruth 1:1-5 ESV</vt:lpstr>
      <vt:lpstr>Ruth 1:16-17 ESV</vt:lpstr>
      <vt:lpstr>Ruth 2:1, 4, 8-9 ESV</vt:lpstr>
      <vt:lpstr>Ruth 2:10, 13 ESV</vt:lpstr>
      <vt:lpstr>Ruth 3:8-9 NLT</vt:lpstr>
      <vt:lpstr>Ruth 4:9-10 NIV</vt:lpstr>
      <vt:lpstr>Esther 3:2,5 NIV</vt:lpstr>
      <vt:lpstr>Esther 7:3-4 NIV</vt:lpstr>
      <vt:lpstr>Esther 8:17 NKJV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11: Ruth and Esther</dc:title>
  <dc:subject>Allusions Images Symbols: How to Study Bible Prophecy</dc:subject>
  <dc:creator>Kenneth J. McNulty</dc:creator>
  <cp:lastModifiedBy>jose ferreira Neto</cp:lastModifiedBy>
  <cp:revision>23045</cp:revision>
  <cp:lastPrinted>2016-06-03T16:02:10Z</cp:lastPrinted>
  <dcterms:created xsi:type="dcterms:W3CDTF">2005-09-30T23:50:48Z</dcterms:created>
  <dcterms:modified xsi:type="dcterms:W3CDTF">2025-06-13T13:19:34Z</dcterms:modified>
  <cp:category>Topic</cp:category>
</cp:coreProperties>
</file>