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12192000"/>
  <p:embeddedFontLst>
    <p:embeddedFont>
      <p:font typeface="Public Sans Light" panose="020B0604020202020204" charset="0"/>
      <p:regular r:id="rId63"/>
    </p:embeddedFont>
    <p:embeddedFont>
      <p:font typeface="Source Serif 4" panose="020B0604020202020204" charset="0"/>
      <p:regular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0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2095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156" y="2889647"/>
            <a:ext cx="5225919" cy="331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Escola Sabatina — 2º Trimestre | 2026</a:t>
            </a:r>
            <a:endParaRPr lang="en-US" sz="2050" dirty="0"/>
          </a:p>
        </p:txBody>
      </p:sp>
      <p:sp>
        <p:nvSpPr>
          <p:cNvPr id="4" name="Text 1"/>
          <p:cNvSpPr/>
          <p:nvPr/>
        </p:nvSpPr>
        <p:spPr>
          <a:xfrm>
            <a:off x="651156" y="3287117"/>
            <a:ext cx="2819032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LIÇÃO 11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51156" y="3629323"/>
            <a:ext cx="5028578" cy="552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Tribulações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651156" y="4346972"/>
            <a:ext cx="7649971" cy="299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512" y="2910284"/>
            <a:ext cx="3246852" cy="32469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4936" y="3296642"/>
            <a:ext cx="1119486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255018"/>
            <a:ext cx="2112314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311672"/>
            <a:ext cx="249509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CITAÇÕES INSPIRADORAS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655564"/>
            <a:ext cx="690049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Vozes que Iluminam o Tema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529681"/>
            <a:ext cx="5476043" cy="3073202"/>
          </a:xfrm>
          <a:prstGeom prst="roundRect">
            <a:avLst>
              <a:gd name="adj" fmla="val 92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718693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97818" y="3396655"/>
            <a:ext cx="481456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"Os que se voltam para Jesus com o clamor: 'Senhor, salva-nos', encontrarão libertação. Sua graça reconcilia a alma com Deus."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14357" y="4771430"/>
            <a:ext cx="509802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Refletindo a Cristo. Tatuí: CPB, p. 278.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718693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John Piper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616237" y="3396655"/>
            <a:ext cx="4920333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"Em todos os contratempos da vida do crente, Deus está tramando para a sua alegria."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6332776" y="4771430"/>
            <a:ext cx="5203794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PIPER, John. Future Grace. Colorado Springs: Multnomah, 1995.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647601"/>
            <a:ext cx="1562954" cy="303609"/>
          </a:xfrm>
          <a:prstGeom prst="roundRect">
            <a:avLst>
              <a:gd name="adj" fmla="val 70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701377"/>
            <a:ext cx="1957239" cy="196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INICIAL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1019373"/>
            <a:ext cx="5145753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Onde Você Está Hoje?</a:t>
            </a:r>
            <a:endParaRPr lang="en-US" sz="3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075" y="1836440"/>
            <a:ext cx="5374446" cy="1405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42555" y="2041327"/>
            <a:ext cx="2996827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barco com os discípulos?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42555" y="2424112"/>
            <a:ext cx="486308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Enfrentando uma tempestade que parece não ter saída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675" y="1836440"/>
            <a:ext cx="5374545" cy="140513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62154" y="2041327"/>
            <a:ext cx="3049114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a mulher de Marcos 5?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462154" y="2424112"/>
            <a:ext cx="486318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Lutando contra uma enfermidade física ou emocional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075" y="3412133"/>
            <a:ext cx="5374446" cy="140513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42555" y="3617020"/>
            <a:ext cx="2244570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vale de Jó?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942555" y="3999805"/>
            <a:ext cx="486308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Passando por perdas que não consegue compreender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675" y="3412133"/>
            <a:ext cx="5374545" cy="140513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462154" y="3617020"/>
            <a:ext cx="2476835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caminho de Emaús?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6462154" y="3999805"/>
            <a:ext cx="486318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Caminhando decepcionado com expectativas frustradas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661475" y="5009158"/>
            <a:ext cx="10868745" cy="1009253"/>
          </a:xfrm>
          <a:prstGeom prst="roundRect">
            <a:avLst>
              <a:gd name="adj" fmla="val 2669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57" y="5245993"/>
            <a:ext cx="280484" cy="224433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300924" y="5207496"/>
            <a:ext cx="10049814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mensagem da semana é a mesma para todos: </a:t>
            </a:r>
            <a:r>
              <a:rPr lang="en-US" sz="17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continua presente. E Sua presença muda completamente o significado da tribulação.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882503"/>
            <a:ext cx="1172538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2939157"/>
            <a:ext cx="1555314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DOMINGO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3289399"/>
            <a:ext cx="7994748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Tempestades da Vida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475" y="4388048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reagimos quando Deus parece silencioso durante as maiores tempestades da vida?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889992"/>
            <a:ext cx="2089991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946646"/>
            <a:ext cx="2472767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290538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 Jesus está no barco, por que às vezes a tempestade continua?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345954"/>
            <a:ext cx="6013399" cy="20787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"Mestre, não te importa que pereçamos?" (Marcos 4:38)</a:t>
            </a:r>
            <a:endParaRPr lang="en-US" sz="1850" dirty="0"/>
          </a:p>
          <a:p>
            <a:pPr marL="0" indent="0" algn="l">
              <a:lnSpc>
                <a:spcPct val="117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"Aquieta-te, emudece!" (Marcos 4:39)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 que sois assim tímidos? Como é que não tendes fé?" (Marcos 4:40)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637312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4:35-41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232098"/>
            <a:ext cx="188302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288752"/>
            <a:ext cx="226580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HISTÓRICO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632645"/>
            <a:ext cx="909188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Mar da Galileia e a Tempestade Real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506762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275723" y="257165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Local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275723" y="2980333"/>
            <a:ext cx="2851178" cy="26455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Mar da Galileia situa-se aproximadamente 210 metros abaixo do nível do mar. Cercado por montanhas e vales profundos, é conhecido por tempestades repentinas e violentas.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4363135" y="2506762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977383" y="2571651"/>
            <a:ext cx="285117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Pescadores Profissionais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4977383" y="3275608"/>
            <a:ext cx="2851178" cy="23148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Pedro, André, Tiago e João conheciam aquele lago desde a infância. Se eles ficaram aterrorizados, a tempestade era realmente extraordinária.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8064794" y="2506762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679042" y="257165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Lição do Detalhe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679042" y="2980333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Homens experientes chegaram ao limite de sua capacidade humana — tornando a narrativa ainda mais significativa.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292820"/>
            <a:ext cx="1924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349474"/>
            <a:ext cx="2307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TEOLÓGICO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693366"/>
            <a:ext cx="76219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Mar: Símbolo Bíblico do Caos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567484"/>
            <a:ext cx="5476043" cy="2997597"/>
          </a:xfrm>
          <a:prstGeom prst="roundRect">
            <a:avLst>
              <a:gd name="adj" fmla="val 94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756495"/>
            <a:ext cx="427473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o mar representa na Bíblia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3240782"/>
            <a:ext cx="5098029" cy="11242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Caos (Salmo 89:9)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Forças hostis (Isaías 57:20)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Poderes que desafiam a ordem divina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2756495"/>
            <a:ext cx="331312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Jesus demonstrou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3240782"/>
            <a:ext cx="5203794" cy="21542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300"/>
              </a:spcAft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Quando Jesus repreende o vento e as ondas, Ele demonstra autoridade sobre as forças que aterrorizam a humanidade.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mesmo Deus que ordenou o caos na criação (Gênesis 1:2-3) agora ordena o caos da tempestade.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47936"/>
            <a:ext cx="179323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004590"/>
            <a:ext cx="217601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348482"/>
            <a:ext cx="881546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"Aquieta-te, Emudece" — Marcos 4:39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222599"/>
            <a:ext cx="5476043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411611"/>
            <a:ext cx="339865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Siōpa, pephimōso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2895898"/>
            <a:ext cx="509802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Literalmente: cale-se • fique amordaçado • permaneça em silêncio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794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expressão é semelhante à utilizada por Jesus quando repreendeu demônios (Marcos 1:25). Cristo possui autoridade absoluta sobre toda força que ameaça Seus filhos.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475" y="4601369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756" y="4818658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"O que significa para você saber que Jesus tem autoridade sobre a sua tempestade específica?"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19807"/>
            <a:ext cx="185891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576461"/>
            <a:ext cx="224169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920353"/>
            <a:ext cx="832831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Confirmam a Narrativa</a:t>
            </a:r>
            <a:endParaRPr lang="en-US" sz="3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1794470"/>
            <a:ext cx="5339820" cy="206593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9605" y="1961555"/>
            <a:ext cx="283461" cy="2834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75881" y="2575917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107:28-30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875881" y="2984599"/>
            <a:ext cx="491100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acalma tempestades — paralelo direto com Marcos 4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301" y="1794470"/>
            <a:ext cx="5339919" cy="206593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8530" y="1961555"/>
            <a:ext cx="283461" cy="2834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04708" y="2575917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Jonas 1:4-15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404708" y="2984599"/>
            <a:ext cx="4911106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Tempestade e fé — contraste entre Jonas e Cristo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475" y="4049415"/>
            <a:ext cx="5339820" cy="173523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9605" y="4216499"/>
            <a:ext cx="283461" cy="2834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75881" y="483086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Isaías 43:2</a:t>
            </a:r>
            <a:endParaRPr lang="en-US" sz="1850" dirty="0"/>
          </a:p>
        </p:txBody>
      </p:sp>
      <p:sp>
        <p:nvSpPr>
          <p:cNvPr id="16" name="Text 8"/>
          <p:cNvSpPr/>
          <p:nvPr/>
        </p:nvSpPr>
        <p:spPr>
          <a:xfrm>
            <a:off x="875881" y="5239544"/>
            <a:ext cx="4911007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presente nas águas — promessa divina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0301" y="4049415"/>
            <a:ext cx="5339919" cy="1735237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18530" y="4216499"/>
            <a:ext cx="283461" cy="2834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404708" y="483086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Coríntios 5:7</a:t>
            </a:r>
            <a:endParaRPr lang="en-US" sz="1850" dirty="0"/>
          </a:p>
        </p:txBody>
      </p:sp>
      <p:sp>
        <p:nvSpPr>
          <p:cNvPr id="20" name="Text 10"/>
          <p:cNvSpPr/>
          <p:nvPr/>
        </p:nvSpPr>
        <p:spPr>
          <a:xfrm>
            <a:off x="6404708" y="5239544"/>
            <a:ext cx="4911106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Andar por fé — aplicação espiritual</a:t>
            </a:r>
            <a:endParaRPr lang="en-US" sz="1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10927"/>
            <a:ext cx="1548468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3469" y="961926"/>
            <a:ext cx="1954064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475" y="1255117"/>
            <a:ext cx="797986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Verdadeira Questão dos Discípulos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916560" y="2016323"/>
            <a:ext cx="10613660" cy="2200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maior problema dos discípulos não era a tempestade. Era a conclusão a que chegaram durante a tempestade.</a:t>
            </a:r>
            <a:endParaRPr lang="en-US" sz="4600" dirty="0"/>
          </a:p>
        </p:txBody>
      </p:sp>
      <p:sp>
        <p:nvSpPr>
          <p:cNvPr id="6" name="Shape 4"/>
          <p:cNvSpPr/>
          <p:nvPr/>
        </p:nvSpPr>
        <p:spPr>
          <a:xfrm>
            <a:off x="539042" y="4389140"/>
            <a:ext cx="5471777" cy="1557933"/>
          </a:xfrm>
          <a:prstGeom prst="roundRect">
            <a:avLst>
              <a:gd name="adj" fmla="val 163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09099" y="4542234"/>
            <a:ext cx="2909319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eles concluíram: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09099" y="4961037"/>
            <a:ext cx="5131664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"Mestre, não te importa?" — A crise revelou uma compreensão incompleta do caráter de Cristo.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6309659" y="4542234"/>
            <a:ext cx="2806034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verdadeira questão: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6309659" y="4961037"/>
            <a:ext cx="5226911" cy="848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Nunca foi "Será que Jesus está conosco?" — A verdadeira questão foi: "Confiamos nEle mesmo quando parece silencioso?"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2578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51156" y="2837458"/>
            <a:ext cx="2240006" cy="318195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2775" y="2893219"/>
            <a:ext cx="2626354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1 — INTRODUÇÃO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51156" y="3228876"/>
            <a:ext cx="10889382" cy="11628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Tribulações: Quando os Contratempos se Tornam Instrumentos de Crescimento Espiritual</a:t>
            </a:r>
            <a:endParaRPr lang="en-US" sz="3650" dirty="0"/>
          </a:p>
        </p:txBody>
      </p:sp>
      <p:sp>
        <p:nvSpPr>
          <p:cNvPr id="6" name="Text 3"/>
          <p:cNvSpPr/>
          <p:nvPr/>
        </p:nvSpPr>
        <p:spPr>
          <a:xfrm>
            <a:off x="651156" y="4666456"/>
            <a:ext cx="10889382" cy="1604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 Deus está no barco, por que existe tempestade?</a:t>
            </a:r>
            <a:endParaRPr lang="en-US" sz="50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46609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Criança no Avião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320727"/>
            <a:ext cx="10868745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756" y="2538016"/>
            <a:ext cx="1000645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uma criança viajando de avião durante uma forte turbulência. Todos os passageiros estão nervosos. Mas a criança permanece tranquila. Por quê? Porque seu pai está pilotando o avião.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475" y="3960019"/>
            <a:ext cx="10868745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Ela não entende os instrumentos. Não conhece meteorologia. Mas conhece o piloto.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paz não vem da ausência da tempestade. A paz vem da confiança em quem está no controle.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475" y="4834037"/>
            <a:ext cx="10868745" cy="765274"/>
          </a:xfrm>
          <a:prstGeom prst="roundRect">
            <a:avLst>
              <a:gd name="adj" fmla="val 3705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5092204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5051326"/>
            <a:ext cx="10616041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Assim ocorre com a fé cristã.</a:t>
            </a:r>
            <a:endParaRPr lang="en-US" sz="18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611287"/>
            <a:ext cx="166524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667941"/>
            <a:ext cx="204802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APLICAÇÕES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011833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Tempestade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2476599"/>
            <a:ext cx="601339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"Nada do mundo pode tornar triste aquele a quem Jesus alegra com Sua presença. Na perfeita submissão existe perfeito descanso."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61475" y="3681313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Refletindo a Cristo. Tatuí: CPB, p. 278.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61475" y="4271863"/>
            <a:ext cx="6296860" cy="14089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315" y="4569321"/>
            <a:ext cx="283461" cy="2834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275723" y="4545806"/>
            <a:ext cx="5682612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não elimina tempestades — ela transforma nossa maneira de atravessá-las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15" y="5608737"/>
            <a:ext cx="283461" cy="2834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275723" y="5585222"/>
            <a:ext cx="5682612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Silêncio divino não é abandono — ausência de respostas não significa ausência de Deus</a:t>
            </a:r>
            <a:endParaRPr lang="en-US" sz="1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71004"/>
            <a:ext cx="2009030" cy="303609"/>
          </a:xfrm>
          <a:prstGeom prst="roundRect">
            <a:avLst>
              <a:gd name="adj" fmla="val 70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624780"/>
            <a:ext cx="2403316" cy="196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 — DOMINGO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942777"/>
            <a:ext cx="6007148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Tempestade que Revela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930748" y="1759843"/>
            <a:ext cx="10599472" cy="2323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Antes de acalmar a tempestade exterior, Cristo deseja fortalecer a fé interior.</a:t>
            </a:r>
            <a:endParaRPr lang="en-US" sz="4850" dirty="0"/>
          </a:p>
        </p:txBody>
      </p:sp>
      <p:sp>
        <p:nvSpPr>
          <p:cNvPr id="6" name="Text 4"/>
          <p:cNvSpPr/>
          <p:nvPr/>
        </p:nvSpPr>
        <p:spPr>
          <a:xfrm>
            <a:off x="661475" y="4274939"/>
            <a:ext cx="1086874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tempestade não foi enviada para destruir os discípulos. Foi permitida para revelar-lhes quem realmente estava no barco.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661475" y="5079405"/>
            <a:ext cx="10868745" cy="1015603"/>
          </a:xfrm>
          <a:prstGeom prst="roundRect">
            <a:avLst>
              <a:gd name="adj" fmla="val 2652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7" y="5316240"/>
            <a:ext cx="280484" cy="22443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00924" y="5277743"/>
            <a:ext cx="10049814" cy="6189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</a:t>
            </a:r>
            <a:r>
              <a:rPr lang="en-US" sz="17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Fixar:</a:t>
            </a:r>
            <a:r>
              <a:rPr lang="en-US" sz="1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presença de Cristo no barco não garante ausência de tempestades; garante que nenhuma tempestade terá a palavra final."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882503"/>
            <a:ext cx="1664452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2939157"/>
            <a:ext cx="2047228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SEGUNDA-FEIRA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3289399"/>
            <a:ext cx="7130673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Seja Curada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475" y="4388048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a diferença entre estar perto de Jesus e realmente alcançá-Lo pela fé?</a:t>
            </a:r>
            <a:endParaRPr lang="en-US" sz="18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736302"/>
            <a:ext cx="2089991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792956"/>
            <a:ext cx="2472767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136848"/>
            <a:ext cx="6296860" cy="2953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É possível frequentar ambientes religiosos anos a fio e nunca ter tocado verdadeiramente em Cristo?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373562"/>
            <a:ext cx="6013399" cy="12047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"Se eu apenas tocar em suas vestes, ficarei curada." (Marcos 5:28)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"Filha, a tua fé te salvou; vai em paz." (Marcos 5:34)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790902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5:21-34</a:t>
            </a:r>
            <a:endParaRPr lang="en-US" sz="18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571526"/>
            <a:ext cx="188302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628180"/>
            <a:ext cx="226580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HISTÓRICO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972072"/>
            <a:ext cx="572507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Doze Anos de Exclusão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846189"/>
            <a:ext cx="3496877" cy="2440186"/>
          </a:xfrm>
          <a:prstGeom prst="roundRect">
            <a:avLst>
              <a:gd name="adj" fmla="val 11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0482" y="303520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 Levítica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50482" y="3443883"/>
            <a:ext cx="3118863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Segundo Levítico 15:25-27, uma mulher com fluxo contínuo de sangue era considerada cerimonialmente impura.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4347359" y="2846189"/>
            <a:ext cx="3496877" cy="2440186"/>
          </a:xfrm>
          <a:prstGeom prst="roundRect">
            <a:avLst>
              <a:gd name="adj" fmla="val 11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536366" y="303520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Exclusão Tripla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4536366" y="3443883"/>
            <a:ext cx="3118863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Exclusão social • Exclusão religiosa • Afastamento do convívio comunitário • Impossibilidade de participar da adoração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8033244" y="2846189"/>
            <a:ext cx="3496877" cy="2440186"/>
          </a:xfrm>
          <a:prstGeom prst="roundRect">
            <a:avLst>
              <a:gd name="adj" fmla="val 11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222251" y="303520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Peso Integral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222251" y="3443883"/>
            <a:ext cx="3118863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Sua enfermidade não era apenas médica. Era também social, emocional e espiritual — doze anos de isolamento.</a:t>
            </a:r>
            <a:endParaRPr lang="en-US" sz="18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619522"/>
            <a:ext cx="1924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676176"/>
            <a:ext cx="2307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TEOLÓGICO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020068"/>
            <a:ext cx="964084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Contraste Impressionante de Marcos 5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1894185"/>
            <a:ext cx="10868745" cy="2823071"/>
          </a:xfrm>
          <a:prstGeom prst="roundRect">
            <a:avLst>
              <a:gd name="adj" fmla="val 1004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6832" y="2020292"/>
            <a:ext cx="565641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Jairo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288029" y="2020292"/>
            <a:ext cx="565641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Mulher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856832" y="253077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Homem influente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288029" y="253077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Mulher marginalizada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56832" y="310733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Líder religioso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6288029" y="310733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Excluída religiosa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56832" y="368389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Busca ajuda abertamente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6288029" y="368389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Aproxima-se discretamente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856832" y="426045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Filha com 12 anos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6288029" y="426045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Sofrimento por 12 anos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661475" y="4929882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188049"/>
            <a:ext cx="295268" cy="23624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334756" y="5147171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mostra que Cristo atende tanto os poderosos quanto os esquecidos. Ninguém está fora do alcance de Sua graça.</a:t>
            </a:r>
            <a:endParaRPr lang="en-US" sz="18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444129"/>
            <a:ext cx="179323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500783"/>
            <a:ext cx="217601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844675"/>
            <a:ext cx="783977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"Tua Fé te Salvou" — Marcos 5:34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718792"/>
            <a:ext cx="5476043" cy="2695079"/>
          </a:xfrm>
          <a:prstGeom prst="roundRect">
            <a:avLst>
              <a:gd name="adj" fmla="val 105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907804"/>
            <a:ext cx="4033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hē pistis sou sesōken se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3392091"/>
            <a:ext cx="509802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verbo </a:t>
            </a:r>
            <a:r>
              <a:rPr lang="en-US" sz="18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sōzō</a:t>
            </a: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significa: curar • salvar • restaurar • libertar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907804"/>
            <a:ext cx="374878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Restauração Foi Completa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3392091"/>
            <a:ext cx="5203794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não está falando apenas da cura física. Ela recebeu: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332776" y="4223544"/>
            <a:ext cx="5203794" cy="11242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Saúde e dignidade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Aceitação e paz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Salvação completa</a:t>
            </a:r>
            <a:endParaRPr lang="en-US" sz="14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448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6014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945356"/>
            <a:ext cx="592112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Proximidade x Conexão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4936" y="1819473"/>
            <a:ext cx="10585284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multidão inteira tocava Jesus. Mas apenas uma pessoa foi transformada.</a:t>
            </a:r>
            <a:endParaRPr lang="en-US" sz="5100" dirty="0"/>
          </a:p>
        </p:txBody>
      </p:sp>
      <p:sp>
        <p:nvSpPr>
          <p:cNvPr id="6" name="Shape 4"/>
          <p:cNvSpPr/>
          <p:nvPr/>
        </p:nvSpPr>
        <p:spPr>
          <a:xfrm>
            <a:off x="525350" y="4477643"/>
            <a:ext cx="5476043" cy="1835448"/>
          </a:xfrm>
          <a:prstGeom prst="roundRect">
            <a:avLst>
              <a:gd name="adj" fmla="val 154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14357" y="4666655"/>
            <a:ext cx="29891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Proximidade Física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14357" y="5150941"/>
            <a:ext cx="509802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Muitos estavam perto de Cristo. A multidão tocava Jesus. Contato casual, sem propósito.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4666655"/>
            <a:ext cx="382816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Relacionamento Espiritual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332776" y="5150941"/>
            <a:ext cx="5203794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Somente ela veio em fé. Ellen White observa que Jesus distinguiu o toque da fé do contato casual da multidão.</a:t>
            </a:r>
            <a:endParaRPr lang="en-US" sz="18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46609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Tomada Elétrica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320727"/>
            <a:ext cx="10868745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756" y="2538016"/>
            <a:ext cx="1000645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Centenas de objetos podem estar próximos de uma tomada elétrica. Mas somente aquele que estabelece conexão recebe energia. A proximidade não produz transformação. A conexão produz.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475" y="3960019"/>
            <a:ext cx="10868745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Da mesma forma: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ouvir sermões não basta; frequentar a igreja não basta; estudar teologia não basta.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475" y="4834037"/>
            <a:ext cx="10868745" cy="765274"/>
          </a:xfrm>
          <a:prstGeom prst="roundRect">
            <a:avLst>
              <a:gd name="adj" fmla="val 3705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5092204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5051326"/>
            <a:ext cx="10616041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É preciso conectar-se pessoalmente com Cristo. A mulher fez exatamente isso.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605161"/>
            <a:ext cx="1031254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661815"/>
            <a:ext cx="1414030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ABERTURA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2005707"/>
            <a:ext cx="896667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Pergunta que Todo Crente Já Fez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4936" y="2879824"/>
            <a:ext cx="10585284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discípulos estavam exatamente onde Jesus mandou estar. Mesmo assim enfrentaram uma tempestade.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075" y="3753842"/>
            <a:ext cx="5365219" cy="149889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2079" y="3968254"/>
            <a:ext cx="241403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Você já se perguntou?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52079" y="4376936"/>
            <a:ext cx="483480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pessoas fiéis passam por tribulações?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4902" y="3753842"/>
            <a:ext cx="5365318" cy="149889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80906" y="3968254"/>
            <a:ext cx="35587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Talvez a maior prova da sua fé…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6480906" y="4376936"/>
            <a:ext cx="483490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…não seja evitar a tempestade. Talvez seja descobrir que Cristo continua no barco.</a:t>
            </a:r>
            <a:endParaRPr lang="en-US" sz="18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642045"/>
            <a:ext cx="165056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698698"/>
            <a:ext cx="2033338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CONCLUSÃO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042591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Mulher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2507357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Salvador podia distinguir o toque da fé do contato casual da multidão descuidada."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61475" y="3381375"/>
            <a:ext cx="6296860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 Desejado de Todas as Nações, p. 343-344.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61475" y="4302621"/>
            <a:ext cx="6296860" cy="14089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661475" y="4576564"/>
            <a:ext cx="6296860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4834731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4793853"/>
            <a:ext cx="5434571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</a:t>
            </a: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Fixar: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multidão tocou Jesus por curiosidade; a mulher O tocou por fé. A diferença entre ambos foi a transformação."</a:t>
            </a:r>
            <a:endParaRPr lang="en-US" sz="18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97248"/>
            <a:ext cx="1909417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3469" y="1048246"/>
            <a:ext cx="2315013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 — SEGUNDA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475" y="1341438"/>
            <a:ext cx="955879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Palavra que Curou Mais do que o Corpo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916560" y="2102644"/>
            <a:ext cx="10613660" cy="14670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Doze anos de sofrimento terminaram em um único encontro com Jesus.</a:t>
            </a:r>
            <a:endParaRPr lang="en-US" sz="4600" dirty="0"/>
          </a:p>
        </p:txBody>
      </p:sp>
      <p:sp>
        <p:nvSpPr>
          <p:cNvPr id="6" name="Text 4"/>
          <p:cNvSpPr/>
          <p:nvPr/>
        </p:nvSpPr>
        <p:spPr>
          <a:xfrm>
            <a:off x="356682" y="3741936"/>
            <a:ext cx="1147833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Enquanto todos a viam como impura, Ele a chamou pelo nome mais afetuoso possível: </a:t>
            </a:r>
            <a:r>
              <a:rPr lang="en-US" sz="16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"Filha."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661475" y="4196953"/>
            <a:ext cx="10868745" cy="643136"/>
          </a:xfrm>
          <a:prstGeom prst="roundRect">
            <a:avLst>
              <a:gd name="adj" fmla="val 3968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" y="4406900"/>
            <a:ext cx="265800" cy="21262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267389" y="4377134"/>
            <a:ext cx="1070236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Essa palavra talvez tenha sido tão curadora quanto o próprio milagre.</a:t>
            </a:r>
            <a:endParaRPr lang="en-US" sz="16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271" y="5033516"/>
            <a:ext cx="255085" cy="2550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14209" y="5012333"/>
            <a:ext cx="4785994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Nenhuma dor é pequena demais para Jesus</a:t>
            </a:r>
            <a:endParaRPr lang="en-US" sz="16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5288" y="5033516"/>
            <a:ext cx="255085" cy="2550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744226" y="5012333"/>
            <a:ext cx="4785994" cy="848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Pergunte a si mesmo: Estou apenas próximo das coisas de Deus ou verdadeiramente conectado a Cristo?</a:t>
            </a:r>
            <a:endParaRPr lang="en-US" sz="16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882503"/>
            <a:ext cx="1428913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2939157"/>
            <a:ext cx="1811689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TERÇA-FEIRA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3289399"/>
            <a:ext cx="10868745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Jó: Quando Não Entendemos o Sofrimento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475" y="5203230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permanecer fiel quando não compreendemos o que Deus está permitindo acontecer?</a:t>
            </a:r>
            <a:endParaRPr lang="en-US" sz="18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031677"/>
            <a:ext cx="2089991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088330"/>
            <a:ext cx="2472767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432223"/>
            <a:ext cx="6296860" cy="23625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Você continuaria servindo a Deus se nunca recebesse uma explicação para o seu sofrimento?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078288"/>
            <a:ext cx="6013399" cy="15354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"Porque eu sei que o meu Redentor vive e por fim se levantará sobre a terra." (Jó 19:25)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"Mas Ele sabe o meu caminho; se Ele me provasse, sairia eu como o ouro." (Jó 23:10)</a:t>
            </a:r>
            <a:endParaRPr lang="en-US" sz="18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702469"/>
            <a:ext cx="188302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759123"/>
            <a:ext cx="226580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HISTÓRICO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103015"/>
            <a:ext cx="630668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Jó: Um Homem sem Igual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1977132"/>
            <a:ext cx="5476043" cy="2657177"/>
          </a:xfrm>
          <a:prstGeom prst="roundRect">
            <a:avLst>
              <a:gd name="adj" fmla="val 10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166144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Quem era Jó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2650430"/>
            <a:ext cx="5098029" cy="1492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300"/>
              </a:spcAft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"Íntegro e reto, temente a Deus e que se desviava do mal." (Jó 1:1)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próprio Deus declarou: "Ninguém há na terra semelhante a ele." (Jó 1:8)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166144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ele perdeu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650430"/>
            <a:ext cx="5203794" cy="19177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Seus bens e servos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Seus filhos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Sua saúde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Sua reputação</a:t>
            </a:r>
            <a:endParaRPr lang="en-US" sz="1450" dirty="0"/>
          </a:p>
          <a:p>
            <a:pPr marL="342900" indent="-342900" algn="l">
              <a:lnSpc>
                <a:spcPct val="117000"/>
              </a:lnSpc>
              <a:buSzPct val="100000"/>
              <a:buChar char="•"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Seu apoio familiar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61475" y="4846935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105102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756" y="5064224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Seus amigos permaneceram sete dias em silêncio diante de sua dor (Jó 2:13) — tamanha foi a tragédia.</a:t>
            </a:r>
            <a:endParaRPr lang="en-US" sz="18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806648"/>
            <a:ext cx="1414824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863302"/>
            <a:ext cx="1797600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BASTIDORES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207195"/>
            <a:ext cx="993472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Grande Conflito por Trás do Sofrimento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4936" y="2081312"/>
            <a:ext cx="10585284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leitor conhece algo que Jó desconhecia.</a:t>
            </a:r>
            <a:endParaRPr lang="en-US" sz="5100" dirty="0"/>
          </a:p>
        </p:txBody>
      </p:sp>
      <p:sp>
        <p:nvSpPr>
          <p:cNvPr id="6" name="Shape 4"/>
          <p:cNvSpPr/>
          <p:nvPr/>
        </p:nvSpPr>
        <p:spPr>
          <a:xfrm>
            <a:off x="661475" y="392430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1275723" y="3989189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Reunião Celestial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275723" y="4397871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Nos capítulos 1 e 2 ocorre uma reunião celestial. Satanás desafia o caráter de Deus e a sinceridade da fé de Jó.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4363135" y="392430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4977383" y="3989189"/>
            <a:ext cx="252505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Acusação de Satanás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4977383" y="4397871"/>
            <a:ext cx="2851178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"Porventura Jó debalde teme a Deus?" (Jó 1:9) — "Jó só serve porque recebe benefícios."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064794" y="392430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8679042" y="3989189"/>
            <a:ext cx="239141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Dimensão Invisible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8679042" y="4397871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crise de Jó não nasceu na Terra. Nasceu dentro do contexto do Grande Conflito entre Cristo e Satanás.</a:t>
            </a:r>
            <a:endParaRPr lang="en-US" sz="18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697607"/>
            <a:ext cx="179323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754261"/>
            <a:ext cx="217601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098153"/>
            <a:ext cx="644459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"Meu Redentor" — Jó 19:25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1972270"/>
            <a:ext cx="5476043" cy="2666901"/>
          </a:xfrm>
          <a:prstGeom prst="roundRect">
            <a:avLst>
              <a:gd name="adj" fmla="val 106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161282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Hebraico: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Go'el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2645569"/>
            <a:ext cx="5098029" cy="1823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1300"/>
              </a:spcAft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Significa: resgatador • defensor • vingador legal • parente que protege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 Antigo Testamento, o go'el era o familiar responsável por defender os direitos de alguém que havia sofrido injustiça.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161282"/>
            <a:ext cx="365066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Hebraico: </a:t>
            </a:r>
            <a:r>
              <a:rPr lang="en-US" sz="185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Yada'ti</a:t>
            </a: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— "Eu sei"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645569"/>
            <a:ext cx="5203794" cy="1492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significa "suponho" ou "espero" — significa: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conheço • tenho certeza • estou convicto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Sua fé não estava baseada em sentimentos. Estava baseada em convicção.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475" y="4851797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109964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756" y="5069086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declara: "Eu tenho um Go'el." — mesmo sem compreender sua tragédia, sabia que possuía um Defensor celestial.</a:t>
            </a:r>
            <a:endParaRPr lang="en-US" sz="18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196082"/>
            <a:ext cx="176753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252736"/>
            <a:ext cx="215031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ERRO DOS AMIGOS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596628"/>
            <a:ext cx="734279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Teologia Simples Demais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470745"/>
            <a:ext cx="10868745" cy="1669951"/>
          </a:xfrm>
          <a:prstGeom prst="roundRect">
            <a:avLst>
              <a:gd name="adj" fmla="val 1698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6832" y="2596852"/>
            <a:ext cx="565641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Premissa dos Amigos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288029" y="2596852"/>
            <a:ext cx="5656419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 dos Amigos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856832" y="310733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Pessoas boas prosperam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288029" y="310733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está sofrendo → logo está em pecado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56832" y="368389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Pessoas más sofrem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6288029" y="3683893"/>
            <a:ext cx="565641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rejeita essa interpretação (Jó 42:7)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661475" y="4353322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4611489"/>
            <a:ext cx="295268" cy="23624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334756" y="4570611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Nem todo sofrimento é resultado direto de pecado pessoal.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Às vezes o sofrimento ocorre dentro de um conflito espiritual muito maior do que conseguimos enxergar.</a:t>
            </a:r>
            <a:endParaRPr lang="en-US" sz="18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61430"/>
            <a:ext cx="1634390" cy="303609"/>
          </a:xfrm>
          <a:prstGeom prst="roundRect">
            <a:avLst>
              <a:gd name="adj" fmla="val 70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1015206"/>
            <a:ext cx="2028675" cy="196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1333202"/>
            <a:ext cx="7418797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Maior Resposta ao Sofrimento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930748" y="2150269"/>
            <a:ext cx="10599472" cy="15488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maior resposta ao sofrimento não é uma explicação. É uma Pessoa.</a:t>
            </a:r>
            <a:endParaRPr lang="en-US" sz="4850" dirty="0"/>
          </a:p>
        </p:txBody>
      </p:sp>
      <p:sp>
        <p:nvSpPr>
          <p:cNvPr id="6" name="Text 4"/>
          <p:cNvSpPr/>
          <p:nvPr/>
        </p:nvSpPr>
        <p:spPr>
          <a:xfrm>
            <a:off x="661475" y="3890963"/>
            <a:ext cx="10868745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nunca recebeu explicação detalhada sobre a conversa entre Deus e Satanás. Em vez disso, Deus revelou-Se.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661475" y="4695428"/>
            <a:ext cx="10868745" cy="1009253"/>
          </a:xfrm>
          <a:prstGeom prst="roundRect">
            <a:avLst>
              <a:gd name="adj" fmla="val 266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7" y="4932263"/>
            <a:ext cx="280484" cy="22443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00924" y="4893766"/>
            <a:ext cx="10049814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Quando Deus aparece em Jó 38–41, Jó descobre que sua necessidade mais profunda não era compreender tudo. Era confiar nAquele que compreendia tudo.</a:t>
            </a:r>
            <a:endParaRPr lang="en-US" sz="17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880666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937320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281212"/>
            <a:ext cx="551007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Criança e a Cirurgia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155329"/>
            <a:ext cx="10868745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2413496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756" y="2372618"/>
            <a:ext cx="1000645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criança está sendo submetida a uma cirurgia. Ela não entende anestesia, bisturis, exames ou diagnósticos. Tudo o que ela vê são pessoas causando dor. Mas seus pais entendem algo que ela ainda não compreende.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475" y="3794621"/>
            <a:ext cx="10868745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Muitas vezes nossa relação com Deus durante as tribulações é semelhante.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 enxergamos a totalidade da realidade. Deus enxerga.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475" y="4668639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4926806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4885928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consiste em confiar no caráter de Deus quando não conseguimos compreender Seus caminhos.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913309"/>
            <a:ext cx="1548468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3469" y="964307"/>
            <a:ext cx="1954064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475" y="1257498"/>
            <a:ext cx="711797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Verdade desta Semana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916560" y="2018705"/>
            <a:ext cx="10613660" cy="2200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tribulações não são evidência da ausência de Deus, mas oportunidades para experimentar Sua presença.</a:t>
            </a:r>
            <a:endParaRPr lang="en-US" sz="4600" dirty="0"/>
          </a:p>
        </p:txBody>
      </p:sp>
      <p:sp>
        <p:nvSpPr>
          <p:cNvPr id="6" name="Text 4"/>
          <p:cNvSpPr/>
          <p:nvPr/>
        </p:nvSpPr>
        <p:spPr>
          <a:xfrm>
            <a:off x="356682" y="4391521"/>
            <a:ext cx="1147833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Elas desenvolvem perseverança e fortalecem a esperança produzida pelo Espírito Santo.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661475" y="4846538"/>
            <a:ext cx="10868745" cy="925909"/>
          </a:xfrm>
          <a:prstGeom prst="roundRect">
            <a:avLst>
              <a:gd name="adj" fmla="val 2756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" y="5056485"/>
            <a:ext cx="265800" cy="21262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267389" y="5026720"/>
            <a:ext cx="10092775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Professor:</a:t>
            </a:r>
            <a:r>
              <a:rPr lang="en-US" sz="1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Antes de iniciar, pergunte à classe: "Qual é a tempestade que você está enfrentando hoje?"</a:t>
            </a:r>
            <a:endParaRPr lang="en-US" sz="16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780653"/>
            <a:ext cx="1581904" cy="303609"/>
          </a:xfrm>
          <a:prstGeom prst="roundRect">
            <a:avLst>
              <a:gd name="adj" fmla="val 70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9125" y="834430"/>
            <a:ext cx="1976190" cy="196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APLICAÇÕES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61475" y="1152426"/>
            <a:ext cx="5474754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Jó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930748" y="1969492"/>
            <a:ext cx="6027587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história de Jó mostrou que o sofrimento é infligido por Satanás."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61475" y="2773958"/>
            <a:ext cx="6906444" cy="306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 Desejado de Todas as Nações, p. 471.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30748" y="3272135"/>
            <a:ext cx="6027587" cy="6125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"Em meio à escuridão mais profunda, devemos confiar em Deus."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61475" y="4076601"/>
            <a:ext cx="6906444" cy="306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Profetas e Reis, p. 164.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61475" y="4619625"/>
            <a:ext cx="6296860" cy="13395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661475" y="4869755"/>
            <a:ext cx="6296860" cy="1015603"/>
          </a:xfrm>
          <a:prstGeom prst="roundRect">
            <a:avLst>
              <a:gd name="adj" fmla="val 265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57" y="5106591"/>
            <a:ext cx="280484" cy="22443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300924" y="5068094"/>
            <a:ext cx="5477929" cy="6189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Substitua "Por que isso aconteceu?" por: </a:t>
            </a:r>
            <a:r>
              <a:rPr lang="en-US" sz="17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"Como posso permanecer fiel enquanto isso acontece?"</a:t>
            </a:r>
            <a:endParaRPr lang="en-US" sz="17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200646"/>
            <a:ext cx="1885804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257300"/>
            <a:ext cx="2268580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 — TERÇA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601192"/>
            <a:ext cx="656226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Descoberta de Jó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475309"/>
            <a:ext cx="10868745" cy="1117402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661475" y="2475309"/>
            <a:ext cx="5434373" cy="1117402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850482" y="266432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início: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50482" y="3073003"/>
            <a:ext cx="505635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"Eu Te conhecia só de ouvir falar."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6095848" y="2475309"/>
            <a:ext cx="5434373" cy="111740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095848" y="2475309"/>
            <a:ext cx="25399" cy="1117402"/>
          </a:xfrm>
          <a:prstGeom prst="roundRect">
            <a:avLst>
              <a:gd name="adj" fmla="val 111630"/>
            </a:avLst>
          </a:prstGeom>
          <a:solidFill>
            <a:srgbClr val="344F7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284854" y="266432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final: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6284854" y="3073003"/>
            <a:ext cx="5056359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"Agora os meus olhos Te veem." (Jó 42:5)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356682" y="3805337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perdeu riqueza, saúde, filhos, explicações. Mas não perdeu sua esperança.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661475" y="4348659"/>
            <a:ext cx="10868745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4606826"/>
            <a:ext cx="295268" cy="23624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334756" y="4565948"/>
            <a:ext cx="1000645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</a:t>
            </a: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Fixar: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fé não é a certeza de que entendemos tudo; é a certeza de que o Redentor continua vivo quando não entendemos nada."</a:t>
            </a:r>
            <a:endParaRPr lang="en-US" sz="18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882503"/>
            <a:ext cx="1535769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2939157"/>
            <a:ext cx="1918545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QUARTA-FEIRA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3289399"/>
            <a:ext cx="7241597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Caminho de Emaús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475" y="4388048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Deus trabalha através das nossas decepções e expectativas frustradas?</a:t>
            </a:r>
            <a:endParaRPr lang="en-US" sz="18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007963"/>
            <a:ext cx="2089991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064617"/>
            <a:ext cx="2472767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408509"/>
            <a:ext cx="6296860" cy="2953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 se aquilo que você considera seu maior fracasso for parte do maior plano de Deus para sua vida?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645223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"Os seus olhos estavam como impedidos de O reconhecer." (Lucas 24:16)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519241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24:13-27</a:t>
            </a:r>
            <a:endParaRPr lang="en-US" sz="18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562795"/>
            <a:ext cx="215487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619448"/>
            <a:ext cx="253765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DA NARRATIVA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963341"/>
            <a:ext cx="608552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Dois Discípulos em Fuga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837458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275723" y="2902347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Caminho Físico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275723" y="3311029"/>
            <a:ext cx="2851178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distância entre Jerusalém e Emaús era aproximadamente 11 quilômetros. A viagem durava cerca de duas a três horas.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4363135" y="2837458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977383" y="2902347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Estado Emocional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4977383" y="3311029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Desanimados • confusos • decepcionados • sem esperança. Tudo aquilo em que haviam acreditado parecia ter desmoronado.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8064794" y="2837458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679042" y="2902347"/>
            <a:ext cx="273122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Frase que Revela Tudo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679042" y="3311029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"Nós esperávamos que fosse Ele quem havia de redimir Israel." (Lucas 24:21) — Sua esperança havia morrido.</a:t>
            </a:r>
            <a:endParaRPr lang="en-US" sz="18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28303"/>
            <a:ext cx="179323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084957"/>
            <a:ext cx="217601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28849"/>
            <a:ext cx="932851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Problema das Expectativas Humanas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302966"/>
            <a:ext cx="5476043" cy="2336205"/>
          </a:xfrm>
          <a:prstGeom prst="roundRect">
            <a:avLst>
              <a:gd name="adj" fmla="val 121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491978"/>
            <a:ext cx="503185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Ēlpizomen</a:t>
            </a: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— "Nós esperávamos"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2976265"/>
            <a:ext cx="509802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 imperfeito: "Nós costumávamos esperar." A esperança havia morrido. A cruz parecia ter destruído seus sonhos.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91978"/>
            <a:ext cx="371902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Contraste de Expectativas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976265"/>
            <a:ext cx="5203794" cy="1492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Eles esperavam: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libertação política, derrota de Roma, restauração nacional</a:t>
            </a:r>
            <a:endParaRPr lang="en-US" sz="18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realizava: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redenção do pecado, derrota de Satanás, salvação da humanidade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475" y="4851797"/>
            <a:ext cx="10868745" cy="765274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5109964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756" y="5069086"/>
            <a:ext cx="10616041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sofrimento deles nasceu do conflito entre suas expectativas e o plano divino.</a:t>
            </a:r>
            <a:endParaRPr lang="en-US" sz="18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878880"/>
            <a:ext cx="174194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935534"/>
            <a:ext cx="212471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MÉTODO DE JESUS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279426"/>
            <a:ext cx="695436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Jesus Fez no Caminho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475" y="2153543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61475" y="2449413"/>
            <a:ext cx="5339820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61475" y="2594670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Caminhou com eles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61475" y="3003352"/>
            <a:ext cx="5339820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Primeiro Jesus se aproximou e começou a caminhar ao lado deles — sem ser reconhecido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190301" y="2153543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190301" y="2449413"/>
            <a:ext cx="5339919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190301" y="2594670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Ouviu suas dores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6190301" y="3003352"/>
            <a:ext cx="533991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Perguntou o que conversavam — deu espaço para eles expressarem suas decepções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661475" y="3995440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61475" y="4291310"/>
            <a:ext cx="5339820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61475" y="4436566"/>
            <a:ext cx="248090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Explicou as Escrituras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661475" y="4845248"/>
            <a:ext cx="533982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"Começando por Moisés e todos os Profetas, explicou-lhes o que constava a respeito dEle" (Lucas 24:27)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6190301" y="3995440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6190301" y="4291310"/>
            <a:ext cx="5339919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7"/>
          <p:cNvSpPr/>
          <p:nvPr/>
        </p:nvSpPr>
        <p:spPr>
          <a:xfrm>
            <a:off x="6190301" y="4436566"/>
            <a:ext cx="261921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Revelou Sua identidade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6190301" y="4845248"/>
            <a:ext cx="533991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Só então — ao partir o pão — revelou quem era, e desapareceu</a:t>
            </a:r>
            <a:endParaRPr lang="en-US" sz="18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1156" y="552748"/>
            <a:ext cx="1608395" cy="297458"/>
          </a:xfrm>
          <a:prstGeom prst="roundRect">
            <a:avLst>
              <a:gd name="adj" fmla="val 713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57119" y="605730"/>
            <a:ext cx="2006054" cy="191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51156" y="916285"/>
            <a:ext cx="9171056" cy="552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Mesma Realidade, Duas Interpretações</a:t>
            </a:r>
            <a:endParaRPr lang="en-US" sz="3450" dirty="0"/>
          </a:p>
        </p:txBody>
      </p:sp>
      <p:sp>
        <p:nvSpPr>
          <p:cNvPr id="5" name="Text 3"/>
          <p:cNvSpPr/>
          <p:nvPr/>
        </p:nvSpPr>
        <p:spPr>
          <a:xfrm>
            <a:off x="916262" y="1716584"/>
            <a:ext cx="10624276" cy="3048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8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discípulos interpretavam suas circunstâncias pela ótica do momento. Deus as interpretava pela ótica da eternidade.</a:t>
            </a:r>
            <a:endParaRPr lang="en-US" sz="4800" dirty="0"/>
          </a:p>
        </p:txBody>
      </p:sp>
      <p:sp>
        <p:nvSpPr>
          <p:cNvPr id="6" name="Shape 4"/>
          <p:cNvSpPr/>
          <p:nvPr/>
        </p:nvSpPr>
        <p:spPr>
          <a:xfrm>
            <a:off x="523862" y="4951313"/>
            <a:ext cx="5483683" cy="1353939"/>
          </a:xfrm>
          <a:prstGeom prst="roundRect">
            <a:avLst>
              <a:gd name="adj" fmla="val 195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00566" y="5116612"/>
            <a:ext cx="2819032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visão humana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00566" y="5558036"/>
            <a:ext cx="5130275" cy="598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discípulos pensavam que a cruz era prova do fracasso de Jesus.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317794" y="5116612"/>
            <a:ext cx="2819032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visão divina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6317794" y="5558036"/>
            <a:ext cx="5229094" cy="598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via a cruz como o centro do plano da salvação — o maior plano já concebido.</a:t>
            </a:r>
            <a:endParaRPr lang="en-US" sz="17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46609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Verso do Tapete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320727"/>
            <a:ext cx="10868745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756" y="2538016"/>
            <a:ext cx="1000645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alguém observando apenas o verso de um grande tapete. Do seu lado aparecem fios soltos, nós, emaranhados, desenhos sem sentido. Mas quem vê o lado correto contempla uma obra de arte.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475" y="3960019"/>
            <a:ext cx="10868745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Nós enxergamos o verso. Deus vê a obra completa.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Os discípulos de Emaús estavam olhando os fios soltos da sexta-feira. Deus contemplava a glória do domingo da ressurreição.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475" y="4834037"/>
            <a:ext cx="10868745" cy="765274"/>
          </a:xfrm>
          <a:prstGeom prst="roundRect">
            <a:avLst>
              <a:gd name="adj" fmla="val 3705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5092204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5051326"/>
            <a:ext cx="10616041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"Fica conosco." (Lucas 24:29) — E Cristo permaneceu. Aquele convite continua válido hoje.</a:t>
            </a:r>
            <a:endParaRPr lang="en-US" sz="18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772021"/>
            <a:ext cx="249062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828675"/>
            <a:ext cx="287340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CONCLUSÃO — QUARTA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172567"/>
            <a:ext cx="681119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Emaús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2046684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"Cristo desejava que sua fé fosse estabelecida sobre uma evidência que não pudesse ser abalada."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61475" y="2920702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 Desejado de Todas as Nações, p. 796.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61475" y="3511252"/>
            <a:ext cx="6296860" cy="14089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661475" y="3785195"/>
            <a:ext cx="6296860" cy="2088059"/>
          </a:xfrm>
          <a:prstGeom prst="roundRect">
            <a:avLst>
              <a:gd name="adj" fmla="val 1358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4043363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756" y="4002484"/>
            <a:ext cx="5434571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</a:t>
            </a: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Fixar: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"Quando não entendemos o que Deus está fazendo, precisamos lembrar que os discípulos de Emaús também não entenderam — até descobrirem que Jesus caminhava ao lado deles o tempo todo."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858566"/>
            <a:ext cx="2119954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915220"/>
            <a:ext cx="2502730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VERSO PARA MEMORIZAR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2259112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5:3-5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133229"/>
            <a:ext cx="6013399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 não somente isto, mas também nos gloriamos nas tribulações, sabendo que a tribulação produz perseverança; e a perseverança, experiência; e a experiência, esperança."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61475" y="4668639"/>
            <a:ext cx="690644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5:3-5</a:t>
            </a:r>
            <a:endParaRPr lang="en-US" sz="18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882503"/>
            <a:ext cx="1488839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2939157"/>
            <a:ext cx="1871616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QUINTA-FEIRA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3289399"/>
            <a:ext cx="7130673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Olhe Para Jesus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475" y="4388048"/>
            <a:ext cx="11478330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manter os olhos fixos em Cristo quando as circunstâncias parecem esmagadoras?</a:t>
            </a:r>
            <a:endParaRPr lang="en-US" sz="18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752302"/>
            <a:ext cx="133614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808956"/>
            <a:ext cx="171892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 BÍBLICO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2152848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8:18 e 28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026966"/>
            <a:ext cx="601339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"Porque para mim tenho por certo que os sofrimentos do tempo presente não podem ser comparados com a glória a ser revelada em nós."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44936" y="4231680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"Sabemos que todas as coisas cooperam para o bem daqueles que amam a Deus."</a:t>
            </a:r>
            <a:endParaRPr lang="en-US" sz="18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782637"/>
            <a:ext cx="1793235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839291"/>
            <a:ext cx="2176011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183184"/>
            <a:ext cx="67148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Paulo Realmente Diz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350" y="2057301"/>
            <a:ext cx="5476043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357" y="2246313"/>
            <a:ext cx="40567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"Tenho por certo" —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Logizomai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357" y="2730599"/>
            <a:ext cx="5098029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Significa: concluir após reflexão • calcular • considerar cuidadosamente. Paulo não está expressando otimismo superficial — é convicção baseada no evangelho.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246313"/>
            <a:ext cx="493352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"Todas as coisas cooperam" — </a:t>
            </a:r>
            <a:r>
              <a:rPr lang="en-US" sz="185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Synergei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730599"/>
            <a:ext cx="5203794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Origem da palavra "sinergia" — trabalhar conjuntamente. Paulo não afirma que tudo é bom; afirma que Deus faz tudo trabalhar para o bem final de Seus filhos.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475" y="4436070"/>
            <a:ext cx="10868745" cy="1426666"/>
          </a:xfrm>
          <a:prstGeom prst="roundRect">
            <a:avLst>
              <a:gd name="adj" fmla="val 1987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82" y="4694238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756" y="4653359"/>
            <a:ext cx="1000645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texto não diz: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que tudo fará sentido imediatamente, que não haverá sofrimento, ou que o cristão nunca chorará. Diz: Deus continua trabalhando mesmo quando não conseguimos perceber.</a:t>
            </a:r>
            <a:endParaRPr lang="en-US" sz="18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713581"/>
            <a:ext cx="262575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770235"/>
            <a:ext cx="3008535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EXPERIÊNCIA DE ELLEN WHITE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114127"/>
            <a:ext cx="955720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Sonho da Escada — Primeiros Escritos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475" y="1988245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61475" y="2284115"/>
            <a:ext cx="5339820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61475" y="2429371"/>
            <a:ext cx="247306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Desânimo Profundo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61475" y="2838053"/>
            <a:ext cx="533982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Em um momento de profundo desânimo, ela desejava encontrar Jesus pessoalmente para apresentar-Lhe suas lutas.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190301" y="1988245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190301" y="2284115"/>
            <a:ext cx="5339919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190301" y="242937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Escada Íngreme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6190301" y="2838053"/>
            <a:ext cx="533991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Foi conduzida por um guia até uma escada íngreme. Ao subir, recebeu uma advertência: "Mantenha os olhos fixos para cima."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661475" y="4160838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61475" y="4456708"/>
            <a:ext cx="5339820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61475" y="4601964"/>
            <a:ext cx="25396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Encontro com Cristo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661475" y="5010646"/>
            <a:ext cx="533982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Ao chegar ao topo, encontrou-se diante de Jesus, que conhecia perfeitamente sua história, suas lutas e seus sentimentos mais íntimos.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6190301" y="4160838"/>
            <a:ext cx="378014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6190301" y="4456708"/>
            <a:ext cx="5339919" cy="254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7"/>
          <p:cNvSpPr/>
          <p:nvPr/>
        </p:nvSpPr>
        <p:spPr>
          <a:xfrm>
            <a:off x="6190301" y="4601964"/>
            <a:ext cx="261692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Palavras Renováveis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6190301" y="5010646"/>
            <a:ext cx="533991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Ouviu as palavras: "Não temas." — A experiência renovou sua esperança, fé e confiança em Deus.</a:t>
            </a:r>
            <a:endParaRPr lang="en-US" sz="18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44116"/>
            <a:ext cx="1548468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3469" y="595114"/>
            <a:ext cx="1954064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475" y="888305"/>
            <a:ext cx="709793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Foco Determina a Experiência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916560" y="1649512"/>
            <a:ext cx="10613660" cy="2934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vitória espiritual não acontece quando os problemas desaparecem. Acontece quando Cristo ocupa o centro da visão.</a:t>
            </a:r>
            <a:endParaRPr lang="en-US" sz="4600" dirty="0"/>
          </a:p>
        </p:txBody>
      </p:sp>
      <p:sp>
        <p:nvSpPr>
          <p:cNvPr id="6" name="Shape 4"/>
          <p:cNvSpPr/>
          <p:nvPr/>
        </p:nvSpPr>
        <p:spPr>
          <a:xfrm>
            <a:off x="539042" y="4755852"/>
            <a:ext cx="5471777" cy="1557933"/>
          </a:xfrm>
          <a:prstGeom prst="roundRect">
            <a:avLst>
              <a:gd name="adj" fmla="val 163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09099" y="4908947"/>
            <a:ext cx="2735988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Pedro sobre as águas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09099" y="5327749"/>
            <a:ext cx="5131664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Andou sobre as águas enquanto olhava para Jesus. Afundou quando olhou para o vento.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6309659" y="4908947"/>
            <a:ext cx="2735988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Dinâmica hoje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6309659" y="5327749"/>
            <a:ext cx="5226911" cy="848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ansiedade cresce quando ampliamos nossos problemas. A esperança cresce quando ampliamos nossa visão de Deus.</a:t>
            </a:r>
            <a:endParaRPr lang="en-US" sz="16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89062"/>
            <a:ext cx="2199625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3469" y="640060"/>
            <a:ext cx="2605221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CONCLUSÃO — QUINTA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61475" y="933252"/>
            <a:ext cx="6296860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Fixar os Olhos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916560" y="2226072"/>
            <a:ext cx="6041775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"Este sonho deu-me esperança e fé. A beleza e simplicidade de confiar em Deus começaram a iluminar a minha alma."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61475" y="2963863"/>
            <a:ext cx="6906444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Primeiros Escritos, p. 94.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16560" y="3418880"/>
            <a:ext cx="6041775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"Olhando constantemente para Jesus, somos transformados à Sua semelhança."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61475" y="4156670"/>
            <a:ext cx="6906444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Caminho a Cristo, p. 70.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61475" y="4654153"/>
            <a:ext cx="6296860" cy="12700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661475" y="4881563"/>
            <a:ext cx="6296860" cy="1215033"/>
          </a:xfrm>
          <a:prstGeom prst="roundRect">
            <a:avLst>
              <a:gd name="adj" fmla="val 2100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2" y="5091509"/>
            <a:ext cx="265800" cy="21262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67389" y="5061744"/>
            <a:ext cx="5520889" cy="8546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🔖 </a:t>
            </a:r>
            <a:r>
              <a:rPr lang="en-US" sz="16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Fixar:</a:t>
            </a:r>
            <a:r>
              <a:rPr lang="en-US" sz="1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 fé não consiste em negar a existência das tempestades; consiste em manter os olhos fixos em Cristo enquanto elas passam."</a:t>
            </a:r>
            <a:endParaRPr lang="en-US" sz="16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19807"/>
            <a:ext cx="1277409" cy="282972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3469" y="570805"/>
            <a:ext cx="1683006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SEXTA-FEIRA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475" y="863997"/>
            <a:ext cx="642306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Síntese, Reflexão e Aplicação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661475" y="1625203"/>
            <a:ext cx="1147833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transformar tribulações em oportunidades de crescimento espiritual e aprofundamento da fé?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661475" y="2080220"/>
            <a:ext cx="10868745" cy="3993158"/>
          </a:xfrm>
          <a:prstGeom prst="roundRect">
            <a:avLst>
              <a:gd name="adj" fmla="val 639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838179" y="2184698"/>
            <a:ext cx="2654531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Experiência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229589" y="2184698"/>
            <a:ext cx="2651356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Personagem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617824" y="2184698"/>
            <a:ext cx="4171250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Lição Principal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9525952" y="2184698"/>
            <a:ext cx="2437446" cy="226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838179" y="2613521"/>
            <a:ext cx="265453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Tempestade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3229589" y="2613521"/>
            <a:ext cx="265135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Discípulos no mar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5617824" y="2613521"/>
            <a:ext cx="3561666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está presente mesmo quando parece silencioso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9525952" y="2613521"/>
            <a:ext cx="243744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4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838179" y="3381673"/>
            <a:ext cx="265453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Enfermidade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3229589" y="3381673"/>
            <a:ext cx="265135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Mulher do fluxo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5617824" y="3381673"/>
            <a:ext cx="417125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fé aproxima-nos de Cristo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9525952" y="3381673"/>
            <a:ext cx="243744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5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838179" y="3867051"/>
            <a:ext cx="265453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Sofrimento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3229589" y="3867051"/>
            <a:ext cx="265135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5617824" y="3867051"/>
            <a:ext cx="3561666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confiança pode sobreviver sem explicações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9525952" y="3867051"/>
            <a:ext cx="243744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1–42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838179" y="4635202"/>
            <a:ext cx="265453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Decepção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3229589" y="4635202"/>
            <a:ext cx="265135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Discípulos de Emaús</a:t>
            </a:r>
            <a:endParaRPr lang="en-US" sz="1650" dirty="0"/>
          </a:p>
        </p:txBody>
      </p:sp>
      <p:sp>
        <p:nvSpPr>
          <p:cNvPr id="25" name="Text 23"/>
          <p:cNvSpPr/>
          <p:nvPr/>
        </p:nvSpPr>
        <p:spPr>
          <a:xfrm>
            <a:off x="5617824" y="4635202"/>
            <a:ext cx="3561666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continua trabalhando quando não compreendemos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9525952" y="4635202"/>
            <a:ext cx="243744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24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838179" y="5403354"/>
            <a:ext cx="265453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Desânimo</a:t>
            </a:r>
            <a:endParaRPr lang="en-US" sz="1650" dirty="0"/>
          </a:p>
        </p:txBody>
      </p:sp>
      <p:sp>
        <p:nvSpPr>
          <p:cNvPr id="28" name="Text 26"/>
          <p:cNvSpPr/>
          <p:nvPr/>
        </p:nvSpPr>
        <p:spPr>
          <a:xfrm>
            <a:off x="3229589" y="5403354"/>
            <a:ext cx="265135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Ellen White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5617824" y="5403354"/>
            <a:ext cx="3561666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esperança renasce quando fixamos os olhos em Jesus</a:t>
            </a:r>
            <a:endParaRPr lang="en-US" sz="1650" dirty="0"/>
          </a:p>
        </p:txBody>
      </p:sp>
      <p:sp>
        <p:nvSpPr>
          <p:cNvPr id="30" name="Text 28"/>
          <p:cNvSpPr/>
          <p:nvPr/>
        </p:nvSpPr>
        <p:spPr>
          <a:xfrm>
            <a:off x="9525952" y="5403354"/>
            <a:ext cx="243744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6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8</a:t>
            </a:r>
            <a:endParaRPr lang="en-US" sz="16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1156" y="581124"/>
            <a:ext cx="1873104" cy="297458"/>
          </a:xfrm>
          <a:prstGeom prst="roundRect">
            <a:avLst>
              <a:gd name="adj" fmla="val 713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57119" y="634107"/>
            <a:ext cx="2270763" cy="191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DEUS PERMITE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51156" y="944662"/>
            <a:ext cx="9082257" cy="552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Respondendo à Pergunta Fundamental 1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56" y="1744960"/>
            <a:ext cx="5362044" cy="218330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9625" y="1896566"/>
            <a:ext cx="265106" cy="2651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6910" y="2459534"/>
            <a:ext cx="4632507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Vivemos em um mundo afetado pelo pecado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846910" y="2834779"/>
            <a:ext cx="4970537" cy="8977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dor não fazia parte do plano original de Deus. Ela entrou no mundo por causa da rebelião humana (Gênesis 3).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495" y="1744960"/>
            <a:ext cx="5362044" cy="218330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6964" y="1896566"/>
            <a:ext cx="265106" cy="2651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4248" y="2459534"/>
            <a:ext cx="2766050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Existe um Grande Conflito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4248" y="2834779"/>
            <a:ext cx="4970537" cy="598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caso de Jó revela que muitas batalhas possuem dimensões invisíveis ao olhar humano.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56" y="4093567"/>
            <a:ext cx="5362044" cy="218330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9625" y="4245173"/>
            <a:ext cx="265106" cy="26511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46910" y="4808141"/>
            <a:ext cx="3199824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desenvolve nosso caráter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846910" y="5183386"/>
            <a:ext cx="4970537" cy="5984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Tribulação → Perseverança → Experiência → Esperança (Romanos 5:3-5)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495" y="4093567"/>
            <a:ext cx="5362044" cy="218330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6964" y="4245173"/>
            <a:ext cx="265106" cy="26511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4248" y="4808141"/>
            <a:ext cx="3712574" cy="276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nos prepara para a eternidade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4248" y="5183386"/>
            <a:ext cx="4970537" cy="8977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"Os sofrimentos do tempo presente não podem ser comparados com a glória que há de ser revelada." (Romanos 8:18)</a:t>
            </a:r>
            <a:endParaRPr lang="en-US" sz="17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83667"/>
            <a:ext cx="240381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140321"/>
            <a:ext cx="2786588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GRANDE SÍNTESE TEOLÓGICA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84213"/>
            <a:ext cx="827166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Três Grandes Verdades da Semana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2358330"/>
            <a:ext cx="5339820" cy="1778794"/>
          </a:xfrm>
          <a:prstGeom prst="roundRect">
            <a:avLst>
              <a:gd name="adj" fmla="val 159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0482" y="254734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Está Presente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50482" y="2956024"/>
            <a:ext cx="49618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 barco. Na enfermidade. Nas perdas. Nas decepções. Nas dúvidas. Mesmo quando não O percebemos.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6190301" y="2358330"/>
            <a:ext cx="5339919" cy="1778794"/>
          </a:xfrm>
          <a:prstGeom prst="roundRect">
            <a:avLst>
              <a:gd name="adj" fmla="val 159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379308" y="2547342"/>
            <a:ext cx="258121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Está Trabalhando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379308" y="2956024"/>
            <a:ext cx="4961905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Mesmo quando não enxergamos. Mesmo quando não entendemos. Romanos 8:28 continua verdadeiro.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661475" y="4326136"/>
            <a:ext cx="10868745" cy="1448098"/>
          </a:xfrm>
          <a:prstGeom prst="roundRect">
            <a:avLst>
              <a:gd name="adj" fmla="val 195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50482" y="4515148"/>
            <a:ext cx="281149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Tem a Palavra Final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50482" y="4923830"/>
            <a:ext cx="10490731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história de Jó não termina no sofrimento. A história da cruz não termina na sepultura. A história do cristão também não termina na tribulação.</a:t>
            </a:r>
            <a:endParaRPr lang="en-US" sz="18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1156" y="549970"/>
            <a:ext cx="1770018" cy="318195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2775" y="605730"/>
            <a:ext cx="2156366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PESSOAL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51156" y="941388"/>
            <a:ext cx="6305095" cy="581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Mente, Coração e Vontade</a:t>
            </a:r>
            <a:endParaRPr lang="en-US" sz="3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56" y="1797546"/>
            <a:ext cx="5353115" cy="232509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095" y="1964928"/>
            <a:ext cx="223237" cy="2232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62586" y="2541786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Mente — Reflita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862586" y="2942332"/>
            <a:ext cx="4930255" cy="968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é sua compreensão atual sobre o sofrimento? Ela está baseada na Bíblia ou apenas em suas emoções?</a:t>
            </a:r>
            <a:endParaRPr lang="en-US" sz="1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7424" y="1797546"/>
            <a:ext cx="5353115" cy="232509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2363" y="1964928"/>
            <a:ext cx="223237" cy="2232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98854" y="2541786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Coração — Pergunte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398854" y="2942332"/>
            <a:ext cx="4930255" cy="968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Existe alguma decepção que ainda está afetando sua confiança em Deus? Leve-a em oração ao Senhor.</a:t>
            </a:r>
            <a:endParaRPr lang="en-US" sz="18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56" y="4305796"/>
            <a:ext cx="10889382" cy="200213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4229" y="4473178"/>
            <a:ext cx="223237" cy="2232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62586" y="5050036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Vontade — Decida</a:t>
            </a:r>
            <a:endParaRPr lang="en-US" sz="1800" dirty="0"/>
          </a:p>
        </p:txBody>
      </p:sp>
      <p:sp>
        <p:nvSpPr>
          <p:cNvPr id="16" name="Text 8"/>
          <p:cNvSpPr/>
          <p:nvPr/>
        </p:nvSpPr>
        <p:spPr>
          <a:xfrm>
            <a:off x="862586" y="5450582"/>
            <a:ext cx="10466523" cy="6459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Nesta semana, escolherei confiar em Deus mesmo quando não compreender plenamente Seus caminhos.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1156" y="554930"/>
            <a:ext cx="2256476" cy="318195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2775" y="610691"/>
            <a:ext cx="2642824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OBSERVAÇÕES EXEGÉTICAS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51156" y="946348"/>
            <a:ext cx="11165203" cy="581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Palavras Gregas que Transformam o Significado</a:t>
            </a:r>
            <a:endParaRPr lang="en-US" sz="3650" dirty="0"/>
          </a:p>
        </p:txBody>
      </p:sp>
      <p:sp>
        <p:nvSpPr>
          <p:cNvPr id="5" name="Shape 3"/>
          <p:cNvSpPr/>
          <p:nvPr/>
        </p:nvSpPr>
        <p:spPr>
          <a:xfrm>
            <a:off x="651156" y="1802507"/>
            <a:ext cx="5353115" cy="1741488"/>
          </a:xfrm>
          <a:prstGeom prst="roundRect">
            <a:avLst>
              <a:gd name="adj" fmla="val 160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37187" y="1988542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Tribulação — </a:t>
            </a:r>
            <a:r>
              <a:rPr lang="en-US" sz="180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thlipsis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37187" y="2389088"/>
            <a:ext cx="4981054" cy="968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Pressão • Aflição • Compressão • Circunstâncias que parecem esmagar o ser humano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6187424" y="1802507"/>
            <a:ext cx="5353115" cy="1741488"/>
          </a:xfrm>
          <a:prstGeom prst="roundRect">
            <a:avLst>
              <a:gd name="adj" fmla="val 160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373455" y="1988542"/>
            <a:ext cx="2963987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Perseverança — </a:t>
            </a:r>
            <a:r>
              <a:rPr lang="en-US" sz="180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hypomonē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6373455" y="2389088"/>
            <a:ext cx="4981054" cy="6459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Resistência paciente • Capacidade de permanecer firme sob pressão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651156" y="3727152"/>
            <a:ext cx="10889382" cy="1095573"/>
          </a:xfrm>
          <a:prstGeom prst="roundRect">
            <a:avLst>
              <a:gd name="adj" fmla="val 254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37187" y="3913188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Esperança — </a:t>
            </a:r>
            <a:r>
              <a:rPr lang="en-US" sz="180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elpis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37187" y="4313734"/>
            <a:ext cx="10517321" cy="322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é simples desejo • É expectativa confiante baseada nas promessas de Deus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651156" y="5028704"/>
            <a:ext cx="10889382" cy="1068388"/>
          </a:xfrm>
          <a:prstGeom prst="roundRect">
            <a:avLst>
              <a:gd name="adj" fmla="val 261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87" y="5277743"/>
            <a:ext cx="290704" cy="23256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313921" y="5239941"/>
            <a:ext cx="10040587" cy="6459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Paulo ensina que Deus não desperdiça sofrimento. As tribulações tornam-se instrumentos de formação do caráter cristão quando vividas em comunhão com Cristo.</a:t>
            </a:r>
            <a:endParaRPr lang="en-US" sz="1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1156" y="511671"/>
            <a:ext cx="2971825" cy="277217"/>
          </a:xfrm>
          <a:prstGeom prst="roundRect">
            <a:avLst>
              <a:gd name="adj" fmla="val 7249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51563" y="561876"/>
            <a:ext cx="3380596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PARA DISCUSSÃO EM CLASSE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51156" y="848221"/>
            <a:ext cx="5177303" cy="52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Debata com sua Turma</a:t>
            </a:r>
            <a:endParaRPr lang="en-US" sz="3250" dirty="0"/>
          </a:p>
        </p:txBody>
      </p:sp>
      <p:sp>
        <p:nvSpPr>
          <p:cNvPr id="5" name="Shape 3"/>
          <p:cNvSpPr/>
          <p:nvPr/>
        </p:nvSpPr>
        <p:spPr>
          <a:xfrm>
            <a:off x="651156" y="1594048"/>
            <a:ext cx="376724" cy="376734"/>
          </a:xfrm>
          <a:prstGeom prst="roundRect">
            <a:avLst>
              <a:gd name="adj" fmla="val 6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3911" y="1625402"/>
            <a:ext cx="251116" cy="3139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176209" y="1651595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Identificação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176209" y="2002234"/>
            <a:ext cx="10364330" cy="2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personagem desta semana mais se aproxima de sua experiência atual?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51156" y="2575223"/>
            <a:ext cx="376724" cy="376734"/>
          </a:xfrm>
          <a:prstGeom prst="roundRect">
            <a:avLst>
              <a:gd name="adj" fmla="val 6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713911" y="2606576"/>
            <a:ext cx="251116" cy="3139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176209" y="2632770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Reflexão Teológica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176209" y="2983409"/>
            <a:ext cx="10364330" cy="2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tendemos a questionar o amor de Deus durante as crises?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51156" y="3556397"/>
            <a:ext cx="376724" cy="376734"/>
          </a:xfrm>
          <a:prstGeom prst="roundRect">
            <a:avLst>
              <a:gd name="adj" fmla="val 6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713911" y="3587750"/>
            <a:ext cx="251116" cy="3139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176209" y="3613944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Aprendizado com Jó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76209" y="3964583"/>
            <a:ext cx="10364330" cy="2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que aprendemos sobre o caráter de Deus na experiência de Jó?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51156" y="4537571"/>
            <a:ext cx="376724" cy="376734"/>
          </a:xfrm>
          <a:prstGeom prst="roundRect">
            <a:avLst>
              <a:gd name="adj" fmla="val 6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713911" y="4568924"/>
            <a:ext cx="251116" cy="3139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4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1176209" y="4595118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Fé Genuína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176209" y="4945757"/>
            <a:ext cx="10364330" cy="2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distinguir entre fé genuína e mera expectativa de receber bênçãos?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51156" y="5518745"/>
            <a:ext cx="376724" cy="376734"/>
          </a:xfrm>
          <a:prstGeom prst="roundRect">
            <a:avLst>
              <a:gd name="adj" fmla="val 666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20"/>
          <p:cNvSpPr/>
          <p:nvPr/>
        </p:nvSpPr>
        <p:spPr>
          <a:xfrm>
            <a:off x="713911" y="5550098"/>
            <a:ext cx="251116" cy="3139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5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1176209" y="5576292"/>
            <a:ext cx="2093166" cy="261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Aplicação Pessoal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176209" y="5926931"/>
            <a:ext cx="10364330" cy="276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foi o ensinamento mais importante desta lição para sua caminhada espiritual?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1021457"/>
            <a:ext cx="233823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1078111"/>
            <a:ext cx="272100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FUNDAMENTAIS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1422003"/>
            <a:ext cx="782796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Grandes Questões da Semana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475" y="2296120"/>
            <a:ext cx="10868745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Estas perguntas guiarão o estudo ao longo de todos os dias da semana e serão retomadas na conclusão: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3170138"/>
            <a:ext cx="5339820" cy="266640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217931" y="3311922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75881" y="3926086"/>
            <a:ext cx="491100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Deus permite que Seus filhos enfrentem tempestades e tribulações?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5881" y="4630043"/>
            <a:ext cx="491100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tribulação não é evidência de abandono divino, mas cenário onde a graça de Deus age de forma mais profunda.</a:t>
            </a:r>
            <a:endParaRPr lang="en-US" sz="18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301" y="3170138"/>
            <a:ext cx="5339919" cy="266640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746757" y="3311922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6404708" y="3926086"/>
            <a:ext cx="4911106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as dificuldades podem fortalecer, em vez de enfraquecer, nosso relacionamento com Deus?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6404708" y="4925318"/>
            <a:ext cx="4911106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Quando vividas em comunhão com Cristo, as crises revelam e aprofundam nossa fé.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19807"/>
            <a:ext cx="1531006" cy="303609"/>
          </a:xfrm>
          <a:prstGeom prst="roundRect">
            <a:avLst>
              <a:gd name="adj" fmla="val 709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69125" y="573584"/>
            <a:ext cx="1925292" cy="196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VISÃO DA SEMANA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475" y="891580"/>
            <a:ext cx="7004470" cy="561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da Lição — Dia a Dia</a:t>
            </a:r>
            <a:endParaRPr lang="en-US" sz="3500" dirty="0"/>
          </a:p>
        </p:txBody>
      </p:sp>
      <p:sp>
        <p:nvSpPr>
          <p:cNvPr id="5" name="Shape 3"/>
          <p:cNvSpPr/>
          <p:nvPr/>
        </p:nvSpPr>
        <p:spPr>
          <a:xfrm>
            <a:off x="661475" y="1708646"/>
            <a:ext cx="10868745" cy="4512667"/>
          </a:xfrm>
          <a:prstGeom prst="roundRect">
            <a:avLst>
              <a:gd name="adj" fmla="val 597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47406" y="1823641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Dia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804645" y="1823641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Tema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518607" y="1823641"/>
            <a:ext cx="4586669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9861006" y="1823641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Base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47406" y="2292350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804645" y="2292350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 Tempestades da Vida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5518607" y="2292350"/>
            <a:ext cx="3977084" cy="490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reagimos quando Deus parece estar dormindo?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9861006" y="2292350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4–5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847406" y="3006130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2804645" y="3006130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Seja Curada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5518607" y="3006130"/>
            <a:ext cx="3977084" cy="490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a diferença entre tocar Jesus casualmente e alcançá-Lo pela fé?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9861006" y="3006130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Marcos 5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847406" y="3719909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2804645" y="3719909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5518607" y="3719909"/>
            <a:ext cx="3977084" cy="490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permanecer fiel quando não entendemos o sofrimento?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9861006" y="3719909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1–42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847406" y="4433689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2804645" y="4433689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Caminho de Emaús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5518607" y="4433689"/>
            <a:ext cx="4586669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Deus trabalha através das decepções?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9861006" y="4433689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24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847406" y="4902398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2804645" y="4902398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Olhe Para Jesus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5518607" y="4902398"/>
            <a:ext cx="3977084" cy="490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manter os olhos em Cristo durante as tribulações?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9861006" y="4902398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8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847406" y="5616178"/>
            <a:ext cx="2201510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Sexta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2804645" y="5616178"/>
            <a:ext cx="2958232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e Aplicação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5518607" y="5616178"/>
            <a:ext cx="3977084" cy="490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transformar contratempos em crescimento espiritual?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9861006" y="5616178"/>
            <a:ext cx="2092967" cy="245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5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475" y="519807"/>
            <a:ext cx="239567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879" y="576461"/>
            <a:ext cx="2778452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ROTEIRO PARA O PROFESSOR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475" y="920353"/>
            <a:ext cx="939558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Tabela-Roteiro para Aula de 45 Minutos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475" y="1794470"/>
            <a:ext cx="10868745" cy="4090194"/>
          </a:xfrm>
          <a:prstGeom prst="roundRect">
            <a:avLst>
              <a:gd name="adj" fmla="val 693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6931" y="1920577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2162815" y="1920577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Tópico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4116880" y="1920577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Conteúdo Principal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8676363" y="1920577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Método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856931" y="2431058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2162815" y="2431058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Introdução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4116880" y="2431058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Tempestades da vida e propósito da lição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8676363" y="2431058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interativa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856931" y="2941538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8 min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2162815" y="2941538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4116880" y="2941538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Tempestade no mar da Galileia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8676363" y="2941538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Exposição bíblica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856931" y="3452019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2162815" y="3452019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4116880" y="3452019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Mulher do fluxo de sangue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8676363" y="3452019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Estudo de caso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856931" y="3962499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8 min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2162815" y="3962499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4116880" y="3962499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Jó e o problema do sofrimento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8676363" y="3962499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Debate orientado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856931" y="4472980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2162815" y="4472980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4116880" y="4472980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Caminho de Emaús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8676363" y="4472980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Leitura dialogada</a:t>
            </a: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856931" y="4983460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450" dirty="0"/>
          </a:p>
        </p:txBody>
      </p:sp>
      <p:sp>
        <p:nvSpPr>
          <p:cNvPr id="31" name="Text 29"/>
          <p:cNvSpPr/>
          <p:nvPr/>
        </p:nvSpPr>
        <p:spPr>
          <a:xfrm>
            <a:off x="2162815" y="4983460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450" dirty="0"/>
          </a:p>
        </p:txBody>
      </p:sp>
      <p:sp>
        <p:nvSpPr>
          <p:cNvPr id="32" name="Text 30"/>
          <p:cNvSpPr/>
          <p:nvPr/>
        </p:nvSpPr>
        <p:spPr>
          <a:xfrm>
            <a:off x="4116880" y="4983460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Fixando os olhos em Jesus</a:t>
            </a:r>
            <a:endParaRPr lang="en-US" sz="1450" dirty="0"/>
          </a:p>
        </p:txBody>
      </p:sp>
      <p:sp>
        <p:nvSpPr>
          <p:cNvPr id="33" name="Text 31"/>
          <p:cNvSpPr/>
          <p:nvPr/>
        </p:nvSpPr>
        <p:spPr>
          <a:xfrm>
            <a:off x="8676363" y="4983460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Reflexão espiritual</a:t>
            </a:r>
            <a:endParaRPr lang="en-US" sz="1450" dirty="0"/>
          </a:p>
        </p:txBody>
      </p:sp>
      <p:sp>
        <p:nvSpPr>
          <p:cNvPr id="34" name="Text 32"/>
          <p:cNvSpPr/>
          <p:nvPr/>
        </p:nvSpPr>
        <p:spPr>
          <a:xfrm>
            <a:off x="856931" y="5493941"/>
            <a:ext cx="15311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450" dirty="0"/>
          </a:p>
        </p:txBody>
      </p:sp>
      <p:sp>
        <p:nvSpPr>
          <p:cNvPr id="35" name="Text 33"/>
          <p:cNvSpPr/>
          <p:nvPr/>
        </p:nvSpPr>
        <p:spPr>
          <a:xfrm>
            <a:off x="2162815" y="5493941"/>
            <a:ext cx="21792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</a:t>
            </a:r>
            <a:endParaRPr lang="en-US" sz="1450" dirty="0"/>
          </a:p>
        </p:txBody>
      </p:sp>
      <p:sp>
        <p:nvSpPr>
          <p:cNvPr id="36" name="Text 34"/>
          <p:cNvSpPr/>
          <p:nvPr/>
        </p:nvSpPr>
        <p:spPr>
          <a:xfrm>
            <a:off x="4116880" y="5493941"/>
            <a:ext cx="478470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e apelo</a:t>
            </a:r>
            <a:endParaRPr lang="en-US" sz="1450" dirty="0"/>
          </a:p>
        </p:txBody>
      </p:sp>
      <p:sp>
        <p:nvSpPr>
          <p:cNvPr id="37" name="Text 35"/>
          <p:cNvSpPr/>
          <p:nvPr/>
        </p:nvSpPr>
        <p:spPr>
          <a:xfrm>
            <a:off x="8676363" y="5493941"/>
            <a:ext cx="326808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4168</Words>
  <Application>Microsoft Office PowerPoint</Application>
  <PresentationFormat>Widescreen</PresentationFormat>
  <Paragraphs>549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5" baseType="lpstr">
      <vt:lpstr>Public Sans Light</vt:lpstr>
      <vt:lpstr>Source Serif 4</vt:lpstr>
      <vt:lpstr>Source Serif 4 Light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2026-06-06T01:14:33Z</dcterms:created>
  <dcterms:modified xsi:type="dcterms:W3CDTF">2026-06-12T16:11:38Z</dcterms:modified>
</cp:coreProperties>
</file>