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62" r:id="rId4"/>
    <p:sldId id="258" r:id="rId5"/>
    <p:sldId id="259" r:id="rId6"/>
    <p:sldId id="283" r:id="rId7"/>
    <p:sldId id="260" r:id="rId8"/>
    <p:sldId id="265" r:id="rId9"/>
    <p:sldId id="267" r:id="rId10"/>
    <p:sldId id="281" r:id="rId11"/>
    <p:sldId id="287" r:id="rId12"/>
    <p:sldId id="266" r:id="rId13"/>
    <p:sldId id="269" r:id="rId14"/>
    <p:sldId id="271" r:id="rId15"/>
    <p:sldId id="285" r:id="rId16"/>
    <p:sldId id="270" r:id="rId17"/>
    <p:sldId id="273" r:id="rId18"/>
    <p:sldId id="275" r:id="rId19"/>
    <p:sldId id="286" r:id="rId20"/>
    <p:sldId id="274" r:id="rId21"/>
    <p:sldId id="261" r:id="rId22"/>
  </p:sldIdLst>
  <p:sldSz cx="12192000" cy="6858000"/>
  <p:notesSz cx="6858000" cy="9144000"/>
  <p:photoAlbum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3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D06BC-5580-9C4A-BE36-48D0A6257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8E7635-8F26-91A5-E118-7AE00DE6A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48D031-7506-3828-AF8F-18B8B1A6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0BA5BF-7FA8-E23A-4A4B-E878014B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6B04F8-661E-1E94-E58F-EA524998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15180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FCB47-5CB8-8F53-E1A3-F040AF11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5ADBCB-1D13-920D-A044-6905B400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2726DB-9DE9-0E76-29BF-1BD0F4E87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77501-0F5C-7078-D652-F826387E3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F1F5DC-C908-A68F-84C9-6D33DBFE8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8586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C40AA4-8E1A-2AD0-8AED-872F5459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559992-3FD0-E990-91A8-513208077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8EE7E-0838-CF24-FB41-59EA2726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11F76A-D08F-DC9F-034D-7AD6E846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8E2523-CC54-C64C-3511-7A4565E4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7505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2EF2B-B0DC-A54F-8A06-3D7B5CDF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8FE155-B890-82FF-09BC-7AFBE356B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768A74-6680-1DDA-862E-B944DEC3A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EEEE48-7670-0E14-21A7-C23AFEE4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6A8D11-A984-1AC5-9EA9-3619152F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D7BAF1-EACF-0980-DE8F-534DA9D7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6937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AFD95-0B9E-B4C2-E764-2F302677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2D9EED-4A50-8453-7273-B59453482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A39BD4-3440-DC48-AB55-920E7DF14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55D4B8-867A-C6D8-0577-3E19B53EF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91D286-48D0-CDCA-4BCB-176132D72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03ED85-522E-A5F2-49ED-53B19DFB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42233B7-B2EA-CC1E-4DD9-15F5782F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B31DDA-352A-7E79-9295-8CDC244B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0831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9BCEA-8183-3E34-EAF5-EA2EE89F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1176DA-98E5-5477-CCD8-1C24A1E5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01DD6F-7291-FCC8-C98A-3A89C247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8EB968-B5AB-26BF-17A7-437FB63FB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3042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E89CEFD-2EF8-DA48-9AE3-AB493A305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B896CF-5FFA-40E7-9DD4-A70CA856D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870AB2-A18C-691F-9244-374EA06D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15701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C7A3-6DAF-9AF2-7F3A-31110C3B2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2E6E2D-48F9-176F-C644-74335B354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42D183-56EF-E02B-406A-631FE1356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65C53D-4D3C-10FB-A232-57E296062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E8ABB0-E915-7768-AD4E-9B0C0262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C5CC3D-C216-912A-31EB-890BF4913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273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25A7E-10C3-2079-7847-84FB477E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74FB40-A522-4643-8768-250DDAB42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A9D26F-39A8-64A0-9D60-68A2D2433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02DA5A-33BE-8D2E-C45C-DF8571E7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0F46E-0102-052A-C8B6-03206463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6790E1-EE3B-061E-72AF-0DAB4D01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46796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D4146-244E-7C3E-7E4F-E1667838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6EE291-D8E6-2A58-6643-829F423D9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657921-1308-3980-EE70-CA3F1858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F789E1-C557-7774-BDC5-A86F5ABED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B29CCC-B57F-9639-FACF-5845F345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59995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3842AA-1268-BED9-46D2-705127A03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786552-0B84-D14F-3AAD-03AC57BFE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EC0BF5-23DD-0F53-A57C-1B3C2D8B8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D379A-17AF-41D3-01AE-86128F7E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915D48-F3A5-B1F1-A539-1C9C6906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0045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33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8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49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7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60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10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30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28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5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6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3EB061-EF52-46FD-AACC-BD4016BF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389108-2BC6-97F1-66DA-50DE2B13F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C6012C-E319-D90D-9ECE-8D37D05E3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55B33-6739-4EE3-AB51-CE49033D12DF}" type="datetimeFigureOut">
              <a:rPr lang="es-DO" smtClean="0"/>
              <a:t>7/6/2025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588455-B51E-2837-D696-1DEEF2790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03CDC6-2518-143D-38C7-5F6289F0D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F98E6-6D89-4FA6-B6FB-8805B41FC9C1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8172329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2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4370" y="1361717"/>
            <a:ext cx="3081226" cy="5097266"/>
          </a:xfrm>
          <a:custGeom>
            <a:avLst/>
            <a:gdLst/>
            <a:ahLst/>
            <a:cxnLst/>
            <a:rect l="l" t="t" r="r" b="b"/>
            <a:pathLst>
              <a:path w="4621839" h="7645899">
                <a:moveTo>
                  <a:pt x="0" y="0"/>
                </a:moveTo>
                <a:lnTo>
                  <a:pt x="4621838" y="0"/>
                </a:lnTo>
                <a:lnTo>
                  <a:pt x="4621838" y="7645899"/>
                </a:lnTo>
                <a:lnTo>
                  <a:pt x="0" y="7645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524" t="-6388" b="-1245"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732484" y="606859"/>
            <a:ext cx="3232907" cy="6878959"/>
            <a:chOff x="0" y="0"/>
            <a:chExt cx="502532" cy="10692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2532" cy="1069286"/>
            </a:xfrm>
            <a:custGeom>
              <a:avLst/>
              <a:gdLst/>
              <a:ahLst/>
              <a:cxnLst/>
              <a:rect l="l" t="t" r="r" b="b"/>
              <a:pathLst>
                <a:path w="502532" h="1069286">
                  <a:moveTo>
                    <a:pt x="0" y="0"/>
                  </a:moveTo>
                  <a:lnTo>
                    <a:pt x="502532" y="0"/>
                  </a:lnTo>
                  <a:lnTo>
                    <a:pt x="502532" y="1069286"/>
                  </a:lnTo>
                  <a:lnTo>
                    <a:pt x="0" y="1069286"/>
                  </a:lnTo>
                  <a:close/>
                </a:path>
              </a:pathLst>
            </a:custGeom>
            <a:blipFill>
              <a:blip r:embed="rId3"/>
              <a:stretch>
                <a:fillRect l="-92025" r="-92025"/>
              </a:stretch>
            </a:blipFill>
          </p:spPr>
          <p:txBody>
            <a:bodyPr/>
            <a:lstStyle/>
            <a:p>
              <a:pPr defTabSz="609630"/>
              <a:endParaRPr lang="es-DO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546634" y="2131951"/>
            <a:ext cx="4092223" cy="803564"/>
          </a:xfrm>
          <a:custGeom>
            <a:avLst/>
            <a:gdLst/>
            <a:ahLst/>
            <a:cxnLst/>
            <a:rect l="l" t="t" r="r" b="b"/>
            <a:pathLst>
              <a:path w="6138334" h="1205346">
                <a:moveTo>
                  <a:pt x="0" y="0"/>
                </a:moveTo>
                <a:lnTo>
                  <a:pt x="6138334" y="0"/>
                </a:lnTo>
                <a:lnTo>
                  <a:pt x="6138334" y="1205346"/>
                </a:lnTo>
                <a:lnTo>
                  <a:pt x="0" y="1205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08163" y="3478376"/>
            <a:ext cx="228600" cy="212118"/>
          </a:xfrm>
          <a:custGeom>
            <a:avLst/>
            <a:gdLst/>
            <a:ahLst/>
            <a:cxnLst/>
            <a:rect l="l" t="t" r="r" b="b"/>
            <a:pathLst>
              <a:path w="609918" h="609918">
                <a:moveTo>
                  <a:pt x="0" y="0"/>
                </a:moveTo>
                <a:lnTo>
                  <a:pt x="609918" y="0"/>
                </a:lnTo>
                <a:lnTo>
                  <a:pt x="609918" y="609917"/>
                </a:lnTo>
                <a:lnTo>
                  <a:pt x="0" y="6099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616768" y="5720184"/>
            <a:ext cx="1137816" cy="1137816"/>
          </a:xfrm>
          <a:custGeom>
            <a:avLst/>
            <a:gdLst/>
            <a:ahLst/>
            <a:cxnLst/>
            <a:rect l="l" t="t" r="r" b="b"/>
            <a:pathLst>
              <a:path w="1706724" h="1706724">
                <a:moveTo>
                  <a:pt x="0" y="0"/>
                </a:moveTo>
                <a:lnTo>
                  <a:pt x="1706724" y="0"/>
                </a:lnTo>
                <a:lnTo>
                  <a:pt x="1706724" y="1706724"/>
                </a:lnTo>
                <a:lnTo>
                  <a:pt x="0" y="1706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609630"/>
            <a:endParaRPr lang="es-DO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670628" y="784100"/>
            <a:ext cx="835572" cy="9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717"/>
              </a:lnSpc>
            </a:pPr>
            <a:r>
              <a:rPr lang="en-US" sz="797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14/06/2025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4750" y="790450"/>
            <a:ext cx="2625725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37"/>
              </a:lnSpc>
            </a:pPr>
            <a:r>
              <a:rPr lang="en-US" sz="1263" spc="-25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TIEMPO  DE  LA LECCIÓN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6634" y="2087246"/>
            <a:ext cx="5813973" cy="619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806"/>
              </a:lnSpc>
            </a:pPr>
            <a:r>
              <a:rPr lang="es-ES" sz="4666" dirty="0">
                <a:solidFill>
                  <a:srgbClr val="00BDA6"/>
                </a:solidFill>
                <a:latin typeface="TAN Meringue"/>
                <a:ea typeface="TAN Meringue"/>
                <a:cs typeface="TAN Meringue"/>
                <a:sym typeface="TAN Meringue"/>
              </a:rPr>
              <a:t>RUT Y ESTER</a:t>
            </a:r>
            <a:endParaRPr lang="en-US" sz="4666" dirty="0">
              <a:solidFill>
                <a:srgbClr val="00BDA6"/>
              </a:solidFill>
              <a:latin typeface="TAN Meringue"/>
              <a:ea typeface="TAN Meringue"/>
              <a:cs typeface="TAN Meringue"/>
              <a:sym typeface="TAN Meringu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8162" y="3824934"/>
            <a:ext cx="6085935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s-ES" sz="2800">
                <a:solidFill>
                  <a:srgbClr val="12100F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Montserrat"/>
              </a:rPr>
              <a:t>“Cuando él vio a la reina Ester en el patio, ella obtuvo gracia en sus ojos, y el rey le extendió el cetro de oro que tenía en la mano. Entonces Ester se acercó y tocó la punta del cetro” (Est. 5:2).</a:t>
            </a:r>
            <a:endParaRPr lang="en-US" sz="2800" dirty="0">
              <a:solidFill>
                <a:srgbClr val="12100F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" y="735699"/>
            <a:ext cx="1467913" cy="20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509"/>
              </a:lnSpc>
            </a:pPr>
            <a:r>
              <a:rPr lang="en-US" sz="1677" dirty="0">
                <a:solidFill>
                  <a:srgbClr val="12100F"/>
                </a:solidFill>
                <a:latin typeface="TAN Meringue"/>
                <a:ea typeface="TAN Meringue"/>
                <a:cs typeface="TAN Meringue"/>
                <a:sym typeface="TAN Meringue"/>
              </a:rPr>
              <a:t>LECCIÓN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6497083"/>
            <a:ext cx="4002739" cy="23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871"/>
              </a:lnSpc>
            </a:pPr>
            <a:r>
              <a:rPr lang="en-US" sz="1337" spc="434">
                <a:solidFill>
                  <a:srgbClr val="342F28"/>
                </a:solidFill>
                <a:latin typeface="Poppins"/>
                <a:ea typeface="Poppins"/>
                <a:cs typeface="Poppins"/>
                <a:sym typeface="Poppins"/>
              </a:rPr>
              <a:t>WWW.CRISTOWEB.COM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8805-EA3B-1447-26A5-CC8B5FDE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BD766E02-8281-AD12-A72E-3FCCFC32AF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BB818CBA-4EB7-762F-7134-01CD514EE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9E9E242-F6E7-ABFC-CA20-3C7EA1C4B2CF}"/>
              </a:ext>
            </a:extLst>
          </p:cNvPr>
          <p:cNvSpPr txBox="1"/>
          <p:nvPr/>
        </p:nvSpPr>
        <p:spPr>
          <a:xfrm>
            <a:off x="5106839" y="1536174"/>
            <a:ext cx="64956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>
                <a:solidFill>
                  <a:srgbClr val="002060"/>
                </a:solidFill>
                <a:latin typeface="Bahnschrift SemiCondensed" panose="020B0502040204020203" pitchFamily="34" charset="0"/>
              </a:rPr>
              <a:t>Mujeres tipifican a la iglesia</a:t>
            </a:r>
            <a:endParaRPr lang="es-DO" sz="8000" dirty="0">
              <a:solidFill>
                <a:srgbClr val="002060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360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997CC54F-1265-D50C-3D7B-D510BF104D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8815A23-FD6D-7CA2-57D6-CBBA29FE856D}"/>
              </a:ext>
            </a:extLst>
          </p:cNvPr>
          <p:cNvSpPr txBox="1"/>
          <p:nvPr/>
        </p:nvSpPr>
        <p:spPr>
          <a:xfrm>
            <a:off x="253043" y="2357051"/>
            <a:ext cx="44080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latin typeface="Bahnschrift SemiCondensed" panose="020B0502040204020203" pitchFamily="34" charset="0"/>
              </a:rPr>
              <a:t>¿Cómo revela Rut la presencia de Dios en las pruebas de Su iglesia?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FE220E-38CB-4CB9-6BD6-07DF756B83A5}"/>
              </a:ext>
            </a:extLst>
          </p:cNvPr>
          <p:cNvSpPr txBox="1"/>
          <p:nvPr/>
        </p:nvSpPr>
        <p:spPr>
          <a:xfrm>
            <a:off x="5477774" y="56071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Noemí y Rut enfrentaron pérdida y hambruna sabiendo que Dios se mantenía presente para bendecirlas algún día.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21C2AF-FFFE-53D1-9529-0EC05E0ED204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3724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014E7BAB-3E56-136E-E4F1-84DB20A88D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35BFA8-1DA7-191C-4106-5AB1C133F2C5}"/>
              </a:ext>
            </a:extLst>
          </p:cNvPr>
          <p:cNvSpPr txBox="1"/>
          <p:nvPr/>
        </p:nvSpPr>
        <p:spPr>
          <a:xfrm>
            <a:off x="403172" y="151179"/>
            <a:ext cx="981686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Rut 1: 1, 3, 51 Aconteció en los días que gobernaban los jueces, que hubo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hambre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en la tierra. Y un varón de Belén de Judá fue a morar en los campos de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Moab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él y su mujer, y dos hijos suyos. 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3 Y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murió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Elimelec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marido de Noemí, y quedó ella con sus dos hijos,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5 Y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murieron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también los dos,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Mahlón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y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Quelión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quedando así la mujer desamparada de sus dos hijos y de su marido.</a:t>
            </a:r>
            <a:endParaRPr lang="es-DO" sz="4000" dirty="0">
              <a:solidFill>
                <a:schemeClr val="accent6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2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48458-7410-0E87-1475-ADEED660F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F82D7DD9-548B-C51A-093D-95B6F041F4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9267B7D-0156-525C-49A9-517177960327}"/>
              </a:ext>
            </a:extLst>
          </p:cNvPr>
          <p:cNvSpPr txBox="1"/>
          <p:nvPr/>
        </p:nvSpPr>
        <p:spPr>
          <a:xfrm>
            <a:off x="403172" y="151179"/>
            <a:ext cx="98168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Rut 1: 20-21</a:t>
            </a:r>
          </a:p>
          <a:p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 Y ella les respondía: No me llaméis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Noemí [Placentera]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sino llamadme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Mara [Amarga]; 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porque en grande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amargura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me ha puesto el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Todopoderoso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21 Yo me fui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llena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pero Jehová me ha vuelto con las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manos vacías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¿Por qué me llamaréis Noemí, ya que Jehová ha dado testimonio contra mí, y el </a:t>
            </a:r>
            <a:r>
              <a:rPr lang="es-ES" sz="42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Todopoderoso me ha afligido</a:t>
            </a:r>
            <a:r>
              <a:rPr lang="es-ES" sz="4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?</a:t>
            </a:r>
            <a:endParaRPr lang="es-DO" sz="4200" dirty="0">
              <a:solidFill>
                <a:schemeClr val="accent6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604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B303EBD8-0F6E-D11E-F634-F573F02C95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4BDA124-5A6C-56AB-65BF-7509FEF1EEE3}"/>
              </a:ext>
            </a:extLst>
          </p:cNvPr>
          <p:cNvSpPr txBox="1"/>
          <p:nvPr/>
        </p:nvSpPr>
        <p:spPr>
          <a:xfrm>
            <a:off x="2165230" y="369574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91F695-653C-1ED8-4569-A52AF65A22FA}"/>
              </a:ext>
            </a:extLst>
          </p:cNvPr>
          <p:cNvSpPr txBox="1"/>
          <p:nvPr/>
        </p:nvSpPr>
        <p:spPr>
          <a:xfrm>
            <a:off x="4804913" y="166568"/>
            <a:ext cx="73238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>
                <a:solidFill>
                  <a:schemeClr val="bg1"/>
                </a:solidFill>
                <a:latin typeface="Bahnschrift SemiCondensed" panose="020B0502040204020203" pitchFamily="34" charset="0"/>
              </a:rPr>
              <a:t>Es cierto que Dios permite que la humanidad coseche las consecuencias de la rebelión contra él, pero está siempre presente y activo en la historia humana para la resolución final del pecado y el sufrimiento, aunque sin coartar la libertad humana. Lección del domingo.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904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ABE9D-52DD-3C74-9D7C-4DFACE1AC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D5F7B021-D347-485F-8E31-6E3CEBF661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AA74676-75F9-3939-E427-15632AEF61C4}"/>
              </a:ext>
            </a:extLst>
          </p:cNvPr>
          <p:cNvSpPr txBox="1"/>
          <p:nvPr/>
        </p:nvSpPr>
        <p:spPr>
          <a:xfrm>
            <a:off x="349370" y="2124135"/>
            <a:ext cx="44080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latin typeface="Bahnschrift SemiCondensed" panose="020B0502040204020203" pitchFamily="34" charset="0"/>
              </a:rPr>
              <a:t>¿Qué simboliza el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rescate o redención de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Rut por parte de Booz?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00E9097-1C38-C3D9-C94B-BA8B4A04C269}"/>
              </a:ext>
            </a:extLst>
          </p:cNvPr>
          <p:cNvSpPr txBox="1"/>
          <p:nvPr/>
        </p:nvSpPr>
        <p:spPr>
          <a:xfrm>
            <a:off x="5495027" y="810883"/>
            <a:ext cx="65215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La redención de la iglesia por parte de Cristo, a quien Cristo quiere como su esposa.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CCC715-CDD5-2C4B-AC49-B5779CD339A5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61335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20E45-AB53-06D7-3244-55C9B8C58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5AF7D16B-4103-756E-19C1-2FFD5F935A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2A3002-1B59-80CE-6343-05BF30EC703A}"/>
              </a:ext>
            </a:extLst>
          </p:cNvPr>
          <p:cNvSpPr txBox="1"/>
          <p:nvPr/>
        </p:nvSpPr>
        <p:spPr>
          <a:xfrm>
            <a:off x="210666" y="82330"/>
            <a:ext cx="9816861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Rut 2: 2-3, 82 Y Rut la moabita dijo a Noemí: Te ruego que me dejes ir al campo, y </a:t>
            </a:r>
            <a:r>
              <a:rPr lang="es-ES" sz="37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recogeré espigas 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en </a:t>
            </a:r>
            <a:r>
              <a:rPr lang="es-ES" sz="37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pos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de </a:t>
            </a:r>
            <a:r>
              <a:rPr lang="es-ES" sz="37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aquel a cuyos ojos hallare gracia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Y ella le respondió: Ve, hija mía.</a:t>
            </a:r>
          </a:p>
          <a:p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3 Fue, pues, y llegando, espigó en el campo en </a:t>
            </a:r>
            <a:r>
              <a:rPr lang="es-ES" sz="37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pos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de los segadores; y aconteció que aquella parte del campo era de </a:t>
            </a:r>
            <a:r>
              <a:rPr lang="es-ES" sz="37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Booz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el cual era de la familia de </a:t>
            </a:r>
            <a:r>
              <a:rPr lang="es-ES" sz="37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Elimelec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</a:t>
            </a:r>
          </a:p>
          <a:p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8 Entonces </a:t>
            </a:r>
            <a:r>
              <a:rPr lang="es-ES" sz="3700" dirty="0" err="1">
                <a:solidFill>
                  <a:schemeClr val="accent6"/>
                </a:solidFill>
                <a:latin typeface="Bahnschrift SemiCondensed" panose="020B0502040204020203" pitchFamily="34" charset="0"/>
              </a:rPr>
              <a:t>Booz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dijo a Rut: Oye, hija mía, no vayas a espigar a otro campo, ni pases de aquí; y </a:t>
            </a:r>
            <a:r>
              <a:rPr lang="es-ES" sz="37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aquí estarás junto a mis criadas</a:t>
            </a:r>
            <a:r>
              <a:rPr lang="es-ES" sz="37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37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1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8FEB9-3B69-994B-5CB3-0BA68A7CD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C8D2C3D7-0146-98D2-A015-3CDA3FF7AC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4C36CF8-6E47-989C-9984-4492904C7EC1}"/>
              </a:ext>
            </a:extLst>
          </p:cNvPr>
          <p:cNvSpPr txBox="1"/>
          <p:nvPr/>
        </p:nvSpPr>
        <p:spPr>
          <a:xfrm>
            <a:off x="271731" y="82590"/>
            <a:ext cx="981686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Rut 2: 10, 20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10 Ella [Rut] entonces bajando su rostro se inclinó a tierra, y le dijo: ¿Por qué he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hallado gracia 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en tus ojos para que me reconozcas, siendo yo extranjera?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 Y dijo Noemí a su nuera: Sea él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bendito de Jehová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pues que no ha rehusado a los vivos la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benevolencia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que tuvo para con los que han muerto. Después le dijo Noemí: Nuestro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pariente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es aquel varón, y uno de los que pueden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redimirnos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1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A1AD-34A4-AF00-9691-15D7B3583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57CDE10E-8C54-564E-AE4C-6A77CE8DB4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B8EDAAF-23DF-7F39-68BF-4D37C60F3BB4}"/>
              </a:ext>
            </a:extLst>
          </p:cNvPr>
          <p:cNvSpPr txBox="1"/>
          <p:nvPr/>
        </p:nvSpPr>
        <p:spPr>
          <a:xfrm>
            <a:off x="271731" y="82590"/>
            <a:ext cx="981686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Rut 4: 9-10</a:t>
            </a:r>
          </a:p>
          <a:p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9 Y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Booz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dijo a los ancianos y a todo el pueblo: Vosotros sois testigos hoy, de que he adquirido de mano de Noemí todo lo que fue de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Elimelec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y todo lo que fue de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Quelión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y de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Mahlón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10 Y que también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tomo por mi mujer a Rut 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la moabita, mujer de </a:t>
            </a:r>
            <a:r>
              <a:rPr lang="es-ES" sz="4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Mahlón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para </a:t>
            </a:r>
            <a:r>
              <a:rPr lang="es-ES" sz="4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restaurar</a:t>
            </a:r>
            <a:r>
              <a:rPr lang="es-ES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el nombre del difunto sobre su heredad, para que el nombre del muerto no se borre de entre sus hermanos y de la puerta de su lugar. Vosotros sois testigos hoy.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35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38BE-9CF4-B1B0-3A25-40F3A4F64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C3BD0C63-CC0B-648F-6863-BB622C7299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E68D51-E94F-E563-E690-D903B4B68367}"/>
              </a:ext>
            </a:extLst>
          </p:cNvPr>
          <p:cNvSpPr txBox="1"/>
          <p:nvPr/>
        </p:nvSpPr>
        <p:spPr>
          <a:xfrm>
            <a:off x="2165230" y="353532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B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E08064-F7B3-4DB9-85CF-F12BEECA5979}"/>
              </a:ext>
            </a:extLst>
          </p:cNvPr>
          <p:cNvSpPr txBox="1"/>
          <p:nvPr/>
        </p:nvSpPr>
        <p:spPr>
          <a:xfrm>
            <a:off x="4732118" y="4391"/>
            <a:ext cx="732382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bg1"/>
                </a:solidFill>
                <a:latin typeface="Bahnschrift SemiCondensed" panose="020B0502040204020203" pitchFamily="34" charset="0"/>
              </a:rPr>
              <a:t>En esencia, "redimir", en esta historia de Rut, es la acción de un pariente cercano que interviene para restaurar los derechos, la propiedad y la dignidad de un familiar necesitado, sacándolo de una situación de pérdida y vulnerabilidad. (Lev. 25: 25)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13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3191C-2C4B-BE8A-8171-103A3C3F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D91B86E6-6C68-F161-D575-BF707D7F92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FECAC2D-B11F-A879-181C-48304D143534}"/>
              </a:ext>
            </a:extLst>
          </p:cNvPr>
          <p:cNvSpPr txBox="1"/>
          <p:nvPr/>
        </p:nvSpPr>
        <p:spPr>
          <a:xfrm>
            <a:off x="192657" y="2753863"/>
            <a:ext cx="46812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latin typeface="Bahnschrift SemiCondensed" panose="020B0502040204020203" pitchFamily="34" charset="0"/>
              </a:rPr>
              <a:t>¿Qué refleja el plan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de Amán contra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el pueblo de Ester?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029BB7-DC78-4D0B-AAD8-E57CC125C988}"/>
              </a:ext>
            </a:extLst>
          </p:cNvPr>
          <p:cNvSpPr txBox="1"/>
          <p:nvPr/>
        </p:nvSpPr>
        <p:spPr>
          <a:xfrm>
            <a:off x="5477774" y="491706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La hostilidad de Satanás hacia la iglesia remanente, el pueblo de Dios simbolizado proféticamente por Ester.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F4D02F-77E0-8795-364C-A8A29FD27D15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457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FBF0E-D3A3-3D44-46D0-4C0DDC1C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2D8F5518-7993-6B31-4E6E-E65B6F542F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2A1ECE-1ECE-AD7A-8714-55912EFFF0F2}"/>
              </a:ext>
            </a:extLst>
          </p:cNvPr>
          <p:cNvSpPr txBox="1"/>
          <p:nvPr/>
        </p:nvSpPr>
        <p:spPr>
          <a:xfrm>
            <a:off x="223604" y="64168"/>
            <a:ext cx="98168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Ester 3: 13</a:t>
            </a:r>
          </a:p>
          <a:p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Y fueron enviadas cartas por medio de correos a todas las provincias del rey, con la </a:t>
            </a:r>
            <a:r>
              <a:rPr lang="es-ES" sz="4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orden de destruir, matar y exterminar </a:t>
            </a:r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 todos los judíos, jóvenes y ancianos, niños y mujeres, en un mismo día, en el día trece del mes duodécimo, que es el mes de </a:t>
            </a:r>
            <a:r>
              <a:rPr lang="es-ES" sz="44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Adar</a:t>
            </a:r>
            <a:r>
              <a:rPr lang="es-ES" sz="4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y de apoderarse de sus bienes.</a:t>
            </a:r>
            <a:endParaRPr lang="es-DO" sz="4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95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1D3B8-34F4-95F7-A36E-63D24BA2E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27B44CB0-D2DA-D6FF-48CF-01629AABE2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B9BAADE-E7BA-AC5C-F6DB-B0B6414D2270}"/>
              </a:ext>
            </a:extLst>
          </p:cNvPr>
          <p:cNvSpPr txBox="1"/>
          <p:nvPr/>
        </p:nvSpPr>
        <p:spPr>
          <a:xfrm>
            <a:off x="223604" y="64168"/>
            <a:ext cx="981686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Ap</a:t>
            </a:r>
            <a:r>
              <a:rPr lang="es-ES" sz="5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12: 17</a:t>
            </a:r>
          </a:p>
          <a:p>
            <a:r>
              <a:rPr lang="es-ES" sz="5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Entonces el dragón [Satanás] se llenó de ira contra </a:t>
            </a:r>
            <a:r>
              <a:rPr lang="es-ES" sz="5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la mujer [la iglesia</a:t>
            </a:r>
            <a:r>
              <a:rPr lang="es-ES" sz="5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]; y se fue a hacer guerra contra </a:t>
            </a:r>
            <a:r>
              <a:rPr lang="es-ES" sz="5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el resto de la descendencia [el remanente</a:t>
            </a:r>
            <a:r>
              <a:rPr lang="es-ES" sz="5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] de ella, los </a:t>
            </a:r>
            <a:r>
              <a:rPr lang="es-ES" sz="50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que guardan los mandamientos de Dios y tienen el testimonio de Jesucristo</a:t>
            </a:r>
            <a:r>
              <a:rPr lang="es-ES" sz="5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</a:t>
            </a:r>
            <a:endParaRPr lang="es-DO" sz="5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696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01E6-F579-BAB8-4417-651150DC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5DD3B543-A31D-0EA9-A133-E70B3F949E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3C78DD6-F564-29EE-E14E-45ACEB920D53}"/>
              </a:ext>
            </a:extLst>
          </p:cNvPr>
          <p:cNvSpPr txBox="1"/>
          <p:nvPr/>
        </p:nvSpPr>
        <p:spPr>
          <a:xfrm>
            <a:off x="2165230" y="385616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F985375-C19D-888A-4E77-02851D0A190F}"/>
              </a:ext>
            </a:extLst>
          </p:cNvPr>
          <p:cNvSpPr txBox="1"/>
          <p:nvPr/>
        </p:nvSpPr>
        <p:spPr>
          <a:xfrm>
            <a:off x="4732118" y="0"/>
            <a:ext cx="7323826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>
                <a:solidFill>
                  <a:schemeClr val="bg1"/>
                </a:solidFill>
                <a:latin typeface="Bahnschrift SemiCondensed" panose="020B0502040204020203" pitchFamily="34" charset="0"/>
              </a:rPr>
              <a:t>El Diablo ha reclamado este mundo, pero la presencia de personas que permanecen leales a Dios, que guardan sus mandamientos, refuta su pretensión de supremacía total. Lección del miércoles.</a:t>
            </a:r>
            <a:endParaRPr lang="es-DO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30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30E5C-F510-692E-F508-7D3BD62F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F2CE1096-771A-E6BC-A55F-CA3FA9EC76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CC3112-A60E-0447-652A-D71DF0A3CB6E}"/>
              </a:ext>
            </a:extLst>
          </p:cNvPr>
          <p:cNvSpPr txBox="1"/>
          <p:nvPr/>
        </p:nvSpPr>
        <p:spPr>
          <a:xfrm>
            <a:off x="349370" y="2201775"/>
            <a:ext cx="44080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latin typeface="Bahnschrift SemiCondensed" panose="020B0502040204020203" pitchFamily="34" charset="0"/>
              </a:rPr>
              <a:t>¿Qué simboliza el papel de </a:t>
            </a:r>
          </a:p>
          <a:p>
            <a:pPr algn="ctr"/>
            <a:r>
              <a:rPr lang="es-ES" sz="4400">
                <a:latin typeface="Bahnschrift SemiCondensed" panose="020B0502040204020203" pitchFamily="34" charset="0"/>
              </a:rPr>
              <a:t>Ester en la salvación de su pueblo?</a:t>
            </a:r>
            <a:endParaRPr lang="es-DO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4FCA29-A439-AF59-8545-F50B992C23B6}"/>
              </a:ext>
            </a:extLst>
          </p:cNvPr>
          <p:cNvSpPr txBox="1"/>
          <p:nvPr/>
        </p:nvSpPr>
        <p:spPr>
          <a:xfrm>
            <a:off x="5477774" y="681487"/>
            <a:ext cx="6521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Ester simboliza a la</a:t>
            </a:r>
          </a:p>
          <a:p>
            <a:pPr algn="ctr"/>
            <a:r>
              <a:rPr lang="es-ES" sz="4800" dirty="0">
                <a:solidFill>
                  <a:schemeClr val="bg2"/>
                </a:solidFill>
                <a:latin typeface="Bahnschrift SemiCondensed" panose="020B0502040204020203" pitchFamily="34" charset="0"/>
              </a:rPr>
              <a:t> iglesia que, en las crisis de los últimos tiempos, es levantada para un propósito divino crucial.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55C13C-CECC-2EC9-2327-1C5B76445C37}"/>
              </a:ext>
            </a:extLst>
          </p:cNvPr>
          <p:cNvSpPr txBox="1"/>
          <p:nvPr/>
        </p:nvSpPr>
        <p:spPr>
          <a:xfrm>
            <a:off x="2182483" y="907118"/>
            <a:ext cx="3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3600" dirty="0">
                <a:solidFill>
                  <a:schemeClr val="accent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76025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3F7B-2841-4F7B-5126-98BCCDA7A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8874E465-37A4-E5BF-4B00-12086D4687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F93726E-0D6A-A5C0-45AE-88AEB62430DF}"/>
              </a:ext>
            </a:extLst>
          </p:cNvPr>
          <p:cNvSpPr txBox="1"/>
          <p:nvPr/>
        </p:nvSpPr>
        <p:spPr>
          <a:xfrm>
            <a:off x="271731" y="27407"/>
            <a:ext cx="981686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Ester 4: 7-8</a:t>
            </a:r>
          </a:p>
          <a:p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Y Mardoqueo le declaró [a </a:t>
            </a:r>
            <a:r>
              <a:rPr lang="es-ES" sz="3800">
                <a:solidFill>
                  <a:schemeClr val="bg1"/>
                </a:solidFill>
                <a:latin typeface="Bahnschrift SemiCondensed" panose="020B0502040204020203" pitchFamily="34" charset="0"/>
              </a:rPr>
              <a:t>Hatac] 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todo lo que le había acontecido, y le dio noticia de la plata que Amán había dicho que pesaría para los tesoros del rey a cambio de la </a:t>
            </a:r>
            <a:r>
              <a:rPr lang="es-ES" sz="3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destrucción de los judíos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8 Le dio también la copia del decreto que había sido dado en Susa para que fuesen </a:t>
            </a:r>
            <a:r>
              <a:rPr lang="es-ES" sz="3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destruidos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, a fin de que la mostrase a Ester y se lo declarase, y le encargara que </a:t>
            </a:r>
            <a:r>
              <a:rPr lang="es-ES" sz="38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fuese ante el rey a suplicarle y a interceder</a:t>
            </a:r>
            <a:r>
              <a:rPr lang="es-ES" sz="38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delante de él por su pueblo.</a:t>
            </a:r>
            <a:endParaRPr lang="es-DO" sz="3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38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28CA8-0A24-F0ED-7D85-176882FDE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28986A3A-FD66-143E-FEC8-D5481CCFDF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9D0DAB3-4833-2985-57BC-4E5A0710546E}"/>
              </a:ext>
            </a:extLst>
          </p:cNvPr>
          <p:cNvSpPr txBox="1"/>
          <p:nvPr/>
        </p:nvSpPr>
        <p:spPr>
          <a:xfrm>
            <a:off x="271731" y="27407"/>
            <a:ext cx="98168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Ester 5: 2</a:t>
            </a:r>
          </a:p>
          <a:p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Y cuando vio a la reina Ester que estaba en el patio, ella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obtuvo gracia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ante sus ojos; y el rey </a:t>
            </a:r>
            <a:r>
              <a:rPr lang="es-ES" sz="5400" dirty="0">
                <a:solidFill>
                  <a:schemeClr val="accent6"/>
                </a:solidFill>
                <a:latin typeface="Bahnschrift SemiCondensed" panose="020B0502040204020203" pitchFamily="34" charset="0"/>
              </a:rPr>
              <a:t>extendió a Ester el cetro de oro </a:t>
            </a:r>
            <a:r>
              <a:rPr lang="es-ES" sz="5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que tenía en la mano. Entonces vino Ester y tocó la punta del cetro.</a:t>
            </a:r>
            <a:endParaRPr lang="es-DO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74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8ADC9-DF9D-B44A-2E7C-71CD42A84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1E504053-2DE2-58D6-04DA-32F523D404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509F747-DFDA-E26C-0F12-0C6C96DCFF51}"/>
              </a:ext>
            </a:extLst>
          </p:cNvPr>
          <p:cNvSpPr txBox="1"/>
          <p:nvPr/>
        </p:nvSpPr>
        <p:spPr>
          <a:xfrm>
            <a:off x="2165230" y="385616"/>
            <a:ext cx="974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dirty="0"/>
              <a:t>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E494A1-22D1-954D-46F1-75481421FEFB}"/>
              </a:ext>
            </a:extLst>
          </p:cNvPr>
          <p:cNvSpPr txBox="1"/>
          <p:nvPr/>
        </p:nvSpPr>
        <p:spPr>
          <a:xfrm>
            <a:off x="4732118" y="257277"/>
            <a:ext cx="73238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>
                <a:solidFill>
                  <a:schemeClr val="bg1"/>
                </a:solidFill>
                <a:latin typeface="Bahnschrift SemiCondensed" panose="020B0502040204020203" pitchFamily="34" charset="0"/>
              </a:rPr>
              <a:t>En Apocalipsis 12, el Diablo persigue con furia a la esposa de Cristo, pero Dios interviene para salvarla. La historia de Ester también incluye a una hermosa reina que desempeña un papel central en el drama, y a la que Dios utiliza poderosamente para salvar a su pueblo. Lección del jueves.</a:t>
            </a:r>
            <a:endParaRPr lang="es-DO" sz="4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555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8F6EDB1B-A371-8E36-3B1A-EEA2AC4C76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D9ED52-BF1E-60A3-63C7-ADF37B46321A}"/>
              </a:ext>
            </a:extLst>
          </p:cNvPr>
          <p:cNvSpPr txBox="1"/>
          <p:nvPr/>
        </p:nvSpPr>
        <p:spPr>
          <a:xfrm>
            <a:off x="6770654" y="612844"/>
            <a:ext cx="49946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chemeClr val="tx2">
                    <a:lumMod val="10000"/>
                  </a:schemeClr>
                </a:solidFill>
                <a:latin typeface="Bahnschrift SemiCondensed" panose="020B0502040204020203" pitchFamily="34" charset="0"/>
              </a:rPr>
              <a:t>¿Quieres permanecer leal a Dios para refutar la supremacía de Satanás?</a:t>
            </a:r>
            <a:endParaRPr lang="es-DO" sz="6000" dirty="0">
              <a:solidFill>
                <a:schemeClr val="tx2">
                  <a:lumMod val="10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6101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1162</Words>
  <Application>Microsoft Office PowerPoint</Application>
  <PresentationFormat>Widescreen</PresentationFormat>
  <Paragraphs>55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Aptos</vt:lpstr>
      <vt:lpstr>Aptos Display</vt:lpstr>
      <vt:lpstr>Arial</vt:lpstr>
      <vt:lpstr>Bahnschrift SemiCondensed</vt:lpstr>
      <vt:lpstr>Calibri</vt:lpstr>
      <vt:lpstr>Microsoft Sans Serif</vt:lpstr>
      <vt:lpstr>Poppins</vt:lpstr>
      <vt:lpstr>TAN Meringue</vt:lpstr>
      <vt:lpstr>Tema de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jose ferreira Neto</cp:lastModifiedBy>
  <cp:revision>17</cp:revision>
  <dcterms:created xsi:type="dcterms:W3CDTF">2025-03-29T02:32:59Z</dcterms:created>
  <dcterms:modified xsi:type="dcterms:W3CDTF">2025-06-07T16:13:33Z</dcterms:modified>
</cp:coreProperties>
</file>