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307" r:id="rId3"/>
    <p:sldId id="303" r:id="rId4"/>
    <p:sldId id="257" r:id="rId5"/>
    <p:sldId id="258" r:id="rId6"/>
    <p:sldId id="259" r:id="rId7"/>
    <p:sldId id="260" r:id="rId8"/>
    <p:sldId id="261" r:id="rId9"/>
    <p:sldId id="304" r:id="rId10"/>
    <p:sldId id="308" r:id="rId11"/>
    <p:sldId id="309" r:id="rId12"/>
    <p:sldId id="264" r:id="rId13"/>
    <p:sldId id="305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6B7"/>
    <a:srgbClr val="CF280D"/>
    <a:srgbClr val="AA470C"/>
    <a:srgbClr val="00C000"/>
    <a:srgbClr val="FFB7B7"/>
    <a:srgbClr val="CDC800"/>
    <a:srgbClr val="B2F0B2"/>
    <a:srgbClr val="FFCACA"/>
    <a:srgbClr val="F488C6"/>
    <a:srgbClr val="CA80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EBA84F-7DE3-4D2E-82A9-6AC569F8614D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AA8D972-095C-4762-84B8-AEC8574C638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Satanás – representado por </a:t>
          </a:r>
          <a:r>
            <a:rPr lang="pt-BR" sz="2000" b="1" noProof="0" dirty="0" err="1">
              <a:solidFill>
                <a:schemeClr val="tx1"/>
              </a:solidFill>
            </a:rPr>
            <a:t>Hamã</a:t>
          </a:r>
          <a:r>
            <a:rPr lang="pt-BR" sz="2000" b="1" noProof="0" dirty="0">
              <a:solidFill>
                <a:schemeClr val="tx1"/>
              </a:solidFill>
            </a:rPr>
            <a:t> – decreta a morte de quem não se curvar a ele</a:t>
          </a:r>
          <a:endParaRPr lang="pt-BR" sz="2000" noProof="0" dirty="0">
            <a:solidFill>
              <a:schemeClr val="tx1"/>
            </a:solidFill>
          </a:endParaRPr>
        </a:p>
      </dgm:t>
    </dgm:pt>
    <dgm:pt modelId="{893362F7-BB15-4610-A2A3-D414634A5D23}" type="parTrans" cxnId="{6288179C-D746-4304-944C-6923C7A9E1DB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FFE6A88-C286-4E03-A6BB-9425D60FE661}" type="sibTrans" cxnId="{6288179C-D746-4304-944C-6923C7A9E1DB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7423128-D167-4806-ACA8-F7460FDBF904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A Igreja remanescente – representada por Ester – age no momento certo</a:t>
          </a:r>
          <a:endParaRPr lang="pt-BR" sz="2000" noProof="0" dirty="0">
            <a:solidFill>
              <a:schemeClr val="tx1"/>
            </a:solidFill>
          </a:endParaRPr>
        </a:p>
      </dgm:t>
    </dgm:pt>
    <dgm:pt modelId="{E93047CE-6B5D-4B54-B66E-2BAD5785460E}" type="parTrans" cxnId="{8C08E6F5-EBA8-4B80-B85D-EFFBBB2EC01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EB9BE8B9-3B48-4F55-A775-603E523DBDF9}" type="sibTrans" cxnId="{8C08E6F5-EBA8-4B80-B85D-EFFBBB2EC01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34E751E-2710-443A-9525-2B631B95DB61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Eventualmente, a Igreja é libertada e Satanás e seus seguidores são destruídos</a:t>
          </a:r>
          <a:endParaRPr lang="pt-BR" sz="2000" noProof="0" dirty="0">
            <a:solidFill>
              <a:schemeClr val="tx1"/>
            </a:solidFill>
          </a:endParaRPr>
        </a:p>
      </dgm:t>
    </dgm:pt>
    <dgm:pt modelId="{485E517C-D71A-4BBE-ACB3-1D0ED930FBC5}" type="parTrans" cxnId="{5194EFDA-42BE-4275-8794-03A96A0AF1E1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5F741E4-2F46-4BE6-938D-55A202C6F892}" type="sibTrans" cxnId="{5194EFDA-42BE-4275-8794-03A96A0AF1E1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5310CF8B-2292-4969-A20C-82092CDCE489}" type="pres">
      <dgm:prSet presAssocID="{E7EBA84F-7DE3-4D2E-82A9-6AC569F8614D}" presName="linearFlow" presStyleCnt="0">
        <dgm:presLayoutVars>
          <dgm:dir/>
          <dgm:resizeHandles val="exact"/>
        </dgm:presLayoutVars>
      </dgm:prSet>
      <dgm:spPr/>
    </dgm:pt>
    <dgm:pt modelId="{88AD38E0-0156-4ECB-9F2C-89B1903BB9E2}" type="pres">
      <dgm:prSet presAssocID="{9AA8D972-095C-4762-84B8-AEC8574C638D}" presName="composite" presStyleCnt="0"/>
      <dgm:spPr/>
    </dgm:pt>
    <dgm:pt modelId="{52CC2B43-355A-4787-B78E-84CE1D72FE3B}" type="pres">
      <dgm:prSet presAssocID="{9AA8D972-095C-4762-84B8-AEC8574C638D}" presName="imgShp" presStyleLbl="fgImgPlace1" presStyleIdx="0" presStyleCnt="3" custLinFactX="-62038" custLinFactNeighborX="-100000"/>
      <dgm:spPr>
        <a:prstGeom prst="stripedRightArrow">
          <a:avLst/>
        </a:prstGeom>
        <a:solidFill>
          <a:schemeClr val="accent6"/>
        </a:solidFill>
        <a:scene3d>
          <a:camera prst="orthographicFront"/>
          <a:lightRig rig="threePt" dir="t"/>
        </a:scene3d>
        <a:sp3d>
          <a:bevelT/>
        </a:sp3d>
      </dgm:spPr>
    </dgm:pt>
    <dgm:pt modelId="{5F54C511-62BD-41D6-B118-0FE54AC91D9A}" type="pres">
      <dgm:prSet presAssocID="{9AA8D972-095C-4762-84B8-AEC8574C638D}" presName="txShp" presStyleLbl="node1" presStyleIdx="0" presStyleCnt="3" custScaleX="143440" custLinFactNeighborX="4838">
        <dgm:presLayoutVars>
          <dgm:bulletEnabled val="1"/>
        </dgm:presLayoutVars>
      </dgm:prSet>
      <dgm:spPr/>
    </dgm:pt>
    <dgm:pt modelId="{C7DB179B-62C0-403E-B9EA-35B026C1D3C0}" type="pres">
      <dgm:prSet presAssocID="{1FFE6A88-C286-4E03-A6BB-9425D60FE661}" presName="spacing" presStyleCnt="0"/>
      <dgm:spPr/>
    </dgm:pt>
    <dgm:pt modelId="{D8B100AD-FA07-4F9B-8E44-410FFFDB60BD}" type="pres">
      <dgm:prSet presAssocID="{77423128-D167-4806-ACA8-F7460FDBF904}" presName="composite" presStyleCnt="0"/>
      <dgm:spPr/>
    </dgm:pt>
    <dgm:pt modelId="{1919FEAF-6291-41E1-BAF2-043D3FEDCC1F}" type="pres">
      <dgm:prSet presAssocID="{77423128-D167-4806-ACA8-F7460FDBF904}" presName="imgShp" presStyleLbl="fgImgPlace1" presStyleIdx="1" presStyleCnt="3" custLinFactX="-62038" custLinFactNeighborX="-100000"/>
      <dgm:spPr>
        <a:prstGeom prst="stripedRightArrow">
          <a:avLst/>
        </a:prstGeom>
        <a:solidFill>
          <a:schemeClr val="accent4"/>
        </a:solidFill>
        <a:scene3d>
          <a:camera prst="orthographicFront"/>
          <a:lightRig rig="threePt" dir="t"/>
        </a:scene3d>
        <a:sp3d>
          <a:bevelT/>
        </a:sp3d>
      </dgm:spPr>
    </dgm:pt>
    <dgm:pt modelId="{54D2E94B-A0E8-4067-880F-65A3F7FCF369}" type="pres">
      <dgm:prSet presAssocID="{77423128-D167-4806-ACA8-F7460FDBF904}" presName="txShp" presStyleLbl="node1" presStyleIdx="1" presStyleCnt="3" custScaleX="143440" custLinFactNeighborX="4838">
        <dgm:presLayoutVars>
          <dgm:bulletEnabled val="1"/>
        </dgm:presLayoutVars>
      </dgm:prSet>
      <dgm:spPr/>
    </dgm:pt>
    <dgm:pt modelId="{681424ED-69DD-4F66-BBDF-BCA2F433F2F1}" type="pres">
      <dgm:prSet presAssocID="{EB9BE8B9-3B48-4F55-A775-603E523DBDF9}" presName="spacing" presStyleCnt="0"/>
      <dgm:spPr/>
    </dgm:pt>
    <dgm:pt modelId="{A7B9550B-2988-4B43-B3B9-287DA96EDB25}" type="pres">
      <dgm:prSet presAssocID="{A34E751E-2710-443A-9525-2B631B95DB61}" presName="composite" presStyleCnt="0"/>
      <dgm:spPr/>
    </dgm:pt>
    <dgm:pt modelId="{30692D15-3FA9-46F5-9CF7-70475C50662A}" type="pres">
      <dgm:prSet presAssocID="{A34E751E-2710-443A-9525-2B631B95DB61}" presName="imgShp" presStyleLbl="fgImgPlace1" presStyleIdx="2" presStyleCnt="3" custLinFactX="-62038" custLinFactNeighborX="-100000"/>
      <dgm:spPr>
        <a:prstGeom prst="stripedRightArrow">
          <a:avLst/>
        </a:prstGeom>
        <a:solidFill>
          <a:schemeClr val="accent5"/>
        </a:solidFill>
        <a:scene3d>
          <a:camera prst="orthographicFront"/>
          <a:lightRig rig="threePt" dir="t"/>
        </a:scene3d>
        <a:sp3d>
          <a:bevelT/>
        </a:sp3d>
      </dgm:spPr>
    </dgm:pt>
    <dgm:pt modelId="{9E14E609-A74C-49F6-8FAB-9ED35A27AD93}" type="pres">
      <dgm:prSet presAssocID="{A34E751E-2710-443A-9525-2B631B95DB61}" presName="txShp" presStyleLbl="node1" presStyleIdx="2" presStyleCnt="3" custScaleX="143440" custLinFactNeighborX="4838">
        <dgm:presLayoutVars>
          <dgm:bulletEnabled val="1"/>
        </dgm:presLayoutVars>
      </dgm:prSet>
      <dgm:spPr/>
    </dgm:pt>
  </dgm:ptLst>
  <dgm:cxnLst>
    <dgm:cxn modelId="{42EEBE21-1CB6-45D2-A9DD-3DB81B8EBA43}" type="presOf" srcId="{A34E751E-2710-443A-9525-2B631B95DB61}" destId="{9E14E609-A74C-49F6-8FAB-9ED35A27AD93}" srcOrd="0" destOrd="0" presId="urn:microsoft.com/office/officeart/2005/8/layout/vList3"/>
    <dgm:cxn modelId="{5EEE594C-40B3-4E9F-A1D7-2497C1366D37}" type="presOf" srcId="{77423128-D167-4806-ACA8-F7460FDBF904}" destId="{54D2E94B-A0E8-4067-880F-65A3F7FCF369}" srcOrd="0" destOrd="0" presId="urn:microsoft.com/office/officeart/2005/8/layout/vList3"/>
    <dgm:cxn modelId="{35D90F6F-8A2C-48F4-B907-077281102D82}" type="presOf" srcId="{E7EBA84F-7DE3-4D2E-82A9-6AC569F8614D}" destId="{5310CF8B-2292-4969-A20C-82092CDCE489}" srcOrd="0" destOrd="0" presId="urn:microsoft.com/office/officeart/2005/8/layout/vList3"/>
    <dgm:cxn modelId="{6288179C-D746-4304-944C-6923C7A9E1DB}" srcId="{E7EBA84F-7DE3-4D2E-82A9-6AC569F8614D}" destId="{9AA8D972-095C-4762-84B8-AEC8574C638D}" srcOrd="0" destOrd="0" parTransId="{893362F7-BB15-4610-A2A3-D414634A5D23}" sibTransId="{1FFE6A88-C286-4E03-A6BB-9425D60FE661}"/>
    <dgm:cxn modelId="{A88BBDA2-5DBD-497E-AA5B-FA5C164AFE53}" type="presOf" srcId="{9AA8D972-095C-4762-84B8-AEC8574C638D}" destId="{5F54C511-62BD-41D6-B118-0FE54AC91D9A}" srcOrd="0" destOrd="0" presId="urn:microsoft.com/office/officeart/2005/8/layout/vList3"/>
    <dgm:cxn modelId="{5194EFDA-42BE-4275-8794-03A96A0AF1E1}" srcId="{E7EBA84F-7DE3-4D2E-82A9-6AC569F8614D}" destId="{A34E751E-2710-443A-9525-2B631B95DB61}" srcOrd="2" destOrd="0" parTransId="{485E517C-D71A-4BBE-ACB3-1D0ED930FBC5}" sibTransId="{35F741E4-2F46-4BE6-938D-55A202C6F892}"/>
    <dgm:cxn modelId="{8C08E6F5-EBA8-4B80-B85D-EFFBBB2EC01E}" srcId="{E7EBA84F-7DE3-4D2E-82A9-6AC569F8614D}" destId="{77423128-D167-4806-ACA8-F7460FDBF904}" srcOrd="1" destOrd="0" parTransId="{E93047CE-6B5D-4B54-B66E-2BAD5785460E}" sibTransId="{EB9BE8B9-3B48-4F55-A775-603E523DBDF9}"/>
    <dgm:cxn modelId="{00B75A14-2EC5-403B-8256-E3B29210F56C}" type="presParOf" srcId="{5310CF8B-2292-4969-A20C-82092CDCE489}" destId="{88AD38E0-0156-4ECB-9F2C-89B1903BB9E2}" srcOrd="0" destOrd="0" presId="urn:microsoft.com/office/officeart/2005/8/layout/vList3"/>
    <dgm:cxn modelId="{D20FF6CA-0922-4BA9-91F9-C93199A0BEAB}" type="presParOf" srcId="{88AD38E0-0156-4ECB-9F2C-89B1903BB9E2}" destId="{52CC2B43-355A-4787-B78E-84CE1D72FE3B}" srcOrd="0" destOrd="0" presId="urn:microsoft.com/office/officeart/2005/8/layout/vList3"/>
    <dgm:cxn modelId="{1B0180DD-67A2-4A71-9EFF-B2F321EF883C}" type="presParOf" srcId="{88AD38E0-0156-4ECB-9F2C-89B1903BB9E2}" destId="{5F54C511-62BD-41D6-B118-0FE54AC91D9A}" srcOrd="1" destOrd="0" presId="urn:microsoft.com/office/officeart/2005/8/layout/vList3"/>
    <dgm:cxn modelId="{A0851BDE-CF13-4A5D-A6FF-1CC1219C42AA}" type="presParOf" srcId="{5310CF8B-2292-4969-A20C-82092CDCE489}" destId="{C7DB179B-62C0-403E-B9EA-35B026C1D3C0}" srcOrd="1" destOrd="0" presId="urn:microsoft.com/office/officeart/2005/8/layout/vList3"/>
    <dgm:cxn modelId="{23DB6250-4807-429D-A754-384B9933B138}" type="presParOf" srcId="{5310CF8B-2292-4969-A20C-82092CDCE489}" destId="{D8B100AD-FA07-4F9B-8E44-410FFFDB60BD}" srcOrd="2" destOrd="0" presId="urn:microsoft.com/office/officeart/2005/8/layout/vList3"/>
    <dgm:cxn modelId="{07D1FDE4-57EA-467C-9ECE-A226E57EB3DD}" type="presParOf" srcId="{D8B100AD-FA07-4F9B-8E44-410FFFDB60BD}" destId="{1919FEAF-6291-41E1-BAF2-043D3FEDCC1F}" srcOrd="0" destOrd="0" presId="urn:microsoft.com/office/officeart/2005/8/layout/vList3"/>
    <dgm:cxn modelId="{C991CB76-4C7D-4976-97E3-E7D1D602DE82}" type="presParOf" srcId="{D8B100AD-FA07-4F9B-8E44-410FFFDB60BD}" destId="{54D2E94B-A0E8-4067-880F-65A3F7FCF369}" srcOrd="1" destOrd="0" presId="urn:microsoft.com/office/officeart/2005/8/layout/vList3"/>
    <dgm:cxn modelId="{4DDA2101-842F-48EA-BDE3-72A12C83F701}" type="presParOf" srcId="{5310CF8B-2292-4969-A20C-82092CDCE489}" destId="{681424ED-69DD-4F66-BBDF-BCA2F433F2F1}" srcOrd="3" destOrd="0" presId="urn:microsoft.com/office/officeart/2005/8/layout/vList3"/>
    <dgm:cxn modelId="{ABC1AE4F-8AFE-40A7-AD6B-113A12156126}" type="presParOf" srcId="{5310CF8B-2292-4969-A20C-82092CDCE489}" destId="{A7B9550B-2988-4B43-B3B9-287DA96EDB25}" srcOrd="4" destOrd="0" presId="urn:microsoft.com/office/officeart/2005/8/layout/vList3"/>
    <dgm:cxn modelId="{1A9DCE37-B3A3-429D-A594-BAD9CD4BC5CD}" type="presParOf" srcId="{A7B9550B-2988-4B43-B3B9-287DA96EDB25}" destId="{30692D15-3FA9-46F5-9CF7-70475C50662A}" srcOrd="0" destOrd="0" presId="urn:microsoft.com/office/officeart/2005/8/layout/vList3"/>
    <dgm:cxn modelId="{91405585-3A33-414B-9AAE-80FD0AEE21E7}" type="presParOf" srcId="{A7B9550B-2988-4B43-B3B9-287DA96EDB25}" destId="{9E14E609-A74C-49F6-8FAB-9ED35A27AD9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4C511-62BD-41D6-B118-0FE54AC91D9A}">
      <dsp:nvSpPr>
        <dsp:cNvPr id="0" name=""/>
        <dsp:cNvSpPr/>
      </dsp:nvSpPr>
      <dsp:spPr>
        <a:xfrm rot="10800000">
          <a:off x="320711" y="236"/>
          <a:ext cx="6632538" cy="553862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4238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Satanás – representado por </a:t>
          </a:r>
          <a:r>
            <a:rPr lang="pt-BR" sz="2000" b="1" kern="1200" noProof="0" dirty="0" err="1">
              <a:solidFill>
                <a:schemeClr val="tx1"/>
              </a:solidFill>
            </a:rPr>
            <a:t>Hamã</a:t>
          </a:r>
          <a:r>
            <a:rPr lang="pt-BR" sz="2000" b="1" kern="1200" noProof="0" dirty="0">
              <a:solidFill>
                <a:schemeClr val="tx1"/>
              </a:solidFill>
            </a:rPr>
            <a:t> – decreta a morte de quem não se curvar a ele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59176" y="236"/>
        <a:ext cx="6494073" cy="553862"/>
      </dsp:txXfrm>
    </dsp:sp>
    <dsp:sp modelId="{52CC2B43-355A-4787-B78E-84CE1D72FE3B}">
      <dsp:nvSpPr>
        <dsp:cNvPr id="0" name=""/>
        <dsp:cNvSpPr/>
      </dsp:nvSpPr>
      <dsp:spPr>
        <a:xfrm>
          <a:off x="0" y="236"/>
          <a:ext cx="553862" cy="553862"/>
        </a:xfrm>
        <a:prstGeom prst="stripedRightArrow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4D2E94B-A0E8-4067-880F-65A3F7FCF369}">
      <dsp:nvSpPr>
        <dsp:cNvPr id="0" name=""/>
        <dsp:cNvSpPr/>
      </dsp:nvSpPr>
      <dsp:spPr>
        <a:xfrm rot="10800000">
          <a:off x="320711" y="692564"/>
          <a:ext cx="6632538" cy="553862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4238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A Igreja remanescente – representada por Ester – age no momento certo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59176" y="692564"/>
        <a:ext cx="6494073" cy="553862"/>
      </dsp:txXfrm>
    </dsp:sp>
    <dsp:sp modelId="{1919FEAF-6291-41E1-BAF2-043D3FEDCC1F}">
      <dsp:nvSpPr>
        <dsp:cNvPr id="0" name=""/>
        <dsp:cNvSpPr/>
      </dsp:nvSpPr>
      <dsp:spPr>
        <a:xfrm>
          <a:off x="0" y="692564"/>
          <a:ext cx="553862" cy="553862"/>
        </a:xfrm>
        <a:prstGeom prst="stripedRightArrow">
          <a:avLst/>
        </a:prstGeom>
        <a:solidFill>
          <a:schemeClr val="accent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E14E609-A74C-49F6-8FAB-9ED35A27AD93}">
      <dsp:nvSpPr>
        <dsp:cNvPr id="0" name=""/>
        <dsp:cNvSpPr/>
      </dsp:nvSpPr>
      <dsp:spPr>
        <a:xfrm rot="10800000">
          <a:off x="320711" y="1384892"/>
          <a:ext cx="6632538" cy="553862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4238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Eventualmente, a Igreja é libertada e Satanás e seus seguidores são destruídos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59176" y="1384892"/>
        <a:ext cx="6494073" cy="553862"/>
      </dsp:txXfrm>
    </dsp:sp>
    <dsp:sp modelId="{30692D15-3FA9-46F5-9CF7-70475C50662A}">
      <dsp:nvSpPr>
        <dsp:cNvPr id="0" name=""/>
        <dsp:cNvSpPr/>
      </dsp:nvSpPr>
      <dsp:spPr>
        <a:xfrm>
          <a:off x="0" y="1384892"/>
          <a:ext cx="553862" cy="553862"/>
        </a:xfrm>
        <a:prstGeom prst="stripedRightArrow">
          <a:avLst/>
        </a:prstGeom>
        <a:solidFill>
          <a:schemeClr val="accent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24CE2-CE5B-5464-F66C-B7233CFBB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7CAF8A-C466-6F54-42B6-9B749D319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9AF39A-C69A-AAE9-7CDB-2930A81C6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96FEFF-D26C-0DF6-EED7-02B6B78C4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AFA98B-469E-6A7B-C4AC-691250FB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006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A8F7C-9499-51D4-27E0-F3CBA8A9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830550-01AD-3C0B-EF0C-663C9F490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2932A1-4850-B35D-CF9C-402EBE438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1623A3-3D71-7EE4-77E0-4AF4E97D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ABA9D4-7DE9-7B0B-F4C7-7C1DF3C4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82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1A550-B866-BC80-EC33-BE6E11EA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F2BCF6-154F-95BB-0FCA-47D8B6AB9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5C79FC-0239-3751-0728-5F6EB4AE9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C7F8A3-924D-8446-7DF2-F1931427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F3BA11-B00A-6333-3396-548700CF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19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A775AF-B188-7EDA-16CB-C73D7497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694096-0B84-DDC6-5907-5F4EBEAF1F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31E9D9-DEA2-7E0B-3E14-47C39F50D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F488F5F-7917-5419-CC9E-FB96B6454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E5A818-A979-85F1-E9C8-7C6437B0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8A044E-59DF-1843-E049-12F03B89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85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CF382-6C27-41FF-FF56-3B509378E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81D130-EE40-3A5E-58E6-B87F37DA2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CA9C2F-4330-9EC6-A460-016A8D888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66B5B7-4646-58DE-D1B8-F65E36A91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1C0F8E9-11DF-B8A7-AE4D-7FA31224EF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AA965E9-8188-841D-8E90-7732FC21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8DACCC-FD0F-2B13-2480-2BDB0E11C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D91869-B9C7-A642-3032-E98A3515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181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DEF52-690B-E3CF-B0D3-0546149F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B2AF71-B038-A8A5-DC5F-81E8CEF6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65C6F1D-78B8-251C-2A3F-1F8592D7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1D2679-C323-28E9-4545-41AB70C9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21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E457A4-4057-E188-B0E0-C4946D338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9DD6CA-D40A-1FF9-24C7-D395E324E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B02E52-CE51-2B4B-66E7-4E12407C5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7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4919C-2D7B-FC93-EBB2-BD50A66D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ACA0C5-C9FC-B9F0-10EE-847AAB41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D845EB-EE77-D82B-0D76-51E9001A6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D9B3CE-CAD9-09DB-313D-76AEDB21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A4170A-D6FC-9576-1A38-876A9EB9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1C65C7-EA60-AEDF-F2E3-83BB7DC6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29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1EAE5-57E1-2E51-E67E-93C548F4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9375B4F-7B45-1CD0-5DE1-2851E53823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AA16C3-DB8F-B733-AB6B-D99F9BC9E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7D817D-5CB2-E305-010D-9ED45302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E80C61-313F-D5F6-C89C-138EEF40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C86C7A-8488-D042-2EB9-5F4E6EF4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25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45F0A-195B-9A85-D114-1DB6FB13A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E7D731-DAA2-F842-68DE-E162F6CFA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20DC1-F38A-B0B7-544E-77B9AF572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CADAE0-766E-AC43-F858-FA6B63E3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D3EA09-AA18-AC24-9CBF-EB1272AC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555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D7999C-721E-4969-2B25-48FDEEF9F4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AF9624-A59E-CF7F-EB59-6B17A51B6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AB42F2-A7F6-8C04-693B-E909A71AF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33E4E4-A226-EAB6-9CBD-0BAB8C4A6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1A261E-0C8D-A4F4-1CCE-9DB9A311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1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321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156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876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903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5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239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04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6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74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525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62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55C3D1-3A30-80C3-33D6-F54C925C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9936CD-AD5A-0E5A-57AD-7EF07C04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F8EACC-D311-C34E-6484-A5C56482A6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BB8973-3D3A-4BFB-B096-EE096F47CCEA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020B08-2AAE-9B71-7DD9-1564357E7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830622-C23D-B464-B41C-E3245F550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11C30-A17B-43AD-B37A-42EA6B56E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64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07/06/2025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83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microsoft.com/office/2007/relationships/hdphoto" Target="../media/hdphoto1.wdp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2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1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18C0B-8026-0F48-D79E-3429E98B1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-3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3" name="Imagen 2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31BD3CD-B778-ECF1-306C-B89C912CED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794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112F59F9-DB10-9E71-1C8A-360AA7EDDF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7" r="1009"/>
          <a:stretch/>
        </p:blipFill>
        <p:spPr>
          <a:xfrm>
            <a:off x="6667495" y="1"/>
            <a:ext cx="5524505" cy="685799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C09CC56-49B4-A20B-8477-8DC3DCF23C1C}"/>
              </a:ext>
            </a:extLst>
          </p:cNvPr>
          <p:cNvSpPr txBox="1"/>
          <p:nvPr/>
        </p:nvSpPr>
        <p:spPr>
          <a:xfrm>
            <a:off x="438157" y="155840"/>
            <a:ext cx="5524505" cy="2590801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>
                <a:gd name="adj" fmla="val 30666"/>
              </a:avLst>
            </a:prstTxWarp>
            <a:spAutoFit/>
            <a:scene3d>
              <a:camera prst="orthographicFront"/>
              <a:lightRig rig="sunse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pt-BR" sz="6000" b="1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6">
                      <a:lumMod val="75000"/>
                    </a:schemeClr>
                  </a:outerShdw>
                </a:effectLst>
              </a:rPr>
              <a:t>RUTE</a:t>
            </a:r>
          </a:p>
          <a:p>
            <a:pPr algn="ctr"/>
            <a:r>
              <a:rPr lang="pt-BR" sz="6000" b="1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6">
                      <a:lumMod val="75000"/>
                    </a:schemeClr>
                  </a:outerShdw>
                </a:effectLst>
              </a:rPr>
              <a:t>E</a:t>
            </a:r>
          </a:p>
          <a:p>
            <a:pPr algn="ctr"/>
            <a:r>
              <a:rPr lang="pt-BR" sz="6000" b="1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6">
                      <a:lumMod val="75000"/>
                    </a:schemeClr>
                  </a:outerShdw>
                </a:effectLst>
              </a:rPr>
              <a:t>ESTER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8A32DB3-13FB-8CC9-4E68-42C5C3AEB347}"/>
              </a:ext>
            </a:extLst>
          </p:cNvPr>
          <p:cNvSpPr txBox="1"/>
          <p:nvPr/>
        </p:nvSpPr>
        <p:spPr>
          <a:xfrm>
            <a:off x="6667495" y="6519447"/>
            <a:ext cx="3262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noProof="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11 para 14 de junho de 2025</a:t>
            </a:r>
          </a:p>
        </p:txBody>
      </p:sp>
    </p:spTree>
    <p:extLst>
      <p:ext uri="{BB962C8B-B14F-4D97-AF65-F5344CB8AC3E}">
        <p14:creationId xmlns:p14="http://schemas.microsoft.com/office/powerpoint/2010/main" val="113055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CB5CBF-765D-0A61-D3BC-AC4832919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5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 descr="Mujer con vestido de novia&#10;&#10;Descripción generada automáticamente con confianza media">
            <a:extLst>
              <a:ext uri="{FF2B5EF4-FFF2-40B4-BE49-F238E27FC236}">
                <a16:creationId xmlns:a16="http://schemas.microsoft.com/office/drawing/2014/main" id="{C68FD8B4-4EF4-9352-05E7-92DD05D79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39" r="-1" b="8494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23" name="Rectangle 1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C2026A-D7C2-ACAF-ADD2-675B4EAB8CAF}"/>
              </a:ext>
            </a:extLst>
          </p:cNvPr>
          <p:cNvSpPr txBox="1"/>
          <p:nvPr/>
        </p:nvSpPr>
        <p:spPr>
          <a:xfrm>
            <a:off x="8232431" y="35657"/>
            <a:ext cx="3842426" cy="63709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pt-BR" sz="3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723C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sz="3400" b="1" noProof="0" dirty="0">
                <a:ln w="12700" cmpd="sng">
                  <a:noFill/>
                  <a:prstDash val="solid"/>
                </a:ln>
                <a:solidFill>
                  <a:srgbClr val="723C66"/>
                </a:solidFill>
                <a:latin typeface="Comic Sans MS" panose="030F0702030302020204" pitchFamily="66" charset="0"/>
              </a:rPr>
              <a:t>Quando ele viu a rainha Ester no pátio, ela alcançou graça em seus olhos, e o rei estendeu para ela o cetro de ouro que ele tinha na mão. Então Ester veio e tocou a ponta do cetro</a:t>
            </a:r>
            <a:r>
              <a:rPr kumimoji="0" lang="pt-BR" sz="3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723C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3E3E7E-B947-836B-16AA-6A9B5F59E2A9}"/>
              </a:ext>
            </a:extLst>
          </p:cNvPr>
          <p:cNvSpPr txBox="1"/>
          <p:nvPr/>
        </p:nvSpPr>
        <p:spPr>
          <a:xfrm>
            <a:off x="8115296" y="6402169"/>
            <a:ext cx="4076703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DEC3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Ester 5:2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DEC3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43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l="-34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3DB1C46-98BD-5778-D544-46AAFA745CA0}"/>
              </a:ext>
            </a:extLst>
          </p:cNvPr>
          <p:cNvSpPr txBox="1"/>
          <p:nvPr/>
        </p:nvSpPr>
        <p:spPr>
          <a:xfrm>
            <a:off x="7947692" y="3829050"/>
            <a:ext cx="4244308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>
                <a:solidFill>
                  <a:srgbClr val="8005D7"/>
                </a:solidFill>
              </a:rPr>
              <a:t>Rute e o Plano de Redenção: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O que foi perdido.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O Redentor.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A Redenção.</a:t>
            </a:r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EA158E"/>
                </a:solidFill>
              </a:rPr>
              <a:t>Ester e o Tempo do Fim: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O conflito.</a:t>
            </a:r>
          </a:p>
          <a:p>
            <a:pPr lvl="1">
              <a:spcBef>
                <a:spcPts val="600"/>
              </a:spcBef>
            </a:pPr>
            <a:r>
              <a:rPr lang="pt-BR" sz="2000" b="1" noProof="0" dirty="0"/>
              <a:t>A hora decisiva.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C74721-DB83-40CE-FC73-EA3011276EDA}"/>
              </a:ext>
            </a:extLst>
          </p:cNvPr>
          <p:cNvSpPr txBox="1"/>
          <p:nvPr/>
        </p:nvSpPr>
        <p:spPr>
          <a:xfrm>
            <a:off x="533400" y="204797"/>
            <a:ext cx="6162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Rute e Ester são os únicos dois livros da Bíblia cujo protagonista principal é uma mulher. Dois livros com duas histórias impressionantes, das quais podemos aprender lições importantes.</a:t>
            </a:r>
          </a:p>
        </p:txBody>
      </p:sp>
      <p:pic>
        <p:nvPicPr>
          <p:cNvPr id="5" name="Imagen 4" descr="Imagen que contiene pintura, tabla, colorido, agua&#10;&#10;El contenido generado por IA puede ser incorrecto.">
            <a:extLst>
              <a:ext uri="{FF2B5EF4-FFF2-40B4-BE49-F238E27FC236}">
                <a16:creationId xmlns:a16="http://schemas.microsoft.com/office/drawing/2014/main" id="{6D0701AB-FDE1-7415-2242-25727E961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428" y="166628"/>
            <a:ext cx="2516721" cy="32278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8005D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 descr="Imagen que contiene persona, hombre, vistiendo, gente&#10;&#10;El contenido generado por IA puede ser incorrecto.">
            <a:extLst>
              <a:ext uri="{FF2B5EF4-FFF2-40B4-BE49-F238E27FC236}">
                <a16:creationId xmlns:a16="http://schemas.microsoft.com/office/drawing/2014/main" id="{67443DEC-97D1-AE35-BD90-FD8D912C5A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480584"/>
            <a:ext cx="2152649" cy="3172619"/>
          </a:xfrm>
          <a:prstGeom prst="snip2DiagRect">
            <a:avLst>
              <a:gd name="adj1" fmla="val 24779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EA158E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 descr="Imagen que contiene interior, hombre, tabla, parado&#10;&#10;El contenido generado por IA puede ser incorrecto.">
            <a:extLst>
              <a:ext uri="{FF2B5EF4-FFF2-40B4-BE49-F238E27FC236}">
                <a16:creationId xmlns:a16="http://schemas.microsoft.com/office/drawing/2014/main" id="{4562FAD1-A559-ACE3-E895-2B5DEBE210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6" t="-266" r="8540" b="266"/>
          <a:stretch/>
        </p:blipFill>
        <p:spPr>
          <a:xfrm>
            <a:off x="9756386" y="166628"/>
            <a:ext cx="2302263" cy="3210788"/>
          </a:xfrm>
          <a:prstGeom prst="snip2DiagRect">
            <a:avLst>
              <a:gd name="adj1" fmla="val 17790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CA80F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90A949D-0EC1-7A10-8DA7-7A7C09822A0E}"/>
              </a:ext>
            </a:extLst>
          </p:cNvPr>
          <p:cNvGrpSpPr/>
          <p:nvPr/>
        </p:nvGrpSpPr>
        <p:grpSpPr>
          <a:xfrm>
            <a:off x="2555486" y="3480583"/>
            <a:ext cx="4244308" cy="3172620"/>
            <a:chOff x="2555486" y="3480583"/>
            <a:chExt cx="4244308" cy="3172620"/>
          </a:xfrm>
        </p:grpSpPr>
        <p:pic>
          <p:nvPicPr>
            <p:cNvPr id="13" name="Imagen 12" descr="Un grupo de personas en un atardecer&#10;&#10;El contenido generado por IA puede ser incorrecto.">
              <a:extLst>
                <a:ext uri="{FF2B5EF4-FFF2-40B4-BE49-F238E27FC236}">
                  <a16:creationId xmlns:a16="http://schemas.microsoft.com/office/drawing/2014/main" id="{91C53B0F-2EC0-CE6A-A641-0BE61DEC6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5486" y="3480583"/>
              <a:ext cx="4244308" cy="317262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488C6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7" name="Imagen 16" descr="Imagen que contiene muñeca, pequeño, perro, tabla&#10;&#10;El contenido generado por IA puede ser incorrecto.">
              <a:extLst>
                <a:ext uri="{FF2B5EF4-FFF2-40B4-BE49-F238E27FC236}">
                  <a16:creationId xmlns:a16="http://schemas.microsoft.com/office/drawing/2014/main" id="{96D2493E-DA16-B0FD-6F87-A82A50AB5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90825" y="3686174"/>
              <a:ext cx="3444446" cy="1274445"/>
            </a:xfrm>
            <a:prstGeom prst="rect">
              <a:avLst/>
            </a:prstGeom>
            <a:ln>
              <a:noFill/>
            </a:ln>
            <a:effectLst>
              <a:innerShdw blurRad="114300">
                <a:prstClr val="black"/>
              </a:innerShdw>
            </a:effectLst>
          </p:spPr>
        </p:pic>
      </p:grpSp>
      <p:pic>
        <p:nvPicPr>
          <p:cNvPr id="25" name="Imagen 24" descr="Forma, Flecha&#10;&#10;El contenido generado por IA puede ser incorrecto.">
            <a:extLst>
              <a:ext uri="{FF2B5EF4-FFF2-40B4-BE49-F238E27FC236}">
                <a16:creationId xmlns:a16="http://schemas.microsoft.com/office/drawing/2014/main" id="{E5BAD319-4C16-A76B-C1B3-485CD8F808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028" y="3867150"/>
            <a:ext cx="659347" cy="3289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 descr="Forma, Flecha&#10;&#10;El contenido generado por IA puede ser incorrecto.">
            <a:extLst>
              <a:ext uri="{FF2B5EF4-FFF2-40B4-BE49-F238E27FC236}">
                <a16:creationId xmlns:a16="http://schemas.microsoft.com/office/drawing/2014/main" id="{9EC2ED1B-5A20-D06E-D005-7A2E7AA673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028" y="5546485"/>
            <a:ext cx="659347" cy="3289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 descr="Icono&#10;&#10;El contenido generado por IA puede ser incorrecto.">
            <a:extLst>
              <a:ext uri="{FF2B5EF4-FFF2-40B4-BE49-F238E27FC236}">
                <a16:creationId xmlns:a16="http://schemas.microsoft.com/office/drawing/2014/main" id="{89410C5B-90EB-E3CC-D7FC-C13A74C92A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892" y="5950341"/>
            <a:ext cx="287268" cy="2765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 descr="Icono&#10;&#10;El contenido generado por IA puede ser incorrecto.">
            <a:extLst>
              <a:ext uri="{FF2B5EF4-FFF2-40B4-BE49-F238E27FC236}">
                <a16:creationId xmlns:a16="http://schemas.microsoft.com/office/drawing/2014/main" id="{C1543A1B-1DF0-CEA7-5121-92720E03B8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892" y="6332778"/>
            <a:ext cx="287268" cy="2765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E3E8984A-26EE-AA20-22F5-A54B52E761F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892" y="4269271"/>
            <a:ext cx="287268" cy="2765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 descr="Icono&#10;&#10;El contenido generado por IA puede ser incorrecto.">
            <a:extLst>
              <a:ext uri="{FF2B5EF4-FFF2-40B4-BE49-F238E27FC236}">
                <a16:creationId xmlns:a16="http://schemas.microsoft.com/office/drawing/2014/main" id="{329DF5C2-B897-2F69-6020-1BDE7E4377C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892" y="5028527"/>
            <a:ext cx="287268" cy="2765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 descr="Forma&#10;&#10;El contenido generado por IA puede ser incorrecto.">
            <a:extLst>
              <a:ext uri="{FF2B5EF4-FFF2-40B4-BE49-F238E27FC236}">
                <a16:creationId xmlns:a16="http://schemas.microsoft.com/office/drawing/2014/main" id="{320EC54C-19EA-91C6-F264-8B1265A8EB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892" y="4652453"/>
            <a:ext cx="287268" cy="2765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975483F-641F-1D08-2BA3-6C0DAF988109}"/>
              </a:ext>
            </a:extLst>
          </p:cNvPr>
          <p:cNvSpPr txBox="1"/>
          <p:nvPr/>
        </p:nvSpPr>
        <p:spPr>
          <a:xfrm>
            <a:off x="533400" y="1558920"/>
            <a:ext cx="61626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Mas, além de seu valor histórico e moral, Rute e Ester têm valor simbólico. Como mulheres, elas representam a igreja fiel de Deus. Eles nos ensinam sobre o plano da Redenção e o último episódio do conflito entre Cristo e Satanás.</a:t>
            </a:r>
          </a:p>
        </p:txBody>
      </p:sp>
    </p:spTree>
    <p:extLst>
      <p:ext uri="{BB962C8B-B14F-4D97-AF65-F5344CB8AC3E}">
        <p14:creationId xmlns:p14="http://schemas.microsoft.com/office/powerpoint/2010/main" val="404999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66700" y="1119591"/>
            <a:ext cx="5696115" cy="5557691"/>
            <a:chOff x="579725" y="1119591"/>
            <a:chExt cx="4965868" cy="459849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02" y="1073781"/>
            <a:ext cx="5741524" cy="555769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4" name="Imagen 3" descr="Forma&#10;&#10;El contenido generado por IA puede ser incorrecto.">
            <a:extLst>
              <a:ext uri="{FF2B5EF4-FFF2-40B4-BE49-F238E27FC236}">
                <a16:creationId xmlns:a16="http://schemas.microsoft.com/office/drawing/2014/main" id="{07548CC7-B26F-8087-A088-6A3782E6D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3" r="2526" b="-3"/>
          <a:stretch>
            <a:fillRect/>
          </a:stretch>
        </p:blipFill>
        <p:spPr>
          <a:xfrm>
            <a:off x="6094114" y="1502006"/>
            <a:ext cx="5962484" cy="5175276"/>
          </a:xfrm>
          <a:prstGeom prst="rect">
            <a:avLst/>
          </a:prstGeom>
          <a:ln w="28575">
            <a:noFill/>
          </a:ln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484" y="1269725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484" y="1269725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grpSp>
        <p:nvGrpSpPr>
          <p:cNvPr id="33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84382" y="467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</p:grpSp>
      <p:grpSp>
        <p:nvGrpSpPr>
          <p:cNvPr id="40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84382" y="467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</p:grpSp>
      <p:sp>
        <p:nvSpPr>
          <p:cNvPr id="7" name="Elipse 6">
            <a:extLst>
              <a:ext uri="{FF2B5EF4-FFF2-40B4-BE49-F238E27FC236}">
                <a16:creationId xmlns:a16="http://schemas.microsoft.com/office/drawing/2014/main" id="{E356F221-9EDD-3478-4215-1DCBF9AE84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84382" y="2048004"/>
            <a:ext cx="4654178" cy="406704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4471" b="-24471"/>
            </a:stretch>
          </a:blip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F7AD1D-4EF6-FDD5-C20A-C1FBACBFBE50}"/>
              </a:ext>
            </a:extLst>
          </p:cNvPr>
          <p:cNvSpPr txBox="1"/>
          <p:nvPr/>
        </p:nvSpPr>
        <p:spPr>
          <a:xfrm>
            <a:off x="180975" y="1513296"/>
            <a:ext cx="5696115" cy="4494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600" b="1" dirty="0">
                <a:solidFill>
                  <a:schemeClr val="bg1"/>
                </a:solidFill>
                <a:effectLst>
                  <a:outerShdw blurRad="50800" dist="50800" dir="3600000" algn="ctr" rotWithShape="0">
                    <a:srgbClr val="FFCACA"/>
                  </a:outerShdw>
                </a:effectLst>
                <a:latin typeface="Comic Sans MS" panose="030F0702030302020204" pitchFamily="66" charset="0"/>
              </a:rPr>
              <a:t>RUTE E O PLANO DE REDENÇÃO</a:t>
            </a:r>
            <a:endParaRPr lang="pt-BR" sz="6600" b="1" noProof="0" dirty="0">
              <a:solidFill>
                <a:schemeClr val="bg1"/>
              </a:solidFill>
              <a:effectLst>
                <a:outerShdw blurRad="50800" dist="50800" dir="3600000" algn="ctr" rotWithShape="0">
                  <a:srgbClr val="FFCACA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13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7046E7B-0911-E465-EC6C-0EBC5F1B47C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 QUE FOI PERDIDO</a:t>
            </a:r>
            <a:endParaRPr lang="pt-BR" sz="4400" b="1" spc="300" noProof="0" dirty="0">
              <a:ln w="0"/>
              <a:solidFill>
                <a:schemeClr val="accent6">
                  <a:lumMod val="40000"/>
                  <a:lumOff val="6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8B5C63-DF3B-9600-A093-893B2292ED4A}"/>
              </a:ext>
            </a:extLst>
          </p:cNvPr>
          <p:cNvSpPr txBox="1"/>
          <p:nvPr/>
        </p:nvSpPr>
        <p:spPr>
          <a:xfrm>
            <a:off x="0" y="661898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B7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“Aconteceu que, nos dias em que os juízes governavam, houve fome na terra. E um homem de Belém de Judá foi habitar nos campos de Moabe, ele, sua mulher e seus dois filhos” </a:t>
            </a:r>
            <a:r>
              <a:rPr lang="pt-BR" sz="1400" b="1" noProof="0" dirty="0">
                <a:solidFill>
                  <a:srgbClr val="FFB7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(Rute 1:1)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5E83AD6-0AC1-6BDE-FC15-F0DAA4F5B12F}"/>
              </a:ext>
            </a:extLst>
          </p:cNvPr>
          <p:cNvSpPr txBox="1"/>
          <p:nvPr/>
        </p:nvSpPr>
        <p:spPr>
          <a:xfrm>
            <a:off x="195769" y="1431339"/>
            <a:ext cx="6566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história de Rute pode ser entendida como uma parábola que nos explica o plano da Redenção.</a:t>
            </a:r>
            <a:endParaRPr lang="pt-BR" sz="2000" b="1" noProof="0" dirty="0"/>
          </a:p>
        </p:txBody>
      </p:sp>
      <p:pic>
        <p:nvPicPr>
          <p:cNvPr id="11" name="Imagen 10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CE97C4D-74BE-15F7-8265-E73A8D22F6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132" y="1507539"/>
            <a:ext cx="2495978" cy="19214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n 11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D94DE245-A7B6-3207-44CC-0E8D82DE5D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84" b="5384"/>
          <a:stretch/>
        </p:blipFill>
        <p:spPr>
          <a:xfrm rot="239016">
            <a:off x="3537084" y="4645166"/>
            <a:ext cx="2863715" cy="1948038"/>
          </a:xfrm>
          <a:prstGeom prst="rect">
            <a:avLst/>
          </a:prstGeom>
          <a:ln w="38100" cap="sq">
            <a:solidFill>
              <a:srgbClr val="00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8B65ECB-553C-E6F6-1E34-28522CA543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79" r="19179"/>
          <a:stretch/>
        </p:blipFill>
        <p:spPr>
          <a:xfrm>
            <a:off x="9613592" y="1507540"/>
            <a:ext cx="2368858" cy="19214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n 15" descr="Dibujo de una persona con una flor en la cabeza&#10;&#10;El contenido generado por IA puede ser incorrecto.">
            <a:extLst>
              <a:ext uri="{FF2B5EF4-FFF2-40B4-BE49-F238E27FC236}">
                <a16:creationId xmlns:a16="http://schemas.microsoft.com/office/drawing/2014/main" id="{C1EB5FD6-2354-E346-A649-F1D4B606A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9016">
            <a:off x="195769" y="4645166"/>
            <a:ext cx="3085593" cy="1948038"/>
          </a:xfrm>
          <a:prstGeom prst="rect">
            <a:avLst/>
          </a:prstGeom>
          <a:ln w="38100" cap="sq">
            <a:solidFill>
              <a:srgbClr val="00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855AF63-DCBD-7E40-D29C-DD2E1A8B7587}"/>
              </a:ext>
            </a:extLst>
          </p:cNvPr>
          <p:cNvSpPr txBox="1"/>
          <p:nvPr/>
        </p:nvSpPr>
        <p:spPr>
          <a:xfrm>
            <a:off x="195769" y="3523475"/>
            <a:ext cx="119962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pecado transformou a posse que Deus havia dado à humanidade em um lugar onde reina a morte. No Éden, onde Deus colocou Adão e Eva, todo tipo de alimento abundava (</a:t>
            </a:r>
            <a:r>
              <a:rPr lang="pt-BR" sz="2000" b="1" dirty="0" err="1"/>
              <a:t>Gn</a:t>
            </a:r>
            <a:r>
              <a:rPr lang="pt-BR" sz="2000" b="1" dirty="0"/>
              <a:t> 1:29). Mas por causa do pecado, eles tiveram que deixar o jardim e obter seu alimento com grande esforço </a:t>
            </a:r>
            <a:r>
              <a:rPr lang="pt-BR" sz="2000" b="1" noProof="0" dirty="0"/>
              <a:t>(Gn. 3:17-18).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4C64215-671B-7A95-D8DB-8E3243927ABC}"/>
              </a:ext>
            </a:extLst>
          </p:cNvPr>
          <p:cNvSpPr txBox="1"/>
          <p:nvPr/>
        </p:nvSpPr>
        <p:spPr>
          <a:xfrm>
            <a:off x="6496049" y="4730891"/>
            <a:ext cx="3405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Ainda hoje, em um planeta que produz alimentos suficientes para todos, alguns estão morrendo de fome. Mas chegará o dia em que tudo isso vai acabar.</a:t>
            </a:r>
            <a:endParaRPr lang="pt-BR" sz="2000" b="1" noProof="0" dirty="0"/>
          </a:p>
        </p:txBody>
      </p:sp>
      <p:pic>
        <p:nvPicPr>
          <p:cNvPr id="21" name="Imagen 20" descr="Un grupo de personas en medio de varios árboles&#10;&#10;El contenido generado por IA puede ser incorrecto.">
            <a:extLst>
              <a:ext uri="{FF2B5EF4-FFF2-40B4-BE49-F238E27FC236}">
                <a16:creationId xmlns:a16="http://schemas.microsoft.com/office/drawing/2014/main" id="{A56444D7-6C42-BD0A-1BC1-9C65F672F8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92" r="21600"/>
          <a:stretch/>
        </p:blipFill>
        <p:spPr>
          <a:xfrm>
            <a:off x="9996935" y="4687041"/>
            <a:ext cx="2014090" cy="1897117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D7F210F-0F7D-BF96-EA33-60F2A2778AF5}"/>
              </a:ext>
            </a:extLst>
          </p:cNvPr>
          <p:cNvSpPr txBox="1"/>
          <p:nvPr/>
        </p:nvSpPr>
        <p:spPr>
          <a:xfrm>
            <a:off x="195768" y="2152798"/>
            <a:ext cx="67253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 err="1"/>
              <a:t>Elimeleque</a:t>
            </a:r>
            <a:r>
              <a:rPr lang="pt-BR" sz="2000" b="1" dirty="0"/>
              <a:t> e sua família têm que deixar sua casa porque em Belém (cujo nome significa "Casa do Pão"), não há pão (Rute 1:1), para chegar a um lugar onde encontraram a morte (Rute 1:3-5).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234082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8" grpId="0"/>
      <p:bldP spid="20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D6CD36B-0F51-589A-CF9D-824C7A547489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REDENTOR</a:t>
            </a:r>
            <a:endParaRPr lang="pt-BR" sz="4400" b="1" spc="6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09375E-B09B-4AC6-6687-2CC3C880DD2C}"/>
              </a:ext>
            </a:extLst>
          </p:cNvPr>
          <p:cNvSpPr txBox="1"/>
          <p:nvPr/>
        </p:nvSpPr>
        <p:spPr>
          <a:xfrm>
            <a:off x="566737" y="636091"/>
            <a:ext cx="11058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ela disse: "Meu Senhor, que eu ache graça diante de seus olhos; porque me consolaste, e porque falaste à tua serva, embora eu não seja como uma das tuas servas” </a:t>
            </a:r>
            <a:r>
              <a:rPr lang="pt-BR" sz="1400" b="1" noProof="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pt-BR" sz="1400" b="1" noProof="0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Rut</a:t>
            </a:r>
            <a:r>
              <a:rPr lang="pt-BR" sz="1400" b="1" noProof="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212C60-1728-18D5-3C78-0E9523C09462}"/>
              </a:ext>
            </a:extLst>
          </p:cNvPr>
          <p:cNvSpPr txBox="1"/>
          <p:nvPr/>
        </p:nvSpPr>
        <p:spPr>
          <a:xfrm>
            <a:off x="3574889" y="1330047"/>
            <a:ext cx="45312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Noemi e Rute voltaram para Belém, Noemi pediu para ser chamada de "Mara", que significa amargura (Rute 1:19-20). O pecado converteu nossas vidas em amargura, com apenas vislumbres de alegria. Mas, como Noemi descobriu mais tarde, Deus não se esqueceu de nós e espera nos encher de alegria.</a:t>
            </a:r>
            <a:endParaRPr lang="pt-BR" sz="2000" b="1" noProof="0" dirty="0"/>
          </a:p>
        </p:txBody>
      </p:sp>
      <p:pic>
        <p:nvPicPr>
          <p:cNvPr id="8" name="Imagen 7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5F3F5307-0548-9A33-5DB7-04ACA888F7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6172" y="1453157"/>
            <a:ext cx="3971528" cy="25854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 descr="Un grupo de personas disfrazadas posando&#10;&#10;El contenido generado por IA puede ser incorrecto.">
            <a:extLst>
              <a:ext uri="{FF2B5EF4-FFF2-40B4-BE49-F238E27FC236}">
                <a16:creationId xmlns:a16="http://schemas.microsoft.com/office/drawing/2014/main" id="{F03C3F03-76B7-B603-0FD8-903D3458CA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5" r="4635"/>
          <a:stretch/>
        </p:blipFill>
        <p:spPr>
          <a:xfrm>
            <a:off x="209546" y="1396722"/>
            <a:ext cx="3276603" cy="27085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99F84E7-CEEE-70C1-C746-58D6C908831C}"/>
              </a:ext>
            </a:extLst>
          </p:cNvPr>
          <p:cNvSpPr txBox="1"/>
          <p:nvPr/>
        </p:nvSpPr>
        <p:spPr>
          <a:xfrm>
            <a:off x="112550" y="4174566"/>
            <a:ext cx="88981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Para sobreviver, Noemi teve que se livrar de algumas heranças</a:t>
            </a:r>
            <a:br>
              <a:rPr lang="pt-BR" sz="2000" b="1" dirty="0"/>
            </a:br>
            <a:r>
              <a:rPr lang="pt-BR" sz="2000" b="1" dirty="0"/>
              <a:t>(Rute 4:3). Em Israel, havia uma maneira de ajudar nessas situações. Um parente poderia comprar ou assumir a propriedade e perpetuar o nome da família casando-se com uma das viúvas. Este ato foi chamado de "redenção" (Rute 4:4).</a:t>
            </a:r>
            <a:endParaRPr lang="pt-BR" sz="2000" b="1" noProof="0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B816F5CD-F2F6-02FB-CFE6-BCD2175B183A}"/>
              </a:ext>
            </a:extLst>
          </p:cNvPr>
          <p:cNvGrpSpPr/>
          <p:nvPr/>
        </p:nvGrpSpPr>
        <p:grpSpPr>
          <a:xfrm>
            <a:off x="9163051" y="4158429"/>
            <a:ext cx="2781302" cy="2548418"/>
            <a:chOff x="9163051" y="4158429"/>
            <a:chExt cx="2781302" cy="2548418"/>
          </a:xfrm>
        </p:grpSpPr>
        <p:pic>
          <p:nvPicPr>
            <p:cNvPr id="4" name="Imagen 3" descr="Un grupo de personas en medio de campo&#10;&#10;El contenido generado por IA puede ser incorrecto.">
              <a:extLst>
                <a:ext uri="{FF2B5EF4-FFF2-40B4-BE49-F238E27FC236}">
                  <a16:creationId xmlns:a16="http://schemas.microsoft.com/office/drawing/2014/main" id="{698C784B-75EC-B558-BAB3-23627DCCC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3051" y="4158429"/>
              <a:ext cx="2781302" cy="2548418"/>
            </a:xfrm>
            <a:prstGeom prst="roundRect">
              <a:avLst>
                <a:gd name="adj" fmla="val 10687"/>
              </a:avLst>
            </a:prstGeom>
            <a:ln w="28575">
              <a:solidFill>
                <a:srgbClr val="AA470C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4" name="Imagen 13" descr="El rostro de un hombre&#10;&#10;El contenido generado por IA puede ser incorrecto.">
              <a:extLst>
                <a:ext uri="{FF2B5EF4-FFF2-40B4-BE49-F238E27FC236}">
                  <a16:creationId xmlns:a16="http://schemas.microsoft.com/office/drawing/2014/main" id="{AA49207D-A7C0-E98D-C537-A10DD8949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81369" y="4174566"/>
              <a:ext cx="1227819" cy="1092759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A7DB8774-C243-D852-0CDE-449A0B0D4E4E}"/>
              </a:ext>
            </a:extLst>
          </p:cNvPr>
          <p:cNvSpPr txBox="1"/>
          <p:nvPr/>
        </p:nvSpPr>
        <p:spPr>
          <a:xfrm>
            <a:off x="112549" y="5805782"/>
            <a:ext cx="8898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arranjou tudo para que Rute encontrasse seu redentor, </a:t>
            </a:r>
            <a:r>
              <a:rPr lang="pt-BR" sz="2000" b="1" dirty="0" err="1"/>
              <a:t>Boaz</a:t>
            </a:r>
            <a:r>
              <a:rPr lang="pt-BR" sz="2000" b="1" dirty="0"/>
              <a:t>. Na maneira como ele tratou Rute, podemos ver um exemplo claro da maneira como Jesus nos trata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Rut</a:t>
            </a:r>
            <a:r>
              <a:rPr lang="pt-BR" sz="2000" b="1" noProof="0" dirty="0"/>
              <a:t> 2:13-16).</a:t>
            </a:r>
          </a:p>
        </p:txBody>
      </p:sp>
    </p:spTree>
    <p:extLst>
      <p:ext uri="{BB962C8B-B14F-4D97-AF65-F5344CB8AC3E}">
        <p14:creationId xmlns:p14="http://schemas.microsoft.com/office/powerpoint/2010/main" val="424919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973B4D2-B623-9361-D9BA-0BD1F36F819A}"/>
              </a:ext>
            </a:extLst>
          </p:cNvPr>
          <p:cNvSpPr txBox="1"/>
          <p:nvPr/>
        </p:nvSpPr>
        <p:spPr>
          <a:xfrm>
            <a:off x="0" y="0"/>
            <a:ext cx="103391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75000"/>
                    </a:schemeClr>
                  </a:outerShdw>
                </a:effectLst>
              </a:rPr>
              <a:t>A REDENÇÃO</a:t>
            </a:r>
            <a:endParaRPr lang="pt-BR" sz="4400" b="1" spc="60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6C44D9-664F-6CB4-02BD-96BEEC1871EC}"/>
              </a:ext>
            </a:extLst>
          </p:cNvPr>
          <p:cNvSpPr txBox="1"/>
          <p:nvPr/>
        </p:nvSpPr>
        <p:spPr>
          <a:xfrm>
            <a:off x="1" y="642519"/>
            <a:ext cx="10177612" cy="861774"/>
          </a:xfrm>
          <a:prstGeom prst="rect">
            <a:avLst/>
          </a:prstGeom>
          <a:blipFill dpi="0" rotWithShape="1">
            <a:blip r:embed="rId2">
              <a:alphaModFix amt="95000"/>
            </a:blip>
            <a:srcRect/>
            <a:stretch>
              <a:fillRect b="-1000000"/>
            </a:stretch>
          </a:blip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o parente respondeu: "Não posso resgatar para mim, para não prejudicar minha herança". Redime-a tu, usando o meu direito, porque eu não serei capaz de redimir” </a:t>
            </a:r>
            <a:r>
              <a:rPr lang="pt-BR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(Rute 4:6)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56B804-E1B5-7BCE-1D9F-F03689841497}"/>
              </a:ext>
            </a:extLst>
          </p:cNvPr>
          <p:cNvSpPr txBox="1"/>
          <p:nvPr/>
        </p:nvSpPr>
        <p:spPr>
          <a:xfrm>
            <a:off x="190574" y="1380153"/>
            <a:ext cx="10177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 err="1"/>
              <a:t>Boaz</a:t>
            </a:r>
            <a:r>
              <a:rPr lang="pt-BR" sz="2000" b="1" dirty="0"/>
              <a:t> encontrou um obstáculo na realização da redenção. Havia outro pretendente (Rute 3:11-13). Este "parente mais próximo" simboliza Satanás, que acredita ter direito sobre nós e nosso planeta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4:5-6; Jud. 1:9; 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22:31).</a:t>
            </a:r>
          </a:p>
        </p:txBody>
      </p:sp>
      <p:pic>
        <p:nvPicPr>
          <p:cNvPr id="4" name="Imagen 3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B607683C-38B3-9FA3-E98E-5428B0EBD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1175" y="2485020"/>
            <a:ext cx="2497629" cy="4219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 descr="Imagen que contiene parado, grupo, grande, hombre&#10;&#10;El contenido generado por IA puede ser incorrecto.">
            <a:extLst>
              <a:ext uri="{FF2B5EF4-FFF2-40B4-BE49-F238E27FC236}">
                <a16:creationId xmlns:a16="http://schemas.microsoft.com/office/drawing/2014/main" id="{EFBDF1EE-48BF-E920-4BF5-3CD46C71F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3071" y="90936"/>
            <a:ext cx="1832043" cy="2442724"/>
          </a:xfrm>
          <a:prstGeom prst="ellipse">
            <a:avLst/>
          </a:prstGeom>
          <a:ln w="63500" cap="rnd">
            <a:solidFill>
              <a:schemeClr val="accent5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69285130-ABE4-0AD2-7E6B-4B6BD2DC51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02" b="6702"/>
          <a:stretch/>
        </p:blipFill>
        <p:spPr>
          <a:xfrm>
            <a:off x="176063" y="2357913"/>
            <a:ext cx="3219450" cy="2123539"/>
          </a:xfrm>
          <a:prstGeom prst="rect">
            <a:avLst/>
          </a:prstGeom>
          <a:ln w="190500" cap="sq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n 11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46C29990-C52E-6B3E-FC94-348FAC79E1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063" y="4646413"/>
            <a:ext cx="3219450" cy="2025433"/>
          </a:xfrm>
          <a:prstGeom prst="rect">
            <a:avLst/>
          </a:prstGeom>
          <a:ln w="190500" cap="sq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5E3A247-5040-53CA-F359-6DD43B95FD4F}"/>
              </a:ext>
            </a:extLst>
          </p:cNvPr>
          <p:cNvSpPr txBox="1"/>
          <p:nvPr/>
        </p:nvSpPr>
        <p:spPr>
          <a:xfrm>
            <a:off x="3643162" y="2318296"/>
            <a:ext cx="61485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Finalmente, no portão da cidade, após ação legal perante os anciãos, </a:t>
            </a:r>
            <a:r>
              <a:rPr lang="pt-BR" sz="2000" b="1" dirty="0" err="1"/>
              <a:t>Boaz</a:t>
            </a:r>
            <a:r>
              <a:rPr lang="pt-BR" sz="2000" b="1" dirty="0"/>
              <a:t> consegue a redenção (Rute 4:3-10).</a:t>
            </a:r>
            <a:endParaRPr lang="pt-BR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810286C-A24B-DCCA-3780-BE76BEDDFF10}"/>
              </a:ext>
            </a:extLst>
          </p:cNvPr>
          <p:cNvSpPr txBox="1"/>
          <p:nvPr/>
        </p:nvSpPr>
        <p:spPr>
          <a:xfrm>
            <a:off x="3643163" y="5267564"/>
            <a:ext cx="54246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 base em que a redenção pode ser realizada? Baseado no sangue de Jesus, que Ele derramou para nos libertar do poder do mal e frustrar os planos do maligno.</a:t>
            </a:r>
            <a:endParaRPr lang="pt-BR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7D97086-1560-12E5-82A6-313793C41D21}"/>
              </a:ext>
            </a:extLst>
          </p:cNvPr>
          <p:cNvSpPr txBox="1"/>
          <p:nvPr/>
        </p:nvSpPr>
        <p:spPr>
          <a:xfrm>
            <a:off x="3623885" y="3331266"/>
            <a:ext cx="56109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Da mesma forma, Deus reúne os "anciãos" que representam os mundos não caídos, junto com os anjos, e conduz uma investigação cuidadosa onde é decidido que Jesus pode nos redimir (chamamos isso de Juízo antes da Segunda Vinda).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359119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4" grpId="0"/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965B1E9-B178-D7CE-2398-AE3993BC5602}"/>
              </a:ext>
            </a:extLst>
          </p:cNvPr>
          <p:cNvSpPr txBox="1"/>
          <p:nvPr/>
        </p:nvSpPr>
        <p:spPr>
          <a:xfrm>
            <a:off x="2176414" y="902440"/>
            <a:ext cx="927096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“Nas leis dadas a Israel, há uma bela ilustração do relacionamento de Cristo com Seu povo. Quando um hebreu era forçado pela pobreza a separar-se de sua propriedade e vender-se como escravo, o dever de redimir ele e sua herança recaía sobre os parentes mais próximos (ver Levítico 25:25, 47–49; Rute 2:20). Assim também a obra de nos redimir e nossa herança, perdida pelo pecado, caiu sobre Aquele que era nosso parente próximo. E para nos redimir, ele se tornou nosso parente. Mais perto do que pai, mãe, irmão, amigo ou amante, está o Senhor nosso Salvador. "Não tenha medo", diz ele, "pois eu o redimi; Eu te dei um nome, você é meu. Pois aos meus olhos você era muito estimado, você era honrado e eu te amava: por isso darei homens por você e nações por sua alma. </a:t>
            </a:r>
            <a:r>
              <a:rPr lang="pt-BR" sz="2400" b="1" noProof="0" dirty="0">
                <a:latin typeface="Constantia" panose="02030602050306030303" pitchFamily="18" charset="0"/>
              </a:rPr>
              <a:t>(Isaías 43:1, 4)”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C22A6C-4B0B-373D-96DD-001037917737}"/>
              </a:ext>
            </a:extLst>
          </p:cNvPr>
          <p:cNvSpPr txBox="1"/>
          <p:nvPr/>
        </p:nvSpPr>
        <p:spPr>
          <a:xfrm>
            <a:off x="6205713" y="6023402"/>
            <a:ext cx="4880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</a:t>
            </a:r>
            <a:r>
              <a:rPr lang="pt-BR" sz="1600" b="1" dirty="0"/>
              <a:t>. (O Desejado de Todas as Nações, </a:t>
            </a:r>
            <a:r>
              <a:rPr lang="pt-BR" sz="1600" b="1" noProof="0" dirty="0"/>
              <a:t>pág. 294)</a:t>
            </a:r>
          </a:p>
        </p:txBody>
      </p:sp>
    </p:spTree>
    <p:extLst>
      <p:ext uri="{BB962C8B-B14F-4D97-AF65-F5344CB8AC3E}">
        <p14:creationId xmlns:p14="http://schemas.microsoft.com/office/powerpoint/2010/main" val="11692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001AF0-2ABA-17E5-B38D-860627B65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AE3488-0D16-B0A3-CEE8-6D5C4E0E3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BCD09E-F7DB-DDDF-0158-C109E7C35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AA56092-BD7B-E174-749C-A94CCD8AA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74D782E-08D7-8845-F840-B965901817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DC615F1-0CBF-A9DE-75FA-72A8D47818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59FDC29-123D-2DA8-D0FB-4C5CAA679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C61562B-D35B-0A84-C5A0-7CEEC227F9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818CB1F-864A-E936-824D-81B141D929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pt-BR" noProof="0" dirty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8F6491-1666-4BB9-C762-24833027F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66700" y="1119591"/>
            <a:ext cx="5696115" cy="5557691"/>
            <a:chOff x="579725" y="1119591"/>
            <a:chExt cx="4965868" cy="459849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137456B-FBF8-086B-F6D9-3546E5CF6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14DC2DC-7908-D113-9E01-0C7EFC59D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3">
                <a:lumMod val="50000"/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1B2F8E9-D1D7-59A9-67EC-5123BEFC1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02" y="1073781"/>
            <a:ext cx="5741524" cy="555769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4" name="Imagen 3" descr="Forma&#10;&#10;El contenido generado por IA puede ser incorrecto.">
            <a:extLst>
              <a:ext uri="{FF2B5EF4-FFF2-40B4-BE49-F238E27FC236}">
                <a16:creationId xmlns:a16="http://schemas.microsoft.com/office/drawing/2014/main" id="{A39215C1-357A-540F-4082-997F67630A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3" r="2526" b="-3"/>
          <a:stretch>
            <a:fillRect/>
          </a:stretch>
        </p:blipFill>
        <p:spPr>
          <a:xfrm>
            <a:off x="6094114" y="1502006"/>
            <a:ext cx="5962484" cy="5175276"/>
          </a:xfrm>
          <a:prstGeom prst="rect">
            <a:avLst/>
          </a:prstGeom>
          <a:ln w="28575">
            <a:noFill/>
          </a:ln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968D2A3-647B-D143-BA6E-F35D00EEE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7D993D6-9153-DE58-651F-BEC9F476D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B967EF5-25B0-0E81-0578-FBCCEBE2E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484" y="1269725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04CB43C-DF0E-6193-0102-6B44AE97F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484" y="1269725"/>
            <a:ext cx="319941" cy="319941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grpSp>
        <p:nvGrpSpPr>
          <p:cNvPr id="33" name="Graphic 185">
            <a:extLst>
              <a:ext uri="{FF2B5EF4-FFF2-40B4-BE49-F238E27FC236}">
                <a16:creationId xmlns:a16="http://schemas.microsoft.com/office/drawing/2014/main" id="{4B551772-FFD7-75F5-1AE3-6D944502C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84382" y="467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E689BAA-CF15-84A8-F8D5-C86E4E368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2DAC13F-1CED-0730-D3B5-303A6E3B8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F1CAB52-7FBC-2ADA-B8CB-B763D1CEF7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FF3B66-E6B0-DB33-2168-AD9083D39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835173C-CBCA-3CD9-1F7D-B3B54068E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</p:grpSp>
      <p:grpSp>
        <p:nvGrpSpPr>
          <p:cNvPr id="40" name="Graphic 185">
            <a:extLst>
              <a:ext uri="{FF2B5EF4-FFF2-40B4-BE49-F238E27FC236}">
                <a16:creationId xmlns:a16="http://schemas.microsoft.com/office/drawing/2014/main" id="{C9C6CB15-92F5-AB44-A591-37E76D57E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84382" y="467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D4F559-7A3A-FCF4-3CF5-F0D2688EA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539BA0B-E99E-D21C-C596-6ED01039A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DA051E4-D9A4-E252-EC7A-33A3197B7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04EB9ED-D9FC-C7A4-C38E-45CCBA6261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A56550E-4A34-4D86-1107-34516F3CE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noProof="0" dirty="0"/>
            </a:p>
          </p:txBody>
        </p:sp>
      </p:grpSp>
      <p:sp>
        <p:nvSpPr>
          <p:cNvPr id="7" name="Elipse 6">
            <a:extLst>
              <a:ext uri="{FF2B5EF4-FFF2-40B4-BE49-F238E27FC236}">
                <a16:creationId xmlns:a16="http://schemas.microsoft.com/office/drawing/2014/main" id="{9A679067-5124-1985-0BED-211AAD7BE6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84382" y="2057529"/>
            <a:ext cx="4654178" cy="406704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22" b="-47454"/>
            </a:stretch>
          </a:blip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83A8F6-49C1-33EF-E09A-DA8D96DAFE79}"/>
              </a:ext>
            </a:extLst>
          </p:cNvPr>
          <p:cNvSpPr txBox="1"/>
          <p:nvPr/>
        </p:nvSpPr>
        <p:spPr>
          <a:xfrm>
            <a:off x="180975" y="1513296"/>
            <a:ext cx="5696115" cy="4494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600" b="1" dirty="0">
                <a:solidFill>
                  <a:schemeClr val="bg1"/>
                </a:solidFill>
                <a:effectLst>
                  <a:outerShdw blurRad="50800" dist="50800" dir="3600000" algn="ctr" rotWithShape="0">
                    <a:srgbClr val="B2F0B2"/>
                  </a:outerShdw>
                </a:effectLst>
                <a:latin typeface="Comic Sans MS" panose="030F0702030302020204" pitchFamily="66" charset="0"/>
              </a:rPr>
              <a:t>ESTER</a:t>
            </a:r>
            <a:br>
              <a:rPr lang="pt-BR" sz="6600" b="1" dirty="0">
                <a:solidFill>
                  <a:schemeClr val="bg1"/>
                </a:solidFill>
                <a:effectLst>
                  <a:outerShdw blurRad="50800" dist="50800" dir="3600000" algn="ctr" rotWithShape="0">
                    <a:srgbClr val="B2F0B2"/>
                  </a:outerShdw>
                </a:effectLst>
                <a:latin typeface="Comic Sans MS" panose="030F0702030302020204" pitchFamily="66" charset="0"/>
              </a:rPr>
            </a:br>
            <a:r>
              <a:rPr lang="pt-BR" sz="6600" b="1" dirty="0">
                <a:solidFill>
                  <a:schemeClr val="bg1"/>
                </a:solidFill>
                <a:effectLst>
                  <a:outerShdw blurRad="50800" dist="50800" dir="3600000" algn="ctr" rotWithShape="0">
                    <a:srgbClr val="B2F0B2"/>
                  </a:outerShdw>
                </a:effectLst>
                <a:latin typeface="Comic Sans MS" panose="030F0702030302020204" pitchFamily="66" charset="0"/>
              </a:rPr>
              <a:t>O TEMPO DO FIM</a:t>
            </a:r>
            <a:endParaRPr lang="pt-BR" sz="6600" b="1" noProof="0" dirty="0">
              <a:solidFill>
                <a:schemeClr val="bg1"/>
              </a:solidFill>
              <a:effectLst>
                <a:outerShdw blurRad="50800" dist="50800" dir="3600000" algn="ctr" rotWithShape="0">
                  <a:srgbClr val="B2F0B2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2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4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98C3D-040C-71EE-DF7F-DE995D31E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33ECA1-8102-BF31-2F79-E42F92A33F70}"/>
              </a:ext>
            </a:extLst>
          </p:cNvPr>
          <p:cNvSpPr txBox="1"/>
          <p:nvPr/>
        </p:nvSpPr>
        <p:spPr>
          <a:xfrm>
            <a:off x="0" y="-38912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 CONFLITO</a:t>
            </a:r>
            <a:endParaRPr lang="pt-BR" sz="4400" b="1" spc="600" noProof="0" dirty="0">
              <a:ln w="9525">
                <a:solidFill>
                  <a:schemeClr val="tx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E27D80-41FD-601D-2752-8B5BEDC6F323}"/>
              </a:ext>
            </a:extLst>
          </p:cNvPr>
          <p:cNvSpPr txBox="1"/>
          <p:nvPr/>
        </p:nvSpPr>
        <p:spPr>
          <a:xfrm>
            <a:off x="1" y="546012"/>
            <a:ext cx="12191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27000">
                    <a:srgbClr val="5526B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cartas foram enviadas por correio a todas as províncias do rei, com ordens para destruir, matar e exterminar todos os judeus, jovens e velhos, crianças e mulheres, no mesmo dia, no décimo terceiro dia do décimo segundo mês, que é o mês de </a:t>
            </a:r>
            <a:r>
              <a:rPr lang="pt-BR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27000">
                    <a:srgbClr val="5526B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adar</a:t>
            </a:r>
            <a:r>
              <a:rPr lang="pt-BR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27000">
                    <a:srgbClr val="5526B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e para apreender seus bens” </a:t>
            </a:r>
            <a:r>
              <a:rPr lang="pt-BR" sz="1400" b="1" noProof="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27000">
                    <a:srgbClr val="5526B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(Ester 3:13)</a:t>
            </a:r>
            <a:endParaRPr lang="pt-BR" b="1" noProof="0" dirty="0">
              <a:solidFill>
                <a:schemeClr val="accent6">
                  <a:lumMod val="40000"/>
                  <a:lumOff val="60000"/>
                </a:schemeClr>
              </a:solidFill>
              <a:effectLst>
                <a:glow rad="127000">
                  <a:srgbClr val="5526B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A31C25-0C4A-466C-168E-29C72B9041C8}"/>
              </a:ext>
            </a:extLst>
          </p:cNvPr>
          <p:cNvSpPr txBox="1"/>
          <p:nvPr/>
        </p:nvSpPr>
        <p:spPr>
          <a:xfrm>
            <a:off x="247650" y="1459914"/>
            <a:ext cx="8991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Pense no livro de Ester como um símbolo do tempo do fim:</a:t>
            </a:r>
            <a:endParaRPr lang="pt-BR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5D9A1A1-F067-54C9-E59C-3746C67913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6909141"/>
              </p:ext>
            </p:extLst>
          </p:nvPr>
        </p:nvGraphicFramePr>
        <p:xfrm>
          <a:off x="101735" y="1862460"/>
          <a:ext cx="6953250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90B38B3-B5B7-830E-8BC5-38A3711AC9F0}"/>
              </a:ext>
            </a:extLst>
          </p:cNvPr>
          <p:cNvSpPr txBox="1"/>
          <p:nvPr/>
        </p:nvSpPr>
        <p:spPr>
          <a:xfrm>
            <a:off x="247650" y="3809862"/>
            <a:ext cx="9686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 err="1"/>
              <a:t>Hamã</a:t>
            </a:r>
            <a:r>
              <a:rPr lang="pt-BR" sz="2000" b="1" dirty="0"/>
              <a:t> recebe autoridade sobre o reino da Pérsia, e todos o adoram, exceto </a:t>
            </a:r>
            <a:r>
              <a:rPr lang="pt-BR" sz="2000" b="1" dirty="0" err="1"/>
              <a:t>Mardoqueu</a:t>
            </a:r>
            <a:r>
              <a:rPr lang="pt-BR" sz="2000" b="1" dirty="0"/>
              <a:t>, o judeu. Ciente disso, ele decide matar todos os judeus </a:t>
            </a:r>
            <a:r>
              <a:rPr lang="pt-BR" sz="2000" b="1" noProof="0" dirty="0"/>
              <a:t>(Ester 3:1-6).</a:t>
            </a:r>
          </a:p>
        </p:txBody>
      </p:sp>
      <p:pic>
        <p:nvPicPr>
          <p:cNvPr id="4" name="Imagen 3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91CF8F16-BF5D-2B21-98A2-52876B1FF9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88" r="5688"/>
          <a:stretch/>
        </p:blipFill>
        <p:spPr>
          <a:xfrm>
            <a:off x="7169532" y="1841182"/>
            <a:ext cx="2225115" cy="188306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Un grupo de personas frente a una estatua&#10;&#10;El contenido generado por IA puede ser incorrecto.">
            <a:extLst>
              <a:ext uri="{FF2B5EF4-FFF2-40B4-BE49-F238E27FC236}">
                <a16:creationId xmlns:a16="http://schemas.microsoft.com/office/drawing/2014/main" id="{008481CF-5A7E-9F06-124C-8BCC515AE63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88" r="5688"/>
          <a:stretch/>
        </p:blipFill>
        <p:spPr>
          <a:xfrm>
            <a:off x="9550043" y="1841182"/>
            <a:ext cx="2493878" cy="188306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Pintura de una persona con un vestido verde&#10;&#10;El contenido generado por IA puede ser incorrecto.">
            <a:extLst>
              <a:ext uri="{FF2B5EF4-FFF2-40B4-BE49-F238E27FC236}">
                <a16:creationId xmlns:a16="http://schemas.microsoft.com/office/drawing/2014/main" id="{C5AEE56A-4674-61B0-A4AA-D54E636F78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353" y="3835522"/>
            <a:ext cx="1969713" cy="287025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097FABC-5B47-6864-4C7D-50CEB7119C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34" y="4669629"/>
            <a:ext cx="3048000" cy="1950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C00000"/>
                </a:gs>
                <a:gs pos="41000">
                  <a:schemeClr val="accent2">
                    <a:lumMod val="20000"/>
                    <a:lumOff val="80000"/>
                  </a:schemeClr>
                </a:gs>
                <a:gs pos="6100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10800000" scaled="0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8846E64-A7FE-64FA-E90A-D6BEB7648BC0}"/>
              </a:ext>
            </a:extLst>
          </p:cNvPr>
          <p:cNvSpPr txBox="1"/>
          <p:nvPr/>
        </p:nvSpPr>
        <p:spPr>
          <a:xfrm>
            <a:off x="3301853" y="4483133"/>
            <a:ext cx="6662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 tempo do fim, Satanás exigirá ser adorado por meio de vários poderes políticos e religiosos. Quem não aceitar deve morrer </a:t>
            </a:r>
            <a:r>
              <a:rPr lang="pt-BR" sz="2000" b="1" noProof="0" dirty="0"/>
              <a:t>(Ap. 13:14-15).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AF644E-7ED3-010E-ECC0-89A1FA2AF479}"/>
              </a:ext>
            </a:extLst>
          </p:cNvPr>
          <p:cNvSpPr txBox="1"/>
          <p:nvPr/>
        </p:nvSpPr>
        <p:spPr>
          <a:xfrm>
            <a:off x="3301853" y="5480252"/>
            <a:ext cx="66627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Um pequeno grupo, apesar do decreto de morte, decidirá continuar adorando o Criador no dia que Ele designou, e não no dia em que Satanás quer que isso seja feito (Êxodo 20:8-11; Apocalipse 14:7).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4632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CC2B43-355A-4787-B78E-84CE1D72F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52CC2B43-355A-4787-B78E-84CE1D72F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52CC2B43-355A-4787-B78E-84CE1D72F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52CC2B43-355A-4787-B78E-84CE1D72F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52CC2B43-355A-4787-B78E-84CE1D72F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54C511-62BD-41D6-B118-0FE54AC91D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F54C511-62BD-41D6-B118-0FE54AC91D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19FEAF-6291-41E1-BAF2-043D3FEDC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1919FEAF-6291-41E1-BAF2-043D3FEDC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1919FEAF-6291-41E1-BAF2-043D3FEDC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1919FEAF-6291-41E1-BAF2-043D3FEDC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1919FEAF-6291-41E1-BAF2-043D3FEDC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D2E94B-A0E8-4067-880F-65A3F7FCF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4D2E94B-A0E8-4067-880F-65A3F7FCF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692D15-3FA9-46F5-9CF7-70475C506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30692D15-3FA9-46F5-9CF7-70475C506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30692D15-3FA9-46F5-9CF7-70475C506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30692D15-3FA9-46F5-9CF7-70475C506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30692D15-3FA9-46F5-9CF7-70475C506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14E609-A74C-49F6-8FAB-9ED35A27A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9E14E609-A74C-49F6-8FAB-9ED35A27AD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8" grpId="0"/>
      <p:bldP spid="1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7AE492-F819-0841-8404-2F51CFBC48C0}"/>
              </a:ext>
            </a:extLst>
          </p:cNvPr>
          <p:cNvSpPr txBox="1"/>
          <p:nvPr/>
        </p:nvSpPr>
        <p:spPr>
          <a:xfrm>
            <a:off x="0" y="-29184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50800" dir="3000000" algn="ctr" rotWithShape="0">
                    <a:schemeClr val="tx1"/>
                  </a:outerShdw>
                </a:effectLst>
              </a:rPr>
              <a:t>A HORA DECISIVA</a:t>
            </a:r>
            <a:endParaRPr lang="pt-BR" sz="4400" b="1" spc="30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50800" dir="3000000" algn="ctr" rotWithShape="0">
                  <a:schemeClr val="tx1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A6CF3F-23A2-0A98-8583-33C0DB3DA41F}"/>
              </a:ext>
            </a:extLst>
          </p:cNvPr>
          <p:cNvSpPr txBox="1"/>
          <p:nvPr/>
        </p:nvSpPr>
        <p:spPr>
          <a:xfrm>
            <a:off x="1" y="604748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“Pois se você estiver absolutamente silencioso neste momento, trégua e libertação virão de outro lugar para os judeus; mas tu e a casa de teu pai perecereis. E quem sabe se a esta hora você já alcançou o reino?" </a:t>
            </a:r>
            <a:r>
              <a:rPr lang="pt-BR" sz="1400" b="1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(Ester 4:14)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7D59D9-0CE8-30A2-1390-ECF9F24A8C71}"/>
              </a:ext>
            </a:extLst>
          </p:cNvPr>
          <p:cNvSpPr txBox="1"/>
          <p:nvPr/>
        </p:nvSpPr>
        <p:spPr>
          <a:xfrm>
            <a:off x="323849" y="1610410"/>
            <a:ext cx="7584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Ester era a mulher que Deus havia colocado no lugar certo na hora certa. Apesar de seus medos iniciais, ela decidiu cumprir sua missão, mesmo arriscando sua própria vida </a:t>
            </a:r>
            <a:r>
              <a:rPr lang="pt-BR" sz="2000" b="1" noProof="0" dirty="0"/>
              <a:t>(Est. 4:7-16).</a:t>
            </a:r>
          </a:p>
        </p:txBody>
      </p:sp>
      <p:pic>
        <p:nvPicPr>
          <p:cNvPr id="4" name="Imagen 3" descr="Imagen que contiene interior, vestimenta, mujer, ventana&#10;&#10;El contenido generado por IA puede ser incorrecto.">
            <a:extLst>
              <a:ext uri="{FF2B5EF4-FFF2-40B4-BE49-F238E27FC236}">
                <a16:creationId xmlns:a16="http://schemas.microsoft.com/office/drawing/2014/main" id="{53123BE2-900D-4A36-5A33-6BC44DADD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485" y="1374189"/>
            <a:ext cx="4159666" cy="5408017"/>
          </a:xfrm>
          <a:prstGeom prst="ellipse">
            <a:avLst/>
          </a:prstGeom>
          <a:ln w="190500" cap="rnd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AD2FD6E-78C9-D6E8-5A7B-9B4F869529EC}"/>
              </a:ext>
            </a:extLst>
          </p:cNvPr>
          <p:cNvSpPr txBox="1"/>
          <p:nvPr/>
        </p:nvSpPr>
        <p:spPr>
          <a:xfrm>
            <a:off x="2696803" y="5008645"/>
            <a:ext cx="50853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Finalmente, os judeus foram libertados e celebraram uma grande festa: Purim</a:t>
            </a:r>
            <a:br>
              <a:rPr lang="pt-BR" sz="2000" b="1" dirty="0"/>
            </a:br>
            <a:r>
              <a:rPr lang="pt-BR" sz="2000" b="1" dirty="0"/>
              <a:t>(Ester 9:20-22). Nosso "Purim" será uma festa contínua, durando não apenas dois dias, mas uma eternidade </a:t>
            </a:r>
            <a:r>
              <a:rPr lang="pt-BR" sz="2000" b="1" noProof="0" dirty="0"/>
              <a:t>(Ap. 7:13-17).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91367F8-24B6-C248-3182-D9561E06D0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2" y="4914939"/>
            <a:ext cx="2708810" cy="1779715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584C473-20EE-417A-BFD2-CD9F3DA24571}"/>
              </a:ext>
            </a:extLst>
          </p:cNvPr>
          <p:cNvSpPr txBox="1"/>
          <p:nvPr/>
        </p:nvSpPr>
        <p:spPr>
          <a:xfrm>
            <a:off x="323848" y="3626346"/>
            <a:ext cx="74582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Esta igreja remanescente - a Igreja Adventista - embora imperfeita, é chamada a cumprir a missão de Deus em um momento decisivo; permanecer fiel aos mandamentos de Deus quando o mundo inteiro os pisoteia </a:t>
            </a:r>
            <a:r>
              <a:rPr lang="pt-BR" sz="2000" b="1" noProof="0" dirty="0"/>
              <a:t>(Ap. 12:17b; 13:15).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CCA0C31-9168-F535-F993-E0CE6A3FDAB4}"/>
              </a:ext>
            </a:extLst>
          </p:cNvPr>
          <p:cNvSpPr txBox="1"/>
          <p:nvPr/>
        </p:nvSpPr>
        <p:spPr>
          <a:xfrm>
            <a:off x="323848" y="2626073"/>
            <a:ext cx="74582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a perseguição à igreja terminou (1798), Satanás concentrou seu ataque em uma igreja fiel que estava se levantando (</a:t>
            </a:r>
            <a:r>
              <a:rPr lang="pt-BR" sz="2000" b="1" dirty="0" err="1"/>
              <a:t>Ap</a:t>
            </a:r>
            <a:r>
              <a:rPr lang="pt-BR" sz="2000" b="1" dirty="0"/>
              <a:t> 12:17; veja </a:t>
            </a:r>
            <a:r>
              <a:rPr lang="pt-BR" sz="2000" b="1" dirty="0" err="1"/>
              <a:t>Ap</a:t>
            </a:r>
            <a:r>
              <a:rPr lang="pt-BR" sz="2000" b="1" dirty="0"/>
              <a:t> 10).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69236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 build="p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1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EA275-10FF-2095-DD50-6874989D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9F06DF2-F200-5308-731D-C108423F2B2E}"/>
              </a:ext>
            </a:extLst>
          </p:cNvPr>
          <p:cNvSpPr txBox="1"/>
          <p:nvPr/>
        </p:nvSpPr>
        <p:spPr>
          <a:xfrm>
            <a:off x="3200400" y="710132"/>
            <a:ext cx="883646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“A história se repete. A mesma mente magistral que conspirou contra os fiéis nos séculos passados agora trabalha para controlar as igrejas caídas, para que por meio delas possa condenar e executar a sentença de morte sobre os que não adoram o sábado idólatra. Mas, embora possa parecer, não lutamos com seres mortais. Não guerreamos contra carne e sangue, mas contra os principados, contra as potestades, contra os príncipes das trevas deste mundo, contra os espíritos ímpios nos lugares celestiais. No entanto, se o povo de Deus depositar toda a sua confiança e fé no poder divino, todo estratagema de Satanás será tão certamente derrotado em nosso tempo quanto foi nos dias de </a:t>
            </a:r>
            <a:r>
              <a:rPr lang="pt-BR" sz="2400" b="1" dirty="0" err="1">
                <a:latin typeface="Constantia" panose="02030602050306030303" pitchFamily="18" charset="0"/>
              </a:rPr>
              <a:t>Mardoqueu</a:t>
            </a:r>
            <a:r>
              <a:rPr lang="pt-BR" sz="2400" b="1" dirty="0">
                <a:latin typeface="Constantia" panose="02030602050306030303" pitchFamily="18" charset="0"/>
              </a:rPr>
              <a:t>”</a:t>
            </a:r>
            <a:endParaRPr lang="pt-BR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41BF4D5-1F83-0C3D-6221-C319231F74F2}"/>
              </a:ext>
            </a:extLst>
          </p:cNvPr>
          <p:cNvSpPr txBox="1"/>
          <p:nvPr/>
        </p:nvSpPr>
        <p:spPr>
          <a:xfrm>
            <a:off x="7564876" y="5809314"/>
            <a:ext cx="4392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W. (O Cristo triunfante, 25 </a:t>
            </a:r>
            <a:r>
              <a:rPr lang="pt-BR" sz="1600" b="1" dirty="0"/>
              <a:t>de Dezembro)</a:t>
            </a:r>
            <a:endParaRPr lang="pt-BR" sz="1600" b="1" noProof="0" dirty="0"/>
          </a:p>
        </p:txBody>
      </p:sp>
    </p:spTree>
    <p:extLst>
      <p:ext uri="{BB962C8B-B14F-4D97-AF65-F5344CB8AC3E}">
        <p14:creationId xmlns:p14="http://schemas.microsoft.com/office/powerpoint/2010/main" val="176789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1520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75</cp:revision>
  <dcterms:created xsi:type="dcterms:W3CDTF">2025-05-24T16:12:04Z</dcterms:created>
  <dcterms:modified xsi:type="dcterms:W3CDTF">2025-06-07T16:00:57Z</dcterms:modified>
</cp:coreProperties>
</file>