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6565" r:id="rId1"/>
    <p:sldMasterId id="2147486578" r:id="rId2"/>
    <p:sldMasterId id="2147486580" r:id="rId3"/>
    <p:sldMasterId id="2147486586" r:id="rId4"/>
  </p:sldMasterIdLst>
  <p:notesMasterIdLst>
    <p:notesMasterId r:id="rId23"/>
  </p:notesMasterIdLst>
  <p:handoutMasterIdLst>
    <p:handoutMasterId r:id="rId24"/>
  </p:handoutMasterIdLst>
  <p:sldIdLst>
    <p:sldId id="2889" r:id="rId5"/>
    <p:sldId id="2890" r:id="rId6"/>
    <p:sldId id="3067" r:id="rId7"/>
    <p:sldId id="3164" r:id="rId8"/>
    <p:sldId id="3116" r:id="rId9"/>
    <p:sldId id="2753" r:id="rId10"/>
    <p:sldId id="2915" r:id="rId11"/>
    <p:sldId id="3159" r:id="rId12"/>
    <p:sldId id="3160" r:id="rId13"/>
    <p:sldId id="3118" r:id="rId14"/>
    <p:sldId id="2761" r:id="rId15"/>
    <p:sldId id="3165" r:id="rId16"/>
    <p:sldId id="2913" r:id="rId17"/>
    <p:sldId id="1530" r:id="rId18"/>
    <p:sldId id="2987" r:id="rId19"/>
    <p:sldId id="1528" r:id="rId20"/>
    <p:sldId id="3117" r:id="rId21"/>
    <p:sldId id="629" r:id="rId22"/>
  </p:sldIdLst>
  <p:sldSz cx="9144000" cy="6858000" type="screen4x3"/>
  <p:notesSz cx="7102475" cy="9388475"/>
  <p:defaultTextStyle>
    <a:defPPr>
      <a:defRPr lang="en-US"/>
    </a:defPPr>
    <a:lvl1pPr algn="l" rtl="0" fontAlgn="base">
      <a:spcBef>
        <a:spcPct val="0"/>
      </a:spcBef>
      <a:spcAft>
        <a:spcPct val="0"/>
      </a:spcAft>
      <a:defRPr kern="1200">
        <a:solidFill>
          <a:schemeClr val="folHlink"/>
        </a:solidFill>
        <a:latin typeface="Arial" charset="0"/>
        <a:ea typeface="+mn-ea"/>
        <a:cs typeface="Arial" charset="0"/>
      </a:defRPr>
    </a:lvl1pPr>
    <a:lvl2pPr marL="457200" algn="l" rtl="0" fontAlgn="base">
      <a:spcBef>
        <a:spcPct val="0"/>
      </a:spcBef>
      <a:spcAft>
        <a:spcPct val="0"/>
      </a:spcAft>
      <a:defRPr kern="1200">
        <a:solidFill>
          <a:schemeClr val="folHlink"/>
        </a:solidFill>
        <a:latin typeface="Arial" charset="0"/>
        <a:ea typeface="+mn-ea"/>
        <a:cs typeface="Arial" charset="0"/>
      </a:defRPr>
    </a:lvl2pPr>
    <a:lvl3pPr marL="914400" algn="l" rtl="0" fontAlgn="base">
      <a:spcBef>
        <a:spcPct val="0"/>
      </a:spcBef>
      <a:spcAft>
        <a:spcPct val="0"/>
      </a:spcAft>
      <a:defRPr kern="1200">
        <a:solidFill>
          <a:schemeClr val="folHlink"/>
        </a:solidFill>
        <a:latin typeface="Arial" charset="0"/>
        <a:ea typeface="+mn-ea"/>
        <a:cs typeface="Arial" charset="0"/>
      </a:defRPr>
    </a:lvl3pPr>
    <a:lvl4pPr marL="1371600" algn="l" rtl="0" fontAlgn="base">
      <a:spcBef>
        <a:spcPct val="0"/>
      </a:spcBef>
      <a:spcAft>
        <a:spcPct val="0"/>
      </a:spcAft>
      <a:defRPr kern="1200">
        <a:solidFill>
          <a:schemeClr val="folHlink"/>
        </a:solidFill>
        <a:latin typeface="Arial" charset="0"/>
        <a:ea typeface="+mn-ea"/>
        <a:cs typeface="Arial" charset="0"/>
      </a:defRPr>
    </a:lvl4pPr>
    <a:lvl5pPr marL="1828800" algn="l" rtl="0" fontAlgn="base">
      <a:spcBef>
        <a:spcPct val="0"/>
      </a:spcBef>
      <a:spcAft>
        <a:spcPct val="0"/>
      </a:spcAft>
      <a:defRPr kern="1200">
        <a:solidFill>
          <a:schemeClr val="folHlink"/>
        </a:solidFill>
        <a:latin typeface="Arial" charset="0"/>
        <a:ea typeface="+mn-ea"/>
        <a:cs typeface="Arial" charset="0"/>
      </a:defRPr>
    </a:lvl5pPr>
    <a:lvl6pPr marL="2286000" algn="l" defTabSz="914400" rtl="0" eaLnBrk="1" latinLnBrk="0" hangingPunct="1">
      <a:defRPr kern="1200">
        <a:solidFill>
          <a:schemeClr val="folHlink"/>
        </a:solidFill>
        <a:latin typeface="Arial" charset="0"/>
        <a:ea typeface="+mn-ea"/>
        <a:cs typeface="Arial" charset="0"/>
      </a:defRPr>
    </a:lvl6pPr>
    <a:lvl7pPr marL="2743200" algn="l" defTabSz="914400" rtl="0" eaLnBrk="1" latinLnBrk="0" hangingPunct="1">
      <a:defRPr kern="1200">
        <a:solidFill>
          <a:schemeClr val="folHlink"/>
        </a:solidFill>
        <a:latin typeface="Arial" charset="0"/>
        <a:ea typeface="+mn-ea"/>
        <a:cs typeface="Arial" charset="0"/>
      </a:defRPr>
    </a:lvl7pPr>
    <a:lvl8pPr marL="3200400" algn="l" defTabSz="914400" rtl="0" eaLnBrk="1" latinLnBrk="0" hangingPunct="1">
      <a:defRPr kern="1200">
        <a:solidFill>
          <a:schemeClr val="folHlink"/>
        </a:solidFill>
        <a:latin typeface="Arial" charset="0"/>
        <a:ea typeface="+mn-ea"/>
        <a:cs typeface="Arial" charset="0"/>
      </a:defRPr>
    </a:lvl8pPr>
    <a:lvl9pPr marL="3657600" algn="l" defTabSz="914400" rtl="0" eaLnBrk="1" latinLnBrk="0" hangingPunct="1">
      <a:defRPr kern="1200">
        <a:solidFill>
          <a:schemeClr val="folHlink"/>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57">
          <p15:clr>
            <a:srgbClr val="A4A3A4"/>
          </p15:clr>
        </p15:guide>
        <p15:guide id="2" pos="2237">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enneth McNulty" initials="KM" lastIdx="2" clrIdx="0">
    <p:extLst>
      <p:ext uri="{19B8F6BF-5375-455C-9EA6-DF929625EA0E}">
        <p15:presenceInfo xmlns:p15="http://schemas.microsoft.com/office/powerpoint/2012/main" userId="6299ae2126c195a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CCFF"/>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959" autoAdjust="0"/>
    <p:restoredTop sz="71850" autoAdjust="0"/>
  </p:normalViewPr>
  <p:slideViewPr>
    <p:cSldViewPr>
      <p:cViewPr varScale="1">
        <p:scale>
          <a:sx n="42" d="100"/>
          <a:sy n="42" d="100"/>
        </p:scale>
        <p:origin x="1728" y="270"/>
      </p:cViewPr>
      <p:guideLst>
        <p:guide orient="horz" pos="2160"/>
        <p:guide pos="2880"/>
      </p:guideLst>
    </p:cSldViewPr>
  </p:slideViewPr>
  <p:outlineViewPr>
    <p:cViewPr>
      <p:scale>
        <a:sx n="33" d="100"/>
        <a:sy n="33" d="100"/>
      </p:scale>
      <p:origin x="0" y="-3830"/>
    </p:cViewPr>
  </p:outlineViewPr>
  <p:notesTextViewPr>
    <p:cViewPr>
      <p:scale>
        <a:sx n="3" d="2"/>
        <a:sy n="3" d="2"/>
      </p:scale>
      <p:origin x="0" y="0"/>
    </p:cViewPr>
  </p:notesTextViewPr>
  <p:sorterViewPr>
    <p:cViewPr>
      <p:scale>
        <a:sx n="75" d="100"/>
        <a:sy n="75" d="100"/>
      </p:scale>
      <p:origin x="0" y="0"/>
    </p:cViewPr>
  </p:sorterViewPr>
  <p:notesViewPr>
    <p:cSldViewPr>
      <p:cViewPr varScale="1">
        <p:scale>
          <a:sx n="59" d="100"/>
          <a:sy n="59" d="100"/>
        </p:scale>
        <p:origin x="3254" y="82"/>
      </p:cViewPr>
      <p:guideLst>
        <p:guide orient="horz" pos="2957"/>
        <p:guide pos="223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F6D812D-51F5-4FE5-A4A1-470FB017C6E3}"/>
              </a:ext>
            </a:extLst>
          </p:cNvPr>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8E5ADB5A-D5F8-451A-BB34-B2E545868C1B}"/>
              </a:ext>
            </a:extLst>
          </p:cNvPr>
          <p:cNvSpPr>
            <a:spLocks noGrp="1"/>
          </p:cNvSpPr>
          <p:nvPr>
            <p:ph type="dt" sz="quarter" idx="1"/>
          </p:nvPr>
        </p:nvSpPr>
        <p:spPr>
          <a:xfrm>
            <a:off x="4022725" y="0"/>
            <a:ext cx="3078163" cy="469900"/>
          </a:xfrm>
          <a:prstGeom prst="rect">
            <a:avLst/>
          </a:prstGeom>
        </p:spPr>
        <p:txBody>
          <a:bodyPr vert="horz" lIns="91440" tIns="45720" rIns="91440" bIns="45720" rtlCol="0"/>
          <a:lstStyle>
            <a:lvl1pPr algn="r">
              <a:defRPr sz="1200"/>
            </a:lvl1pPr>
          </a:lstStyle>
          <a:p>
            <a:fld id="{F929DFDA-FA1E-40FF-9956-D234420C2A14}" type="datetimeFigureOut">
              <a:rPr lang="en-US" smtClean="0"/>
              <a:t>6/6/2025</a:t>
            </a:fld>
            <a:endParaRPr lang="en-US" dirty="0"/>
          </a:p>
        </p:txBody>
      </p:sp>
      <p:sp>
        <p:nvSpPr>
          <p:cNvPr id="4" name="Footer Placeholder 3">
            <a:extLst>
              <a:ext uri="{FF2B5EF4-FFF2-40B4-BE49-F238E27FC236}">
                <a16:creationId xmlns:a16="http://schemas.microsoft.com/office/drawing/2014/main" id="{8D05B59C-FED4-4A56-80F0-C76A98CB748E}"/>
              </a:ext>
            </a:extLst>
          </p:cNvPr>
          <p:cNvSpPr>
            <a:spLocks noGrp="1"/>
          </p:cNvSpPr>
          <p:nvPr>
            <p:ph type="ftr" sz="quarter" idx="2"/>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0DCAAB61-4088-4F01-8AA0-695C9223DD7F}"/>
              </a:ext>
            </a:extLst>
          </p:cNvPr>
          <p:cNvSpPr>
            <a:spLocks noGrp="1"/>
          </p:cNvSpPr>
          <p:nvPr>
            <p:ph type="sldNum" sz="quarter" idx="3"/>
          </p:nvPr>
        </p:nvSpPr>
        <p:spPr>
          <a:xfrm>
            <a:off x="4022725" y="8918575"/>
            <a:ext cx="3078163" cy="469900"/>
          </a:xfrm>
          <a:prstGeom prst="rect">
            <a:avLst/>
          </a:prstGeom>
        </p:spPr>
        <p:txBody>
          <a:bodyPr vert="horz" lIns="91440" tIns="45720" rIns="91440" bIns="45720" rtlCol="0" anchor="b"/>
          <a:lstStyle>
            <a:lvl1pPr algn="r">
              <a:defRPr sz="1200"/>
            </a:lvl1pPr>
          </a:lstStyle>
          <a:p>
            <a:fld id="{06CE996A-FB27-4801-A8E7-9EF22DFC39D1}" type="slidenum">
              <a:rPr lang="en-US" smtClean="0"/>
              <a:t>‹nº›</a:t>
            </a:fld>
            <a:endParaRPr lang="en-US" dirty="0"/>
          </a:p>
        </p:txBody>
      </p:sp>
    </p:spTree>
    <p:extLst>
      <p:ext uri="{BB962C8B-B14F-4D97-AF65-F5344CB8AC3E}">
        <p14:creationId xmlns:p14="http://schemas.microsoft.com/office/powerpoint/2010/main" val="22088947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t" anchorCtr="0" compatLnSpc="1">
            <a:prstTxWarp prst="textNoShape">
              <a:avLst/>
            </a:prstTxWarp>
          </a:bodyPr>
          <a:lstStyle>
            <a:lvl1pPr>
              <a:defRPr sz="1200">
                <a:solidFill>
                  <a:schemeClr val="tx1"/>
                </a:solidFill>
                <a:latin typeface="Arial" charset="0"/>
                <a:cs typeface="+mn-cs"/>
              </a:defRPr>
            </a:lvl1pPr>
          </a:lstStyle>
          <a:p>
            <a:pPr>
              <a:defRPr/>
            </a:pPr>
            <a:endParaRPr lang="en-US" dirty="0"/>
          </a:p>
        </p:txBody>
      </p:sp>
      <p:sp>
        <p:nvSpPr>
          <p:cNvPr id="14339" name="Rectangle 3"/>
          <p:cNvSpPr>
            <a:spLocks noGrp="1" noChangeArrowheads="1"/>
          </p:cNvSpPr>
          <p:nvPr>
            <p:ph type="dt" idx="1"/>
          </p:nvPr>
        </p:nvSpPr>
        <p:spPr bwMode="auto">
          <a:xfrm>
            <a:off x="4023092" y="0"/>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t" anchorCtr="0" compatLnSpc="1">
            <a:prstTxWarp prst="textNoShape">
              <a:avLst/>
            </a:prstTxWarp>
          </a:bodyPr>
          <a:lstStyle>
            <a:lvl1pPr algn="r">
              <a:defRPr sz="1200">
                <a:solidFill>
                  <a:schemeClr val="tx1"/>
                </a:solidFill>
                <a:latin typeface="Arial" charset="0"/>
                <a:cs typeface="+mn-cs"/>
              </a:defRPr>
            </a:lvl1pPr>
          </a:lstStyle>
          <a:p>
            <a:pPr>
              <a:defRPr/>
            </a:pPr>
            <a:endParaRPr lang="en-US" dirty="0"/>
          </a:p>
        </p:txBody>
      </p:sp>
      <p:sp>
        <p:nvSpPr>
          <p:cNvPr id="32772" name="Rectangle 4"/>
          <p:cNvSpPr>
            <a:spLocks noGrp="1" noRot="1" noChangeAspect="1" noChangeArrowheads="1" noTextEdit="1"/>
          </p:cNvSpPr>
          <p:nvPr>
            <p:ph type="sldImg" idx="2"/>
          </p:nvPr>
        </p:nvSpPr>
        <p:spPr bwMode="auto">
          <a:xfrm>
            <a:off x="1204913" y="704850"/>
            <a:ext cx="4692650" cy="3519488"/>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4341" name="Rectangle 5"/>
          <p:cNvSpPr>
            <a:spLocks noGrp="1" noChangeArrowheads="1"/>
          </p:cNvSpPr>
          <p:nvPr>
            <p:ph type="body" sz="quarter" idx="3"/>
          </p:nvPr>
        </p:nvSpPr>
        <p:spPr bwMode="auto">
          <a:xfrm>
            <a:off x="710248" y="4459526"/>
            <a:ext cx="5681980" cy="4224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4342" name="Rectangle 6"/>
          <p:cNvSpPr>
            <a:spLocks noGrp="1" noChangeArrowheads="1"/>
          </p:cNvSpPr>
          <p:nvPr>
            <p:ph type="ftr" sz="quarter" idx="4"/>
          </p:nvPr>
        </p:nvSpPr>
        <p:spPr bwMode="auto">
          <a:xfrm>
            <a:off x="0" y="8917422"/>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b" anchorCtr="0" compatLnSpc="1">
            <a:prstTxWarp prst="textNoShape">
              <a:avLst/>
            </a:prstTxWarp>
          </a:bodyPr>
          <a:lstStyle>
            <a:lvl1pPr>
              <a:defRPr sz="1200">
                <a:solidFill>
                  <a:schemeClr val="tx1"/>
                </a:solidFill>
                <a:latin typeface="Arial" charset="0"/>
                <a:cs typeface="+mn-cs"/>
              </a:defRPr>
            </a:lvl1pPr>
          </a:lstStyle>
          <a:p>
            <a:pPr>
              <a:defRPr/>
            </a:pPr>
            <a:endParaRPr lang="en-US" dirty="0"/>
          </a:p>
        </p:txBody>
      </p:sp>
      <p:sp>
        <p:nvSpPr>
          <p:cNvPr id="14343" name="Rectangle 7"/>
          <p:cNvSpPr>
            <a:spLocks noGrp="1" noChangeArrowheads="1"/>
          </p:cNvSpPr>
          <p:nvPr>
            <p:ph type="sldNum" sz="quarter" idx="5"/>
          </p:nvPr>
        </p:nvSpPr>
        <p:spPr bwMode="auto">
          <a:xfrm>
            <a:off x="4023092" y="8917422"/>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b" anchorCtr="0" compatLnSpc="1">
            <a:prstTxWarp prst="textNoShape">
              <a:avLst/>
            </a:prstTxWarp>
          </a:bodyPr>
          <a:lstStyle>
            <a:lvl1pPr algn="r">
              <a:defRPr sz="1200">
                <a:solidFill>
                  <a:schemeClr val="tx1"/>
                </a:solidFill>
                <a:latin typeface="Arial" charset="0"/>
                <a:cs typeface="+mn-cs"/>
              </a:defRPr>
            </a:lvl1pPr>
          </a:lstStyle>
          <a:p>
            <a:pPr>
              <a:defRPr/>
            </a:pPr>
            <a:fld id="{8FA03DF1-0740-4641-8846-A13960E4BC68}" type="slidenum">
              <a:rPr lang="en-US"/>
              <a:pPr>
                <a:defRPr/>
              </a:pPr>
              <a:t>‹nº›</a:t>
            </a:fld>
            <a:endParaRPr lang="en-US" dirty="0"/>
          </a:p>
        </p:txBody>
      </p:sp>
    </p:spTree>
    <p:extLst>
      <p:ext uri="{BB962C8B-B14F-4D97-AF65-F5344CB8AC3E}">
        <p14:creationId xmlns:p14="http://schemas.microsoft.com/office/powerpoint/2010/main" val="176988238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a:t>
            </a:fld>
            <a:endParaRPr lang="en-US" dirty="0"/>
          </a:p>
        </p:txBody>
      </p:sp>
    </p:spTree>
    <p:extLst>
      <p:ext uri="{BB962C8B-B14F-4D97-AF65-F5344CB8AC3E}">
        <p14:creationId xmlns:p14="http://schemas.microsoft.com/office/powerpoint/2010/main" val="22888320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B2:</a:t>
            </a:r>
          </a:p>
          <a:p>
            <a:pPr marL="274320" indent="-274320"/>
            <a:r>
              <a:rPr lang="en-US" b="0" dirty="0"/>
              <a:t>1.  The context for this verse begins in 1 Cor 10:1 where Paul refers to those who came through the sea and were under the cloud.</a:t>
            </a:r>
          </a:p>
          <a:p>
            <a:pPr marL="274320" indent="-274320"/>
            <a:r>
              <a:rPr lang="en-US" b="0" dirty="0"/>
              <a:t>2.  In verse 5 he says that God was not pleased with most of them and their bodies were scattered in the wilderness.</a:t>
            </a:r>
          </a:p>
          <a:p>
            <a:pPr marL="274320" indent="-274320"/>
            <a:r>
              <a:rPr lang="en-US" b="0" dirty="0"/>
              <a:t>3.  He says they all ate the same spiritual food, and drank the same spiritual drink.</a:t>
            </a:r>
          </a:p>
          <a:p>
            <a:pPr marL="274320" indent="-274320"/>
            <a:r>
              <a:rPr lang="en-US" b="0" dirty="0"/>
              <a:t>4.  In the wilderness we know that they all ate the manna that God provided and all drank of the water than came from the Rock.</a:t>
            </a:r>
          </a:p>
          <a:p>
            <a:pPr marL="274320" indent="-274320"/>
            <a:r>
              <a:rPr lang="en-US" b="0" dirty="0"/>
              <a:t>5.  So here Paul is describing the experience of the Israelites as they wandered in the wilderness before entering the Promised Land.</a:t>
            </a:r>
          </a:p>
          <a:p>
            <a:pPr marL="274320" indent="-274320"/>
            <a:r>
              <a:rPr lang="en-US" b="0" dirty="0"/>
              <a:t>6.  Paul goes on to list some of the sins that were committed by the Israelites during their wanderings: Idolatry, sexual immorality, grumbling and complaining, and testing the Lord.</a:t>
            </a:r>
          </a:p>
          <a:p>
            <a:pPr marL="274320" indent="-274320"/>
            <a:endParaRPr lang="en-US" b="0" dirty="0"/>
          </a:p>
          <a:p>
            <a:pPr marL="274320" indent="-274320"/>
            <a:r>
              <a:rPr lang="en-US" b="1" dirty="0"/>
              <a:t>B3: </a:t>
            </a:r>
          </a:p>
          <a:p>
            <a:pPr marL="274320" indent="-274320"/>
            <a:r>
              <a:rPr lang="en-US" b="0" dirty="0"/>
              <a:t>1.  They were judged, condemned, and punished on the spot.</a:t>
            </a:r>
          </a:p>
          <a:p>
            <a:pPr marL="274320" indent="-274320"/>
            <a:r>
              <a:rPr lang="en-US" b="0" dirty="0"/>
              <a:t>2.  This is what the theologians refer to as the “retributive judgment” of God.</a:t>
            </a:r>
          </a:p>
          <a:p>
            <a:pPr marL="274320" indent="-274320"/>
            <a:r>
              <a:rPr lang="en-US" b="0" dirty="0"/>
              <a:t>3.  This is judgment from God that occurs before the day of judgment.</a:t>
            </a:r>
          </a:p>
          <a:p>
            <a:pPr marL="274320" indent="-274320"/>
            <a:r>
              <a:rPr lang="en-US" b="0" dirty="0"/>
              <a:t>4.  The wicked are punished for their sins in a direct and obvious way in order to send a message to others of the importance of obedience.</a:t>
            </a:r>
          </a:p>
          <a:p>
            <a:pPr marL="274320" indent="-274320"/>
            <a:r>
              <a:rPr lang="en-US" b="0" dirty="0"/>
              <a:t>5.  The flood in Noah’s day was retributive judgment on sin.  </a:t>
            </a:r>
          </a:p>
          <a:p>
            <a:pPr marL="274320" indent="-274320"/>
            <a:r>
              <a:rPr lang="en-US" b="0" dirty="0"/>
              <a:t>6.  Only 8 were saved in the ark, the rest perished because of their sins.</a:t>
            </a:r>
          </a:p>
          <a:p>
            <a:pPr marL="274320" indent="-274320"/>
            <a:r>
              <a:rPr lang="en-US" b="0" dirty="0"/>
              <a:t>7.  God made a new beginning with Noah and his family and corrected the downward spiral of the human race.</a:t>
            </a:r>
          </a:p>
          <a:p>
            <a:pPr marL="274320" indent="-274320"/>
            <a:r>
              <a:rPr lang="en-US" b="0" dirty="0"/>
              <a:t>8.  God’s retributive judgment fell on Sodom and Gomorrah for their sexual perversion, sending a message that we still need to heed today.</a:t>
            </a:r>
          </a:p>
          <a:p>
            <a:pPr marL="274320" indent="-274320"/>
            <a:r>
              <a:rPr lang="en-US" b="0" dirty="0"/>
              <a:t>9.  Ananias and Saphira were destroyed by retributive judgment for their sin of lying to the Holy Spirit.</a:t>
            </a:r>
          </a:p>
          <a:p>
            <a:pPr marL="274320" indent="-274320"/>
            <a:r>
              <a:rPr lang="en-US" b="0" dirty="0"/>
              <a:t>10.  And great fear fell upon the early church.  (Acts 5:5)</a:t>
            </a:r>
          </a:p>
          <a:p>
            <a:pPr marL="274320" indent="-274320"/>
            <a:r>
              <a:rPr lang="en-US" b="0" dirty="0"/>
              <a:t>11. God wanted to make sure that the early church got started on the trajectory of truth and obedience.</a:t>
            </a:r>
          </a:p>
          <a:p>
            <a:pPr marL="274320" indent="-274320"/>
            <a:r>
              <a:rPr lang="en-US" b="0" dirty="0"/>
              <a:t>12. We see the same thing in the wilderness.</a:t>
            </a:r>
          </a:p>
          <a:p>
            <a:pPr marL="274320" indent="-274320"/>
            <a:r>
              <a:rPr lang="en-US" b="0" dirty="0"/>
              <a:t>13. God is beginning a new work with some 2 million slaves that He has freed from bondage in Egypt.</a:t>
            </a:r>
          </a:p>
          <a:p>
            <a:pPr marL="274320" indent="-274320"/>
            <a:r>
              <a:rPr lang="en-US" b="0" dirty="0"/>
              <a:t>14. In order to make sure that they get started in the right direction, God doesn’t wait for the final judgment to settle accounts.</a:t>
            </a:r>
          </a:p>
          <a:p>
            <a:pPr marL="274320" indent="-274320"/>
            <a:r>
              <a:rPr lang="en-US" b="0" dirty="0"/>
              <a:t>15. He brings some severe judgments upon sin that sends a very clear message to the rest of the Israelites.</a:t>
            </a:r>
          </a:p>
          <a:p>
            <a:pPr marL="274320" indent="-274320"/>
            <a:r>
              <a:rPr lang="en-US" b="0" dirty="0"/>
              <a:t>16. As time goes on in the history of the Israelite nation, we see less retributive judgment and more patience in God’s dealing with His chosen people.</a:t>
            </a:r>
          </a:p>
          <a:p>
            <a:pPr marL="274320" indent="-274320"/>
            <a:r>
              <a:rPr lang="en-US" b="0" dirty="0"/>
              <a:t>17. But even then, God eventually has to let His people go into exile for their persistent idolatry.</a:t>
            </a:r>
          </a:p>
          <a:p>
            <a:pPr marL="274320" indent="-274320"/>
            <a:endParaRPr lang="en-US" b="0" dirty="0"/>
          </a:p>
          <a:p>
            <a:pPr marL="274320" indent="-274320"/>
            <a:r>
              <a:rPr lang="en-US" b="1" dirty="0"/>
              <a:t>B4:</a:t>
            </a:r>
          </a:p>
          <a:p>
            <a:pPr marL="274320" indent="-274320"/>
            <a:r>
              <a:rPr lang="en-US" b="0" dirty="0"/>
              <a:t>1.  Paul says that their history was written for our admonition; it was written to teach us and warn us.</a:t>
            </a:r>
          </a:p>
          <a:p>
            <a:pPr marL="274320" indent="-274320"/>
            <a:r>
              <a:rPr lang="en-US" b="0" dirty="0"/>
              <a:t>2.  These things happened to them as examples to us.</a:t>
            </a:r>
          </a:p>
          <a:p>
            <a:pPr marL="274320" indent="-274320"/>
            <a:r>
              <a:rPr lang="en-US" b="0" dirty="0"/>
              <a:t>3.  As he says in verse 12, we need to take heed to what happened to them lest we fall into the same pattern of rebellion and sin.</a:t>
            </a:r>
          </a:p>
          <a:p>
            <a:pPr marL="274320" indent="-274320"/>
            <a:r>
              <a:rPr lang="en-US" b="0" dirty="0"/>
              <a:t>4.  Were these positive or negative examples?</a:t>
            </a:r>
          </a:p>
          <a:p>
            <a:pPr marL="274320" indent="-274320"/>
            <a:r>
              <a:rPr lang="en-US" b="0" dirty="0"/>
              <a:t>5.  For the most part, they were negative examples.  </a:t>
            </a:r>
          </a:p>
          <a:p>
            <a:pPr marL="274320" indent="-274320"/>
            <a:r>
              <a:rPr lang="en-US" b="0" dirty="0"/>
              <a:t>6.  In other words, </a:t>
            </a:r>
            <a:r>
              <a:rPr lang="en-US" b="1" dirty="0"/>
              <a:t>don’t</a:t>
            </a:r>
            <a:r>
              <a:rPr lang="en-US" b="0" dirty="0"/>
              <a:t> follow their example.</a:t>
            </a:r>
          </a:p>
          <a:p>
            <a:pPr marL="274320" indent="-274320"/>
            <a:r>
              <a:rPr lang="en-US" b="0" dirty="0"/>
              <a:t>7.  Of course, Moses, Joshua, and Caleb set good examples, but for the most part, the  Israelites set bad examples.</a:t>
            </a:r>
          </a:p>
          <a:p>
            <a:pPr marL="274320" indent="-274320"/>
            <a:r>
              <a:rPr lang="en-US" b="0" dirty="0"/>
              <a:t>8.  Before he gets to verse 11 in this passage, Paul writes:</a:t>
            </a:r>
          </a:p>
          <a:p>
            <a:pPr marL="274320" indent="-274320"/>
            <a:r>
              <a:rPr lang="en-US" b="1" dirty="0"/>
              <a:t>1 Corinthians 10:6 NKJV </a:t>
            </a:r>
            <a:r>
              <a:rPr lang="en-US" b="0" dirty="0"/>
              <a:t>- Now these things became our examples, to the intent that we should not lust after evil things as they also lusted.</a:t>
            </a:r>
          </a:p>
          <a:p>
            <a:pPr marL="274320" indent="-274320"/>
            <a:r>
              <a:rPr lang="en-US" b="0" dirty="0"/>
              <a:t>9.  We need to be warned by God’s judgements on their sins, that He is no less angry today when we commit the same sins.</a:t>
            </a:r>
          </a:p>
          <a:p>
            <a:pPr marL="274320" indent="-274320"/>
            <a:r>
              <a:rPr lang="en-US" b="0" dirty="0"/>
              <a:t>10.  Thank God that He doesn’t treat us with the same retributive judgments today.</a:t>
            </a:r>
          </a:p>
          <a:p>
            <a:pPr marL="274320" indent="-274320"/>
            <a:r>
              <a:rPr lang="en-US" b="0" dirty="0"/>
              <a:t>11. In His patience, He offers us the probation of a lifetime to repent, confess, and ask forgiveness.</a:t>
            </a:r>
          </a:p>
          <a:p>
            <a:pPr marL="274320" indent="-274320"/>
            <a:endParaRPr lang="en-US" b="0" dirty="0"/>
          </a:p>
          <a:p>
            <a:pPr marL="274320" indent="-274320"/>
            <a:r>
              <a:rPr lang="en-US" b="1" dirty="0"/>
              <a:t>B5:</a:t>
            </a:r>
          </a:p>
          <a:p>
            <a:pPr marL="274320" indent="-274320"/>
            <a:r>
              <a:rPr lang="en-US" b="0" dirty="0"/>
              <a:t>1.  Of course, we can never say that God is unjust in any way.</a:t>
            </a:r>
          </a:p>
          <a:p>
            <a:pPr marL="274320" indent="-274320"/>
            <a:r>
              <a:rPr lang="en-US" b="0" dirty="0"/>
              <a:t>2.  God’s retributive judgment always has a greater good in mind.</a:t>
            </a:r>
          </a:p>
          <a:p>
            <a:pPr marL="274320" indent="-274320"/>
            <a:r>
              <a:rPr lang="en-US" b="0" dirty="0"/>
              <a:t>3.  From the very first sin, God has warned us that the wages of sin in death.</a:t>
            </a:r>
          </a:p>
          <a:p>
            <a:pPr marL="274320" indent="-274320"/>
            <a:r>
              <a:rPr lang="en-US" b="0" dirty="0"/>
              <a:t>4.  In fact, God told Adam and Eve “</a:t>
            </a:r>
            <a:r>
              <a:rPr lang="en-US" b="0" i="0" dirty="0">
                <a:solidFill>
                  <a:srgbClr val="01103A"/>
                </a:solidFill>
                <a:effectLst/>
                <a:latin typeface="arial" panose="020B0604020202020204" pitchFamily="34" charset="0"/>
              </a:rPr>
              <a:t>in the day that thou </a:t>
            </a:r>
            <a:r>
              <a:rPr lang="en-US" b="0" i="0" dirty="0" err="1">
                <a:solidFill>
                  <a:srgbClr val="01103A"/>
                </a:solidFill>
                <a:effectLst/>
                <a:latin typeface="arial" panose="020B0604020202020204" pitchFamily="34" charset="0"/>
              </a:rPr>
              <a:t>eatest</a:t>
            </a:r>
            <a:r>
              <a:rPr lang="en-US" b="0" i="0" dirty="0">
                <a:solidFill>
                  <a:srgbClr val="01103A"/>
                </a:solidFill>
                <a:effectLst/>
                <a:latin typeface="arial" panose="020B0604020202020204" pitchFamily="34" charset="0"/>
              </a:rPr>
              <a:t> thereof thou shalt </a:t>
            </a:r>
            <a:r>
              <a:rPr lang="en-US" dirty="0"/>
              <a:t>surely die</a:t>
            </a:r>
            <a:r>
              <a:rPr lang="en-US" b="0" i="0" dirty="0">
                <a:solidFill>
                  <a:srgbClr val="01103A"/>
                </a:solidFill>
                <a:effectLst/>
                <a:latin typeface="arial" panose="020B0604020202020204" pitchFamily="34" charset="0"/>
              </a:rPr>
              <a:t>.”</a:t>
            </a:r>
          </a:p>
          <a:p>
            <a:pPr marL="274320" indent="-274320"/>
            <a:r>
              <a:rPr lang="en-US" b="0" i="0" dirty="0">
                <a:solidFill>
                  <a:srgbClr val="01103A"/>
                </a:solidFill>
                <a:effectLst/>
                <a:latin typeface="arial" panose="020B0604020202020204" pitchFamily="34" charset="0"/>
              </a:rPr>
              <a:t>5.  God would be just in carrying out the death penalty for sin as soon as we committed it.</a:t>
            </a:r>
          </a:p>
          <a:p>
            <a:pPr marL="274320" indent="-274320"/>
            <a:r>
              <a:rPr lang="en-US" b="0" i="0" dirty="0">
                <a:solidFill>
                  <a:srgbClr val="01103A"/>
                </a:solidFill>
                <a:effectLst/>
                <a:latin typeface="arial" panose="020B0604020202020204" pitchFamily="34" charset="0"/>
              </a:rPr>
              <a:t>6.  God is not obliged to grant us a period of time to repent and confess our sins.</a:t>
            </a:r>
          </a:p>
          <a:p>
            <a:pPr marL="274320" indent="-274320"/>
            <a:r>
              <a:rPr lang="en-US" b="0" i="0" dirty="0">
                <a:solidFill>
                  <a:srgbClr val="01103A"/>
                </a:solidFill>
                <a:effectLst/>
                <a:latin typeface="arial" panose="020B0604020202020204" pitchFamily="34" charset="0"/>
              </a:rPr>
              <a:t>7.  But because God loves us even when we sin, He is merciful and gracious to us.</a:t>
            </a:r>
          </a:p>
          <a:p>
            <a:pPr marL="274320" indent="-274320"/>
            <a:r>
              <a:rPr lang="en-US" b="0" i="0" dirty="0">
                <a:solidFill>
                  <a:srgbClr val="01103A"/>
                </a:solidFill>
                <a:effectLst/>
                <a:latin typeface="arial" panose="020B0604020202020204" pitchFamily="34" charset="0"/>
              </a:rPr>
              <a:t>8.  He is kind and patient and provides us every opportunity to hear the Holy Spirit’s conviction, repent, confess our sins, and trust in the blood of Jesus our Substitute and Savior.</a:t>
            </a:r>
          </a:p>
          <a:p>
            <a:pPr marL="274320" indent="-274320"/>
            <a:r>
              <a:rPr lang="en-US" b="0" i="0" dirty="0">
                <a:solidFill>
                  <a:srgbClr val="01103A"/>
                </a:solidFill>
                <a:effectLst/>
                <a:latin typeface="arial" panose="020B0604020202020204" pitchFamily="34" charset="0"/>
              </a:rPr>
              <a:t>9.  Forgiveness is all about God’s grace, something that we sinners do not deserve, but something that we really need.</a:t>
            </a:r>
          </a:p>
          <a:p>
            <a:pPr marL="274320" indent="-274320"/>
            <a:r>
              <a:rPr lang="en-US" b="0" i="0" dirty="0">
                <a:solidFill>
                  <a:srgbClr val="01103A"/>
                </a:solidFill>
                <a:effectLst/>
                <a:latin typeface="arial" panose="020B0604020202020204" pitchFamily="34" charset="0"/>
              </a:rPr>
              <a:t>10. And for those who trust in Jesus as their Savior, God’s judgment is restorative.</a:t>
            </a:r>
          </a:p>
          <a:p>
            <a:pPr marL="274320" indent="-274320"/>
            <a:r>
              <a:rPr lang="en-US" b="0" i="0" dirty="0">
                <a:solidFill>
                  <a:srgbClr val="01103A"/>
                </a:solidFill>
                <a:effectLst/>
                <a:latin typeface="arial" panose="020B0604020202020204" pitchFamily="34" charset="0"/>
              </a:rPr>
              <a:t>11. Our sins are laid on Jesus, who pays their penalty, and we are reconciled to God.</a:t>
            </a:r>
          </a:p>
          <a:p>
            <a:pPr marL="274320" indent="-274320"/>
            <a:r>
              <a:rPr lang="en-US" b="0" dirty="0"/>
              <a:t>12. Hallelujah!</a:t>
            </a:r>
          </a:p>
          <a:p>
            <a:pPr marL="274320" indent="-274320"/>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7265135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3</a:t>
            </a:fld>
            <a:endParaRPr lang="en-US" dirty="0"/>
          </a:p>
        </p:txBody>
      </p:sp>
    </p:spTree>
    <p:extLst>
      <p:ext uri="{BB962C8B-B14F-4D97-AF65-F5344CB8AC3E}">
        <p14:creationId xmlns:p14="http://schemas.microsoft.com/office/powerpoint/2010/main" val="42793839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B1:</a:t>
            </a:r>
          </a:p>
          <a:p>
            <a:pPr marL="274320" indent="-274320"/>
            <a:r>
              <a:rPr lang="en-US" b="0" dirty="0"/>
              <a:t>[See notes on linked slide.]</a:t>
            </a:r>
          </a:p>
          <a:p>
            <a:pPr marL="274320" indent="-274320"/>
            <a:endParaRPr lang="en-US" b="0" dirty="0"/>
          </a:p>
          <a:p>
            <a:pPr marL="274320" indent="-274320"/>
            <a:r>
              <a:rPr lang="en-US" b="1" dirty="0"/>
              <a:t>B2:</a:t>
            </a:r>
          </a:p>
          <a:p>
            <a:pPr marL="274320" indent="-274320"/>
            <a:r>
              <a:rPr lang="en-US" b="0" dirty="0"/>
              <a:t>[See notes on linked slide.]</a:t>
            </a:r>
          </a:p>
          <a:p>
            <a:pPr marL="274320" indent="-274320"/>
            <a:endParaRPr lang="en-US" b="0" dirty="0"/>
          </a:p>
          <a:p>
            <a:pPr marL="274320" indent="-274320"/>
            <a:r>
              <a:rPr lang="en-US" b="1" dirty="0"/>
              <a:t>B3:</a:t>
            </a:r>
          </a:p>
          <a:p>
            <a:pPr marL="274320" indent="-274320"/>
            <a:r>
              <a:rPr lang="en-US" b="0" dirty="0"/>
              <a:t>1.  If Noah preached for 120 years or even 75 years, it had to be a lack of belief rather than a lack of knowledge.</a:t>
            </a:r>
          </a:p>
          <a:p>
            <a:pPr marL="274320" indent="-274320"/>
            <a:r>
              <a:rPr lang="en-US" b="0" dirty="0"/>
              <a:t>2.  Everyone was warned.  The all saw this humongous boat being built for at least 75 years.</a:t>
            </a:r>
          </a:p>
          <a:p>
            <a:pPr marL="274320" indent="-274320"/>
            <a:r>
              <a:rPr lang="en-US" b="0" dirty="0"/>
              <a:t>3.  They saw the animals, moved by God, getting onto the ark.</a:t>
            </a:r>
          </a:p>
          <a:p>
            <a:pPr marL="274320" indent="-274320"/>
            <a:r>
              <a:rPr lang="en-US" b="0" dirty="0"/>
              <a:t>4.  But nobody joined Noah and his family.</a:t>
            </a:r>
          </a:p>
          <a:p>
            <a:pPr marL="274320" indent="-274320"/>
            <a:r>
              <a:rPr lang="en-US" b="0" dirty="0"/>
              <a:t>5.  So, while the Bible doesn’t explicitly say so, we can assume the people of Noah’s day scoffed at his message and ridiculed the idea of a flood.</a:t>
            </a:r>
          </a:p>
          <a:p>
            <a:pPr marL="274320" indent="-274320"/>
            <a:r>
              <a:rPr lang="en-US" b="0" dirty="0"/>
              <a:t>6.  Peter hints at this in 2 Peter 3:3-4</a:t>
            </a:r>
          </a:p>
          <a:p>
            <a:pPr marL="274320" indent="-274320"/>
            <a:r>
              <a:rPr lang="en-US" b="1" dirty="0"/>
              <a:t>2 Peter 3:3-4 ESV</a:t>
            </a:r>
            <a:r>
              <a:rPr lang="en-US" b="0" dirty="0"/>
              <a:t> - 3 knowing this first of all, that scoffers will come in the last days with scoffing, following their own sinful desires. 4 They will say, "Where is the promise of his coming? For ever since the fathers fell asleep, all things are continuing as they were from the beginning of creation."</a:t>
            </a:r>
          </a:p>
          <a:p>
            <a:pPr marL="274320" indent="-274320"/>
            <a:r>
              <a:rPr lang="en-US" b="0" dirty="0"/>
              <a:t>7.  He is picking up on Jesus’ words that His second coming will be like the days of Noah.</a:t>
            </a:r>
          </a:p>
          <a:p>
            <a:pPr marL="274320" indent="-274320"/>
            <a:r>
              <a:rPr lang="en-US" b="0" dirty="0"/>
              <a:t>8.  Today unbelievers scoff at the idea of Jesus coming again in the clouds of glory to raise the righteous and destroy the wicked.</a:t>
            </a:r>
          </a:p>
          <a:p>
            <a:pPr marL="274320" indent="-274320"/>
            <a:r>
              <a:rPr lang="en-US" b="0" dirty="0"/>
              <a:t>9.  And Peter implies that the people before the flood were saying the same thing.</a:t>
            </a:r>
          </a:p>
          <a:p>
            <a:pPr marL="274320" indent="-274320"/>
            <a:r>
              <a:rPr lang="en-US" b="0" dirty="0"/>
              <a:t>10. “Nothing like that has happened since the creation of the world, so how could it happen now?”</a:t>
            </a:r>
          </a:p>
          <a:p>
            <a:pPr marL="274320" indent="-274320"/>
            <a:r>
              <a:rPr lang="en-US" b="0" dirty="0"/>
              <a:t>11. Peter goes on to say that the scoffers in the last days are willfully ignorant of the flood by which God judged the world for their wickedness.</a:t>
            </a:r>
          </a:p>
          <a:p>
            <a:pPr marL="274320" indent="-274320"/>
            <a:r>
              <a:rPr lang="en-US" b="0" dirty="0"/>
              <a:t>12. And they are also willfully ignorant of the judgment by fire that is coming next.</a:t>
            </a:r>
          </a:p>
          <a:p>
            <a:pPr marL="274320" indent="-274320"/>
            <a:r>
              <a:rPr lang="en-US" b="0" dirty="0"/>
              <a:t>13. The willful ignorance is not that they have not been told; it is that they have not believed.</a:t>
            </a:r>
          </a:p>
          <a:p>
            <a:pPr marL="274320" indent="-274320"/>
            <a:endParaRPr lang="en-US" b="0" dirty="0"/>
          </a:p>
          <a:p>
            <a:pPr marL="274320" indent="-274320"/>
            <a:r>
              <a:rPr lang="en-US" b="1" dirty="0"/>
              <a:t>B4:</a:t>
            </a:r>
          </a:p>
          <a:p>
            <a:pPr marL="274320" indent="-274320"/>
            <a:r>
              <a:rPr lang="en-US" b="0" dirty="0"/>
              <a:t>[See notes on linked slide.]</a:t>
            </a:r>
          </a:p>
          <a:p>
            <a:pPr marL="274320" indent="-274320"/>
            <a:endParaRPr lang="en-US" b="0" dirty="0"/>
          </a:p>
          <a:p>
            <a:pPr marL="274320" indent="-274320"/>
            <a:r>
              <a:rPr lang="en-US" b="0" dirty="0"/>
              <a:t>B5:</a:t>
            </a:r>
          </a:p>
          <a:p>
            <a:pPr marL="274320" indent="-274320"/>
            <a:r>
              <a:rPr lang="en-US" b="0" dirty="0"/>
              <a:t>1.  Noah preached for 120 years and only 8 souls including himself were saved.</a:t>
            </a:r>
          </a:p>
          <a:p>
            <a:pPr marL="274320" indent="-274320"/>
            <a:r>
              <a:rPr lang="en-US" b="0" dirty="0"/>
              <a:t>2.  That seems like a very meager harvest for so long a ministry.</a:t>
            </a:r>
          </a:p>
          <a:p>
            <a:pPr marL="274320" indent="-274320"/>
            <a:r>
              <a:rPr lang="en-US" b="0" dirty="0"/>
              <a:t>3.  But the good news is that he saved his immediate family.</a:t>
            </a:r>
          </a:p>
          <a:p>
            <a:pPr marL="274320" indent="-274320"/>
            <a:r>
              <a:rPr lang="en-US" b="0" dirty="0"/>
              <a:t>4.  He was faithful in his preaching, and that is what Gd expects of us.</a:t>
            </a:r>
          </a:p>
          <a:p>
            <a:pPr marL="274320" indent="-274320"/>
            <a:r>
              <a:rPr lang="en-US" b="0" dirty="0"/>
              <a:t>5.  We are to sow the seed and trust in the Lord for the harvest.</a:t>
            </a:r>
          </a:p>
          <a:p>
            <a:pPr marL="274320" indent="-274320"/>
            <a:r>
              <a:rPr lang="en-US" b="0" dirty="0"/>
              <a:t>6.  We can plant, or we can water, but God gives the increase.</a:t>
            </a:r>
          </a:p>
          <a:p>
            <a:pPr marL="274320" indent="-274320"/>
            <a:endParaRPr lang="en-US" b="0"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9309608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B1:</a:t>
            </a:r>
          </a:p>
          <a:p>
            <a:pPr marL="274320" indent="-274320"/>
            <a:r>
              <a:rPr lang="en-US" dirty="0"/>
              <a:t>[See notes on linked slide.]</a:t>
            </a:r>
          </a:p>
          <a:p>
            <a:pPr marL="274320" indent="-274320"/>
            <a:endParaRPr lang="en-US" dirty="0"/>
          </a:p>
          <a:p>
            <a:pPr marL="274320" indent="-274320"/>
            <a:r>
              <a:rPr lang="en-US" b="1" dirty="0"/>
              <a:t>B2:</a:t>
            </a:r>
          </a:p>
          <a:p>
            <a:pPr marL="274320" indent="-274320"/>
            <a:r>
              <a:rPr lang="en-US" dirty="0"/>
              <a:t>[See notes on linked slide.]</a:t>
            </a:r>
          </a:p>
          <a:p>
            <a:pPr marL="274320" indent="-274320"/>
            <a:endParaRPr lang="en-US" dirty="0"/>
          </a:p>
          <a:p>
            <a:pPr marL="274320" indent="-274320"/>
            <a:r>
              <a:rPr lang="en-US" b="1" dirty="0"/>
              <a:t>B3:</a:t>
            </a:r>
          </a:p>
          <a:p>
            <a:pPr marL="274320" indent="-274320"/>
            <a:r>
              <a:rPr lang="en-US" dirty="0"/>
              <a:t>[See notes on linked slide.]</a:t>
            </a:r>
          </a:p>
          <a:p>
            <a:pPr marL="274320" indent="-274320"/>
            <a:endParaRPr lang="en-US" dirty="0"/>
          </a:p>
          <a:p>
            <a:pPr marL="274320" indent="-274320"/>
            <a:r>
              <a:rPr lang="en-US" b="1" dirty="0"/>
              <a:t>B4:</a:t>
            </a:r>
          </a:p>
          <a:p>
            <a:pPr marL="274320" indent="-274320"/>
            <a:r>
              <a:rPr lang="en-US" dirty="0"/>
              <a:t>[See notes on linked slide.]</a:t>
            </a:r>
          </a:p>
          <a:p>
            <a:pPr marL="274320" indent="-274320"/>
            <a:endParaRPr lang="en-US" dirty="0"/>
          </a:p>
          <a:p>
            <a:pPr marL="274320" indent="-274320"/>
            <a:r>
              <a:rPr lang="en-US" b="1" dirty="0"/>
              <a:t>B5:</a:t>
            </a:r>
          </a:p>
          <a:p>
            <a:pPr marL="274320" indent="-274320"/>
            <a:r>
              <a:rPr lang="en-US" dirty="0"/>
              <a:t>1.  Our society is in a moral free fall.</a:t>
            </a:r>
          </a:p>
          <a:p>
            <a:pPr marL="274320" indent="-274320"/>
            <a:r>
              <a:rPr lang="en-US" dirty="0"/>
              <a:t>2.  Many of our cities have become post-Christian secular societies where the ruling elite actively distain anything Christian.</a:t>
            </a:r>
          </a:p>
          <a:p>
            <a:pPr marL="274320" indent="-274320"/>
            <a:r>
              <a:rPr lang="en-US" dirty="0"/>
              <a:t>3.  The woke left in this country sees Christians as their enemy, and our morality the opposite of theirs.</a:t>
            </a:r>
          </a:p>
          <a:p>
            <a:pPr marL="274320" indent="-274320"/>
            <a:r>
              <a:rPr lang="en-US" dirty="0"/>
              <a:t>4.  We see it in the current debate over abortion.  </a:t>
            </a:r>
          </a:p>
          <a:p>
            <a:pPr marL="274320" indent="-274320"/>
            <a:r>
              <a:rPr lang="en-US" dirty="0"/>
              <a:t>5.  They want complete freedom to murder the unborn for any reason up to the moment the baby enters the birth canal.</a:t>
            </a:r>
          </a:p>
          <a:p>
            <a:pPr marL="274320" indent="-274320"/>
            <a:r>
              <a:rPr lang="en-US" dirty="0"/>
              <a:t>6.  This is depriving the very weakest among us of life, liberty, and the pursuit of happiness to say nothing of violating the 6</a:t>
            </a:r>
            <a:r>
              <a:rPr lang="en-US" baseline="30000" dirty="0"/>
              <a:t>th</a:t>
            </a:r>
            <a:r>
              <a:rPr lang="en-US" baseline="0" dirty="0"/>
              <a:t> commandment.</a:t>
            </a:r>
          </a:p>
          <a:p>
            <a:pPr marL="274320" indent="-274320"/>
            <a:r>
              <a:rPr lang="en-US" baseline="0" dirty="0"/>
              <a:t>7.  We have struck down the sodomy laws.</a:t>
            </a:r>
          </a:p>
          <a:p>
            <a:pPr marL="274320" indent="-274320"/>
            <a:r>
              <a:rPr lang="en-US" baseline="0" dirty="0"/>
              <a:t>8.  We have legalized homosexual marriage.</a:t>
            </a:r>
          </a:p>
          <a:p>
            <a:pPr marL="274320" indent="-274320"/>
            <a:r>
              <a:rPr lang="en-US" baseline="0" dirty="0"/>
              <a:t>9.  We have biological men in women’s sports, and bathrooms, and locker rooms and prisons.</a:t>
            </a:r>
          </a:p>
          <a:p>
            <a:pPr marL="274320" indent="-274320"/>
            <a:r>
              <a:rPr lang="en-US" baseline="0" dirty="0"/>
              <a:t>10. The left can’t define what a woman is because science no longer matters to them.</a:t>
            </a:r>
          </a:p>
          <a:p>
            <a:pPr marL="274320" indent="-274320"/>
            <a:r>
              <a:rPr lang="en-US" baseline="0" dirty="0"/>
              <a:t>11. People get to make up their own sex and their own pronouns, and they expect us to celebrate their insanity.</a:t>
            </a:r>
          </a:p>
          <a:p>
            <a:pPr marL="274320" indent="-274320"/>
            <a:r>
              <a:rPr lang="en-US" baseline="0" dirty="0"/>
              <a:t>12. We have public school teachers pushing transgender ideology on our innocent kids in kindergarten through grade 4.</a:t>
            </a:r>
          </a:p>
          <a:p>
            <a:pPr marL="274320" indent="-274320"/>
            <a:r>
              <a:rPr lang="en-US" baseline="0" dirty="0"/>
              <a:t>13. It was Billy Graham’s wife, Ruth, that is credited with the quote: </a:t>
            </a:r>
            <a:r>
              <a:rPr lang="en-US" b="0" i="1" dirty="0">
                <a:solidFill>
                  <a:srgbClr val="000000"/>
                </a:solidFill>
                <a:effectLst/>
                <a:latin typeface="Chronicle"/>
              </a:rPr>
              <a:t>“If God doesn’t punish America, He’ll have to apologize to Sodom and Gomorrah.”</a:t>
            </a:r>
            <a:endParaRPr lang="en-US" dirty="0"/>
          </a:p>
          <a:p>
            <a:pPr marL="274320" indent="-274320"/>
            <a:r>
              <a:rPr lang="en-US" dirty="0"/>
              <a:t>14. We need a revival of true godliness.</a:t>
            </a:r>
          </a:p>
          <a:p>
            <a:pPr marL="274320" indent="-274320"/>
            <a:r>
              <a:rPr lang="en-US" dirty="0"/>
              <a:t>15.  Lord, get us back to biblical morality!!</a:t>
            </a:r>
          </a:p>
          <a:p>
            <a:pPr marL="274320" indent="-274320"/>
            <a:endParaRPr lang="en-US" dirty="0"/>
          </a:p>
          <a:p>
            <a:pPr marL="274320" indent="-274320"/>
            <a:r>
              <a:rPr lang="en-US" b="1" dirty="0"/>
              <a:t>B6:</a:t>
            </a:r>
          </a:p>
          <a:p>
            <a:pPr marL="274320" indent="-274320"/>
            <a:r>
              <a:rPr lang="en-US" dirty="0"/>
              <a:t>1.  God does not wink at sin.</a:t>
            </a:r>
          </a:p>
          <a:p>
            <a:pPr marL="274320" indent="-274320"/>
            <a:r>
              <a:rPr lang="en-US" dirty="0"/>
              <a:t>2.  He holds the guilty accountable.</a:t>
            </a:r>
          </a:p>
          <a:p>
            <a:pPr marL="274320" indent="-274320"/>
            <a:r>
              <a:rPr lang="en-US" dirty="0"/>
              <a:t>3.  Judgment is coming.</a:t>
            </a:r>
          </a:p>
          <a:p>
            <a:pPr marL="274320" indent="-274320"/>
            <a:r>
              <a:rPr lang="en-US" dirty="0"/>
              <a:t>4.  It may not be the immediate retributive Judgment like fell on Sodom and Gomorrah, but judgment is coming.</a:t>
            </a:r>
          </a:p>
          <a:p>
            <a:pPr marL="274320" indent="-274320"/>
            <a:r>
              <a:rPr lang="en-US" dirty="0"/>
              <a:t>5.  We can be thankful that God appears not to be using retributive judgments to guide His people today.</a:t>
            </a:r>
          </a:p>
          <a:p>
            <a:pPr marL="274320" indent="-274320"/>
            <a:r>
              <a:rPr lang="en-US" dirty="0"/>
              <a:t>6.  He now gives us a lifetime to respond to the conviction of the Holy Spirit, and come to Jesus for forgiveness of sin and to receive a new life in Him.</a:t>
            </a:r>
          </a:p>
          <a:p>
            <a:pPr marL="274320" indent="-274320"/>
            <a:r>
              <a:rPr lang="en-US" dirty="0"/>
              <a:t>7.  So, let’s take advantage of the probation He has granted us.</a:t>
            </a:r>
          </a:p>
          <a:p>
            <a:pPr marL="274320" indent="-274320"/>
            <a:r>
              <a:rPr lang="en-US" dirty="0"/>
              <a:t>8.  Paul writes:</a:t>
            </a:r>
          </a:p>
          <a:p>
            <a:pPr marL="274320" indent="-274320"/>
            <a:r>
              <a:rPr lang="en-US" b="1" dirty="0"/>
              <a:t>2 Corinthians 6:2 KJV</a:t>
            </a:r>
            <a:r>
              <a:rPr lang="en-US" dirty="0"/>
              <a:t> - … behold, now is the accepted time; behold, now is the day of salvation.</a:t>
            </a:r>
          </a:p>
          <a:p>
            <a:pPr marL="274320" indent="-274320"/>
            <a:r>
              <a:rPr lang="en-US" dirty="0"/>
              <a:t>9.  And the writer to the Hebrews adds:</a:t>
            </a:r>
          </a:p>
          <a:p>
            <a:pPr marL="274320" indent="-274320"/>
            <a:r>
              <a:rPr lang="en-US" b="1" dirty="0"/>
              <a:t>Hebrews 3:15 KJV</a:t>
            </a:r>
            <a:r>
              <a:rPr lang="en-US" dirty="0"/>
              <a:t> - 15 … To day if ye will hear his voice, harden not your hearts, as in the provocation.</a:t>
            </a:r>
          </a:p>
          <a:p>
            <a:pPr marL="274320" indent="-274320"/>
            <a:r>
              <a:rPr lang="en-US" dirty="0"/>
              <a:t>10. There is no guarantee that we will live to see tomorrow.</a:t>
            </a:r>
          </a:p>
          <a:p>
            <a:pPr marL="274320" indent="-274320"/>
            <a:r>
              <a:rPr lang="en-US" dirty="0"/>
              <a:t>11. So today, let us make our calling and election sure by trusting Jesus for the forgiveness of our sins.</a:t>
            </a:r>
          </a:p>
          <a:p>
            <a:pPr marL="274320" indent="-274320"/>
            <a:r>
              <a:rPr lang="en-US" dirty="0"/>
              <a:t>12. We can then be confident that we will receive no condemnation in the judgment.</a:t>
            </a:r>
          </a:p>
          <a:p>
            <a:pPr marL="274320" indent="-274320"/>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4569285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B1:</a:t>
            </a:r>
          </a:p>
          <a:p>
            <a:pPr marL="274320" indent="-274320"/>
            <a:r>
              <a:rPr lang="en-US" b="0" dirty="0"/>
              <a:t>[See notes on linked slide.]</a:t>
            </a:r>
          </a:p>
          <a:p>
            <a:pPr marL="274320" indent="-274320"/>
            <a:endParaRPr lang="en-US" b="0" dirty="0"/>
          </a:p>
          <a:p>
            <a:pPr marL="274320" indent="-274320"/>
            <a:r>
              <a:rPr lang="en-US" b="1" dirty="0"/>
              <a:t>B2:</a:t>
            </a:r>
          </a:p>
          <a:p>
            <a:pPr marL="274320" indent="-274320"/>
            <a:r>
              <a:rPr lang="en-US" dirty="0"/>
              <a:t>1.  Let’s just review quickly the various phases of judgment.</a:t>
            </a:r>
          </a:p>
          <a:p>
            <a:pPr marL="274320" indent="-274320"/>
            <a:r>
              <a:rPr lang="en-US" dirty="0"/>
              <a:t>2.  There are</a:t>
            </a:r>
            <a:r>
              <a:rPr lang="en-US" baseline="0" dirty="0"/>
              <a:t> two investigative judgments and two executive judgments.</a:t>
            </a:r>
          </a:p>
          <a:p>
            <a:pPr marL="274320" indent="-274320"/>
            <a:r>
              <a:rPr lang="en-US" baseline="0" dirty="0"/>
              <a:t>3.  The first investigative judgment is the pre-advent judgment of all who claim to be worthy of salvation.</a:t>
            </a:r>
          </a:p>
          <a:p>
            <a:pPr marL="274320" indent="-274320"/>
            <a:r>
              <a:rPr lang="en-US" baseline="0" dirty="0"/>
              <a:t>4.  This judgment takes place in heaven before Jesus returns the second time.</a:t>
            </a:r>
          </a:p>
          <a:p>
            <a:pPr marL="274320" indent="-274320"/>
            <a:r>
              <a:rPr lang="en-US" baseline="0" dirty="0"/>
              <a:t>5.  This judgment is for the benefit of the unfallen angels who audit the decisions of God in saving those who believe.</a:t>
            </a:r>
          </a:p>
          <a:p>
            <a:pPr marL="274320" indent="-274320"/>
            <a:r>
              <a:rPr lang="en-US" baseline="0" dirty="0"/>
              <a:t>6.  When Jesus comes His reward is with Him, and He carries out the first executive judgment.</a:t>
            </a:r>
          </a:p>
          <a:p>
            <a:pPr marL="274320" indent="-274320"/>
            <a:r>
              <a:rPr lang="en-US" baseline="0" dirty="0"/>
              <a:t>7.  This is the executive action referred to in the parable of the sheep and the goats.</a:t>
            </a:r>
          </a:p>
          <a:p>
            <a:pPr marL="274320" indent="-274320"/>
            <a:r>
              <a:rPr lang="en-US" baseline="0" dirty="0"/>
              <a:t>8.  Those who are worthy are resurrected in the first resurrection or translated if living.</a:t>
            </a:r>
          </a:p>
          <a:p>
            <a:pPr marL="274320" indent="-274320"/>
            <a:r>
              <a:rPr lang="en-US" baseline="0" dirty="0"/>
              <a:t>9.  They are taken to heaven with Christ.</a:t>
            </a:r>
          </a:p>
          <a:p>
            <a:pPr marL="274320" indent="-274320"/>
            <a:r>
              <a:rPr lang="en-US" baseline="0" dirty="0"/>
              <a:t>10. Those who are not worthy are slain by the brightness of His coming and the glory of His power.</a:t>
            </a:r>
          </a:p>
          <a:p>
            <a:pPr marL="274320" indent="-274320"/>
            <a:r>
              <a:rPr lang="en-US" baseline="0" dirty="0"/>
              <a:t>11. If they are already dead they stay dead and face their final punishment at the end of the millennium.</a:t>
            </a:r>
          </a:p>
          <a:p>
            <a:pPr marL="274320" indent="-274320"/>
            <a:r>
              <a:rPr lang="en-US" baseline="0" dirty="0"/>
              <a:t>12. During the millennium we have the investigative judgment of the wicked.</a:t>
            </a:r>
          </a:p>
          <a:p>
            <a:pPr marL="274320" indent="-274320"/>
            <a:r>
              <a:rPr lang="en-US" baseline="0" dirty="0"/>
              <a:t>13. This judgment is for the benefit of the saved so that they will see that God has dealt fairly with the wicked who are lost.</a:t>
            </a:r>
          </a:p>
          <a:p>
            <a:pPr marL="274320" indent="-274320"/>
            <a:r>
              <a:rPr lang="en-US" baseline="0" dirty="0"/>
              <a:t>14. The saved participate in the judgment by auditing the judgments of God concerning lost people and lost angels.</a:t>
            </a:r>
          </a:p>
          <a:p>
            <a:pPr marL="274320" indent="-274320"/>
            <a:r>
              <a:rPr lang="en-US" b="1" dirty="0"/>
              <a:t>1 Corinthians 6:2-3 (NKJV)</a:t>
            </a:r>
          </a:p>
          <a:p>
            <a:pPr marL="274320" lvl="1" indent="-274320"/>
            <a:r>
              <a:rPr lang="en-US" baseline="30000" dirty="0"/>
              <a:t>2 </a:t>
            </a:r>
            <a:r>
              <a:rPr lang="en-US" dirty="0"/>
              <a:t>Do you not know that the saints will judge the world? …</a:t>
            </a:r>
            <a:r>
              <a:rPr lang="en-US" baseline="30000" dirty="0"/>
              <a:t>3 </a:t>
            </a:r>
            <a:r>
              <a:rPr lang="en-US" dirty="0"/>
              <a:t>Do you not know that we shall judge angels?</a:t>
            </a:r>
          </a:p>
          <a:p>
            <a:pPr marL="274320" lvl="0" indent="-274320"/>
            <a:r>
              <a:rPr lang="en-US" dirty="0"/>
              <a:t>15. God makes the decisions, the saints audit</a:t>
            </a:r>
            <a:r>
              <a:rPr lang="en-US" baseline="0" dirty="0"/>
              <a:t> those decisions during the millennium.</a:t>
            </a:r>
          </a:p>
          <a:p>
            <a:pPr marL="274320" lvl="0" indent="-274320"/>
            <a:r>
              <a:rPr lang="en-US" baseline="0" dirty="0"/>
              <a:t>16. At the end of the millennium there is another executive judgment.</a:t>
            </a:r>
          </a:p>
          <a:p>
            <a:pPr marL="274320" lvl="0" indent="-274320"/>
            <a:r>
              <a:rPr lang="en-US" baseline="0" dirty="0"/>
              <a:t>17. This is the Great White Throne Judgment in Revelation 20 where the wicked are finally judged and punished.</a:t>
            </a:r>
          </a:p>
          <a:p>
            <a:pPr marL="274320" indent="-274320"/>
            <a:endParaRPr lang="en-US" b="0" dirty="0"/>
          </a:p>
          <a:p>
            <a:pPr marL="274320" indent="-274320"/>
            <a:r>
              <a:rPr lang="en-US" b="1" dirty="0"/>
              <a:t>B3:</a:t>
            </a:r>
          </a:p>
          <a:p>
            <a:pPr marL="274320" indent="-274320"/>
            <a:r>
              <a:rPr lang="en-US" b="0" dirty="0"/>
              <a:t>1.  The three angel’s messages are God’s last call before the coming of Jesus.</a:t>
            </a:r>
          </a:p>
          <a:p>
            <a:pPr marL="274320" indent="-274320"/>
            <a:r>
              <a:rPr lang="en-US" b="0" dirty="0"/>
              <a:t>2.  Therefore, this judgment must refer to the pre-advent judgment in heaven now going on.</a:t>
            </a:r>
          </a:p>
          <a:p>
            <a:pPr marL="274320" indent="-274320"/>
            <a:r>
              <a:rPr lang="en-US" b="0" dirty="0"/>
              <a:t>3.  Daniel 7 gives us a description of this judgment, where the Son of Man comes before the Ancient of Days and receives a kingdom.</a:t>
            </a:r>
          </a:p>
          <a:p>
            <a:pPr marL="274320" indent="-274320"/>
            <a:r>
              <a:rPr lang="en-US" b="0" dirty="0"/>
              <a:t>4.  The judgment involves the Father, the Son, and the unfallen angels and results in the Little Horn losing his dominion and Jesus sharing His kingdom with the saints.</a:t>
            </a:r>
          </a:p>
          <a:p>
            <a:pPr marL="274320" indent="-274320"/>
            <a:r>
              <a:rPr lang="en-US" b="0" dirty="0"/>
              <a:t>5.  This implies the second coming and the resurrection of the righteous in order for the saints to possess the kingdom with Jesus as their King forever.</a:t>
            </a:r>
          </a:p>
          <a:p>
            <a:pPr marL="274320" indent="-274320"/>
            <a:r>
              <a:rPr lang="en-US" b="0" dirty="0"/>
              <a:t>6.  If the pre-advent judgment has been going on since 1844, what is just around the corner?</a:t>
            </a:r>
          </a:p>
          <a:p>
            <a:pPr marL="274320" indent="-274320"/>
            <a:r>
              <a:rPr lang="en-US" b="0" dirty="0"/>
              <a:t>7.  The next event in Revelation 14 after the three angel’s messages is the coming of the Lord Jesus Christ.</a:t>
            </a:r>
          </a:p>
          <a:p>
            <a:pPr marL="274320" indent="-274320"/>
            <a:r>
              <a:rPr lang="en-US" b="0" dirty="0"/>
              <a:t>8.  When the everlasting gospel is preached to every nation, kindred, tongue, and people, Jesus will come.</a:t>
            </a:r>
          </a:p>
          <a:p>
            <a:pPr marL="274320" indent="-274320"/>
            <a:r>
              <a:rPr lang="en-US" b="0" dirty="0"/>
              <a:t>9.  You can count on His own words:</a:t>
            </a:r>
          </a:p>
          <a:p>
            <a:pPr marL="274320" indent="-274320"/>
            <a:r>
              <a:rPr lang="en-US" b="1" dirty="0"/>
              <a:t>Matthew 24:14 KJV </a:t>
            </a:r>
            <a:r>
              <a:rPr lang="en-US" b="0" dirty="0"/>
              <a:t>- 14 And this gospel of the kingdom shall be preached in all the world for a witness unto all nations; and then shall the end come.</a:t>
            </a:r>
          </a:p>
          <a:p>
            <a:pPr marL="274320" indent="-274320"/>
            <a:r>
              <a:rPr lang="en-US" b="0" dirty="0"/>
              <a:t>10. Let’s be ready and waiting to greet Him with praise and rejoicing on that day!</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5739584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0903277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E88C43-A5A7-7F50-203D-0B169EEA2D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AA0043-D596-9E8B-F863-DB532FABE6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53ECAC-82E4-6AEC-8770-FF3DF7C78E8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30752F2-7D19-7420-2F8C-78F944D00DB9}"/>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8959739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26286-5CEB-A5DC-F80B-413401387F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CFE37E-EF5A-9408-ABFE-BB7CFD4115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CA1F0C-7B57-B56A-B9A2-0544C5238C51}"/>
              </a:ext>
            </a:extLst>
          </p:cNvPr>
          <p:cNvSpPr>
            <a:spLocks noGrp="1"/>
          </p:cNvSpPr>
          <p:nvPr>
            <p:ph type="body" idx="1"/>
          </p:nvPr>
        </p:nvSpPr>
        <p:spPr/>
        <p:txBody>
          <a:bodyPr/>
          <a:lstStyle/>
          <a:p>
            <a:pPr marL="0" indent="0">
              <a:buFontTx/>
              <a:buNone/>
            </a:pPr>
            <a:endParaRPr lang="en-US" dirty="0"/>
          </a:p>
        </p:txBody>
      </p:sp>
      <p:sp>
        <p:nvSpPr>
          <p:cNvPr id="4" name="Slide Number Placeholder 3">
            <a:extLst>
              <a:ext uri="{FF2B5EF4-FFF2-40B4-BE49-F238E27FC236}">
                <a16:creationId xmlns:a16="http://schemas.microsoft.com/office/drawing/2014/main" id="{D8BD811E-F6FE-EBBF-D285-C073F4F96D24}"/>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784008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dirty="0"/>
              <a:t>Q1: </a:t>
            </a:r>
            <a:r>
              <a:rPr lang="en-US" b="1" dirty="0"/>
              <a:t>When the flood came in Noah’s day, how many groups of people were there?</a:t>
            </a:r>
          </a:p>
          <a:p>
            <a:pPr marL="274320" indent="-274320"/>
            <a:r>
              <a:rPr lang="en-US" dirty="0"/>
              <a:t>1.  Judgment divided the human race into two groups: the saved and the lost.</a:t>
            </a:r>
          </a:p>
          <a:p>
            <a:pPr marL="274320" indent="-274320"/>
            <a:r>
              <a:rPr lang="en-US" dirty="0"/>
              <a:t>2.  Noah and his family received grace and continued to live.</a:t>
            </a:r>
          </a:p>
          <a:p>
            <a:pPr marL="274320" indent="-274320"/>
            <a:r>
              <a:rPr lang="en-US" dirty="0"/>
              <a:t>3.  All those outside the ark perished.</a:t>
            </a:r>
          </a:p>
          <a:p>
            <a:pPr marL="274320" indent="-274320"/>
            <a:r>
              <a:rPr lang="en-US" dirty="0"/>
              <a:t>4.  Jesus uses this as a type of the separation that will occur at His second coming.</a:t>
            </a:r>
          </a:p>
          <a:p>
            <a:pPr marL="274320" indent="-274320"/>
            <a:r>
              <a:rPr lang="en-US" dirty="0"/>
              <a:t>5.  Again, there will be just two groups: those who are saved by grace and those who are lost.</a:t>
            </a:r>
          </a:p>
          <a:p>
            <a:pPr marL="274320" indent="-274320"/>
            <a:r>
              <a:rPr lang="en-US" dirty="0"/>
              <a:t>6.  So the judgment on sin in Noah’s day is a type of the judgment that will occur at the second coming of Christ.</a:t>
            </a:r>
          </a:p>
          <a:p>
            <a:pPr marL="274320" indent="-274320"/>
            <a:r>
              <a:rPr lang="en-US" dirty="0"/>
              <a:t>7.  In the type, i.e., in Noah’s day, the life and death were temporal.</a:t>
            </a:r>
          </a:p>
          <a:p>
            <a:pPr marL="274320" indent="-274320"/>
            <a:r>
              <a:rPr lang="en-US" dirty="0"/>
              <a:t>8.  That is, Noah and his family went on to live a few more years before they died.</a:t>
            </a:r>
          </a:p>
          <a:p>
            <a:pPr marL="274320" indent="-274320"/>
            <a:r>
              <a:rPr lang="en-US" dirty="0"/>
              <a:t>9.  In the antitype, i.e., when Jesus comes, that life and death will be eternal.</a:t>
            </a:r>
          </a:p>
          <a:p>
            <a:pPr marL="274320" indent="-274320"/>
            <a:r>
              <a:rPr lang="en-US" dirty="0"/>
              <a:t>10. Those who are saved receive immortality and those who are lost are destined for eternal death.</a:t>
            </a:r>
          </a:p>
          <a:p>
            <a:pPr marL="274320" indent="-274320"/>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7799693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8AC8EBC-2397-47E1-952A-8B4464872471}"/>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772CB98-8A5A-4FED-BDA0-C6AEDED91154}" type="slidenum">
              <a:rPr kumimoji="0" lang="en-US" alt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1627138" name="Rectangle 2">
            <a:extLst>
              <a:ext uri="{FF2B5EF4-FFF2-40B4-BE49-F238E27FC236}">
                <a16:creationId xmlns:a16="http://schemas.microsoft.com/office/drawing/2014/main" id="{AB0658E2-5FC7-45EF-897B-DD4D69C8EFC8}"/>
              </a:ext>
            </a:extLst>
          </p:cNvPr>
          <p:cNvSpPr>
            <a:spLocks noGrp="1" noRot="1" noChangeAspect="1" noChangeArrowheads="1" noTextEdit="1"/>
          </p:cNvSpPr>
          <p:nvPr>
            <p:ph type="sldImg"/>
          </p:nvPr>
        </p:nvSpPr>
        <p:spPr>
          <a:ln/>
        </p:spPr>
      </p:sp>
      <p:sp>
        <p:nvSpPr>
          <p:cNvPr id="1627139" name="Rectangle 3">
            <a:extLst>
              <a:ext uri="{FF2B5EF4-FFF2-40B4-BE49-F238E27FC236}">
                <a16:creationId xmlns:a16="http://schemas.microsoft.com/office/drawing/2014/main" id="{11C274E4-7652-4368-B239-D6F2AE0512DB}"/>
              </a:ext>
            </a:extLst>
          </p:cNvPr>
          <p:cNvSpPr>
            <a:spLocks noGrp="1" noChangeArrowheads="1"/>
          </p:cNvSpPr>
          <p:nvPr>
            <p:ph type="body" idx="1"/>
          </p:nvPr>
        </p:nvSpPr>
        <p:spPr/>
        <p:txBody>
          <a:bodyPr/>
          <a:lstStyle/>
          <a:p>
            <a:pPr marL="274320" indent="-274320"/>
            <a:r>
              <a:rPr lang="en-US" b="1" dirty="0"/>
              <a:t>Q1:  Who else walked with God?</a:t>
            </a:r>
          </a:p>
          <a:p>
            <a:pPr marL="274320" indent="-274320"/>
            <a:r>
              <a:rPr lang="en-US" dirty="0"/>
              <a:t>1.  Remember Enoch?</a:t>
            </a:r>
          </a:p>
          <a:p>
            <a:pPr marL="274320" indent="-274320"/>
            <a:r>
              <a:rPr lang="en-US" dirty="0"/>
              <a:t>2.  He was the great grandfather of Noah.</a:t>
            </a:r>
          </a:p>
          <a:p>
            <a:pPr marL="274320" indent="-274320"/>
            <a:r>
              <a:rPr lang="en-US" dirty="0"/>
              <a:t>3.  The Bible says:</a:t>
            </a:r>
          </a:p>
          <a:p>
            <a:pPr marL="274320" indent="-274320"/>
            <a:r>
              <a:rPr lang="en-US" b="1" dirty="0"/>
              <a:t>Genesis 5:24 NKJV</a:t>
            </a:r>
            <a:r>
              <a:rPr lang="en-US" dirty="0"/>
              <a:t>  - And Enoch walked with God; and he was not, for God took him.</a:t>
            </a:r>
          </a:p>
          <a:p>
            <a:pPr marL="274320" indent="-274320"/>
            <a:r>
              <a:rPr lang="en-US" dirty="0"/>
              <a:t>4.  So Noah also walked with God and he found grace in the eyes of the Lord.</a:t>
            </a:r>
          </a:p>
          <a:p>
            <a:pPr marL="274320" indent="-274320"/>
            <a:r>
              <a:rPr lang="en-US" dirty="0"/>
              <a:t>5.  God didn’t take Noah but used him to build and ark to save life that God had created.</a:t>
            </a:r>
          </a:p>
          <a:p>
            <a:pPr marL="274320" indent="-274320"/>
            <a:endParaRPr lang="en-US" dirty="0"/>
          </a:p>
          <a:p>
            <a:pPr marL="274320" indent="-274320"/>
            <a:r>
              <a:rPr lang="en-US" b="1" dirty="0"/>
              <a:t>Q2: How many years of warning did God give Noah of the coming flood?</a:t>
            </a:r>
          </a:p>
          <a:p>
            <a:pPr marL="274320" indent="-274320"/>
            <a:r>
              <a:rPr lang="en-US" dirty="0"/>
              <a:t>1.  It says that God decided to destroy the world 120 years before the flood came.</a:t>
            </a:r>
          </a:p>
          <a:p>
            <a:pPr marL="274320" indent="-274320"/>
            <a:r>
              <a:rPr lang="en-US" dirty="0"/>
              <a:t>2.  We presume that he passed that message on to Noah as He walked with him.</a:t>
            </a:r>
          </a:p>
          <a:p>
            <a:pPr marL="274320" indent="-274320"/>
            <a:r>
              <a:rPr lang="en-US" dirty="0"/>
              <a:t>3.  2 Peter 2:5 tells us that Noah was a “preacher of righteousness.”</a:t>
            </a:r>
          </a:p>
          <a:p>
            <a:pPr marL="274320" indent="-274320"/>
            <a:r>
              <a:rPr lang="en-US" dirty="0"/>
              <a:t>4.  So Noah could have been preaching for 120 years that a flood was coming.</a:t>
            </a:r>
          </a:p>
          <a:p>
            <a:pPr marL="274320" indent="-274320"/>
            <a:endParaRPr lang="en-US" dirty="0"/>
          </a:p>
          <a:p>
            <a:pPr marL="274320" indent="-274320"/>
            <a:r>
              <a:rPr lang="en-US" b="1" dirty="0"/>
              <a:t>Q3:  How long did it take Noah to build the ark? </a:t>
            </a:r>
          </a:p>
          <a:p>
            <a:pPr marL="274320" indent="-274320"/>
            <a:r>
              <a:rPr lang="en-US" dirty="0"/>
              <a:t>1.  The traditional answer is that it took him 120 years, but the Bible doesn’t actually say that.</a:t>
            </a:r>
          </a:p>
          <a:p>
            <a:pPr marL="274320" indent="-274320"/>
            <a:r>
              <a:rPr lang="en-US" dirty="0"/>
              <a:t>2.  In Gen 6:18, God promised to save Noah and his family.  </a:t>
            </a:r>
          </a:p>
          <a:p>
            <a:pPr marL="274320" indent="-274320"/>
            <a:r>
              <a:rPr lang="en-US" b="1" dirty="0"/>
              <a:t>Genesis 6:18 ESV </a:t>
            </a:r>
            <a:r>
              <a:rPr lang="en-US" dirty="0"/>
              <a:t>- But I will establish my covenant with you, and you shall come into the ark, you, your sons, your wife, and your sons' wives with you.</a:t>
            </a:r>
          </a:p>
          <a:p>
            <a:pPr marL="274320" indent="-274320"/>
            <a:r>
              <a:rPr lang="en-US" dirty="0"/>
              <a:t>3.  This was right after God instructed Noah to build the ark  and gave him instructions for how to build it.</a:t>
            </a:r>
          </a:p>
          <a:p>
            <a:pPr marL="274320" indent="-274320"/>
            <a:r>
              <a:rPr lang="en-US" dirty="0"/>
              <a:t>4.  So here it appears that when Noah received the instructions for building the ark, his 3 sons were grown and married and could help Noah build the ark.</a:t>
            </a:r>
          </a:p>
          <a:p>
            <a:pPr marL="274320" indent="-274320"/>
            <a:r>
              <a:rPr lang="en-US" dirty="0"/>
              <a:t>5.  From the genealogy in chapter 5 we are told that Noah was 500 years old when he had his first son.</a:t>
            </a:r>
          </a:p>
          <a:p>
            <a:pPr marL="274320" indent="-274320"/>
            <a:r>
              <a:rPr lang="en-US" dirty="0"/>
              <a:t>6.  The flood account says that Noah was 600 years old when the flood came.</a:t>
            </a:r>
          </a:p>
          <a:p>
            <a:pPr marL="274320" indent="-274320"/>
            <a:r>
              <a:rPr lang="en-US" dirty="0"/>
              <a:t>7.  So, if we assume it took 25 years for his kids to grow up and get married, then the four of them would spend 75 years building the ark.</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dirty="0"/>
              <a:t>8.  This was an amazing project for four men to complete, regardless of the time it took.</a:t>
            </a:r>
          </a:p>
          <a:p>
            <a:pPr marL="274320" indent="-274320"/>
            <a:endParaRPr lang="en-US" dirty="0"/>
          </a:p>
          <a:p>
            <a:pPr marL="274320" indent="-274320"/>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How do these people respond to the second coming of Jesus?</a:t>
            </a:r>
          </a:p>
          <a:p>
            <a:pPr marL="274320" indent="-274320"/>
            <a:r>
              <a:rPr lang="en-US" dirty="0"/>
              <a:t>1.  They are anything but glad to see Him.</a:t>
            </a:r>
          </a:p>
          <a:p>
            <a:pPr marL="274320" indent="-274320"/>
            <a:r>
              <a:rPr lang="en-US" dirty="0"/>
              <a:t>2.  They are not saying, </a:t>
            </a:r>
          </a:p>
          <a:p>
            <a:pPr marL="274320" indent="-274320"/>
            <a:r>
              <a:rPr lang="en-US" b="1" dirty="0"/>
              <a:t>Isaiah 25:9 KJV </a:t>
            </a:r>
            <a:r>
              <a:rPr lang="en-US" dirty="0"/>
              <a:t>- 9 …Lo, this is our God; we have waited for him, and he will save us: this is the LORD; we have waited for him, we will be glad and rejoice in his salvation.</a:t>
            </a:r>
          </a:p>
          <a:p>
            <a:pPr marL="274320" indent="-274320"/>
            <a:r>
              <a:rPr lang="en-US" dirty="0"/>
              <a:t>3.  They are saying the exact opposite.</a:t>
            </a:r>
          </a:p>
          <a:p>
            <a:pPr marL="274320" indent="-274320"/>
            <a:r>
              <a:rPr lang="en-US" dirty="0"/>
              <a:t>4.  “Rocks and mountains fall on us and hide us from the face of the Lord and from His wrath.”</a:t>
            </a:r>
          </a:p>
          <a:p>
            <a:pPr marL="274320" indent="-274320"/>
            <a:r>
              <a:rPr lang="en-US" dirty="0"/>
              <a:t>5.  Now this may be figurative language, but the point is clear.</a:t>
            </a:r>
          </a:p>
          <a:p>
            <a:pPr marL="274320" indent="-274320"/>
            <a:r>
              <a:rPr lang="en-US" dirty="0"/>
              <a:t>6.  They are not saying who is this, and what is happening?</a:t>
            </a:r>
          </a:p>
          <a:p>
            <a:pPr marL="274320" indent="-274320"/>
            <a:r>
              <a:rPr lang="en-US" dirty="0"/>
              <a:t>7.  They seem to know that the judgment of God has come upon them and they are not ready.</a:t>
            </a:r>
          </a:p>
          <a:p>
            <a:pPr marL="274320" indent="-274320"/>
            <a:r>
              <a:rPr lang="en-US" dirty="0"/>
              <a:t>8.  As in Noah’s day, not for lack of warning or lack of knowledge, but for lack of belief and lack of obedience.</a:t>
            </a:r>
          </a:p>
          <a:p>
            <a:pPr marL="274320" indent="-274320"/>
            <a:endParaRPr lang="en-US" dirty="0"/>
          </a:p>
          <a:p>
            <a:pPr marL="274320" indent="-274320"/>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2313044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Did God have to come down to Sodom to see how bad the sin was there?</a:t>
            </a:r>
          </a:p>
          <a:p>
            <a:pPr marL="274320" indent="-274320"/>
            <a:r>
              <a:rPr lang="en-US" dirty="0"/>
              <a:t>1.  No.  God sees and knows all from heaven.</a:t>
            </a:r>
          </a:p>
          <a:p>
            <a:pPr marL="274320" indent="-274320"/>
            <a:r>
              <a:rPr lang="en-US" dirty="0"/>
              <a:t>2.  So this is another investigative judgment, not for God’s benefit, but for ours.</a:t>
            </a:r>
          </a:p>
          <a:p>
            <a:pPr marL="274320" indent="-274320"/>
            <a:r>
              <a:rPr lang="en-US" dirty="0"/>
              <a:t>3.  We see God holding His creatures accountable so that they will understand God’s view of sin and its wages.</a:t>
            </a:r>
          </a:p>
          <a:p>
            <a:pPr marL="274320" indent="-274320"/>
            <a:r>
              <a:rPr lang="en-US" dirty="0"/>
              <a:t>4.  We have seen this investigative judgment in Eden after the fall, with Cain and Abel, at the time of the flood, at the tower of Babel, and now at Sodom and Gomorrah.</a:t>
            </a:r>
          </a:p>
          <a:p>
            <a:pPr marL="274320" indent="-274320"/>
            <a:r>
              <a:rPr lang="en-US" dirty="0"/>
              <a:t>5.  This judgment allows us to see the evidence against these sinful cities and be warned against such perverted behavior ourselves.</a:t>
            </a:r>
          </a:p>
          <a:p>
            <a:pPr marL="274320" indent="-274320"/>
            <a:endParaRPr lang="en-US" dirty="0"/>
          </a:p>
          <a:p>
            <a:pPr marL="274320" indent="-274320"/>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14</a:t>
            </a:fld>
            <a:endParaRPr lang="en-US" dirty="0"/>
          </a:p>
        </p:txBody>
      </p:sp>
    </p:spTree>
    <p:extLst>
      <p:ext uri="{BB962C8B-B14F-4D97-AF65-F5344CB8AC3E}">
        <p14:creationId xmlns:p14="http://schemas.microsoft.com/office/powerpoint/2010/main" val="31766032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0" dirty="0"/>
              <a:t>1.  You</a:t>
            </a:r>
            <a:r>
              <a:rPr lang="en-US" b="0" baseline="0" dirty="0"/>
              <a:t> recall this story I am sure.</a:t>
            </a:r>
          </a:p>
          <a:p>
            <a:pPr marL="274320" indent="-274320"/>
            <a:r>
              <a:rPr lang="en-US" b="0" baseline="0" dirty="0"/>
              <a:t>2.  Abraham started at 50 righteous and bargained God down to 10.</a:t>
            </a:r>
          </a:p>
          <a:p>
            <a:pPr marL="274320" indent="-274320"/>
            <a:r>
              <a:rPr lang="en-US" b="0" baseline="0" dirty="0"/>
              <a:t>3.  Even for only 10 righteous people, God would spare the city.</a:t>
            </a:r>
          </a:p>
          <a:p>
            <a:pPr marL="274320" indent="-274320"/>
            <a:r>
              <a:rPr lang="en-US" b="0" baseline="0" dirty="0"/>
              <a:t>4.  The Lord did not spare the city, but He did spare the four “righteous” people in it.</a:t>
            </a:r>
          </a:p>
          <a:p>
            <a:pPr marL="274320" indent="-274320"/>
            <a:r>
              <a:rPr lang="en-US" b="0" baseline="0" dirty="0"/>
              <a:t>5.  The angels told Lot to take his wife and two daughters and flee into the hills.</a:t>
            </a:r>
          </a:p>
          <a:p>
            <a:pPr marL="274320" indent="-274320"/>
            <a:endParaRPr lang="en-US" b="0" baseline="0" dirty="0"/>
          </a:p>
          <a:p>
            <a:pPr marL="274320" indent="-274320"/>
            <a:r>
              <a:rPr lang="en-US" b="1" baseline="0" dirty="0"/>
              <a:t>Q2:  How many made the escape from Sodom?</a:t>
            </a:r>
          </a:p>
          <a:p>
            <a:pPr marL="274320" indent="-274320"/>
            <a:r>
              <a:rPr lang="en-US" b="0" baseline="0" dirty="0"/>
              <a:t>1.  Only three.</a:t>
            </a:r>
          </a:p>
          <a:p>
            <a:pPr marL="274320" indent="-274320"/>
            <a:r>
              <a:rPr lang="en-US" b="0" baseline="0" dirty="0"/>
              <a:t>2.  Lot’s wife looked back and was turned to a pillar of salt.</a:t>
            </a:r>
          </a:p>
          <a:p>
            <a:pPr marL="274320" indent="-274320"/>
            <a:r>
              <a:rPr lang="en-US" b="0" baseline="0" dirty="0"/>
              <a:t>3.  So we have maybe three “righteous” people.</a:t>
            </a:r>
          </a:p>
          <a:p>
            <a:pPr marL="274320" indent="-274320"/>
            <a:r>
              <a:rPr lang="en-US" b="0" baseline="0" dirty="0"/>
              <a:t>4.  Were they really righteous or just not as bad as the rest of the Sodomites?</a:t>
            </a:r>
          </a:p>
          <a:p>
            <a:pPr marL="274320" indent="-274320"/>
            <a:r>
              <a:rPr lang="en-US" b="0" baseline="0" dirty="0"/>
              <a:t>5.  Paul says, “There is none righteous, no not one.”  Rom 3:10.</a:t>
            </a:r>
          </a:p>
          <a:p>
            <a:pPr marL="274320" indent="-274320"/>
            <a:r>
              <a:rPr lang="en-US" b="0" baseline="0" dirty="0"/>
              <a:t>6.  We are all sinners in need of forgiveness and the righteousness of God that comes by faith.</a:t>
            </a:r>
          </a:p>
          <a:p>
            <a:pPr marL="274320" indent="-274320"/>
            <a:endParaRPr lang="en-US" b="0" baseline="0"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15</a:t>
            </a:fld>
            <a:endParaRPr lang="en-US" dirty="0"/>
          </a:p>
        </p:txBody>
      </p:sp>
    </p:spTree>
    <p:extLst>
      <p:ext uri="{BB962C8B-B14F-4D97-AF65-F5344CB8AC3E}">
        <p14:creationId xmlns:p14="http://schemas.microsoft.com/office/powerpoint/2010/main" val="11272515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defRPr/>
            </a:pPr>
            <a:r>
              <a:rPr lang="en-US" b="1" dirty="0"/>
              <a:t>Q1:  How righteous are Lot and his two daughters?</a:t>
            </a:r>
          </a:p>
          <a:p>
            <a:pPr marL="274320" indent="-274320">
              <a:defRPr/>
            </a:pPr>
            <a:r>
              <a:rPr lang="en-US" b="0" dirty="0"/>
              <a:t>1.  This is the best that Sodom could produce?</a:t>
            </a:r>
          </a:p>
          <a:p>
            <a:pPr marL="274320" indent="-274320">
              <a:defRPr/>
            </a:pPr>
            <a:r>
              <a:rPr lang="en-US" b="0" dirty="0"/>
              <a:t>2.  A father that gets drunk and commits incest with his two daughters, and two daughters that plan the whole thing to begin with.</a:t>
            </a:r>
          </a:p>
          <a:p>
            <a:pPr marL="274320" indent="-274320">
              <a:defRPr/>
            </a:pPr>
            <a:r>
              <a:rPr lang="en-US" b="0" dirty="0"/>
              <a:t>3.  What a sad commentary on the characters of these three whom the Lord rescued from the destruction of Sodom and Gomorrah.</a:t>
            </a:r>
          </a:p>
          <a:p>
            <a:pPr marL="274320" indent="-274320">
              <a:defRPr/>
            </a:pPr>
            <a:r>
              <a:rPr lang="en-US" b="0" dirty="0"/>
              <a:t>4.  At least these three were willing to leave Sodom, which is more than we can say about Lot’s wife.</a:t>
            </a:r>
          </a:p>
          <a:p>
            <a:pPr marL="274320" indent="-274320">
              <a:defRPr/>
            </a:pPr>
            <a:endParaRPr lang="en-US" b="0" dirty="0"/>
          </a:p>
          <a:p>
            <a:pPr marL="274320" indent="-274320">
              <a:defRPr/>
            </a:pPr>
            <a:r>
              <a:rPr lang="en-US" b="1" dirty="0"/>
              <a:t>Q2: What was her fate as she looked back longingly toward the city in direct defiance of the angel’s command?</a:t>
            </a:r>
          </a:p>
          <a:p>
            <a:pPr marL="274320" indent="-274320">
              <a:defRPr/>
            </a:pPr>
            <a:r>
              <a:rPr lang="en-US" b="0" dirty="0"/>
              <a:t>1.  Turned into a pillar of salt.</a:t>
            </a:r>
          </a:p>
          <a:p>
            <a:pPr marL="274320" indent="-274320">
              <a:defRPr/>
            </a:pPr>
            <a:r>
              <a:rPr lang="en-US" b="0" dirty="0"/>
              <a:t>2.  Jesus Himself referred to her during His ministry when He said:</a:t>
            </a:r>
          </a:p>
          <a:p>
            <a:pPr marL="274320" indent="-274320">
              <a:defRPr/>
            </a:pPr>
            <a:r>
              <a:rPr lang="en-US" b="1" dirty="0"/>
              <a:t>Luke 17:32 KJV</a:t>
            </a:r>
            <a:r>
              <a:rPr lang="en-US" b="0" dirty="0"/>
              <a:t> - Remember Lot's wife.</a:t>
            </a:r>
          </a:p>
          <a:p>
            <a:pPr marL="274320" indent="-274320">
              <a:defRPr/>
            </a:pPr>
            <a:r>
              <a:rPr lang="en-US" b="0" dirty="0"/>
              <a:t>3.  He was warning us of how to leave behind this world when Jesus comes again.</a:t>
            </a:r>
          </a:p>
          <a:p>
            <a:pPr marL="274320" indent="-274320">
              <a:defRPr/>
            </a:pPr>
            <a:r>
              <a:rPr lang="en-US" b="0" dirty="0"/>
              <a:t>4.  We need to look up to see our redemption, not look back longing for what we have to leave behind.</a:t>
            </a:r>
          </a:p>
          <a:p>
            <a:pPr marL="274320" indent="-274320">
              <a:defRPr/>
            </a:pPr>
            <a:endParaRPr lang="en-US" b="0"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16</a:t>
            </a:fld>
            <a:endParaRPr lang="en-US" dirty="0"/>
          </a:p>
        </p:txBody>
      </p:sp>
    </p:spTree>
    <p:extLst>
      <p:ext uri="{BB962C8B-B14F-4D97-AF65-F5344CB8AC3E}">
        <p14:creationId xmlns:p14="http://schemas.microsoft.com/office/powerpoint/2010/main" val="11892782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What kind of sin is this?</a:t>
            </a:r>
          </a:p>
          <a:p>
            <a:pPr marL="274320" indent="-274320"/>
            <a:r>
              <a:rPr lang="en-US" dirty="0"/>
              <a:t>1.  This is homosexual perversion.</a:t>
            </a:r>
          </a:p>
          <a:p>
            <a:pPr marL="274320" indent="-274320"/>
            <a:r>
              <a:rPr lang="en-US" dirty="0"/>
              <a:t>2.  The men of the city wanted to have sex with the two men, actually the two angels, who came to visit Lot.</a:t>
            </a:r>
          </a:p>
          <a:p>
            <a:pPr marL="274320" indent="-274320"/>
            <a:r>
              <a:rPr lang="en-US" dirty="0"/>
              <a:t>3.  They wanted to sodomize them.</a:t>
            </a:r>
          </a:p>
          <a:p>
            <a:pPr marL="274320" indent="-274320"/>
            <a:r>
              <a:rPr lang="en-US" dirty="0"/>
              <a:t>4.  So, as if the reputation of Sodom was not bad enough, here the two angels come to investigate, and they become the objects of homosexual rape.</a:t>
            </a:r>
          </a:p>
          <a:p>
            <a:pPr marL="274320" indent="-274320"/>
            <a:r>
              <a:rPr lang="en-US" dirty="0"/>
              <a:t>5.  What further proof is needed of the complete perversion of this city.</a:t>
            </a:r>
          </a:p>
          <a:p>
            <a:pPr marL="274320" indent="-274320"/>
            <a:endParaRPr lang="en-US" dirty="0"/>
          </a:p>
          <a:p>
            <a:pPr marL="274320" indent="-274320"/>
            <a:r>
              <a:rPr lang="en-US" b="1" dirty="0"/>
              <a:t>Q2: How many of the men of Sodom were involved in this attempt at homosexual rape?</a:t>
            </a:r>
          </a:p>
          <a:p>
            <a:pPr marL="274320" indent="-274320"/>
            <a:r>
              <a:rPr lang="en-US" b="0" dirty="0"/>
              <a:t>1.  All the men from every part of the city.</a:t>
            </a:r>
          </a:p>
          <a:p>
            <a:pPr marL="274320" indent="-274320"/>
            <a:r>
              <a:rPr lang="en-US" b="0" dirty="0"/>
              <a:t>2.  Everybody except Lot it would seem.</a:t>
            </a:r>
          </a:p>
          <a:p>
            <a:pPr marL="274320" indent="-274320"/>
            <a:r>
              <a:rPr lang="en-US" b="0" dirty="0"/>
              <a:t>3.  No wonder God could not find 10 righteous in the city.</a:t>
            </a:r>
          </a:p>
          <a:p>
            <a:pPr marL="274320" indent="-274320"/>
            <a:endParaRPr lang="en-US" b="0" dirty="0"/>
          </a:p>
          <a:p>
            <a:pPr marL="274320" indent="-274320"/>
            <a:r>
              <a:rPr lang="en-US" b="1" dirty="0"/>
              <a:t>Q3: What did Lot offer the Sodomites in place of the two angels?</a:t>
            </a:r>
          </a:p>
          <a:p>
            <a:pPr marL="274320" indent="-274320"/>
            <a:r>
              <a:rPr lang="en-US" dirty="0"/>
              <a:t>1.  This is incredible to me that he would offer his two daughters, both of whom were engaged but still virgins, to be raped by this mob.</a:t>
            </a:r>
          </a:p>
          <a:p>
            <a:pPr marL="274320" indent="-274320"/>
            <a:r>
              <a:rPr lang="en-US" dirty="0"/>
              <a:t>2.  To me, that’s not the actions of a “righteous man.”</a:t>
            </a:r>
          </a:p>
          <a:p>
            <a:pPr marL="274320" indent="-274320"/>
            <a:r>
              <a:rPr lang="en-US" dirty="0"/>
              <a:t>3.  Hopefully the angels would have put a stop to that and protected his daughters.</a:t>
            </a:r>
          </a:p>
          <a:p>
            <a:pPr marL="274320" indent="-274320"/>
            <a:r>
              <a:rPr lang="en-US" dirty="0"/>
              <a:t>4.  But the Sodomites refused, preferring homosexual sex.</a:t>
            </a:r>
          </a:p>
          <a:p>
            <a:pPr marL="274320" indent="-274320"/>
            <a:r>
              <a:rPr lang="en-US" dirty="0"/>
              <a:t>5.  So the angels pulled Lot back into the house and struck the Sodomites blind so that they couldn’t find the door.</a:t>
            </a:r>
          </a:p>
          <a:p>
            <a:pPr marL="274320" indent="-274320"/>
            <a:r>
              <a:rPr lang="en-US" dirty="0"/>
              <a:t>6.  God destroyed Sodom and Gomorrah the next day after Lot and his two daughters were allowed to escape.</a:t>
            </a:r>
          </a:p>
          <a:p>
            <a:pPr marL="274320" indent="-274320"/>
            <a:r>
              <a:rPr lang="en-US" dirty="0"/>
              <a:t>7.  In spite of the incredible wickedness of these people, Abraham prayed for them and interceded on their behalf that God would spare them and give them time to repent.</a:t>
            </a:r>
          </a:p>
          <a:p>
            <a:pPr marL="274320" indent="-274320"/>
            <a:r>
              <a:rPr lang="en-US" dirty="0"/>
              <a:t>8.  So following his example, we too can lift up in prayer sinners that are in need of a Savior.</a:t>
            </a:r>
          </a:p>
          <a:p>
            <a:pPr marL="274320" indent="-274320"/>
            <a:r>
              <a:rPr lang="en-US" dirty="0"/>
              <a:t>9.  Their sin may be disgusting, but God can save even disgusting sinners.</a:t>
            </a:r>
          </a:p>
          <a:p>
            <a:pPr marL="274320" indent="-274320"/>
            <a:r>
              <a:rPr lang="en-US" dirty="0"/>
              <a:t>10. However, in the end, God respects our free will in the matter of salvation.</a:t>
            </a:r>
          </a:p>
          <a:p>
            <a:pPr marL="274320" indent="-274320"/>
            <a:r>
              <a:rPr lang="en-US" dirty="0"/>
              <a:t>11. So don’t be discouraged if your intercessions bear no more fruit than Abraham’s.</a:t>
            </a:r>
          </a:p>
          <a:p>
            <a:pPr marL="274320" indent="-274320"/>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17</a:t>
            </a:fld>
            <a:endParaRPr lang="en-US" dirty="0"/>
          </a:p>
        </p:txBody>
      </p:sp>
    </p:spTree>
    <p:extLst>
      <p:ext uri="{BB962C8B-B14F-4D97-AF65-F5344CB8AC3E}">
        <p14:creationId xmlns:p14="http://schemas.microsoft.com/office/powerpoint/2010/main" val="2198524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8AC8EBC-2397-47E1-952A-8B4464872471}"/>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772CB98-8A5A-4FED-BDA0-C6AEDED91154}" type="slidenum">
              <a:rPr kumimoji="0" lang="en-US" alt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a:ln>
                <a:noFill/>
              </a:ln>
              <a:solidFill>
                <a:srgbClr val="000000"/>
              </a:solidFill>
              <a:effectLst/>
              <a:uLnTx/>
              <a:uFillTx/>
              <a:latin typeface="Arial" charset="0"/>
              <a:ea typeface="+mn-ea"/>
              <a:cs typeface="+mn-cs"/>
            </a:endParaRPr>
          </a:p>
        </p:txBody>
      </p:sp>
      <p:sp>
        <p:nvSpPr>
          <p:cNvPr id="1627138" name="Rectangle 2">
            <a:extLst>
              <a:ext uri="{FF2B5EF4-FFF2-40B4-BE49-F238E27FC236}">
                <a16:creationId xmlns:a16="http://schemas.microsoft.com/office/drawing/2014/main" id="{AB0658E2-5FC7-45EF-897B-DD4D69C8EFC8}"/>
              </a:ext>
            </a:extLst>
          </p:cNvPr>
          <p:cNvSpPr>
            <a:spLocks noGrp="1" noRot="1" noChangeAspect="1" noChangeArrowheads="1" noTextEdit="1"/>
          </p:cNvSpPr>
          <p:nvPr>
            <p:ph type="sldImg"/>
          </p:nvPr>
        </p:nvSpPr>
        <p:spPr>
          <a:ln/>
        </p:spPr>
      </p:sp>
      <p:sp>
        <p:nvSpPr>
          <p:cNvPr id="1627139" name="Rectangle 3">
            <a:extLst>
              <a:ext uri="{FF2B5EF4-FFF2-40B4-BE49-F238E27FC236}">
                <a16:creationId xmlns:a16="http://schemas.microsoft.com/office/drawing/2014/main" id="{11C274E4-7652-4368-B239-D6F2AE0512DB}"/>
              </a:ext>
            </a:extLst>
          </p:cNvPr>
          <p:cNvSpPr>
            <a:spLocks noGrp="1" noChangeArrowheads="1"/>
          </p:cNvSpPr>
          <p:nvPr>
            <p:ph type="body" idx="1"/>
          </p:nvPr>
        </p:nvSpPr>
        <p:spPr/>
        <p:txBody>
          <a:bodyPr/>
          <a:lstStyle/>
          <a:p>
            <a:pPr marL="274320" indent="-274320"/>
            <a:r>
              <a:rPr lang="en-US" altLang="en-US" dirty="0"/>
              <a:t>1.  Paul writes something very similar in Romans 14:10-12</a:t>
            </a:r>
          </a:p>
          <a:p>
            <a:pPr marL="274320" indent="-274320"/>
            <a:r>
              <a:rPr lang="en-US" altLang="en-US" b="1" dirty="0"/>
              <a:t>Romans 14:10, 12 ESV</a:t>
            </a:r>
            <a:r>
              <a:rPr lang="en-US" altLang="en-US" dirty="0"/>
              <a:t> - For we will all stand before the judgment seat of God; ... 12 So then each of us will give an account of himself to God.</a:t>
            </a:r>
          </a:p>
          <a:p>
            <a:pPr marL="274320" indent="-274320"/>
            <a:r>
              <a:rPr lang="en-US" altLang="en-US" dirty="0"/>
              <a:t>2.  So my question is this:</a:t>
            </a:r>
          </a:p>
          <a:p>
            <a:pPr marL="274320" indent="-274320"/>
            <a:endParaRPr lang="en-US" altLang="en-US" dirty="0"/>
          </a:p>
          <a:p>
            <a:pPr marL="274320" indent="-274320"/>
            <a:r>
              <a:rPr lang="en-US" altLang="en-US" b="1" dirty="0"/>
              <a:t>Q1: Where and when does this happen?</a:t>
            </a:r>
          </a:p>
          <a:p>
            <a:pPr marL="274320" indent="-274320"/>
            <a:r>
              <a:rPr lang="en-US" altLang="en-US" dirty="0"/>
              <a:t>1.  I think the most logical place for this to happen would be in the pre-advent judgment in heaven.</a:t>
            </a:r>
          </a:p>
          <a:p>
            <a:pPr marL="274320" indent="-274320"/>
            <a:r>
              <a:rPr lang="en-US" altLang="en-US" dirty="0"/>
              <a:t>2.  That judgment is now going on, we believe, since the time of the end in 1844.</a:t>
            </a:r>
          </a:p>
          <a:p>
            <a:pPr marL="274320" indent="-274320"/>
            <a:r>
              <a:rPr lang="en-US" altLang="en-US" dirty="0"/>
              <a:t>3.  We see this judgment described in Daniel 7.</a:t>
            </a:r>
          </a:p>
          <a:p>
            <a:pPr marL="274320" indent="-274320"/>
            <a:r>
              <a:rPr lang="en-US" altLang="en-US" dirty="0"/>
              <a:t>4.  It is for the benefit of the unfallen angels, since they have an interest in who is saved and lost.</a:t>
            </a:r>
          </a:p>
          <a:p>
            <a:pPr marL="274320" indent="-274320"/>
            <a:r>
              <a:rPr lang="en-US" altLang="en-US" dirty="0"/>
              <a:t>5.  God knows them that are His, because He can read our hearts and see our faith.</a:t>
            </a:r>
          </a:p>
          <a:p>
            <a:pPr marL="274320" indent="-274320"/>
            <a:r>
              <a:rPr lang="en-US" altLang="en-US" dirty="0"/>
              <a:t>6.  But the angels need to see that our faith is genuine by investigating our deeds.</a:t>
            </a:r>
          </a:p>
          <a:p>
            <a:pPr marL="274320" indent="-274320"/>
            <a:r>
              <a:rPr lang="en-US" altLang="en-US" dirty="0"/>
              <a:t>7.  Do our works testify that our faith is genuine?</a:t>
            </a:r>
          </a:p>
          <a:p>
            <a:pPr marL="274320" indent="-274320"/>
            <a:r>
              <a:rPr lang="en-US" altLang="en-US" dirty="0"/>
              <a:t>8.  It is this judgment that reveals who are the saved and who are lost.</a:t>
            </a:r>
          </a:p>
          <a:p>
            <a:pPr marL="274320" indent="-274320"/>
            <a:r>
              <a:rPr lang="en-US" altLang="en-US" dirty="0"/>
              <a:t>9.  When Christ returns, His reward is with Him; the angels know who to resurrect and who to leave in their grave.</a:t>
            </a:r>
          </a:p>
          <a:p>
            <a:pPr marL="274320" indent="-274320"/>
            <a:r>
              <a:rPr lang="en-US" altLang="en-US" dirty="0"/>
              <a:t>10. Jesus says in:</a:t>
            </a:r>
          </a:p>
          <a:p>
            <a:pPr marL="274320" indent="-274320"/>
            <a:r>
              <a:rPr lang="en-US" altLang="en-US" b="1" dirty="0"/>
              <a:t>Revelation 22:12 KJV </a:t>
            </a:r>
            <a:r>
              <a:rPr lang="en-US" altLang="en-US" dirty="0"/>
              <a:t>- And, behold, I come quickly; and my reward is with me, to give every man according as his work shall be.</a:t>
            </a:r>
          </a:p>
          <a:p>
            <a:pPr marL="274320" indent="-274320"/>
            <a:r>
              <a:rPr lang="en-US" altLang="en-US" dirty="0"/>
              <a:t>11. But here is the surprising thing: no human being is actually present for the pre-advent judgment.</a:t>
            </a:r>
          </a:p>
          <a:p>
            <a:pPr marL="274320" indent="-274320"/>
            <a:r>
              <a:rPr lang="en-US" altLang="en-US" dirty="0"/>
              <a:t>12. We are either living on earth or in the grave awaiting the second coming to be resurrected.</a:t>
            </a:r>
          </a:p>
          <a:p>
            <a:pPr marL="274320" indent="-274320"/>
            <a:r>
              <a:rPr lang="en-US" altLang="en-US" dirty="0"/>
              <a:t>13. So how do we stand before the judgment seat of Christ and give an account of ourselves to God in the pre-advent judgment?</a:t>
            </a:r>
          </a:p>
          <a:p>
            <a:pPr marL="274320" indent="-274320"/>
            <a:r>
              <a:rPr lang="en-US" altLang="en-US" dirty="0"/>
              <a:t>14. The only answer I can come up with is that we don’t actually appear physically before the judgment seat of Christ.</a:t>
            </a:r>
          </a:p>
          <a:p>
            <a:pPr marL="274320" indent="-274320"/>
            <a:r>
              <a:rPr lang="en-US" altLang="en-US" dirty="0"/>
              <a:t>15. Instead, Christ our Advocate, perfectly represents us and argues our case in the pre-advent judgment.</a:t>
            </a:r>
          </a:p>
          <a:p>
            <a:pPr marL="274320" indent="-274320"/>
            <a:endParaRPr lang="en-US" altLang="en-US" dirty="0"/>
          </a:p>
          <a:p>
            <a:pPr marL="274320" indent="-274320"/>
            <a:r>
              <a:rPr lang="en-US" altLang="en-US" b="1" dirty="0"/>
              <a:t>Q2: Is it possible that we appear before the judgment seat of Christ after the resurrection?</a:t>
            </a:r>
          </a:p>
          <a:p>
            <a:pPr marL="274320" indent="-274320"/>
            <a:r>
              <a:rPr lang="en-US" altLang="en-US" dirty="0"/>
              <a:t>1.  If this is the case, we have already received the ultimate reward of eternal life.</a:t>
            </a:r>
          </a:p>
          <a:p>
            <a:pPr marL="274320" indent="-274320"/>
            <a:r>
              <a:rPr lang="en-US" altLang="en-US" dirty="0"/>
              <a:t>2.  What is left to be judged and rewarded?</a:t>
            </a:r>
          </a:p>
          <a:p>
            <a:pPr marL="274320" indent="-274320"/>
            <a:r>
              <a:rPr lang="en-US" altLang="en-US" dirty="0"/>
              <a:t>3.  Are there different levels of reward in heaven depending on how we have used our gifts here on earth?</a:t>
            </a:r>
          </a:p>
          <a:p>
            <a:pPr marL="274320" indent="-274320"/>
            <a:r>
              <a:rPr lang="en-US" altLang="en-US" dirty="0"/>
              <a:t>4.  Would the parable of the talents suggest that?</a:t>
            </a:r>
          </a:p>
          <a:p>
            <a:pPr marL="274320" indent="-274320"/>
            <a:r>
              <a:rPr lang="en-US" altLang="en-US" dirty="0"/>
              <a:t>5.  I don’t think the Bible is very clear on the when and where.</a:t>
            </a:r>
          </a:p>
          <a:p>
            <a:pPr marL="274320" indent="-274320"/>
            <a:r>
              <a:rPr lang="en-US" altLang="en-US" dirty="0"/>
              <a:t>6.  Other texts that may suggest different rewards for the redeemed are:</a:t>
            </a:r>
          </a:p>
          <a:p>
            <a:pPr marL="274320" indent="-274320"/>
            <a:r>
              <a:rPr lang="en-US" altLang="en-US" b="1" dirty="0"/>
              <a:t>Hebrews 11:35 KJV </a:t>
            </a:r>
            <a:r>
              <a:rPr lang="en-US" altLang="en-US" dirty="0"/>
              <a:t>-  Women received their dead raised to life again: and others were tortured, not accepting deliverance; that they might obtain a better resurrection:</a:t>
            </a:r>
          </a:p>
          <a:p>
            <a:pPr marL="274320" indent="-274320"/>
            <a:r>
              <a:rPr lang="en-US" altLang="en-US" dirty="0"/>
              <a:t>7.  So, if you die as a martyr, you apparently receive a better resurrection.</a:t>
            </a:r>
          </a:p>
          <a:p>
            <a:pPr marL="274320" indent="-274320"/>
            <a:r>
              <a:rPr lang="en-US" altLang="en-US" b="1" dirty="0"/>
              <a:t>1 Corinthians 3:12-15 NIV</a:t>
            </a:r>
            <a:r>
              <a:rPr lang="en-US" altLang="en-US" dirty="0"/>
              <a:t> - 12 If anyone builds on this foundation [of Jesus Christ] using gold, silver, costly stones, wood, hay or straw, 13 their work will be shown for what it is, because the Day will bring it to light. It will be revealed with fire, and the fire will test the quality of each person's work.  If what has been built survives, the builder will receive a reward. 15 If it is burned up, the builder will suffer loss but yet will be saved--even though only as one escaping through the flames.</a:t>
            </a:r>
          </a:p>
          <a:p>
            <a:pPr marL="274320" indent="-274320"/>
            <a:r>
              <a:rPr lang="en-US" altLang="en-US" dirty="0"/>
              <a:t>8.  This text could imply different rewards for the way we build on the foundation of Jesus Christ. </a:t>
            </a:r>
          </a:p>
          <a:p>
            <a:pPr marL="274320" indent="-274320"/>
            <a:r>
              <a:rPr lang="en-US" altLang="en-US" dirty="0"/>
              <a:t> </a:t>
            </a:r>
          </a:p>
          <a:p>
            <a:pPr marL="274320" indent="-274320"/>
            <a:endParaRPr lang="en-US" altLang="en-US" dirty="0"/>
          </a:p>
          <a:p>
            <a:pPr marL="274320" indent="-274320"/>
            <a:endParaRPr lang="en-US" alt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3810000" y="1143001"/>
            <a:ext cx="4953000" cy="1524000"/>
          </a:xfrm>
        </p:spPr>
        <p:txBody>
          <a:bodyPr/>
          <a:lstStyle>
            <a:lvl1pPr>
              <a:defRPr/>
            </a:lvl1pPr>
          </a:lstStyle>
          <a:p>
            <a:pPr lvl="0"/>
            <a:r>
              <a:rPr lang="en-US" noProof="0" dirty="0"/>
              <a:t>Click to edit Master title style</a:t>
            </a:r>
          </a:p>
        </p:txBody>
      </p:sp>
      <p:sp>
        <p:nvSpPr>
          <p:cNvPr id="4099" name="Rectangle 3"/>
          <p:cNvSpPr>
            <a:spLocks noGrp="1" noChangeArrowheads="1"/>
          </p:cNvSpPr>
          <p:nvPr>
            <p:ph type="subTitle" idx="1"/>
          </p:nvPr>
        </p:nvSpPr>
        <p:spPr>
          <a:xfrm>
            <a:off x="4343400" y="3581400"/>
            <a:ext cx="4495800" cy="1371600"/>
          </a:xfrm>
        </p:spPr>
        <p:txBody>
          <a:bodyPr/>
          <a:lstStyle>
            <a:lvl1pPr marL="0" indent="0" algn="ctr">
              <a:buFontTx/>
              <a:buNone/>
              <a:defRPr/>
            </a:lvl1pPr>
          </a:lstStyle>
          <a:p>
            <a:pPr lvl="0"/>
            <a:r>
              <a:rPr lang="en-US" noProof="0" dirty="0"/>
              <a:t>Click to edit Master subtitle style</a:t>
            </a:r>
          </a:p>
        </p:txBody>
      </p:sp>
    </p:spTree>
    <p:extLst>
      <p:ext uri="{BB962C8B-B14F-4D97-AF65-F5344CB8AC3E}">
        <p14:creationId xmlns:p14="http://schemas.microsoft.com/office/powerpoint/2010/main" val="2703051468"/>
      </p:ext>
    </p:extLst>
  </p:cSld>
  <p:clrMapOvr>
    <a:masterClrMapping/>
  </p:clrMapOvr>
  <p:transition spd="med">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baseline="0"/>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b="1" i="0" baseline="0"/>
            </a:lvl1pPr>
            <a:lvl2pPr>
              <a:defRPr b="1" i="0" baseline="0"/>
            </a:lvl2pPr>
            <a:lvl3pPr>
              <a:defRPr b="1" i="0" baseline="0"/>
            </a:lvl3pPr>
            <a:lvl4pPr>
              <a:defRPr b="1" i="0" baseline="0"/>
            </a:lvl4pPr>
            <a:lvl5pPr>
              <a:defRPr b="1" i="0"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20276372"/>
      </p:ext>
    </p:extLst>
  </p:cSld>
  <p:clrMapOvr>
    <a:masterClrMapping/>
  </p:clrMapOvr>
  <p:transition spd="med">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lvl1pPr>
              <a:defRPr b="1"/>
            </a:lvl1p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a:bodyPr>
          <a:lstStyle>
            <a:lvl1pPr>
              <a:defRPr b="1"/>
            </a:lvl1pPr>
          </a:lstStyle>
          <a:p>
            <a:pPr lvl="0"/>
            <a:r>
              <a:rPr lang="en-US" noProof="0" dirty="0"/>
              <a:t>Click</a:t>
            </a:r>
          </a:p>
        </p:txBody>
      </p:sp>
    </p:spTree>
    <p:extLst>
      <p:ext uri="{BB962C8B-B14F-4D97-AF65-F5344CB8AC3E}">
        <p14:creationId xmlns:p14="http://schemas.microsoft.com/office/powerpoint/2010/main" val="2028086995"/>
      </p:ext>
    </p:extLst>
  </p:cSld>
  <p:clrMapOvr>
    <a:masterClrMapping/>
  </p:clrMapOvr>
  <p:transition spd="med">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620000" cy="990600"/>
          </a:xfrm>
        </p:spPr>
        <p:txBody>
          <a:bodyPr/>
          <a:lstStyle>
            <a:lvl1pPr>
              <a:defRPr b="1"/>
            </a:lvl1pPr>
          </a:lstStyle>
          <a:p>
            <a:r>
              <a:rPr lang="en-US" dirty="0"/>
              <a:t>Click to edit Master title style</a:t>
            </a:r>
          </a:p>
        </p:txBody>
      </p:sp>
      <p:sp>
        <p:nvSpPr>
          <p:cNvPr id="4" name="Content Placeholder 3"/>
          <p:cNvSpPr>
            <a:spLocks noGrp="1"/>
          </p:cNvSpPr>
          <p:nvPr>
            <p:ph sz="quarter" idx="10"/>
          </p:nvPr>
        </p:nvSpPr>
        <p:spPr>
          <a:xfrm>
            <a:off x="609600" y="1905000"/>
            <a:ext cx="35814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11"/>
          </p:nvPr>
        </p:nvSpPr>
        <p:spPr>
          <a:xfrm>
            <a:off x="4419600" y="1905000"/>
            <a:ext cx="38100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66486915"/>
      </p:ext>
    </p:extLst>
  </p:cSld>
  <p:clrMapOvr>
    <a:masterClrMapping/>
  </p:clrMapOvr>
  <p:transition spd="med">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vl1pPr>
          </a:lstStyle>
          <a:p>
            <a:pPr lvl="0"/>
            <a:endParaRPr lang="en-US" noProof="0" dirty="0"/>
          </a:p>
        </p:txBody>
      </p:sp>
    </p:spTree>
    <p:extLst>
      <p:ext uri="{BB962C8B-B14F-4D97-AF65-F5344CB8AC3E}">
        <p14:creationId xmlns:p14="http://schemas.microsoft.com/office/powerpoint/2010/main" val="1844114447"/>
      </p:ext>
    </p:extLst>
  </p:cSld>
  <p:clrMapOvr>
    <a:masterClrMapping/>
  </p:clrMapOvr>
  <p:transition spd="med">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baseline="0"/>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b="1" i="0" baseline="0"/>
            </a:lvl1pPr>
            <a:lvl2pPr>
              <a:defRPr b="1" i="0" baseline="0"/>
            </a:lvl2pPr>
            <a:lvl3pPr>
              <a:defRPr b="1" i="0" baseline="0"/>
            </a:lvl3pPr>
            <a:lvl4pPr>
              <a:defRPr b="1" i="0" baseline="0"/>
            </a:lvl4pPr>
            <a:lvl5pPr>
              <a:defRPr b="1" i="0"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93884091"/>
      </p:ext>
    </p:extLst>
  </p:cSld>
  <p:clrMapOvr>
    <a:masterClrMapping/>
  </p:clrMapOvr>
  <p:transition spd="med">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3810000" y="1143001"/>
            <a:ext cx="4953000" cy="1524000"/>
          </a:xfrm>
        </p:spPr>
        <p:txBody>
          <a:bodyPr/>
          <a:lstStyle>
            <a:lvl1pPr>
              <a:defRPr/>
            </a:lvl1pPr>
          </a:lstStyle>
          <a:p>
            <a:pPr lvl="0"/>
            <a:r>
              <a:rPr lang="en-US" noProof="0" dirty="0"/>
              <a:t>Click to edit Master title style</a:t>
            </a:r>
          </a:p>
        </p:txBody>
      </p:sp>
      <p:sp>
        <p:nvSpPr>
          <p:cNvPr id="4099" name="Rectangle 3"/>
          <p:cNvSpPr>
            <a:spLocks noGrp="1" noChangeArrowheads="1"/>
          </p:cNvSpPr>
          <p:nvPr>
            <p:ph type="subTitle" idx="1"/>
          </p:nvPr>
        </p:nvSpPr>
        <p:spPr>
          <a:xfrm>
            <a:off x="4343400" y="3581400"/>
            <a:ext cx="4495800" cy="1371600"/>
          </a:xfrm>
        </p:spPr>
        <p:txBody>
          <a:bodyPr/>
          <a:lstStyle>
            <a:lvl1pPr marL="0" indent="0" algn="ctr">
              <a:buFontTx/>
              <a:buNone/>
              <a:defRPr/>
            </a:lvl1pPr>
          </a:lstStyle>
          <a:p>
            <a:pPr lvl="0"/>
            <a:r>
              <a:rPr lang="en-US" noProof="0" dirty="0"/>
              <a:t>Click to edit Master subtitle style</a:t>
            </a:r>
          </a:p>
        </p:txBody>
      </p:sp>
    </p:spTree>
    <p:extLst>
      <p:ext uri="{BB962C8B-B14F-4D97-AF65-F5344CB8AC3E}">
        <p14:creationId xmlns:p14="http://schemas.microsoft.com/office/powerpoint/2010/main" val="333486581"/>
      </p:ext>
    </p:extLst>
  </p:cSld>
  <p:clrMapOvr>
    <a:masterClrMapping/>
  </p:clrMapOvr>
  <p:transition spd="med">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baseline="0"/>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b="1" i="0" baseline="0"/>
            </a:lvl1pPr>
            <a:lvl2pPr>
              <a:defRPr b="1" i="0" baseline="0"/>
            </a:lvl2pPr>
            <a:lvl3pPr>
              <a:defRPr b="1" i="0" baseline="0"/>
            </a:lvl3pPr>
            <a:lvl4pPr>
              <a:defRPr b="1" i="0" baseline="0"/>
            </a:lvl4pPr>
            <a:lvl5pPr>
              <a:defRPr b="1" i="0"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69588408"/>
      </p:ext>
    </p:extLst>
  </p:cSld>
  <p:clrMapOvr>
    <a:masterClrMapping/>
  </p:clrMapOvr>
  <p:transition spd="med">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lvl1pPr>
              <a:defRPr b="1"/>
            </a:lvl1p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a:bodyPr>
          <a:lstStyle>
            <a:lvl1pPr>
              <a:defRPr b="1"/>
            </a:lvl1pPr>
          </a:lstStyle>
          <a:p>
            <a:pPr lvl="0"/>
            <a:r>
              <a:rPr lang="en-US" noProof="0" dirty="0"/>
              <a:t>Click</a:t>
            </a:r>
          </a:p>
        </p:txBody>
      </p:sp>
    </p:spTree>
    <p:extLst>
      <p:ext uri="{BB962C8B-B14F-4D97-AF65-F5344CB8AC3E}">
        <p14:creationId xmlns:p14="http://schemas.microsoft.com/office/powerpoint/2010/main" val="1487364996"/>
      </p:ext>
    </p:extLst>
  </p:cSld>
  <p:clrMapOvr>
    <a:masterClrMapping/>
  </p:clrMapOvr>
  <p:transition spd="med">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620000" cy="990600"/>
          </a:xfrm>
        </p:spPr>
        <p:txBody>
          <a:bodyPr/>
          <a:lstStyle>
            <a:lvl1pPr>
              <a:defRPr b="1"/>
            </a:lvl1pPr>
          </a:lstStyle>
          <a:p>
            <a:r>
              <a:rPr lang="en-US" dirty="0"/>
              <a:t>Click to edit Master title style</a:t>
            </a:r>
          </a:p>
        </p:txBody>
      </p:sp>
      <p:sp>
        <p:nvSpPr>
          <p:cNvPr id="4" name="Content Placeholder 3"/>
          <p:cNvSpPr>
            <a:spLocks noGrp="1"/>
          </p:cNvSpPr>
          <p:nvPr>
            <p:ph sz="quarter" idx="10"/>
          </p:nvPr>
        </p:nvSpPr>
        <p:spPr>
          <a:xfrm>
            <a:off x="609600" y="1905000"/>
            <a:ext cx="35814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11"/>
          </p:nvPr>
        </p:nvSpPr>
        <p:spPr>
          <a:xfrm>
            <a:off x="4419600" y="1905000"/>
            <a:ext cx="38100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12033130"/>
      </p:ext>
    </p:extLst>
  </p:cSld>
  <p:clrMapOvr>
    <a:masterClrMapping/>
  </p:clrMapOvr>
  <p:transition spd="med">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vl1pPr>
          </a:lstStyle>
          <a:p>
            <a:pPr lvl="0"/>
            <a:endParaRPr lang="en-US" noProof="0" dirty="0"/>
          </a:p>
        </p:txBody>
      </p:sp>
    </p:spTree>
    <p:extLst>
      <p:ext uri="{BB962C8B-B14F-4D97-AF65-F5344CB8AC3E}">
        <p14:creationId xmlns:p14="http://schemas.microsoft.com/office/powerpoint/2010/main" val="4034422278"/>
      </p:ext>
    </p:extLst>
  </p:cSld>
  <p:clrMapOvr>
    <a:masterClrMapping/>
  </p:clrMapOvr>
  <p:transition spd="med">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3810000" y="1143001"/>
            <a:ext cx="4953000" cy="1524000"/>
          </a:xfrm>
        </p:spPr>
        <p:txBody>
          <a:bodyPr/>
          <a:lstStyle>
            <a:lvl1pPr>
              <a:defRPr/>
            </a:lvl1pPr>
          </a:lstStyle>
          <a:p>
            <a:pPr lvl="0"/>
            <a:r>
              <a:rPr lang="en-US" noProof="0" dirty="0"/>
              <a:t>Click to edit Master title style</a:t>
            </a:r>
          </a:p>
        </p:txBody>
      </p:sp>
      <p:sp>
        <p:nvSpPr>
          <p:cNvPr id="4099" name="Rectangle 3"/>
          <p:cNvSpPr>
            <a:spLocks noGrp="1" noChangeArrowheads="1"/>
          </p:cNvSpPr>
          <p:nvPr>
            <p:ph type="subTitle" idx="1"/>
          </p:nvPr>
        </p:nvSpPr>
        <p:spPr>
          <a:xfrm>
            <a:off x="4343400" y="3581400"/>
            <a:ext cx="4495800" cy="1371600"/>
          </a:xfrm>
        </p:spPr>
        <p:txBody>
          <a:bodyPr/>
          <a:lstStyle>
            <a:lvl1pPr marL="0" indent="0" algn="ctr">
              <a:buFontTx/>
              <a:buNone/>
              <a:defRPr/>
            </a:lvl1pPr>
          </a:lstStyle>
          <a:p>
            <a:pPr lvl="0"/>
            <a:r>
              <a:rPr lang="en-US" noProof="0" dirty="0"/>
              <a:t>Click to edit Master subtitle style</a:t>
            </a:r>
          </a:p>
        </p:txBody>
      </p:sp>
    </p:spTree>
    <p:extLst>
      <p:ext uri="{BB962C8B-B14F-4D97-AF65-F5344CB8AC3E}">
        <p14:creationId xmlns:p14="http://schemas.microsoft.com/office/powerpoint/2010/main" val="3122266141"/>
      </p:ext>
    </p:extLst>
  </p:cSld>
  <p:clrMapOvr>
    <a:masterClrMapping/>
  </p:clrMapOvr>
  <p:transition spd="med">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baseline="0"/>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b="1" i="0" baseline="0"/>
            </a:lvl1pPr>
            <a:lvl2pPr>
              <a:defRPr b="1" i="0" baseline="0"/>
            </a:lvl2pPr>
            <a:lvl3pPr>
              <a:defRPr b="1" i="0" baseline="0"/>
            </a:lvl3pPr>
            <a:lvl4pPr>
              <a:defRPr b="1" i="0" baseline="0"/>
            </a:lvl4pPr>
            <a:lvl5pPr>
              <a:defRPr b="1" i="0"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73287736"/>
      </p:ext>
    </p:extLst>
  </p:cSld>
  <p:clrMapOvr>
    <a:masterClrMapping/>
  </p:clrMapOvr>
  <p:transition spd="med">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lvl1pPr>
              <a:defRPr b="1"/>
            </a:lvl1p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a:bodyPr>
          <a:lstStyle>
            <a:lvl1pPr>
              <a:defRPr b="1"/>
            </a:lvl1pPr>
          </a:lstStyle>
          <a:p>
            <a:pPr lvl="0"/>
            <a:r>
              <a:rPr lang="en-US" noProof="0" dirty="0"/>
              <a:t>Click</a:t>
            </a:r>
          </a:p>
        </p:txBody>
      </p:sp>
    </p:spTree>
    <p:extLst>
      <p:ext uri="{BB962C8B-B14F-4D97-AF65-F5344CB8AC3E}">
        <p14:creationId xmlns:p14="http://schemas.microsoft.com/office/powerpoint/2010/main" val="784106945"/>
      </p:ext>
    </p:extLst>
  </p:cSld>
  <p:clrMapOvr>
    <a:masterClrMapping/>
  </p:clrMapOvr>
  <p:transition spd="med">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620000" cy="990600"/>
          </a:xfrm>
        </p:spPr>
        <p:txBody>
          <a:bodyPr/>
          <a:lstStyle>
            <a:lvl1pPr>
              <a:defRPr b="1"/>
            </a:lvl1pPr>
          </a:lstStyle>
          <a:p>
            <a:r>
              <a:rPr lang="en-US" dirty="0"/>
              <a:t>Click to edit Master title style</a:t>
            </a:r>
          </a:p>
        </p:txBody>
      </p:sp>
      <p:sp>
        <p:nvSpPr>
          <p:cNvPr id="4" name="Content Placeholder 3"/>
          <p:cNvSpPr>
            <a:spLocks noGrp="1"/>
          </p:cNvSpPr>
          <p:nvPr>
            <p:ph sz="quarter" idx="10"/>
          </p:nvPr>
        </p:nvSpPr>
        <p:spPr>
          <a:xfrm>
            <a:off x="609600" y="1905000"/>
            <a:ext cx="35814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11"/>
          </p:nvPr>
        </p:nvSpPr>
        <p:spPr>
          <a:xfrm>
            <a:off x="4419600" y="1905000"/>
            <a:ext cx="38100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94394885"/>
      </p:ext>
    </p:extLst>
  </p:cSld>
  <p:clrMapOvr>
    <a:masterClrMapping/>
  </p:clrMapOvr>
  <p:transition spd="med">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vl1pPr>
          </a:lstStyle>
          <a:p>
            <a:pPr lvl="0"/>
            <a:endParaRPr lang="en-US" noProof="0" dirty="0"/>
          </a:p>
        </p:txBody>
      </p:sp>
    </p:spTree>
    <p:extLst>
      <p:ext uri="{BB962C8B-B14F-4D97-AF65-F5344CB8AC3E}">
        <p14:creationId xmlns:p14="http://schemas.microsoft.com/office/powerpoint/2010/main" val="1189495710"/>
      </p:ext>
    </p:extLst>
  </p:cSld>
  <p:clrMapOvr>
    <a:masterClrMapping/>
  </p:clrMapOvr>
  <p:transition spd="med">
    <p:random/>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theme" Target="../theme/theme2.xml"/><Relationship Id="rId1"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image" Target="../media/image6.jpg"/><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theme" Target="../theme/theme3.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image" Target="../media/image9.jp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4.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7">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0" y="457200"/>
            <a:ext cx="50292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3505200" y="1676400"/>
            <a:ext cx="55626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85054434"/>
      </p:ext>
    </p:extLst>
  </p:cSld>
  <p:clrMap bg1="dk2" tx1="lt1" bg2="dk1" tx2="lt2" accent1="accent1" accent2="accent2" accent3="accent3" accent4="accent4" accent5="accent5" accent6="accent6" hlink="hlink" folHlink="folHlink"/>
  <p:sldLayoutIdLst>
    <p:sldLayoutId id="2147486566" r:id="rId1"/>
    <p:sldLayoutId id="2147486567" r:id="rId2"/>
    <p:sldLayoutId id="2147486568" r:id="rId3"/>
    <p:sldLayoutId id="2147486569" r:id="rId4"/>
    <p:sldLayoutId id="2147486570" r:id="rId5"/>
  </p:sldLayoutIdLst>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anim calcmode="lin" valueType="num">
                                      <p:cBhvr>
                                        <p:cTn id="7" dur="500" fill="hold"/>
                                        <p:tgtEl>
                                          <p:spTgt spid="102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02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027">
                                            <p:txEl>
                                              <p:pRg st="1" end="1"/>
                                            </p:txEl>
                                          </p:spTgt>
                                        </p:tgtEl>
                                        <p:attrNameLst>
                                          <p:attrName>style.visibility</p:attrName>
                                        </p:attrNameLst>
                                      </p:cBhvr>
                                      <p:to>
                                        <p:strVal val="visible"/>
                                      </p:to>
                                    </p:set>
                                    <p:anim calcmode="lin" valueType="num">
                                      <p:cBhvr>
                                        <p:cTn id="13" dur="500" fill="hold"/>
                                        <p:tgtEl>
                                          <p:spTgt spid="102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102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1027">
                                            <p:txEl>
                                              <p:pRg st="2" end="2"/>
                                            </p:txEl>
                                          </p:spTgt>
                                        </p:tgtEl>
                                        <p:attrNameLst>
                                          <p:attrName>style.visibility</p:attrName>
                                        </p:attrNameLst>
                                      </p:cBhvr>
                                      <p:to>
                                        <p:strVal val="visible"/>
                                      </p:to>
                                    </p:set>
                                    <p:anim calcmode="lin" valueType="num">
                                      <p:cBhvr>
                                        <p:cTn id="19" dur="500" fill="hold"/>
                                        <p:tgtEl>
                                          <p:spTgt spid="1027">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102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1027">
                                            <p:txEl>
                                              <p:pRg st="3" end="3"/>
                                            </p:txEl>
                                          </p:spTgt>
                                        </p:tgtEl>
                                        <p:attrNameLst>
                                          <p:attrName>style.visibility</p:attrName>
                                        </p:attrNameLst>
                                      </p:cBhvr>
                                      <p:to>
                                        <p:strVal val="visible"/>
                                      </p:to>
                                    </p:set>
                                    <p:anim calcmode="lin" valueType="num">
                                      <p:cBhvr>
                                        <p:cTn id="25" dur="500" fill="hold"/>
                                        <p:tgtEl>
                                          <p:spTgt spid="102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1027">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1027">
                                            <p:txEl>
                                              <p:pRg st="4" end="4"/>
                                            </p:txEl>
                                          </p:spTgt>
                                        </p:tgtEl>
                                        <p:attrNameLst>
                                          <p:attrName>style.visibility</p:attrName>
                                        </p:attrNameLst>
                                      </p:cBhvr>
                                      <p:to>
                                        <p:strVal val="visible"/>
                                      </p:to>
                                    </p:set>
                                    <p:anim calcmode="lin" valueType="num">
                                      <p:cBhvr>
                                        <p:cTn id="31" dur="500" fill="hold"/>
                                        <p:tgtEl>
                                          <p:spTgt spid="1027">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1027">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tmplLst>
          <p:tmpl lvl="1">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2">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3">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4">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5">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Lst>
      </p:bldP>
    </p:bldLst>
  </p:timing>
  <p:txStyles>
    <p:titleStyle>
      <a:lvl1pPr algn="ctr" rtl="0" eaLnBrk="0" fontAlgn="base" hangingPunct="0">
        <a:spcBef>
          <a:spcPct val="0"/>
        </a:spcBef>
        <a:spcAft>
          <a:spcPct val="0"/>
        </a:spcAft>
        <a:defRPr sz="3600" b="1">
          <a:solidFill>
            <a:srgbClr val="FFCCFF"/>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2pPr>
      <a:lvl3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3pPr>
      <a:lvl4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4pPr>
      <a:lvl5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5pPr>
      <a:lvl6pPr marL="4572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6pPr>
      <a:lvl7pPr marL="9144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7pPr>
      <a:lvl8pPr marL="13716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8pPr>
      <a:lvl9pPr marL="18288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9pPr>
    </p:titleStyle>
    <p:bodyStyle>
      <a:lvl1pPr marL="342900" indent="-342900" algn="l" rtl="0" eaLnBrk="0" fontAlgn="base" hangingPunct="0">
        <a:spcBef>
          <a:spcPct val="20000"/>
        </a:spcBef>
        <a:spcAft>
          <a:spcPct val="0"/>
        </a:spcAft>
        <a:buChar char="•"/>
        <a:defRPr sz="3200" b="1">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b="1">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har char="•"/>
        <a:defRPr sz="2400" b="1">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6pPr>
      <a:lvl7pPr marL="29718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7pPr>
      <a:lvl8pPr marL="34290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8pPr>
      <a:lvl9pPr marL="38862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0" y="457200"/>
            <a:ext cx="50292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3505200" y="1676400"/>
            <a:ext cx="55626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85752229"/>
      </p:ext>
    </p:extLst>
  </p:cSld>
  <p:clrMap bg1="dk2" tx1="lt1" bg2="dk1" tx2="lt2" accent1="accent1" accent2="accent2" accent3="accent3" accent4="accent4" accent5="accent5" accent6="accent6" hlink="hlink" folHlink="folHlink"/>
  <p:sldLayoutIdLst>
    <p:sldLayoutId id="2147486579" r:id="rId1"/>
  </p:sldLayoutIdLst>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anim calcmode="lin" valueType="num">
                                      <p:cBhvr>
                                        <p:cTn id="7" dur="500" fill="hold"/>
                                        <p:tgtEl>
                                          <p:spTgt spid="102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02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027">
                                            <p:txEl>
                                              <p:pRg st="1" end="1"/>
                                            </p:txEl>
                                          </p:spTgt>
                                        </p:tgtEl>
                                        <p:attrNameLst>
                                          <p:attrName>style.visibility</p:attrName>
                                        </p:attrNameLst>
                                      </p:cBhvr>
                                      <p:to>
                                        <p:strVal val="visible"/>
                                      </p:to>
                                    </p:set>
                                    <p:anim calcmode="lin" valueType="num">
                                      <p:cBhvr>
                                        <p:cTn id="13" dur="500" fill="hold"/>
                                        <p:tgtEl>
                                          <p:spTgt spid="102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102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1027">
                                            <p:txEl>
                                              <p:pRg st="2" end="2"/>
                                            </p:txEl>
                                          </p:spTgt>
                                        </p:tgtEl>
                                        <p:attrNameLst>
                                          <p:attrName>style.visibility</p:attrName>
                                        </p:attrNameLst>
                                      </p:cBhvr>
                                      <p:to>
                                        <p:strVal val="visible"/>
                                      </p:to>
                                    </p:set>
                                    <p:anim calcmode="lin" valueType="num">
                                      <p:cBhvr>
                                        <p:cTn id="19" dur="500" fill="hold"/>
                                        <p:tgtEl>
                                          <p:spTgt spid="1027">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102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1027">
                                            <p:txEl>
                                              <p:pRg st="3" end="3"/>
                                            </p:txEl>
                                          </p:spTgt>
                                        </p:tgtEl>
                                        <p:attrNameLst>
                                          <p:attrName>style.visibility</p:attrName>
                                        </p:attrNameLst>
                                      </p:cBhvr>
                                      <p:to>
                                        <p:strVal val="visible"/>
                                      </p:to>
                                    </p:set>
                                    <p:anim calcmode="lin" valueType="num">
                                      <p:cBhvr>
                                        <p:cTn id="25" dur="500" fill="hold"/>
                                        <p:tgtEl>
                                          <p:spTgt spid="102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1027">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1027">
                                            <p:txEl>
                                              <p:pRg st="4" end="4"/>
                                            </p:txEl>
                                          </p:spTgt>
                                        </p:tgtEl>
                                        <p:attrNameLst>
                                          <p:attrName>style.visibility</p:attrName>
                                        </p:attrNameLst>
                                      </p:cBhvr>
                                      <p:to>
                                        <p:strVal val="visible"/>
                                      </p:to>
                                    </p:set>
                                    <p:anim calcmode="lin" valueType="num">
                                      <p:cBhvr>
                                        <p:cTn id="31" dur="500" fill="hold"/>
                                        <p:tgtEl>
                                          <p:spTgt spid="1027">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1027">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tmplLst>
          <p:tmpl lvl="1">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2">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3">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4">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5">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Lst>
      </p:bldP>
    </p:bldLst>
  </p:timing>
  <p:txStyles>
    <p:titleStyle>
      <a:lvl1pPr algn="ctr" rtl="0" eaLnBrk="0" fontAlgn="base" hangingPunct="0">
        <a:spcBef>
          <a:spcPct val="0"/>
        </a:spcBef>
        <a:spcAft>
          <a:spcPct val="0"/>
        </a:spcAft>
        <a:defRPr sz="3600" b="1">
          <a:solidFill>
            <a:srgbClr val="FFCCFF"/>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2pPr>
      <a:lvl3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3pPr>
      <a:lvl4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4pPr>
      <a:lvl5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5pPr>
      <a:lvl6pPr marL="4572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6pPr>
      <a:lvl7pPr marL="9144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7pPr>
      <a:lvl8pPr marL="13716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8pPr>
      <a:lvl9pPr marL="18288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9pPr>
    </p:titleStyle>
    <p:bodyStyle>
      <a:lvl1pPr marL="342900" indent="-342900" algn="l" rtl="0" eaLnBrk="0" fontAlgn="base" hangingPunct="0">
        <a:spcBef>
          <a:spcPct val="20000"/>
        </a:spcBef>
        <a:spcAft>
          <a:spcPct val="0"/>
        </a:spcAft>
        <a:buChar char="•"/>
        <a:defRPr sz="3200" b="1">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b="1">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har char="•"/>
        <a:defRPr sz="2400" b="1">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6pPr>
      <a:lvl7pPr marL="29718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7pPr>
      <a:lvl8pPr marL="34290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8pPr>
      <a:lvl9pPr marL="38862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7">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0" y="457200"/>
            <a:ext cx="50292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3505200" y="1676400"/>
            <a:ext cx="55626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5344276"/>
      </p:ext>
    </p:extLst>
  </p:cSld>
  <p:clrMap bg1="dk2" tx1="lt1" bg2="dk1" tx2="lt2" accent1="accent1" accent2="accent2" accent3="accent3" accent4="accent4" accent5="accent5" accent6="accent6" hlink="hlink" folHlink="folHlink"/>
  <p:sldLayoutIdLst>
    <p:sldLayoutId id="2147486581" r:id="rId1"/>
    <p:sldLayoutId id="2147486582" r:id="rId2"/>
    <p:sldLayoutId id="2147486583" r:id="rId3"/>
    <p:sldLayoutId id="2147486584" r:id="rId4"/>
    <p:sldLayoutId id="2147486585" r:id="rId5"/>
  </p:sldLayoutIdLst>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anim calcmode="lin" valueType="num">
                                      <p:cBhvr>
                                        <p:cTn id="7" dur="500" fill="hold"/>
                                        <p:tgtEl>
                                          <p:spTgt spid="102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02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027">
                                            <p:txEl>
                                              <p:pRg st="1" end="1"/>
                                            </p:txEl>
                                          </p:spTgt>
                                        </p:tgtEl>
                                        <p:attrNameLst>
                                          <p:attrName>style.visibility</p:attrName>
                                        </p:attrNameLst>
                                      </p:cBhvr>
                                      <p:to>
                                        <p:strVal val="visible"/>
                                      </p:to>
                                    </p:set>
                                    <p:anim calcmode="lin" valueType="num">
                                      <p:cBhvr>
                                        <p:cTn id="13" dur="500" fill="hold"/>
                                        <p:tgtEl>
                                          <p:spTgt spid="102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102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1027">
                                            <p:txEl>
                                              <p:pRg st="2" end="2"/>
                                            </p:txEl>
                                          </p:spTgt>
                                        </p:tgtEl>
                                        <p:attrNameLst>
                                          <p:attrName>style.visibility</p:attrName>
                                        </p:attrNameLst>
                                      </p:cBhvr>
                                      <p:to>
                                        <p:strVal val="visible"/>
                                      </p:to>
                                    </p:set>
                                    <p:anim calcmode="lin" valueType="num">
                                      <p:cBhvr>
                                        <p:cTn id="19" dur="500" fill="hold"/>
                                        <p:tgtEl>
                                          <p:spTgt spid="1027">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102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1027">
                                            <p:txEl>
                                              <p:pRg st="3" end="3"/>
                                            </p:txEl>
                                          </p:spTgt>
                                        </p:tgtEl>
                                        <p:attrNameLst>
                                          <p:attrName>style.visibility</p:attrName>
                                        </p:attrNameLst>
                                      </p:cBhvr>
                                      <p:to>
                                        <p:strVal val="visible"/>
                                      </p:to>
                                    </p:set>
                                    <p:anim calcmode="lin" valueType="num">
                                      <p:cBhvr>
                                        <p:cTn id="25" dur="500" fill="hold"/>
                                        <p:tgtEl>
                                          <p:spTgt spid="102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1027">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1027">
                                            <p:txEl>
                                              <p:pRg st="4" end="4"/>
                                            </p:txEl>
                                          </p:spTgt>
                                        </p:tgtEl>
                                        <p:attrNameLst>
                                          <p:attrName>style.visibility</p:attrName>
                                        </p:attrNameLst>
                                      </p:cBhvr>
                                      <p:to>
                                        <p:strVal val="visible"/>
                                      </p:to>
                                    </p:set>
                                    <p:anim calcmode="lin" valueType="num">
                                      <p:cBhvr>
                                        <p:cTn id="31" dur="500" fill="hold"/>
                                        <p:tgtEl>
                                          <p:spTgt spid="1027">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1027">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tmplLst>
          <p:tmpl lvl="1">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2">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3">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4">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5">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Lst>
      </p:bldP>
    </p:bldLst>
  </p:timing>
  <p:txStyles>
    <p:titleStyle>
      <a:lvl1pPr algn="ctr" rtl="0" eaLnBrk="0" fontAlgn="base" hangingPunct="0">
        <a:spcBef>
          <a:spcPct val="0"/>
        </a:spcBef>
        <a:spcAft>
          <a:spcPct val="0"/>
        </a:spcAft>
        <a:defRPr sz="3600" b="1">
          <a:solidFill>
            <a:srgbClr val="FFCCFF"/>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2pPr>
      <a:lvl3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3pPr>
      <a:lvl4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4pPr>
      <a:lvl5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5pPr>
      <a:lvl6pPr marL="4572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6pPr>
      <a:lvl7pPr marL="9144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7pPr>
      <a:lvl8pPr marL="13716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8pPr>
      <a:lvl9pPr marL="18288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9pPr>
    </p:titleStyle>
    <p:bodyStyle>
      <a:lvl1pPr marL="342900" indent="-342900" algn="l" rtl="0" eaLnBrk="0" fontAlgn="base" hangingPunct="0">
        <a:spcBef>
          <a:spcPct val="20000"/>
        </a:spcBef>
        <a:spcAft>
          <a:spcPct val="0"/>
        </a:spcAft>
        <a:buChar char="•"/>
        <a:defRPr sz="3200" b="1">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b="1">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har char="•"/>
        <a:defRPr sz="2400" b="1">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6pPr>
      <a:lvl7pPr marL="29718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7pPr>
      <a:lvl8pPr marL="34290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8pPr>
      <a:lvl9pPr marL="38862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7">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0" y="457200"/>
            <a:ext cx="50292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3505200" y="1676400"/>
            <a:ext cx="55626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78744824"/>
      </p:ext>
    </p:extLst>
  </p:cSld>
  <p:clrMap bg1="dk2" tx1="lt1" bg2="dk1" tx2="lt2" accent1="accent1" accent2="accent2" accent3="accent3" accent4="accent4" accent5="accent5" accent6="accent6" hlink="hlink" folHlink="folHlink"/>
  <p:sldLayoutIdLst>
    <p:sldLayoutId id="2147486587" r:id="rId1"/>
    <p:sldLayoutId id="2147486588" r:id="rId2"/>
    <p:sldLayoutId id="2147486589" r:id="rId3"/>
    <p:sldLayoutId id="2147486590" r:id="rId4"/>
    <p:sldLayoutId id="2147486591" r:id="rId5"/>
  </p:sldLayoutIdLst>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anim calcmode="lin" valueType="num">
                                      <p:cBhvr>
                                        <p:cTn id="7" dur="500" fill="hold"/>
                                        <p:tgtEl>
                                          <p:spTgt spid="102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02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027">
                                            <p:txEl>
                                              <p:pRg st="1" end="1"/>
                                            </p:txEl>
                                          </p:spTgt>
                                        </p:tgtEl>
                                        <p:attrNameLst>
                                          <p:attrName>style.visibility</p:attrName>
                                        </p:attrNameLst>
                                      </p:cBhvr>
                                      <p:to>
                                        <p:strVal val="visible"/>
                                      </p:to>
                                    </p:set>
                                    <p:anim calcmode="lin" valueType="num">
                                      <p:cBhvr>
                                        <p:cTn id="13" dur="500" fill="hold"/>
                                        <p:tgtEl>
                                          <p:spTgt spid="102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102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1027">
                                            <p:txEl>
                                              <p:pRg st="2" end="2"/>
                                            </p:txEl>
                                          </p:spTgt>
                                        </p:tgtEl>
                                        <p:attrNameLst>
                                          <p:attrName>style.visibility</p:attrName>
                                        </p:attrNameLst>
                                      </p:cBhvr>
                                      <p:to>
                                        <p:strVal val="visible"/>
                                      </p:to>
                                    </p:set>
                                    <p:anim calcmode="lin" valueType="num">
                                      <p:cBhvr>
                                        <p:cTn id="19" dur="500" fill="hold"/>
                                        <p:tgtEl>
                                          <p:spTgt spid="1027">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102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1027">
                                            <p:txEl>
                                              <p:pRg st="3" end="3"/>
                                            </p:txEl>
                                          </p:spTgt>
                                        </p:tgtEl>
                                        <p:attrNameLst>
                                          <p:attrName>style.visibility</p:attrName>
                                        </p:attrNameLst>
                                      </p:cBhvr>
                                      <p:to>
                                        <p:strVal val="visible"/>
                                      </p:to>
                                    </p:set>
                                    <p:anim calcmode="lin" valueType="num">
                                      <p:cBhvr>
                                        <p:cTn id="25" dur="500" fill="hold"/>
                                        <p:tgtEl>
                                          <p:spTgt spid="102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1027">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1027">
                                            <p:txEl>
                                              <p:pRg st="4" end="4"/>
                                            </p:txEl>
                                          </p:spTgt>
                                        </p:tgtEl>
                                        <p:attrNameLst>
                                          <p:attrName>style.visibility</p:attrName>
                                        </p:attrNameLst>
                                      </p:cBhvr>
                                      <p:to>
                                        <p:strVal val="visible"/>
                                      </p:to>
                                    </p:set>
                                    <p:anim calcmode="lin" valueType="num">
                                      <p:cBhvr>
                                        <p:cTn id="31" dur="500" fill="hold"/>
                                        <p:tgtEl>
                                          <p:spTgt spid="1027">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1027">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tmplLst>
          <p:tmpl lvl="1">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2">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3">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4">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5">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Lst>
      </p:bldP>
    </p:bldLst>
  </p:timing>
  <p:txStyles>
    <p:titleStyle>
      <a:lvl1pPr algn="ctr" rtl="0" eaLnBrk="0" fontAlgn="base" hangingPunct="0">
        <a:spcBef>
          <a:spcPct val="0"/>
        </a:spcBef>
        <a:spcAft>
          <a:spcPct val="0"/>
        </a:spcAft>
        <a:defRPr sz="3600" b="1">
          <a:solidFill>
            <a:srgbClr val="FFCCFF"/>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2pPr>
      <a:lvl3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3pPr>
      <a:lvl4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4pPr>
      <a:lvl5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5pPr>
      <a:lvl6pPr marL="4572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6pPr>
      <a:lvl7pPr marL="9144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7pPr>
      <a:lvl8pPr marL="13716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8pPr>
      <a:lvl9pPr marL="18288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9pPr>
    </p:titleStyle>
    <p:bodyStyle>
      <a:lvl1pPr marL="342900" indent="-342900" algn="l" rtl="0" eaLnBrk="0" fontAlgn="base" hangingPunct="0">
        <a:spcBef>
          <a:spcPct val="20000"/>
        </a:spcBef>
        <a:spcAft>
          <a:spcPct val="0"/>
        </a:spcAft>
        <a:buChar char="•"/>
        <a:defRPr sz="3200" b="1">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b="1">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har char="•"/>
        <a:defRPr sz="2400" b="1">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6pPr>
      <a:lvl7pPr marL="29718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7pPr>
      <a:lvl8pPr marL="34290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8pPr>
      <a:lvl9pPr marL="38862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slide" Target="slide13.xml"/><Relationship Id="rId5" Type="http://schemas.openxmlformats.org/officeDocument/2006/relationships/slide" Target="slide12.xml"/><Relationship Id="rId4" Type="http://schemas.openxmlformats.org/officeDocument/2006/relationships/slide" Target="slide11.xml"/></Relationships>
</file>

<file path=ppt/slides/_rels/slide5.xml.rels><?xml version="1.0" encoding="UTF-8" standalone="yes"?>
<Relationships xmlns="http://schemas.openxmlformats.org/package/2006/relationships"><Relationship Id="rId3" Type="http://schemas.openxmlformats.org/officeDocument/2006/relationships/image" Target="../media/image13.jpg"/><Relationship Id="rId7" Type="http://schemas.openxmlformats.org/officeDocument/2006/relationships/slide" Target="slide17.xml"/><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slide" Target="slide16.xml"/><Relationship Id="rId5" Type="http://schemas.openxmlformats.org/officeDocument/2006/relationships/slide" Target="slide15.xml"/><Relationship Id="rId4" Type="http://schemas.openxmlformats.org/officeDocument/2006/relationships/slide" Target="slide14.xml"/></Relationships>
</file>

<file path=ppt/slides/_rels/slide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slide" Target="slide18.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slide" Target="slide4.xml"/></Relationships>
</file>

<file path=ppt/slides/_rels/slide1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slide" Target="slide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5FAEF-7E96-4BD6-9FDF-4B611944AD65}"/>
              </a:ext>
            </a:extLst>
          </p:cNvPr>
          <p:cNvSpPr>
            <a:spLocks noGrp="1"/>
          </p:cNvSpPr>
          <p:nvPr>
            <p:ph type="ctrTitle"/>
          </p:nvPr>
        </p:nvSpPr>
        <p:spPr/>
        <p:txBody>
          <a:bodyPr/>
          <a:lstStyle/>
          <a:p>
            <a:r>
              <a:rPr lang="en-US" dirty="0"/>
              <a:t>Allusions Images Symbols: How to Study Bible Prophecy</a:t>
            </a:r>
          </a:p>
        </p:txBody>
      </p:sp>
      <p:sp>
        <p:nvSpPr>
          <p:cNvPr id="3" name="Subtitle 2">
            <a:extLst>
              <a:ext uri="{FF2B5EF4-FFF2-40B4-BE49-F238E27FC236}">
                <a16:creationId xmlns:a16="http://schemas.microsoft.com/office/drawing/2014/main" id="{B4E3C7B8-D982-4C44-958A-7A450720603E}"/>
              </a:ext>
            </a:extLst>
          </p:cNvPr>
          <p:cNvSpPr>
            <a:spLocks noGrp="1"/>
          </p:cNvSpPr>
          <p:nvPr>
            <p:ph type="subTitle" idx="1"/>
          </p:nvPr>
        </p:nvSpPr>
        <p:spPr>
          <a:xfrm>
            <a:off x="4191000" y="3581400"/>
            <a:ext cx="4495800" cy="1524000"/>
          </a:xfrm>
        </p:spPr>
        <p:txBody>
          <a:bodyPr/>
          <a:lstStyle/>
          <a:p>
            <a:r>
              <a:rPr lang="en-US" dirty="0"/>
              <a:t>Lesson 10</a:t>
            </a:r>
          </a:p>
          <a:p>
            <a:r>
              <a:rPr lang="en-US" dirty="0"/>
              <a:t>Upon Whom the Ends Have Come</a:t>
            </a:r>
          </a:p>
        </p:txBody>
      </p:sp>
    </p:spTree>
    <p:extLst>
      <p:ext uri="{BB962C8B-B14F-4D97-AF65-F5344CB8AC3E}">
        <p14:creationId xmlns:p14="http://schemas.microsoft.com/office/powerpoint/2010/main" val="1965342998"/>
      </p:ext>
    </p:extLst>
  </p:cSld>
  <p:clrMapOvr>
    <a:masterClrMapping/>
  </p:clrMapOvr>
  <p:transition spd="med">
    <p:random/>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F6CD6-D8F2-4225-BE06-B675328C0FD7}"/>
              </a:ext>
            </a:extLst>
          </p:cNvPr>
          <p:cNvSpPr>
            <a:spLocks noGrp="1"/>
          </p:cNvSpPr>
          <p:nvPr>
            <p:ph type="title"/>
          </p:nvPr>
        </p:nvSpPr>
        <p:spPr/>
        <p:txBody>
          <a:bodyPr/>
          <a:lstStyle/>
          <a:p>
            <a:r>
              <a:rPr lang="en-US" dirty="0"/>
              <a:t>Memory Text</a:t>
            </a:r>
            <a:br>
              <a:rPr lang="en-US" dirty="0"/>
            </a:br>
            <a:r>
              <a:rPr lang="en-US" dirty="0">
                <a:effectLst>
                  <a:outerShdw blurRad="38100" dist="38100" dir="2700000" algn="tl">
                    <a:srgbClr val="000000">
                      <a:alpha val="43137"/>
                    </a:srgbClr>
                  </a:outerShdw>
                </a:effectLst>
              </a:rPr>
              <a:t>1 Corinthians 10:11 NKJV</a:t>
            </a:r>
            <a:endParaRPr lang="en-US" dirty="0"/>
          </a:p>
        </p:txBody>
      </p:sp>
      <p:sp>
        <p:nvSpPr>
          <p:cNvPr id="3" name="Content Placeholder 2">
            <a:extLst>
              <a:ext uri="{FF2B5EF4-FFF2-40B4-BE49-F238E27FC236}">
                <a16:creationId xmlns:a16="http://schemas.microsoft.com/office/drawing/2014/main" id="{7259665F-74DE-4F3E-AE54-1D1587903795}"/>
              </a:ext>
            </a:extLst>
          </p:cNvPr>
          <p:cNvSpPr>
            <a:spLocks noGrp="1"/>
          </p:cNvSpPr>
          <p:nvPr>
            <p:ph idx="1"/>
          </p:nvPr>
        </p:nvSpPr>
        <p:spPr>
          <a:xfrm>
            <a:off x="3505200" y="1676400"/>
            <a:ext cx="5562600" cy="5181600"/>
          </a:xfrm>
        </p:spPr>
        <p:txBody>
          <a:bodyPr>
            <a:normAutofit fontScale="70000" lnSpcReduction="20000"/>
          </a:bodyPr>
          <a:lstStyle/>
          <a:p>
            <a:r>
              <a:rPr lang="en-US" dirty="0">
                <a:effectLst>
                  <a:outerShdw blurRad="38100" dist="38100" dir="2700000" algn="tl">
                    <a:srgbClr val="000000">
                      <a:alpha val="43137"/>
                    </a:srgbClr>
                  </a:outerShdw>
                </a:effectLst>
              </a:rPr>
              <a:t>Now all these things happened to them as examples, and they were written for our admonition, upon whom the ends of the ages have come. </a:t>
            </a:r>
            <a:r>
              <a:rPr lang="en-US" baseline="30000" dirty="0">
                <a:effectLst>
                  <a:outerShdw blurRad="38100" dist="38100" dir="2700000" algn="tl">
                    <a:srgbClr val="000000">
                      <a:alpha val="43137"/>
                    </a:srgbClr>
                  </a:outerShdw>
                </a:effectLst>
              </a:rPr>
              <a:t>12</a:t>
            </a:r>
            <a:r>
              <a:rPr lang="en-US" dirty="0">
                <a:effectLst>
                  <a:outerShdw blurRad="38100" dist="38100" dir="2700000" algn="tl">
                    <a:srgbClr val="000000">
                      <a:alpha val="43137"/>
                    </a:srgbClr>
                  </a:outerShdw>
                </a:effectLst>
              </a:rPr>
              <a:t> Therefore let him who thinks he stands take heed lest he fall.</a:t>
            </a:r>
          </a:p>
          <a:p>
            <a:r>
              <a:rPr lang="en-US" dirty="0">
                <a:effectLst>
                  <a:outerShdw blurRad="38100" dist="38100" dir="2700000" algn="tl">
                    <a:srgbClr val="000000">
                      <a:alpha val="43137"/>
                    </a:srgbClr>
                  </a:outerShdw>
                </a:effectLst>
              </a:rPr>
              <a:t>Of whom is Paul speaking when he says “these things happened to </a:t>
            </a:r>
            <a:r>
              <a:rPr lang="en-US" u="sng" dirty="0">
                <a:effectLst>
                  <a:outerShdw blurRad="38100" dist="38100" dir="2700000" algn="tl">
                    <a:srgbClr val="000000">
                      <a:alpha val="43137"/>
                    </a:srgbClr>
                  </a:outerShdw>
                </a:effectLst>
              </a:rPr>
              <a:t>them</a:t>
            </a:r>
            <a:r>
              <a:rPr lang="en-US" dirty="0">
                <a:effectLst>
                  <a:outerShdw blurRad="38100" dist="38100" dir="2700000" algn="tl">
                    <a:srgbClr val="000000">
                      <a:alpha val="43137"/>
                    </a:srgbClr>
                  </a:outerShdw>
                </a:effectLst>
              </a:rPr>
              <a:t>?”</a:t>
            </a:r>
          </a:p>
          <a:p>
            <a:r>
              <a:rPr lang="en-US" dirty="0">
                <a:effectLst>
                  <a:outerShdw blurRad="38100" dist="38100" dir="2700000" algn="tl">
                    <a:srgbClr val="000000">
                      <a:alpha val="43137"/>
                    </a:srgbClr>
                  </a:outerShdw>
                </a:effectLst>
              </a:rPr>
              <a:t>What happened to these people when they sinned against the Lord in the wilderness?</a:t>
            </a:r>
          </a:p>
          <a:p>
            <a:r>
              <a:rPr lang="en-US" dirty="0">
                <a:effectLst>
                  <a:outerShdw blurRad="38100" dist="38100" dir="2700000" algn="tl">
                    <a:srgbClr val="000000">
                      <a:alpha val="43137"/>
                    </a:srgbClr>
                  </a:outerShdw>
                </a:effectLst>
              </a:rPr>
              <a:t>Why is it important for us to read about what happened to them?</a:t>
            </a:r>
          </a:p>
          <a:p>
            <a:r>
              <a:rPr lang="en-US" dirty="0">
                <a:effectLst>
                  <a:outerShdw blurRad="38100" dist="38100" dir="2700000" algn="tl">
                    <a:srgbClr val="000000">
                      <a:alpha val="43137"/>
                    </a:srgbClr>
                  </a:outerShdw>
                </a:effectLst>
              </a:rPr>
              <a:t>Is God’s retributive judgment unjust? Why or why not?</a:t>
            </a:r>
          </a:p>
        </p:txBody>
      </p:sp>
    </p:spTree>
    <p:extLst>
      <p:ext uri="{BB962C8B-B14F-4D97-AF65-F5344CB8AC3E}">
        <p14:creationId xmlns:p14="http://schemas.microsoft.com/office/powerpoint/2010/main" val="1234819987"/>
      </p:ext>
    </p:extLst>
  </p:cSld>
  <p:clrMapOvr>
    <a:masterClrMapping/>
  </p:clrMapOvr>
  <p:transition spd="med">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60D36-2388-AC08-4334-6384730549FA}"/>
              </a:ext>
            </a:extLst>
          </p:cNvPr>
          <p:cNvSpPr>
            <a:spLocks noGrp="1"/>
          </p:cNvSpPr>
          <p:nvPr>
            <p:ph type="title"/>
          </p:nvPr>
        </p:nvSpPr>
        <p:spPr/>
        <p:txBody>
          <a:bodyPr/>
          <a:lstStyle/>
          <a:p>
            <a:r>
              <a:rPr lang="en-US" dirty="0"/>
              <a:t>Overview</a:t>
            </a:r>
          </a:p>
        </p:txBody>
      </p:sp>
      <p:sp>
        <p:nvSpPr>
          <p:cNvPr id="3" name="Content Placeholder 2">
            <a:extLst>
              <a:ext uri="{FF2B5EF4-FFF2-40B4-BE49-F238E27FC236}">
                <a16:creationId xmlns:a16="http://schemas.microsoft.com/office/drawing/2014/main" id="{1B8E8C4C-98C0-09F3-CBC8-6C9F13747735}"/>
              </a:ext>
            </a:extLst>
          </p:cNvPr>
          <p:cNvSpPr>
            <a:spLocks noGrp="1"/>
          </p:cNvSpPr>
          <p:nvPr>
            <p:ph idx="1"/>
          </p:nvPr>
        </p:nvSpPr>
        <p:spPr>
          <a:xfrm>
            <a:off x="3505200" y="1676400"/>
            <a:ext cx="5638800" cy="5181600"/>
          </a:xfrm>
        </p:spPr>
        <p:txBody>
          <a:bodyPr>
            <a:normAutofit fontScale="92500" lnSpcReduction="20000"/>
          </a:bodyPr>
          <a:lstStyle/>
          <a:p>
            <a:r>
              <a:rPr lang="en-US" dirty="0"/>
              <a:t>The OT Scriptures are full of examples of God’s judgment on wickedness and sin.  They teach us that God will by no means pardon the guilty but bring every work into judgment.  Our only hope as sinners is to be “in Christ” where there is no condemnation.</a:t>
            </a:r>
          </a:p>
          <a:p>
            <a:pPr lvl="1"/>
            <a:r>
              <a:rPr lang="en-US" dirty="0"/>
              <a:t>Noah and Judgment</a:t>
            </a:r>
          </a:p>
          <a:p>
            <a:pPr lvl="1"/>
            <a:r>
              <a:rPr lang="en-US" dirty="0"/>
              <a:t>Sodom and Judgment</a:t>
            </a:r>
          </a:p>
          <a:p>
            <a:pPr lvl="1"/>
            <a:r>
              <a:rPr lang="en-US" dirty="0"/>
              <a:t>Judgement is Coming</a:t>
            </a:r>
          </a:p>
          <a:p>
            <a:pPr lvl="1"/>
            <a:r>
              <a:rPr lang="en-US" dirty="0"/>
              <a:t> Summary </a:t>
            </a:r>
          </a:p>
        </p:txBody>
      </p:sp>
    </p:spTree>
    <p:extLst>
      <p:ext uri="{BB962C8B-B14F-4D97-AF65-F5344CB8AC3E}">
        <p14:creationId xmlns:p14="http://schemas.microsoft.com/office/powerpoint/2010/main" val="3550073823"/>
      </p:ext>
    </p:extLst>
  </p:cSld>
  <p:clrMapOvr>
    <a:masterClrMapping/>
  </p:clrMapOvr>
  <p:transition spd="med">
    <p:random/>
  </p:transition>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Noah and Judgment</a:t>
            </a:r>
          </a:p>
        </p:txBody>
      </p:sp>
      <p:sp>
        <p:nvSpPr>
          <p:cNvPr id="3" name="Content Placeholder 2"/>
          <p:cNvSpPr>
            <a:spLocks noGrp="1"/>
          </p:cNvSpPr>
          <p:nvPr>
            <p:ph idx="1"/>
          </p:nvPr>
        </p:nvSpPr>
        <p:spPr/>
        <p:txBody>
          <a:bodyPr>
            <a:normAutofit fontScale="77500" lnSpcReduction="20000"/>
          </a:bodyPr>
          <a:lstStyle/>
          <a:p>
            <a:r>
              <a:rPr lang="en-US" dirty="0"/>
              <a:t>How did Jesus compare His second coming to the days of Noah? (</a:t>
            </a:r>
            <a:r>
              <a:rPr lang="en-US" dirty="0">
                <a:hlinkClick r:id="rId4" action="ppaction://hlinksldjump"/>
              </a:rPr>
              <a:t>Matt 24:37-39</a:t>
            </a:r>
            <a:r>
              <a:rPr lang="en-US" dirty="0"/>
              <a:t>)</a:t>
            </a:r>
          </a:p>
          <a:p>
            <a:r>
              <a:rPr lang="en-US" dirty="0"/>
              <a:t>How long did Noah have to warn the people that a flood was coming? (</a:t>
            </a:r>
            <a:r>
              <a:rPr lang="en-US" dirty="0">
                <a:hlinkClick r:id="rId5" action="ppaction://hlinksldjump"/>
              </a:rPr>
              <a:t>Gen 6:3,8-9</a:t>
            </a:r>
            <a:r>
              <a:rPr lang="en-US" dirty="0"/>
              <a:t>)</a:t>
            </a:r>
          </a:p>
          <a:p>
            <a:r>
              <a:rPr lang="en-US" dirty="0"/>
              <a:t>What was the problem in Noah’s day, lack of knowledge or lack of faith?</a:t>
            </a:r>
          </a:p>
          <a:p>
            <a:r>
              <a:rPr lang="en-US" dirty="0"/>
              <a:t>When Jesus returns in power and glory to save the righteous and destroy the wicked, how do the wicked respond? (</a:t>
            </a:r>
            <a:r>
              <a:rPr lang="en-US" dirty="0">
                <a:hlinkClick r:id="rId6" action="ppaction://hlinksldjump"/>
              </a:rPr>
              <a:t>Rev 6:15-17</a:t>
            </a:r>
            <a:r>
              <a:rPr lang="en-US" dirty="0"/>
              <a:t>)</a:t>
            </a:r>
          </a:p>
          <a:p>
            <a:r>
              <a:rPr lang="en-US" dirty="0"/>
              <a:t>What encouragement can we take from Noah’s lack of success in reaching the lost?</a:t>
            </a:r>
          </a:p>
          <a:p>
            <a:endParaRPr lang="en-US" dirty="0"/>
          </a:p>
        </p:txBody>
      </p:sp>
    </p:spTree>
    <p:extLst>
      <p:ext uri="{BB962C8B-B14F-4D97-AF65-F5344CB8AC3E}">
        <p14:creationId xmlns:p14="http://schemas.microsoft.com/office/powerpoint/2010/main" val="148846617"/>
      </p:ext>
    </p:extLst>
  </p:cSld>
  <p:clrMapOvr>
    <a:masterClrMapping/>
  </p:clrMapOvr>
  <p:transition spd="med">
    <p:random/>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0B7E6-9DEE-5007-CD90-88DD9EC62D21}"/>
              </a:ext>
            </a:extLst>
          </p:cNvPr>
          <p:cNvSpPr>
            <a:spLocks noGrp="1"/>
          </p:cNvSpPr>
          <p:nvPr>
            <p:ph type="title"/>
          </p:nvPr>
        </p:nvSpPr>
        <p:spPr/>
        <p:txBody>
          <a:bodyPr/>
          <a:lstStyle/>
          <a:p>
            <a:r>
              <a:rPr lang="en-US" dirty="0"/>
              <a:t>Sodom and Judgment</a:t>
            </a:r>
          </a:p>
        </p:txBody>
      </p:sp>
      <p:sp>
        <p:nvSpPr>
          <p:cNvPr id="3" name="Content Placeholder 2">
            <a:extLst>
              <a:ext uri="{FF2B5EF4-FFF2-40B4-BE49-F238E27FC236}">
                <a16:creationId xmlns:a16="http://schemas.microsoft.com/office/drawing/2014/main" id="{B87579F6-4498-70B8-545C-F58FBDD2DE82}"/>
              </a:ext>
            </a:extLst>
          </p:cNvPr>
          <p:cNvSpPr>
            <a:spLocks noGrp="1"/>
          </p:cNvSpPr>
          <p:nvPr>
            <p:ph idx="1"/>
          </p:nvPr>
        </p:nvSpPr>
        <p:spPr/>
        <p:txBody>
          <a:bodyPr>
            <a:normAutofit fontScale="77500" lnSpcReduction="20000"/>
          </a:bodyPr>
          <a:lstStyle/>
          <a:p>
            <a:r>
              <a:rPr lang="en-US" dirty="0"/>
              <a:t>What mission was the LORD and His two angels on before meeting with Abraham? (</a:t>
            </a:r>
            <a:r>
              <a:rPr lang="en-US" dirty="0">
                <a:hlinkClick r:id="rId4" action="ppaction://hlinksldjump"/>
              </a:rPr>
              <a:t>Gen 18:20-21</a:t>
            </a:r>
            <a:r>
              <a:rPr lang="en-US" dirty="0"/>
              <a:t>)</a:t>
            </a:r>
          </a:p>
          <a:p>
            <a:pPr>
              <a:lnSpc>
                <a:spcPct val="90000"/>
              </a:lnSpc>
            </a:pPr>
            <a:r>
              <a:rPr lang="en-US" dirty="0"/>
              <a:t>How many righteous people could have saved Sodom and Gomorrah from destruction? (</a:t>
            </a:r>
            <a:r>
              <a:rPr lang="en-US" dirty="0">
                <a:hlinkClick r:id="rId5" action="ppaction://hlinksldjump"/>
              </a:rPr>
              <a:t>Gen 18:32</a:t>
            </a:r>
            <a:r>
              <a:rPr lang="en-US" dirty="0"/>
              <a:t>)</a:t>
            </a:r>
          </a:p>
          <a:p>
            <a:pPr>
              <a:lnSpc>
                <a:spcPct val="90000"/>
              </a:lnSpc>
            </a:pPr>
            <a:r>
              <a:rPr lang="en-US" dirty="0"/>
              <a:t>How “righteous” were Lot and his two daughters? (</a:t>
            </a:r>
            <a:r>
              <a:rPr lang="en-US" dirty="0">
                <a:hlinkClick r:id="rId6" action="ppaction://hlinksldjump"/>
              </a:rPr>
              <a:t>Gen 19:31,32,36</a:t>
            </a:r>
            <a:r>
              <a:rPr lang="en-US" dirty="0"/>
              <a:t>)</a:t>
            </a:r>
          </a:p>
          <a:p>
            <a:pPr>
              <a:lnSpc>
                <a:spcPct val="90000"/>
              </a:lnSpc>
            </a:pPr>
            <a:r>
              <a:rPr lang="en-US" dirty="0"/>
              <a:t>What was the sin of Sodom and its inhabitants? (</a:t>
            </a:r>
            <a:r>
              <a:rPr lang="en-US" dirty="0">
                <a:hlinkClick r:id="rId7" action="ppaction://hlinksldjump"/>
              </a:rPr>
              <a:t>Gen 19:4-5</a:t>
            </a:r>
            <a:r>
              <a:rPr lang="en-US" dirty="0"/>
              <a:t>)</a:t>
            </a:r>
          </a:p>
          <a:p>
            <a:pPr>
              <a:lnSpc>
                <a:spcPct val="90000"/>
              </a:lnSpc>
            </a:pPr>
            <a:r>
              <a:rPr lang="en-US" dirty="0"/>
              <a:t>What is happening to our society today?  Are we drifting toward Sodom and Gomorrah?</a:t>
            </a:r>
          </a:p>
          <a:p>
            <a:pPr>
              <a:lnSpc>
                <a:spcPct val="90000"/>
              </a:lnSpc>
            </a:pPr>
            <a:r>
              <a:rPr lang="en-US" dirty="0"/>
              <a:t>What lesson should we take from the destruction of Sodom and Gomorrah?</a:t>
            </a:r>
          </a:p>
          <a:p>
            <a:pPr>
              <a:lnSpc>
                <a:spcPct val="90000"/>
              </a:lnSpc>
            </a:pPr>
            <a:endParaRPr lang="en-US" dirty="0"/>
          </a:p>
          <a:p>
            <a:endParaRPr lang="en-US" dirty="0"/>
          </a:p>
        </p:txBody>
      </p:sp>
    </p:spTree>
    <p:extLst>
      <p:ext uri="{BB962C8B-B14F-4D97-AF65-F5344CB8AC3E}">
        <p14:creationId xmlns:p14="http://schemas.microsoft.com/office/powerpoint/2010/main" val="3444147102"/>
      </p:ext>
    </p:extLst>
  </p:cSld>
  <p:clrMapOvr>
    <a:masterClrMapping/>
  </p:clrMapOvr>
  <p:transition spd="med">
    <p:random/>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771900" y="457200"/>
            <a:ext cx="5029200" cy="990600"/>
          </a:xfrm>
        </p:spPr>
        <p:txBody>
          <a:bodyPr/>
          <a:lstStyle/>
          <a:p>
            <a:r>
              <a:rPr lang="en-US" dirty="0"/>
              <a:t>Judgment is Coming</a:t>
            </a:r>
          </a:p>
        </p:txBody>
      </p:sp>
      <p:sp>
        <p:nvSpPr>
          <p:cNvPr id="3" name="Content Placeholder 2"/>
          <p:cNvSpPr>
            <a:spLocks noGrp="1"/>
          </p:cNvSpPr>
          <p:nvPr>
            <p:ph idx="1"/>
          </p:nvPr>
        </p:nvSpPr>
        <p:spPr/>
        <p:txBody>
          <a:bodyPr>
            <a:normAutofit fontScale="92500" lnSpcReduction="10000"/>
          </a:bodyPr>
          <a:lstStyle/>
          <a:p>
            <a:r>
              <a:rPr lang="en-US" dirty="0"/>
              <a:t>What does Paul write about the certainty of judgment? (</a:t>
            </a:r>
            <a:r>
              <a:rPr lang="en-US" dirty="0">
                <a:hlinkClick r:id="rId4" action="ppaction://hlinksldjump"/>
              </a:rPr>
              <a:t>2 Cor 5:10</a:t>
            </a:r>
            <a:r>
              <a:rPr lang="en-US" dirty="0"/>
              <a:t>) </a:t>
            </a:r>
          </a:p>
          <a:p>
            <a:r>
              <a:rPr lang="en-US" dirty="0"/>
              <a:t>What different phases of judgment does the Bible describe, and for whose benefit are they conducted?</a:t>
            </a:r>
          </a:p>
          <a:p>
            <a:r>
              <a:rPr lang="en-US" dirty="0"/>
              <a:t>When the first angel declares that “the hour of His judgment has come,” to which phase of judgment must he be referring? </a:t>
            </a:r>
          </a:p>
        </p:txBody>
      </p:sp>
    </p:spTree>
    <p:extLst>
      <p:ext uri="{BB962C8B-B14F-4D97-AF65-F5344CB8AC3E}">
        <p14:creationId xmlns:p14="http://schemas.microsoft.com/office/powerpoint/2010/main" val="1994360239"/>
      </p:ext>
    </p:extLst>
  </p:cSld>
  <p:clrMapOvr>
    <a:masterClrMapping/>
  </p:clrMapOvr>
  <p:transition spd="med">
    <p:random/>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59BFF-06B0-4CC9-8ADD-A90BD86A65FE}"/>
              </a:ext>
            </a:extLst>
          </p:cNvPr>
          <p:cNvSpPr>
            <a:spLocks noGrp="1"/>
          </p:cNvSpPr>
          <p:nvPr>
            <p:ph type="title"/>
          </p:nvPr>
        </p:nvSpPr>
        <p:spPr>
          <a:xfrm>
            <a:off x="3810000" y="457200"/>
            <a:ext cx="5029200" cy="990600"/>
          </a:xfrm>
        </p:spPr>
        <p:txBody>
          <a:bodyPr/>
          <a:lstStyle/>
          <a:p>
            <a:r>
              <a:rPr lang="en-US" dirty="0"/>
              <a:t>Summary</a:t>
            </a:r>
          </a:p>
        </p:txBody>
      </p:sp>
      <p:sp>
        <p:nvSpPr>
          <p:cNvPr id="5" name="Content Placeholder 4">
            <a:extLst>
              <a:ext uri="{FF2B5EF4-FFF2-40B4-BE49-F238E27FC236}">
                <a16:creationId xmlns:a16="http://schemas.microsoft.com/office/drawing/2014/main" id="{2C4BC2F0-16DA-CDF9-C7B9-F6C298F63761}"/>
              </a:ext>
            </a:extLst>
          </p:cNvPr>
          <p:cNvSpPr>
            <a:spLocks noGrp="1"/>
          </p:cNvSpPr>
          <p:nvPr>
            <p:ph idx="1"/>
          </p:nvPr>
        </p:nvSpPr>
        <p:spPr>
          <a:xfrm>
            <a:off x="3505200" y="1600200"/>
            <a:ext cx="5562600" cy="5257800"/>
          </a:xfrm>
        </p:spPr>
        <p:txBody>
          <a:bodyPr>
            <a:normAutofit fontScale="70000" lnSpcReduction="20000"/>
          </a:bodyPr>
          <a:lstStyle/>
          <a:p>
            <a:r>
              <a:rPr lang="en-US" altLang="en-US" dirty="0">
                <a:effectLst>
                  <a:outerShdw blurRad="38100" dist="38100" dir="2700000" algn="tl">
                    <a:srgbClr val="000000">
                      <a:alpha val="43137"/>
                    </a:srgbClr>
                  </a:outerShdw>
                </a:effectLst>
              </a:rPr>
              <a:t>Noah is described as a righteous man, blameless, and one who walked with God.  He was a preacher of righteousness who remained undeterred by those who rejected his message.  He was faithful and obedient to all that God commanded Him to do.  His works demonstrate that his faith was genuine.</a:t>
            </a:r>
          </a:p>
          <a:p>
            <a:r>
              <a:rPr lang="en-US" altLang="en-US" dirty="0">
                <a:effectLst>
                  <a:outerShdw blurRad="38100" dist="38100" dir="2700000" algn="tl">
                    <a:srgbClr val="000000">
                      <a:alpha val="43137"/>
                    </a:srgbClr>
                  </a:outerShdw>
                </a:effectLst>
              </a:rPr>
              <a:t>Noah’s example encourages us to be faithful too as our culture descends into unbelief and ridicule of Christian values.</a:t>
            </a:r>
          </a:p>
          <a:p>
            <a:r>
              <a:rPr lang="en-US" altLang="en-US" dirty="0">
                <a:effectLst>
                  <a:outerShdw blurRad="38100" dist="38100" dir="2700000" algn="tl">
                    <a:srgbClr val="000000">
                      <a:alpha val="43137"/>
                    </a:srgbClr>
                  </a:outerShdw>
                </a:effectLst>
              </a:rPr>
              <a:t>Because his heart was fixed on heavenly things, he was willing to use his time, talents, and treasures to proclaim the gospel of righteousness to his generation, all of whom, except for his family, rejected his pleas to enter the ark of safety.</a:t>
            </a:r>
          </a:p>
          <a:p>
            <a:endParaRPr lang="en-US" altLang="en-US" dirty="0">
              <a:effectLst>
                <a:outerShdw blurRad="38100" dist="38100" dir="2700000" algn="tl">
                  <a:srgbClr val="000000">
                    <a:alpha val="43137"/>
                  </a:srgbClr>
                </a:outerShdw>
              </a:effectLst>
            </a:endParaRPr>
          </a:p>
          <a:p>
            <a:endParaRPr lang="en-US" alt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475087255"/>
      </p:ext>
    </p:extLst>
  </p:cSld>
  <p:clrMapOvr>
    <a:masterClrMapping/>
  </p:clrMapOvr>
  <p:transition spd="med">
    <p:random/>
  </p:transition>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a:extLst>
            <a:ext uri="{FF2B5EF4-FFF2-40B4-BE49-F238E27FC236}">
              <a16:creationId xmlns:a16="http://schemas.microsoft.com/office/drawing/2014/main" id="{32FF5A9C-3BC6-76C4-D968-DF25BFB2BE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27F174-2F35-EF73-4BF0-E15398964765}"/>
              </a:ext>
            </a:extLst>
          </p:cNvPr>
          <p:cNvSpPr>
            <a:spLocks noGrp="1"/>
          </p:cNvSpPr>
          <p:nvPr>
            <p:ph type="title"/>
          </p:nvPr>
        </p:nvSpPr>
        <p:spPr>
          <a:xfrm>
            <a:off x="3810000" y="457200"/>
            <a:ext cx="5029200" cy="990600"/>
          </a:xfrm>
        </p:spPr>
        <p:txBody>
          <a:bodyPr/>
          <a:lstStyle/>
          <a:p>
            <a:r>
              <a:rPr lang="en-US" dirty="0"/>
              <a:t>Summary</a:t>
            </a:r>
          </a:p>
        </p:txBody>
      </p:sp>
      <p:sp>
        <p:nvSpPr>
          <p:cNvPr id="5" name="Content Placeholder 4">
            <a:extLst>
              <a:ext uri="{FF2B5EF4-FFF2-40B4-BE49-F238E27FC236}">
                <a16:creationId xmlns:a16="http://schemas.microsoft.com/office/drawing/2014/main" id="{30F56A72-B621-6128-3482-1E386920BE43}"/>
              </a:ext>
            </a:extLst>
          </p:cNvPr>
          <p:cNvSpPr>
            <a:spLocks noGrp="1"/>
          </p:cNvSpPr>
          <p:nvPr>
            <p:ph idx="1"/>
          </p:nvPr>
        </p:nvSpPr>
        <p:spPr>
          <a:xfrm>
            <a:off x="3505200" y="1676400"/>
            <a:ext cx="5562600" cy="5105400"/>
          </a:xfrm>
        </p:spPr>
        <p:txBody>
          <a:bodyPr>
            <a:normAutofit fontScale="70000" lnSpcReduction="20000"/>
          </a:bodyPr>
          <a:lstStyle/>
          <a:p>
            <a:r>
              <a:rPr lang="en-US" dirty="0"/>
              <a:t>The Lord came down to carry out an investigative judgment on Sodom,  to make plain to Abraham, Lot, and their descendants, the evidence against Sodom and the sinfulness of their sin.</a:t>
            </a:r>
          </a:p>
          <a:p>
            <a:r>
              <a:rPr lang="en-US" dirty="0"/>
              <a:t>Abraham bargained God down from 50 righteous to 10 in order to save Sodom, but not even five righteous could be found.</a:t>
            </a:r>
          </a:p>
          <a:p>
            <a:r>
              <a:rPr lang="en-US" dirty="0"/>
              <a:t>Jesus warned us to remember Lot’s wife so that we would look up at His return rather than look back.</a:t>
            </a:r>
          </a:p>
          <a:p>
            <a:r>
              <a:rPr lang="en-US" dirty="0"/>
              <a:t>Our own culture seems to be rapidly drifting in the same direction.  Today we need Christians that will stand for God’s truth against the forces of evil, and pray for God’s forgiveness and mercy in judgment against us.</a:t>
            </a:r>
          </a:p>
          <a:p>
            <a:pPr marL="274320" indent="-274320"/>
            <a:endParaRPr lang="en-US" alt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71190204"/>
      </p:ext>
    </p:extLst>
  </p:cSld>
  <p:clrMapOvr>
    <a:masterClrMapping/>
  </p:clrMapOvr>
  <p:transition spd="med">
    <p:random/>
  </p:transition>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a:extLst>
            <a:ext uri="{FF2B5EF4-FFF2-40B4-BE49-F238E27FC236}">
              <a16:creationId xmlns:a16="http://schemas.microsoft.com/office/drawing/2014/main" id="{C69B01FD-54D7-D1C9-31DB-9B4ACC16B1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BF3340-7752-73FE-44EF-2BD11FA2B4FE}"/>
              </a:ext>
            </a:extLst>
          </p:cNvPr>
          <p:cNvSpPr>
            <a:spLocks noGrp="1"/>
          </p:cNvSpPr>
          <p:nvPr>
            <p:ph type="title"/>
          </p:nvPr>
        </p:nvSpPr>
        <p:spPr>
          <a:xfrm>
            <a:off x="3810000" y="457200"/>
            <a:ext cx="5029200" cy="990600"/>
          </a:xfrm>
        </p:spPr>
        <p:txBody>
          <a:bodyPr/>
          <a:lstStyle/>
          <a:p>
            <a:r>
              <a:rPr lang="en-US" dirty="0"/>
              <a:t>Summary</a:t>
            </a:r>
          </a:p>
        </p:txBody>
      </p:sp>
      <p:sp>
        <p:nvSpPr>
          <p:cNvPr id="5" name="Content Placeholder 4">
            <a:extLst>
              <a:ext uri="{FF2B5EF4-FFF2-40B4-BE49-F238E27FC236}">
                <a16:creationId xmlns:a16="http://schemas.microsoft.com/office/drawing/2014/main" id="{E760C847-8632-7962-539D-D18EE7E1FD5E}"/>
              </a:ext>
            </a:extLst>
          </p:cNvPr>
          <p:cNvSpPr>
            <a:spLocks noGrp="1"/>
          </p:cNvSpPr>
          <p:nvPr>
            <p:ph idx="1"/>
          </p:nvPr>
        </p:nvSpPr>
        <p:spPr>
          <a:xfrm>
            <a:off x="3505200" y="1676400"/>
            <a:ext cx="5562600" cy="5181599"/>
          </a:xfrm>
        </p:spPr>
        <p:txBody>
          <a:bodyPr>
            <a:normAutofit fontScale="70000" lnSpcReduction="20000"/>
          </a:bodyPr>
          <a:lstStyle/>
          <a:p>
            <a:r>
              <a:rPr lang="en-US" dirty="0"/>
              <a:t>The retributive judgments of God are a stark warning to us that God does not wink at sin: judgment is coming.</a:t>
            </a:r>
          </a:p>
          <a:p>
            <a:r>
              <a:rPr lang="en-US" dirty="0"/>
              <a:t>The Bible describes four phases of judgment: two investigative (pre-advent and millennial) and two executive (2</a:t>
            </a:r>
            <a:r>
              <a:rPr lang="en-US" baseline="30000" dirty="0"/>
              <a:t>nd</a:t>
            </a:r>
            <a:r>
              <a:rPr lang="en-US" dirty="0"/>
              <a:t> coming and 3</a:t>
            </a:r>
            <a:r>
              <a:rPr lang="en-US" baseline="30000" dirty="0"/>
              <a:t>rd</a:t>
            </a:r>
            <a:r>
              <a:rPr lang="en-US" dirty="0"/>
              <a:t> coming).</a:t>
            </a:r>
          </a:p>
          <a:p>
            <a:r>
              <a:rPr lang="en-US" altLang="en-US" dirty="0">
                <a:effectLst>
                  <a:outerShdw blurRad="38100" dist="38100" dir="2700000" algn="tl">
                    <a:srgbClr val="000000">
                      <a:alpha val="43137"/>
                    </a:srgbClr>
                  </a:outerShdw>
                </a:effectLst>
              </a:rPr>
              <a:t>The investigative judgements are for the benefit of the unfallen angels and for the redeemed saints who audit the judgments, examine the books, and conclude that the judgments of God are just, true, and fair.</a:t>
            </a:r>
          </a:p>
          <a:p>
            <a:r>
              <a:rPr lang="en-US" altLang="en-US" dirty="0">
                <a:effectLst>
                  <a:outerShdw blurRad="38100" dist="38100" dir="2700000" algn="tl">
                    <a:srgbClr val="000000">
                      <a:alpha val="43137"/>
                    </a:srgbClr>
                  </a:outerShdw>
                </a:effectLst>
              </a:rPr>
              <a:t>God’s transparency in the judgment vindicates Him against all the accusations of Satan.</a:t>
            </a:r>
          </a:p>
          <a:p>
            <a:r>
              <a:rPr lang="en-US" altLang="en-US" dirty="0">
                <a:effectLst>
                  <a:outerShdw blurRad="38100" dist="38100" dir="2700000" algn="tl">
                    <a:srgbClr val="000000">
                      <a:alpha val="43137"/>
                    </a:srgbClr>
                  </a:outerShdw>
                </a:effectLst>
              </a:rPr>
              <a:t>Will you trust in the Lord Jesus Christ today as your Advocate in the judgment?</a:t>
            </a:r>
          </a:p>
          <a:p>
            <a:endParaRPr lang="en-US" dirty="0"/>
          </a:p>
        </p:txBody>
      </p:sp>
    </p:spTree>
    <p:extLst>
      <p:ext uri="{BB962C8B-B14F-4D97-AF65-F5344CB8AC3E}">
        <p14:creationId xmlns:p14="http://schemas.microsoft.com/office/powerpoint/2010/main" val="1872224627"/>
      </p:ext>
    </p:extLst>
  </p:cSld>
  <p:clrMapOvr>
    <a:masterClrMapping/>
  </p:clrMapOvr>
  <p:transition spd="med">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997D7-779E-4CAD-B924-531D746A2D9C}"/>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19C274BE-070B-425B-9BE2-C4B40B800135}"/>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1169275825"/>
      </p:ext>
    </p:extLst>
  </p:cSld>
  <p:clrMapOvr>
    <a:masterClrMapping/>
  </p:clrMapOvr>
  <p:transition spd="med">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24AF4-55B9-481C-996C-A575F031E14F}"/>
              </a:ext>
            </a:extLst>
          </p:cNvPr>
          <p:cNvSpPr>
            <a:spLocks noGrp="1"/>
          </p:cNvSpPr>
          <p:nvPr>
            <p:ph type="title"/>
          </p:nvPr>
        </p:nvSpPr>
        <p:spPr/>
        <p:txBody>
          <a:bodyPr/>
          <a:lstStyle/>
          <a:p>
            <a:r>
              <a:rPr lang="en-US" dirty="0">
                <a:effectLst>
                  <a:outerShdw blurRad="38100" dist="38100" dir="2700000" algn="tl">
                    <a:srgbClr val="000000">
                      <a:alpha val="43137"/>
                    </a:srgbClr>
                  </a:outerShdw>
                </a:effectLst>
              </a:rPr>
              <a:t>Matthew 24:37-39 NKJV</a:t>
            </a:r>
          </a:p>
        </p:txBody>
      </p:sp>
      <p:sp>
        <p:nvSpPr>
          <p:cNvPr id="3" name="Content Placeholder 2">
            <a:extLst>
              <a:ext uri="{FF2B5EF4-FFF2-40B4-BE49-F238E27FC236}">
                <a16:creationId xmlns:a16="http://schemas.microsoft.com/office/drawing/2014/main" id="{FF838560-5BD1-40D7-8D7B-221E0DD05BEC}"/>
              </a:ext>
            </a:extLst>
          </p:cNvPr>
          <p:cNvSpPr>
            <a:spLocks noGrp="1"/>
          </p:cNvSpPr>
          <p:nvPr>
            <p:ph idx="1"/>
          </p:nvPr>
        </p:nvSpPr>
        <p:spPr/>
        <p:txBody>
          <a:bodyPr>
            <a:normAutofit lnSpcReduction="10000"/>
          </a:bodyPr>
          <a:lstStyle/>
          <a:p>
            <a:r>
              <a:rPr lang="en-US" dirty="0">
                <a:effectLst>
                  <a:outerShdw blurRad="38100" dist="38100" dir="2700000" algn="tl">
                    <a:srgbClr val="000000">
                      <a:alpha val="43137"/>
                    </a:srgbClr>
                  </a:outerShdw>
                </a:effectLst>
              </a:rPr>
              <a:t>"But as the days of Noah were, so also will the coming of the Son of Man be. </a:t>
            </a:r>
            <a:r>
              <a:rPr lang="en-US" baseline="30000" dirty="0">
                <a:effectLst>
                  <a:outerShdw blurRad="38100" dist="38100" dir="2700000" algn="tl">
                    <a:srgbClr val="000000">
                      <a:alpha val="43137"/>
                    </a:srgbClr>
                  </a:outerShdw>
                </a:effectLst>
              </a:rPr>
              <a:t>38</a:t>
            </a:r>
            <a:r>
              <a:rPr lang="en-US" dirty="0">
                <a:effectLst>
                  <a:outerShdw blurRad="38100" dist="38100" dir="2700000" algn="tl">
                    <a:srgbClr val="000000">
                      <a:alpha val="43137"/>
                    </a:srgbClr>
                  </a:outerShdw>
                </a:effectLst>
              </a:rPr>
              <a:t> "For as in the days before the flood, they were eating and drinking, marrying and giving in marriage, until the day that Noah entered the ark, </a:t>
            </a:r>
            <a:r>
              <a:rPr lang="en-US" baseline="30000" dirty="0">
                <a:effectLst>
                  <a:outerShdw blurRad="38100" dist="38100" dir="2700000" algn="tl">
                    <a:srgbClr val="000000">
                      <a:alpha val="43137"/>
                    </a:srgbClr>
                  </a:outerShdw>
                </a:effectLst>
              </a:rPr>
              <a:t>39</a:t>
            </a:r>
            <a:r>
              <a:rPr lang="en-US" dirty="0">
                <a:effectLst>
                  <a:outerShdw blurRad="38100" dist="38100" dir="2700000" algn="tl">
                    <a:srgbClr val="000000">
                      <a:alpha val="43137"/>
                    </a:srgbClr>
                  </a:outerShdw>
                </a:effectLst>
              </a:rPr>
              <a:t> "and did not know until the flood came and took them all away, so also will the coming of the Son of Man be.  [</a:t>
            </a:r>
            <a:r>
              <a:rPr lang="en-US" dirty="0">
                <a:effectLst>
                  <a:outerShdw blurRad="38100" dist="38100" dir="2700000" algn="tl">
                    <a:srgbClr val="000000">
                      <a:alpha val="43137"/>
                    </a:srgbClr>
                  </a:outerShdw>
                </a:effectLst>
                <a:hlinkClick r:id="rId3" action="ppaction://hlinksldjump"/>
              </a:rPr>
              <a:t>R</a:t>
            </a:r>
            <a:r>
              <a:rPr lang="en-US" dirty="0">
                <a:effectLst>
                  <a:outerShdw blurRad="38100" dist="38100" dir="2700000" algn="tl">
                    <a:srgbClr val="000000">
                      <a:alpha val="43137"/>
                    </a:srgbClr>
                  </a:outerShdw>
                </a:effectLst>
              </a:rPr>
              <a:t>]</a:t>
            </a:r>
          </a:p>
          <a:p>
            <a:endParaRPr lang="en-US" dirty="0">
              <a:effectLst>
                <a:outerShdw blurRad="38100" dist="38100" dir="2700000" algn="tl">
                  <a:srgbClr val="000000">
                    <a:alpha val="43137"/>
                  </a:srgbClr>
                </a:outerShdw>
              </a:effectLst>
            </a:endParaRPr>
          </a:p>
          <a:p>
            <a:pPr marL="0" indent="0">
              <a:buNone/>
            </a:pPr>
            <a:endParaRPr lang="en-US" dirty="0"/>
          </a:p>
        </p:txBody>
      </p:sp>
    </p:spTree>
    <p:extLst>
      <p:ext uri="{BB962C8B-B14F-4D97-AF65-F5344CB8AC3E}">
        <p14:creationId xmlns:p14="http://schemas.microsoft.com/office/powerpoint/2010/main" val="4134408378"/>
      </p:ext>
    </p:extLst>
  </p:cSld>
  <p:clrMapOvr>
    <a:masterClrMapping/>
  </p:clrMapOvr>
  <p:transition spd="med">
    <p:random/>
  </p:transition>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626114" name="Rectangle 2">
            <a:extLst>
              <a:ext uri="{FF2B5EF4-FFF2-40B4-BE49-F238E27FC236}">
                <a16:creationId xmlns:a16="http://schemas.microsoft.com/office/drawing/2014/main" id="{B22C4924-F7F7-4D67-B216-A76AD718DDE5}"/>
              </a:ext>
            </a:extLst>
          </p:cNvPr>
          <p:cNvSpPr>
            <a:spLocks noGrp="1" noChangeArrowheads="1"/>
          </p:cNvSpPr>
          <p:nvPr>
            <p:ph type="title"/>
          </p:nvPr>
        </p:nvSpPr>
        <p:spPr>
          <a:xfrm>
            <a:off x="990600" y="533400"/>
            <a:ext cx="7162800" cy="990600"/>
          </a:xfrm>
        </p:spPr>
        <p:txBody>
          <a:bodyPr/>
          <a:lstStyle/>
          <a:p>
            <a:r>
              <a:rPr lang="en-US" altLang="en-US" dirty="0"/>
              <a:t>Genesis 6:3, 8 NKJV</a:t>
            </a:r>
          </a:p>
        </p:txBody>
      </p:sp>
      <p:sp>
        <p:nvSpPr>
          <p:cNvPr id="1626115" name="Rectangle 3">
            <a:extLst>
              <a:ext uri="{FF2B5EF4-FFF2-40B4-BE49-F238E27FC236}">
                <a16:creationId xmlns:a16="http://schemas.microsoft.com/office/drawing/2014/main" id="{765C24BF-1A8A-481F-995E-9DCEFA889918}"/>
              </a:ext>
            </a:extLst>
          </p:cNvPr>
          <p:cNvSpPr>
            <a:spLocks noGrp="1" noChangeArrowheads="1"/>
          </p:cNvSpPr>
          <p:nvPr>
            <p:ph idx="1"/>
          </p:nvPr>
        </p:nvSpPr>
        <p:spPr>
          <a:xfrm>
            <a:off x="609600" y="1905000"/>
            <a:ext cx="7924800" cy="4572000"/>
          </a:xfrm>
        </p:spPr>
        <p:txBody>
          <a:bodyPr>
            <a:normAutofit/>
          </a:bodyPr>
          <a:lstStyle/>
          <a:p>
            <a:pPr>
              <a:lnSpc>
                <a:spcPct val="90000"/>
              </a:lnSpc>
            </a:pPr>
            <a:r>
              <a:rPr lang="en-US" altLang="en-US" dirty="0"/>
              <a:t>And the LORD said, "My Spirit shall not strive with man forever, for he is indeed flesh; yet his days shall be one hundred and twenty years." ... </a:t>
            </a:r>
            <a:r>
              <a:rPr lang="en-US" altLang="en-US" baseline="30000" dirty="0"/>
              <a:t>8</a:t>
            </a:r>
            <a:r>
              <a:rPr lang="en-US" altLang="en-US" dirty="0"/>
              <a:t> But Noah found grace in the eyes of the LORD. </a:t>
            </a:r>
            <a:r>
              <a:rPr lang="en-US" altLang="en-US" baseline="30000" dirty="0"/>
              <a:t>9</a:t>
            </a:r>
            <a:r>
              <a:rPr lang="en-US" altLang="en-US" dirty="0"/>
              <a:t> … Noah was a just man, perfect in his generations. Noah walked with God. [</a:t>
            </a:r>
            <a:r>
              <a:rPr lang="en-US" altLang="en-US" dirty="0">
                <a:hlinkClick r:id="rId4" action="ppaction://hlinksldjump"/>
              </a:rPr>
              <a:t>R</a:t>
            </a:r>
            <a:r>
              <a:rPr lang="en-US" altLang="en-US" dirty="0"/>
              <a:t>] </a:t>
            </a:r>
          </a:p>
        </p:txBody>
      </p:sp>
    </p:spTree>
  </p:cSld>
  <p:clrMapOvr>
    <a:masterClrMapping/>
  </p:clrMapOvr>
  <p:transition spd="med">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36678-B67B-4D6D-A65E-85EFBC34D843}"/>
              </a:ext>
            </a:extLst>
          </p:cNvPr>
          <p:cNvSpPr>
            <a:spLocks noGrp="1"/>
          </p:cNvSpPr>
          <p:nvPr>
            <p:ph type="title"/>
          </p:nvPr>
        </p:nvSpPr>
        <p:spPr/>
        <p:txBody>
          <a:bodyPr/>
          <a:lstStyle/>
          <a:p>
            <a:r>
              <a:rPr lang="en-US" dirty="0">
                <a:effectLst/>
              </a:rPr>
              <a:t>Revelation 6:15-17 ESV</a:t>
            </a:r>
          </a:p>
        </p:txBody>
      </p:sp>
      <p:sp>
        <p:nvSpPr>
          <p:cNvPr id="3" name="Content Placeholder 2">
            <a:extLst>
              <a:ext uri="{FF2B5EF4-FFF2-40B4-BE49-F238E27FC236}">
                <a16:creationId xmlns:a16="http://schemas.microsoft.com/office/drawing/2014/main" id="{ED71EB38-08A0-408B-BB22-EDCEAF0AD2C1}"/>
              </a:ext>
            </a:extLst>
          </p:cNvPr>
          <p:cNvSpPr>
            <a:spLocks noGrp="1"/>
          </p:cNvSpPr>
          <p:nvPr>
            <p:ph idx="1"/>
          </p:nvPr>
        </p:nvSpPr>
        <p:spPr/>
        <p:txBody>
          <a:bodyPr>
            <a:normAutofit fontScale="92500" lnSpcReduction="10000"/>
          </a:bodyPr>
          <a:lstStyle/>
          <a:p>
            <a:r>
              <a:rPr lang="en-US" dirty="0">
                <a:effectLst/>
              </a:rPr>
              <a:t>Then the kings of the earth and the great ones and the generals and the rich and the powerful, and everyone, slave and free, hid themselves in the caves and among the rocks of the mountains, </a:t>
            </a:r>
            <a:r>
              <a:rPr lang="en-US" baseline="30000" dirty="0">
                <a:effectLst/>
              </a:rPr>
              <a:t>16</a:t>
            </a:r>
            <a:r>
              <a:rPr lang="en-US" dirty="0">
                <a:effectLst/>
              </a:rPr>
              <a:t> calling to the mountains and rocks, "Fall on us and hide us from the face of him who is seated on the throne, and from the wrath of the Lamb, </a:t>
            </a:r>
            <a:r>
              <a:rPr lang="en-US" baseline="30000" dirty="0">
                <a:effectLst/>
              </a:rPr>
              <a:t>17</a:t>
            </a:r>
            <a:r>
              <a:rPr lang="en-US" dirty="0">
                <a:effectLst/>
              </a:rPr>
              <a:t> for the great day of their wrath has come, and who can stand?"  [</a:t>
            </a:r>
            <a:r>
              <a:rPr lang="en-US" dirty="0">
                <a:effectLst/>
                <a:hlinkClick r:id="rId3" action="ppaction://hlinksldjump"/>
              </a:rPr>
              <a:t>R</a:t>
            </a:r>
            <a:r>
              <a:rPr lang="en-US" dirty="0">
                <a:effectLst/>
              </a:rPr>
              <a:t>]</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265158131"/>
      </p:ext>
    </p:extLst>
  </p:cSld>
  <p:clrMapOvr>
    <a:masterClrMapping/>
  </p:clrMapOvr>
  <p:transition spd="med">
    <p:rand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outerShdw blurRad="38100" dist="38100" dir="2700000" algn="tl">
                    <a:srgbClr val="000000">
                      <a:alpha val="43137"/>
                    </a:srgbClr>
                  </a:outerShdw>
                </a:effectLst>
              </a:rPr>
              <a:t>Genesis 18:20-21 NIV</a:t>
            </a:r>
          </a:p>
        </p:txBody>
      </p:sp>
      <p:sp>
        <p:nvSpPr>
          <p:cNvPr id="3" name="Content Placeholder 2"/>
          <p:cNvSpPr>
            <a:spLocks noGrp="1"/>
          </p:cNvSpPr>
          <p:nvPr>
            <p:ph idx="1"/>
          </p:nvPr>
        </p:nvSpPr>
        <p:spPr>
          <a:xfrm>
            <a:off x="533400" y="1722438"/>
            <a:ext cx="7772400" cy="4754562"/>
          </a:xfrm>
        </p:spPr>
        <p:txBody>
          <a:bodyPr>
            <a:normAutofit/>
          </a:bodyPr>
          <a:lstStyle/>
          <a:p>
            <a:r>
              <a:rPr lang="en-US" dirty="0">
                <a:effectLst>
                  <a:outerShdw blurRad="38100" dist="38100" dir="2700000" algn="tl">
                    <a:srgbClr val="000000">
                      <a:alpha val="43137"/>
                    </a:srgbClr>
                  </a:outerShdw>
                </a:effectLst>
              </a:rPr>
              <a:t>Then the LORD said, "The outcry against Sodom and Gomorrah is so great and their sin so grievous </a:t>
            </a:r>
            <a:r>
              <a:rPr lang="en-US" baseline="30000" dirty="0">
                <a:effectLst>
                  <a:outerShdw blurRad="38100" dist="38100" dir="2700000" algn="tl">
                    <a:srgbClr val="000000">
                      <a:alpha val="43137"/>
                    </a:srgbClr>
                  </a:outerShdw>
                </a:effectLst>
              </a:rPr>
              <a:t>21</a:t>
            </a:r>
            <a:r>
              <a:rPr lang="en-US" dirty="0">
                <a:effectLst>
                  <a:outerShdw blurRad="38100" dist="38100" dir="2700000" algn="tl">
                    <a:srgbClr val="000000">
                      <a:alpha val="43137"/>
                    </a:srgbClr>
                  </a:outerShdw>
                </a:effectLst>
              </a:rPr>
              <a:t> that I will go down and see if what they have done is as bad as the outcry that has reached me. If not, I will know.“ [</a:t>
            </a:r>
            <a:r>
              <a:rPr lang="en-US" dirty="0">
                <a:effectLst>
                  <a:outerShdw blurRad="38100" dist="38100" dir="2700000" algn="tl">
                    <a:srgbClr val="000000">
                      <a:alpha val="43137"/>
                    </a:srgbClr>
                  </a:outerShdw>
                </a:effectLst>
                <a:hlinkClick r:id="rId3" action="ppaction://hlinksldjump"/>
              </a:rPr>
              <a:t>R</a:t>
            </a:r>
            <a:r>
              <a:rPr lang="en-US" dirty="0">
                <a:effectLst>
                  <a:outerShdw blurRad="38100" dist="38100" dir="2700000" algn="tl">
                    <a:srgbClr val="000000">
                      <a:alpha val="43137"/>
                    </a:srgbClr>
                  </a:outerShdw>
                </a:effectLst>
              </a:rPr>
              <a:t>]</a:t>
            </a:r>
            <a:endParaRPr lang="en-US" dirty="0"/>
          </a:p>
        </p:txBody>
      </p:sp>
    </p:spTree>
    <p:extLst>
      <p:ext uri="{BB962C8B-B14F-4D97-AF65-F5344CB8AC3E}">
        <p14:creationId xmlns:p14="http://schemas.microsoft.com/office/powerpoint/2010/main" val="3983039961"/>
      </p:ext>
    </p:extLst>
  </p:cSld>
  <p:clrMapOvr>
    <a:masterClrMapping/>
  </p:clrMapOvr>
  <p:transition spd="med">
    <p:rand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0FA2C-C1D8-BF66-BE22-F71D05675F90}"/>
              </a:ext>
            </a:extLst>
          </p:cNvPr>
          <p:cNvSpPr>
            <a:spLocks noGrp="1"/>
          </p:cNvSpPr>
          <p:nvPr>
            <p:ph type="title"/>
          </p:nvPr>
        </p:nvSpPr>
        <p:spPr/>
        <p:txBody>
          <a:bodyPr/>
          <a:lstStyle/>
          <a:p>
            <a:r>
              <a:rPr lang="en-US" dirty="0"/>
              <a:t>Genesis 18:32 NKJV</a:t>
            </a:r>
          </a:p>
        </p:txBody>
      </p:sp>
      <p:sp>
        <p:nvSpPr>
          <p:cNvPr id="3" name="Content Placeholder 2">
            <a:extLst>
              <a:ext uri="{FF2B5EF4-FFF2-40B4-BE49-F238E27FC236}">
                <a16:creationId xmlns:a16="http://schemas.microsoft.com/office/drawing/2014/main" id="{A6D6FE60-83A5-A4B4-5803-DDCD235B7175}"/>
              </a:ext>
            </a:extLst>
          </p:cNvPr>
          <p:cNvSpPr>
            <a:spLocks noGrp="1"/>
          </p:cNvSpPr>
          <p:nvPr>
            <p:ph idx="1"/>
          </p:nvPr>
        </p:nvSpPr>
        <p:spPr/>
        <p:txBody>
          <a:bodyPr>
            <a:normAutofit/>
          </a:bodyPr>
          <a:lstStyle/>
          <a:p>
            <a:r>
              <a:rPr lang="en-US" dirty="0"/>
              <a:t>Then he said, "Let not the Lord be angry, and I will speak but once more: Suppose ten should be found there?" And He said, "I will not destroy it for the sake of ten.“  [</a:t>
            </a:r>
            <a:r>
              <a:rPr lang="en-US" dirty="0">
                <a:hlinkClick r:id="rId3" action="ppaction://hlinksldjump"/>
              </a:rPr>
              <a:t>R</a:t>
            </a:r>
            <a:r>
              <a:rPr lang="en-US" dirty="0"/>
              <a:t>]</a:t>
            </a:r>
          </a:p>
        </p:txBody>
      </p:sp>
    </p:spTree>
    <p:extLst>
      <p:ext uri="{BB962C8B-B14F-4D97-AF65-F5344CB8AC3E}">
        <p14:creationId xmlns:p14="http://schemas.microsoft.com/office/powerpoint/2010/main" val="2710570483"/>
      </p:ext>
    </p:extLst>
  </p:cSld>
  <p:clrMapOvr>
    <a:masterClrMapping/>
  </p:clrMapOvr>
  <p:transition spd="med">
    <p:rand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outerShdw blurRad="38100" dist="38100" dir="2700000" algn="tl">
                    <a:srgbClr val="000000">
                      <a:alpha val="43137"/>
                    </a:srgbClr>
                  </a:outerShdw>
                </a:effectLst>
              </a:rPr>
              <a:t>Genesis 19:31-32, 36 NIV</a:t>
            </a:r>
          </a:p>
        </p:txBody>
      </p:sp>
      <p:sp>
        <p:nvSpPr>
          <p:cNvPr id="3" name="Content Placeholder 2"/>
          <p:cNvSpPr>
            <a:spLocks noGrp="1"/>
          </p:cNvSpPr>
          <p:nvPr>
            <p:ph idx="1"/>
          </p:nvPr>
        </p:nvSpPr>
        <p:spPr/>
        <p:txBody>
          <a:bodyPr>
            <a:normAutofit lnSpcReduction="10000"/>
          </a:bodyPr>
          <a:lstStyle/>
          <a:p>
            <a:r>
              <a:rPr lang="en-US" dirty="0">
                <a:effectLst>
                  <a:outerShdw blurRad="38100" dist="38100" dir="2700000" algn="tl">
                    <a:srgbClr val="000000">
                      <a:alpha val="43137"/>
                    </a:srgbClr>
                  </a:outerShdw>
                </a:effectLst>
              </a:rPr>
              <a:t>One day the older daughter said to the younger, "Our father is old, and there is no man around here to give us children--as is the custom all over the earth. </a:t>
            </a:r>
            <a:r>
              <a:rPr lang="en-US" baseline="30000" dirty="0">
                <a:effectLst>
                  <a:outerShdw blurRad="38100" dist="38100" dir="2700000" algn="tl">
                    <a:srgbClr val="000000">
                      <a:alpha val="43137"/>
                    </a:srgbClr>
                  </a:outerShdw>
                </a:effectLst>
              </a:rPr>
              <a:t>32</a:t>
            </a:r>
            <a:r>
              <a:rPr lang="en-US" dirty="0">
                <a:effectLst>
                  <a:outerShdw blurRad="38100" dist="38100" dir="2700000" algn="tl">
                    <a:srgbClr val="000000">
                      <a:alpha val="43137"/>
                    </a:srgbClr>
                  </a:outerShdw>
                </a:effectLst>
              </a:rPr>
              <a:t> Let's get our father to drink wine and then sleep with him and preserve our family line through our father." ... </a:t>
            </a:r>
            <a:r>
              <a:rPr lang="en-US" baseline="30000" dirty="0">
                <a:effectLst>
                  <a:outerShdw blurRad="38100" dist="38100" dir="2700000" algn="tl">
                    <a:srgbClr val="000000">
                      <a:alpha val="43137"/>
                    </a:srgbClr>
                  </a:outerShdw>
                </a:effectLst>
              </a:rPr>
              <a:t>36</a:t>
            </a:r>
            <a:r>
              <a:rPr lang="en-US" dirty="0">
                <a:effectLst>
                  <a:outerShdw blurRad="38100" dist="38100" dir="2700000" algn="tl">
                    <a:srgbClr val="000000">
                      <a:alpha val="43137"/>
                    </a:srgbClr>
                  </a:outerShdw>
                </a:effectLst>
              </a:rPr>
              <a:t> So both of Lot's daughters became pregnant by their father.  [</a:t>
            </a:r>
            <a:r>
              <a:rPr lang="en-US" dirty="0">
                <a:effectLst>
                  <a:outerShdw blurRad="38100" dist="38100" dir="2700000" algn="tl">
                    <a:srgbClr val="000000">
                      <a:alpha val="43137"/>
                    </a:srgbClr>
                  </a:outerShdw>
                </a:effectLst>
                <a:hlinkClick r:id="rId3" action="ppaction://hlinksldjump"/>
              </a:rPr>
              <a:t>R</a:t>
            </a:r>
            <a:r>
              <a:rPr lang="en-US" dirty="0">
                <a:effectLst>
                  <a:outerShdw blurRad="38100" dist="38100" dir="2700000" algn="tl">
                    <a:srgbClr val="000000">
                      <a:alpha val="43137"/>
                    </a:srgbClr>
                  </a:outerShdw>
                </a:effectLst>
              </a:rPr>
              <a:t>]</a:t>
            </a:r>
            <a:endParaRPr lang="en-US" dirty="0"/>
          </a:p>
        </p:txBody>
      </p:sp>
    </p:spTree>
    <p:extLst>
      <p:ext uri="{BB962C8B-B14F-4D97-AF65-F5344CB8AC3E}">
        <p14:creationId xmlns:p14="http://schemas.microsoft.com/office/powerpoint/2010/main" val="3918453775"/>
      </p:ext>
    </p:extLst>
  </p:cSld>
  <p:clrMapOvr>
    <a:masterClrMapping/>
  </p:clrMapOvr>
  <p:transition spd="med">
    <p:rand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7D093-1CB1-8D09-AF43-44ABB287F547}"/>
              </a:ext>
            </a:extLst>
          </p:cNvPr>
          <p:cNvSpPr>
            <a:spLocks noGrp="1"/>
          </p:cNvSpPr>
          <p:nvPr>
            <p:ph type="title"/>
          </p:nvPr>
        </p:nvSpPr>
        <p:spPr/>
        <p:txBody>
          <a:bodyPr/>
          <a:lstStyle/>
          <a:p>
            <a:r>
              <a:rPr lang="en-US" dirty="0"/>
              <a:t>Genesis 19:4-5 NIV</a:t>
            </a:r>
          </a:p>
        </p:txBody>
      </p:sp>
      <p:sp>
        <p:nvSpPr>
          <p:cNvPr id="3" name="Content Placeholder 2">
            <a:extLst>
              <a:ext uri="{FF2B5EF4-FFF2-40B4-BE49-F238E27FC236}">
                <a16:creationId xmlns:a16="http://schemas.microsoft.com/office/drawing/2014/main" id="{9811BA75-4E3C-C5FA-A7C0-292B9BD6EDF8}"/>
              </a:ext>
            </a:extLst>
          </p:cNvPr>
          <p:cNvSpPr>
            <a:spLocks noGrp="1"/>
          </p:cNvSpPr>
          <p:nvPr>
            <p:ph idx="1"/>
          </p:nvPr>
        </p:nvSpPr>
        <p:spPr/>
        <p:txBody>
          <a:bodyPr/>
          <a:lstStyle/>
          <a:p>
            <a:r>
              <a:rPr lang="en-US" dirty="0"/>
              <a:t>Before they had gone to bed, all the men from every part of the city of Sodom--both young and old--surrounded the house. 5 They called to Lot, "Where are the men who came to you tonight? Bring them out to us so that we can have sex with them.“  [</a:t>
            </a:r>
            <a:r>
              <a:rPr lang="en-US" dirty="0">
                <a:hlinkClick r:id="rId3" action="ppaction://hlinksldjump"/>
              </a:rPr>
              <a:t>R</a:t>
            </a:r>
            <a:r>
              <a:rPr lang="en-US" dirty="0"/>
              <a:t>]</a:t>
            </a:r>
          </a:p>
        </p:txBody>
      </p:sp>
    </p:spTree>
    <p:extLst>
      <p:ext uri="{BB962C8B-B14F-4D97-AF65-F5344CB8AC3E}">
        <p14:creationId xmlns:p14="http://schemas.microsoft.com/office/powerpoint/2010/main" val="3533016863"/>
      </p:ext>
    </p:extLst>
  </p:cSld>
  <p:clrMapOvr>
    <a:masterClrMapping/>
  </p:clrMapOvr>
  <p:transition spd="med">
    <p:random/>
  </p:transition>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626114" name="Rectangle 2">
            <a:extLst>
              <a:ext uri="{FF2B5EF4-FFF2-40B4-BE49-F238E27FC236}">
                <a16:creationId xmlns:a16="http://schemas.microsoft.com/office/drawing/2014/main" id="{B22C4924-F7F7-4D67-B216-A76AD718DDE5}"/>
              </a:ext>
            </a:extLst>
          </p:cNvPr>
          <p:cNvSpPr>
            <a:spLocks noGrp="1" noChangeArrowheads="1"/>
          </p:cNvSpPr>
          <p:nvPr>
            <p:ph type="title"/>
          </p:nvPr>
        </p:nvSpPr>
        <p:spPr>
          <a:xfrm>
            <a:off x="990600" y="533400"/>
            <a:ext cx="7162800" cy="990600"/>
          </a:xfrm>
        </p:spPr>
        <p:txBody>
          <a:bodyPr/>
          <a:lstStyle/>
          <a:p>
            <a:r>
              <a:rPr lang="en-US" altLang="en-US" dirty="0"/>
              <a:t>2 Corinthians 5:10 ESV</a:t>
            </a:r>
          </a:p>
        </p:txBody>
      </p:sp>
      <p:sp>
        <p:nvSpPr>
          <p:cNvPr id="1626115" name="Rectangle 3">
            <a:extLst>
              <a:ext uri="{FF2B5EF4-FFF2-40B4-BE49-F238E27FC236}">
                <a16:creationId xmlns:a16="http://schemas.microsoft.com/office/drawing/2014/main" id="{765C24BF-1A8A-481F-995E-9DCEFA889918}"/>
              </a:ext>
            </a:extLst>
          </p:cNvPr>
          <p:cNvSpPr>
            <a:spLocks noGrp="1" noChangeArrowheads="1"/>
          </p:cNvSpPr>
          <p:nvPr>
            <p:ph idx="1"/>
          </p:nvPr>
        </p:nvSpPr>
        <p:spPr>
          <a:xfrm>
            <a:off x="609600" y="1905000"/>
            <a:ext cx="7924800" cy="4419600"/>
          </a:xfrm>
        </p:spPr>
        <p:txBody>
          <a:bodyPr>
            <a:normAutofit/>
          </a:bodyPr>
          <a:lstStyle/>
          <a:p>
            <a:pPr>
              <a:lnSpc>
                <a:spcPct val="90000"/>
              </a:lnSpc>
            </a:pPr>
            <a:r>
              <a:rPr lang="en-US" altLang="en-US" dirty="0"/>
              <a:t>For we must all appear before the judgment seat of Christ, so that each one may receive what is due for what he has done in the body, whether good or evil.  [</a:t>
            </a:r>
            <a:r>
              <a:rPr lang="en-US" altLang="en-US" dirty="0">
                <a:hlinkClick r:id="rId4" action="ppaction://hlinksldjump"/>
              </a:rPr>
              <a:t>R</a:t>
            </a:r>
            <a:r>
              <a:rPr lang="en-US" altLang="en-US" dirty="0"/>
              <a:t>] </a:t>
            </a:r>
          </a:p>
        </p:txBody>
      </p:sp>
    </p:spTree>
  </p:cSld>
  <p:clrMapOvr>
    <a:masterClrMapping/>
  </p:clrMapOvr>
  <p:transition spd="med">
    <p:random/>
  </p:transition>
</p:sld>
</file>

<file path=ppt/theme/theme1.xml><?xml version="1.0" encoding="utf-8"?>
<a:theme xmlns:a="http://schemas.openxmlformats.org/drawingml/2006/main" name="2_Default Design">
  <a:themeElements>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efault Design">
  <a:themeElements>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Default Design">
  <a:themeElements>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Default Design">
  <a:themeElements>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1367639</TotalTime>
  <Words>6336</Words>
  <Application>Microsoft Office PowerPoint</Application>
  <PresentationFormat>Apresentação na tela (4:3)</PresentationFormat>
  <Paragraphs>380</Paragraphs>
  <Slides>18</Slides>
  <Notes>17</Notes>
  <HiddenSlides>0</HiddenSlides>
  <MMClips>0</MMClips>
  <ScaleCrop>false</ScaleCrop>
  <HeadingPairs>
    <vt:vector size="6" baseType="variant">
      <vt:variant>
        <vt:lpstr>Fontes usadas</vt:lpstr>
      </vt:variant>
      <vt:variant>
        <vt:i4>5</vt:i4>
      </vt:variant>
      <vt:variant>
        <vt:lpstr>Tema</vt:lpstr>
      </vt:variant>
      <vt:variant>
        <vt:i4>4</vt:i4>
      </vt:variant>
      <vt:variant>
        <vt:lpstr>Títulos de slides</vt:lpstr>
      </vt:variant>
      <vt:variant>
        <vt:i4>18</vt:i4>
      </vt:variant>
    </vt:vector>
  </HeadingPairs>
  <TitlesOfParts>
    <vt:vector size="27" baseType="lpstr">
      <vt:lpstr>Arial</vt:lpstr>
      <vt:lpstr>Arial</vt:lpstr>
      <vt:lpstr>Arial Rounded MT Bold</vt:lpstr>
      <vt:lpstr>Calibri</vt:lpstr>
      <vt:lpstr>Chronicle</vt:lpstr>
      <vt:lpstr>2_Default Design</vt:lpstr>
      <vt:lpstr>Default Design</vt:lpstr>
      <vt:lpstr>3_Default Design</vt:lpstr>
      <vt:lpstr>4_Default Design</vt:lpstr>
      <vt:lpstr>Allusions Images Symbols: How to Study Bible Prophecy</vt:lpstr>
      <vt:lpstr>Memory Text 1 Corinthians 10:11 NKJV</vt:lpstr>
      <vt:lpstr>Overview</vt:lpstr>
      <vt:lpstr>Noah and Judgment</vt:lpstr>
      <vt:lpstr>Sodom and Judgment</vt:lpstr>
      <vt:lpstr>Judgment is Coming</vt:lpstr>
      <vt:lpstr>Summary</vt:lpstr>
      <vt:lpstr>Summary</vt:lpstr>
      <vt:lpstr>Summary</vt:lpstr>
      <vt:lpstr>Apresentação do PowerPoint</vt:lpstr>
      <vt:lpstr>Matthew 24:37-39 NKJV</vt:lpstr>
      <vt:lpstr>Genesis 6:3, 8 NKJV</vt:lpstr>
      <vt:lpstr>Revelation 6:15-17 ESV</vt:lpstr>
      <vt:lpstr>Genesis 18:20-21 NIV</vt:lpstr>
      <vt:lpstr>Genesis 18:32 NKJV</vt:lpstr>
      <vt:lpstr>Genesis 19:31-32, 36 NIV</vt:lpstr>
      <vt:lpstr>Genesis 19:4-5 NIV</vt:lpstr>
      <vt:lpstr>2 Corinthians 5:10 ESV</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10: Upon Whom the Ends Have Come</dc:title>
  <dc:subject>Allusions Images Symbols: How to Study Bible Prophecy</dc:subject>
  <dc:creator>Kenneth J. McNulty</dc:creator>
  <cp:lastModifiedBy>jose ferreira Neto</cp:lastModifiedBy>
  <cp:revision>23033</cp:revision>
  <cp:lastPrinted>2016-06-03T16:02:10Z</cp:lastPrinted>
  <dcterms:created xsi:type="dcterms:W3CDTF">2005-09-30T23:50:48Z</dcterms:created>
  <dcterms:modified xsi:type="dcterms:W3CDTF">2025-06-06T13:32:08Z</dcterms:modified>
  <cp:category>Topic</cp:category>
</cp:coreProperties>
</file>