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6" r:id="rId3"/>
    <p:sldId id="301" r:id="rId4"/>
    <p:sldId id="257" r:id="rId5"/>
    <p:sldId id="258" r:id="rId6"/>
    <p:sldId id="259" r:id="rId7"/>
    <p:sldId id="260" r:id="rId8"/>
    <p:sldId id="306" r:id="rId9"/>
    <p:sldId id="262" r:id="rId10"/>
    <p:sldId id="263" r:id="rId11"/>
    <p:sldId id="307" r:id="rId12"/>
    <p:sldId id="302" r:id="rId13"/>
    <p:sldId id="303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A6CC"/>
    <a:srgbClr val="F3ECCC"/>
    <a:srgbClr val="4485A1"/>
    <a:srgbClr val="5A2688"/>
    <a:srgbClr val="FED933"/>
    <a:srgbClr val="5B5851"/>
    <a:srgbClr val="604E00"/>
    <a:srgbClr val="0060A8"/>
    <a:srgbClr val="0666A1"/>
    <a:srgbClr val="1FEC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126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4BE170-8DCC-C30F-59ED-245733C4C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717A967-FBB6-3570-AD20-8FD398F615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36BC69-BF71-55EC-1D3A-68260F94B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770C0-F80D-45A2-B46B-51F6C42B171F}" type="datetimeFigureOut">
              <a:rPr lang="es-ES" smtClean="0"/>
              <a:t>30/05/2025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A651E0-E502-CD6D-D72F-51118B858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B41685-AAF3-62F9-17C0-A78E5689D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75E48-73AF-4D04-A759-AD59129E11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460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823AC-BBD5-4841-670F-5E08B22E2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502FBC-6D04-8FE4-42BE-398AADE818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D099C4-1F55-2D9D-F3F8-73BF07274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770C0-F80D-45A2-B46B-51F6C42B171F}" type="datetimeFigureOut">
              <a:rPr lang="es-ES" smtClean="0"/>
              <a:t>30/05/2025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6436FD-BA65-19E5-33F6-A2955D3DC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33EC43-3AF1-48B9-AA3F-61650A9A7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75E48-73AF-4D04-A759-AD59129E11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726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451D7E-EA1D-01C6-FC7B-089D64384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671B3B7-417B-F5B3-D333-52352AB024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711A27-4739-1FFF-2FA5-617BBA88A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770C0-F80D-45A2-B46B-51F6C42B171F}" type="datetimeFigureOut">
              <a:rPr lang="es-ES" smtClean="0"/>
              <a:t>30/05/2025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F651A3-B9B1-B5DF-2D59-F03565310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5B2FF2-81EF-2719-7B49-FD99BC3FD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75E48-73AF-4D04-A759-AD59129E11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20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19C7C5-35D4-EBCD-7214-789478855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F04FA1-6A23-7848-13E9-E977FCD9CA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4E9B2FF-ED0D-B279-91B0-D69FC52D4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CED533E-5A62-2BE2-A08D-C7D88D80D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770C0-F80D-45A2-B46B-51F6C42B171F}" type="datetimeFigureOut">
              <a:rPr lang="es-ES" smtClean="0"/>
              <a:t>30/05/2025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11FF5D-3AD0-483D-0C23-D76797162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D83EE0-1FFB-4115-B4EC-FAC904815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75E48-73AF-4D04-A759-AD59129E11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423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DE6878-1C02-196F-1D44-93A130B01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691F99-D11F-FA95-885C-F385F1A2A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BDBAD59-2EB9-DA3B-6370-7195B7F06B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9A4DA21-D99E-BD23-DCA8-D771ABDE3D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E15AE1C-DCA0-EEE8-3BA7-4CBC18D870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6E60758-195E-C9EC-56F7-C93A7D75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770C0-F80D-45A2-B46B-51F6C42B171F}" type="datetimeFigureOut">
              <a:rPr lang="es-ES" smtClean="0"/>
              <a:t>30/05/2025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4AE71C2-176F-B0BD-52B6-F3CE47C3A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C2D749A-9DFB-3AAB-914B-FD7243EC1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75E48-73AF-4D04-A759-AD59129E11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124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A2BD2-7DFB-2FCA-27E7-5317CF7C1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27A8D16-A5CE-2B4B-DC6F-B10659E60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770C0-F80D-45A2-B46B-51F6C42B171F}" type="datetimeFigureOut">
              <a:rPr lang="es-ES" smtClean="0"/>
              <a:t>30/05/2025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BE9A0D7-A8DE-FE76-06A5-28BDB1E8D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2AD5C96-F357-DA44-2E60-94BCDF575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75E48-73AF-4D04-A759-AD59129E11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243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965A879-BC5F-6DA1-8419-C17376219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770C0-F80D-45A2-B46B-51F6C42B171F}" type="datetimeFigureOut">
              <a:rPr lang="es-ES" smtClean="0"/>
              <a:t>30/05/2025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7B3B294-CC21-DEE5-D071-D3B63D79F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64D1531-2B8E-75EB-13B7-79710A571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75E48-73AF-4D04-A759-AD59129E11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716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A76F06-93BA-73A9-EBE2-1AB7B579F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6C1795-1D61-8DED-2FD2-108D6FCFA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8F36F39-54BF-1546-A8E9-C483623041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1E661E0-8E93-BD14-DBD2-9EC348753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770C0-F80D-45A2-B46B-51F6C42B171F}" type="datetimeFigureOut">
              <a:rPr lang="es-ES" smtClean="0"/>
              <a:t>30/05/2025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6D76A3-4564-6520-632A-6ADB08BF5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EE8C66-187E-72CD-07E8-4763EDDED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75E48-73AF-4D04-A759-AD59129E11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448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F4580C-2D6E-98C1-3937-F76BA1936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3ADAE6-3B7F-433E-80E4-3D0A3C0FFF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5CF8DAB-C36B-979F-3BDD-2AFC0CED3E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F48E2C4-798F-C12E-7ED8-29AEDECA0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770C0-F80D-45A2-B46B-51F6C42B171F}" type="datetimeFigureOut">
              <a:rPr lang="es-ES" smtClean="0"/>
              <a:t>30/05/2025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9B0CD7B-4186-943C-CFB1-D5D90EDC0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0F04600-DFBF-3A88-1D81-7E63D46F6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75E48-73AF-4D04-A759-AD59129E11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869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4BAFA5-01ED-4891-A6FF-978A063B3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EFB8372-9E53-2FC4-73BF-4406A15931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E06F25-6999-DF43-46FD-205B1946F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770C0-F80D-45A2-B46B-51F6C42B171F}" type="datetimeFigureOut">
              <a:rPr lang="es-ES" smtClean="0"/>
              <a:t>30/05/2025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7F75AB-56FE-6EFB-84AA-51B4F3295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7E22FD-97E2-C639-685E-4B197D7F5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75E48-73AF-4D04-A759-AD59129E11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13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D7DAC3C-AF16-9274-0F5B-9C28CDDDE5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B4CC2DF-71EB-BD24-CF0B-94CC1A2D3F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89137C-F6F2-1925-F976-17190A828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770C0-F80D-45A2-B46B-51F6C42B171F}" type="datetimeFigureOut">
              <a:rPr lang="es-ES" smtClean="0"/>
              <a:t>30/05/2025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50CCC3-054D-883C-C7EE-FBB67B4B3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4F68BB-377D-2E9F-E593-4547E5F74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75E48-73AF-4D04-A759-AD59129E11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84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FF1696-8A43-38CB-069A-140D66239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422014-976E-E9AD-9F00-3628DF7C86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169A1B-24F9-4304-5B5E-E0780613F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30/05/2025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FF2595-5529-ACC3-EBF3-BB2C82CDD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C47EF2-6DDA-2587-E9F4-A75E09B7C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160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685D4C-A27C-3A02-44F4-ADBAFC3F3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823387-AC9D-0BFB-DE16-75C2F31D2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D63C9-A637-8849-02BC-F276FFE7D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30/05/2025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F869AE-5FE5-B1BC-A93A-59BBC9654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2745AA-B089-B17F-3FB1-05B69DCB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978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F27517-E051-5869-43A1-18E95B527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DF8F70-B0B8-2E26-7CE9-2E98A4B72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6B2B1D-D710-D34A-5002-19B772FB1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30/05/2025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80C7B-5D1B-CE00-927D-93178B05B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791326-6C57-07E6-1E21-4DD877660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337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A6AE66-41CF-5DFF-F00C-C6C8ADBF2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008805-6901-246C-D112-9A94CD8B61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0815387-DF03-792E-FC6F-1BAAE112E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AE5BA7-2322-7D59-AA76-8BA9E9B88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30/05/2025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4B4005-705D-133F-FC5E-0DAA8F560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036983-D390-FAA2-41E3-71B86AE0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410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33AF94-56FA-E9CC-B1BD-1C2CE738C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6E566F5-E548-5AA0-BA1A-FD093961F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BECB0F1-AD58-2D37-0139-1FC007EF3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25C9C75-28BD-5BCC-75ED-11DA0B80BD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C5629D3-E7F4-7289-A9CE-9E9AAC449D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1A035AB-9411-2A78-1B6B-614BC4C16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30/05/2025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4E5602D-C844-5141-949B-8F8EC0EB5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7566903-E78F-342E-F0EF-D721D7894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362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B36EE8-B5A6-DC66-FDA1-99DA2F75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C3EE89A-A60E-57F1-EFE3-830BCC634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30/05/2025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640CFBA-8B10-D64C-543A-396391159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D494717-12B9-FE86-1F83-F49B6CDA1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4041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5200B86-3F91-0448-A247-C65AD430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30/05/2025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7172068-B81C-C259-C060-14F0CE4E6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B4D4964-C0AB-53B7-EEBB-1DBD7E025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670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F55478-B2DF-A291-680F-DA2823A17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0593CB-5E76-025A-9C16-00D79B9BB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C677A6-7893-5989-0083-487A787643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096717-FFC8-94C2-938B-4CFEC16CB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30/05/2025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D09777-435C-BAA2-BCBD-3C7C71250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D1A443D-ABB2-363F-D916-C37FD126A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0867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8398BC-4547-B9B4-778F-1753178C7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814F6CC-E81E-BF6A-2485-39DDB40A76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F4B6F4F-C738-5703-2364-4B5BF6DF7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4E11237-2FE5-0368-0C53-DECB31B0D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30/05/2025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4BE308-357A-A17E-55CB-600D4FF5B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E0AADB8-7DBB-34AB-00DB-BE4819169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964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68B06D-71E8-441D-6128-77B64B8C1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A08720F-E673-ACA4-2620-76388FB142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C575B1-6C4C-E714-8EA1-CF9B696C2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30/05/2025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D5CA39-E6C8-A3C2-C617-1BEFDF706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47864D-76B7-829A-D4CA-60D7A4FD2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103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F12263E-2D16-3903-92A2-65CC90008D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FD64CF6-1C47-F938-F7BB-47B410D25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AA6283-8AE0-3912-042D-BC5C41B06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A3E-8E56-4A25-8C97-85C73F9C2429}" type="datetimeFigureOut">
              <a:rPr lang="es-ES" smtClean="0"/>
              <a:t>30/05/2025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EBCCF1-8FDE-4992-3E24-0A0C3B23C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B460B2-17F6-DCE2-794C-4E7036873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584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713A605-0A05-81D3-57B9-1E9BAF9BC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5167C47-288C-17CB-7177-7D085C074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B7AEFC-0EA8-A659-02AD-BAE41897B0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0770C0-F80D-45A2-B46B-51F6C42B171F}" type="datetimeFigureOut">
              <a:rPr lang="es-ES" smtClean="0"/>
              <a:t>30/05/2025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C44621-9C53-14B8-517A-063BFCC599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795F02-E17C-0959-0A4F-7C62CDF396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875E48-73AF-4D04-A759-AD59129E11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4138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2B59ECE-A48D-34B3-247B-D1B19ED7C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4FA7AC2-1BF1-F4A8-BBD0-FDB1CC7B4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618A80D-2CB3-C83D-EE4A-01830B2575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419A3E-8E56-4A25-8C97-85C73F9C2429}" type="datetimeFigureOut">
              <a:rPr lang="es-ES" smtClean="0"/>
              <a:t>30/05/2025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F6FECE-0B63-D69C-C603-AB155F047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557766-C374-7663-C764-C4713D9AF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F32CBE-93F8-4CBE-9F54-7C3EB7AE9A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8731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10" Type="http://schemas.microsoft.com/office/2007/relationships/hdphoto" Target="../media/hdphoto2.wdp"/><Relationship Id="rId4" Type="http://schemas.openxmlformats.org/officeDocument/2006/relationships/image" Target="../media/image23.jpe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1.png"/><Relationship Id="rId7" Type="http://schemas.openxmlformats.org/officeDocument/2006/relationships/image" Target="../media/image33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32.png"/><Relationship Id="rId4" Type="http://schemas.microsoft.com/office/2007/relationships/hdphoto" Target="../media/hdphoto3.wdp"/><Relationship Id="rId9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7" Type="http://schemas.openxmlformats.org/officeDocument/2006/relationships/image" Target="../media/image41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g"/><Relationship Id="rId7" Type="http://schemas.openxmlformats.org/officeDocument/2006/relationships/image" Target="../media/image49.jpe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g"/><Relationship Id="rId4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92BB2D2-DBEC-4EA9-30C3-0BCFF9AB3982}"/>
              </a:ext>
            </a:extLst>
          </p:cNvPr>
          <p:cNvSpPr txBox="1"/>
          <p:nvPr/>
        </p:nvSpPr>
        <p:spPr>
          <a:xfrm>
            <a:off x="9832" y="2124688"/>
            <a:ext cx="85737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1000"/>
                    </a:srgbClr>
                  </a:outerShdw>
                </a:effectLst>
              </a:rPr>
              <a:t>PARA QUEM O FIM TEM CHEGADO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6BBBCA4-1332-494A-1DFA-ED660DD14652}"/>
              </a:ext>
            </a:extLst>
          </p:cNvPr>
          <p:cNvSpPr txBox="1"/>
          <p:nvPr/>
        </p:nvSpPr>
        <p:spPr>
          <a:xfrm>
            <a:off x="9832" y="4306542"/>
            <a:ext cx="31536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rgbClr val="BACD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10 para 7 de junho de 2025</a:t>
            </a:r>
            <a:endParaRPr lang="pt-BR" sz="1600" b="1" noProof="0" dirty="0">
              <a:solidFill>
                <a:srgbClr val="BACDD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659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1486EC-4CC0-FED6-CF69-7DF76215F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9653884-08CE-4579-8A80-F00D55BF07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n 5" descr="Imagen que contiene reloj de arena, objeto, interior, tabla&#10;&#10;Descripción generada automáticamente">
            <a:extLst>
              <a:ext uri="{FF2B5EF4-FFF2-40B4-BE49-F238E27FC236}">
                <a16:creationId xmlns:a16="http://schemas.microsoft.com/office/drawing/2014/main" id="{C9E26566-70F6-3536-4636-3211F79859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38" r="1" b="1951"/>
          <a:stretch/>
        </p:blipFill>
        <p:spPr>
          <a:xfrm>
            <a:off x="79832" y="201352"/>
            <a:ext cx="3936404" cy="63093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50800"/>
          </a:effec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20D4FAC-7B9A-4A4F-8E53-071522870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3077" y="201352"/>
            <a:ext cx="7859273" cy="25257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DD2A13B-608C-4BE1-AC1F-62B2DAF76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5702" y="111218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551B966-97AE-7B56-292F-C1176F7806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31" r="22829" b="-1"/>
          <a:stretch/>
        </p:blipFill>
        <p:spPr>
          <a:xfrm>
            <a:off x="4155702" y="2931242"/>
            <a:ext cx="3922776" cy="373592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 descr="Imagen de la pantalla de un video juego&#10;&#10;Descripción generada automáticamente con confianza baja">
            <a:extLst>
              <a:ext uri="{FF2B5EF4-FFF2-40B4-BE49-F238E27FC236}">
                <a16:creationId xmlns:a16="http://schemas.microsoft.com/office/drawing/2014/main" id="{75DE6608-A62F-1CE7-FCF9-671FD3AE7CB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661" r="27810" b="-2"/>
          <a:stretch/>
        </p:blipFill>
        <p:spPr>
          <a:xfrm>
            <a:off x="8290932" y="2917931"/>
            <a:ext cx="3791418" cy="374923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CFEB943-B796-6B59-2CB9-EAA2F4DD38F2}"/>
              </a:ext>
            </a:extLst>
          </p:cNvPr>
          <p:cNvSpPr txBox="1"/>
          <p:nvPr/>
        </p:nvSpPr>
        <p:spPr>
          <a:xfrm>
            <a:off x="4223077" y="340840"/>
            <a:ext cx="7859273" cy="224676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pt-BR" sz="2800" b="1" dirty="0">
                <a:ln w="12700" cmpd="sng">
                  <a:noFill/>
                  <a:prstDash val="solid"/>
                </a:ln>
                <a:solidFill>
                  <a:srgbClr val="B1319F">
                    <a:lumMod val="75000"/>
                  </a:srgbClr>
                </a:solidFill>
                <a:latin typeface="Comic Sans MS" panose="030F0702030302020204" pitchFamily="66" charset="0"/>
              </a:rPr>
              <a:t>“Essas coisas aconteceram com eles, por exemplo, e foram escritas para nos avisar, aqueles de nós que chegaram ao fim dos tempos. Aquele, pois, que pensa estar em pé, não caia" </a:t>
            </a:r>
            <a:r>
              <a:rPr lang="pt-BR" sz="2000" b="1" dirty="0">
                <a:ln w="12700" cmpd="sng">
                  <a:noFill/>
                  <a:prstDash val="solid"/>
                </a:ln>
                <a:solidFill>
                  <a:srgbClr val="B1319F">
                    <a:lumMod val="75000"/>
                  </a:srgbClr>
                </a:solidFill>
                <a:latin typeface="Comic Sans MS" panose="030F0702030302020204" pitchFamily="66" charset="0"/>
              </a:rPr>
              <a:t>1 Coríntios </a:t>
            </a:r>
            <a:r>
              <a:rPr kumimoji="0" lang="pt-BR" sz="20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solidFill>
                  <a:srgbClr val="B1319F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10: 11, 12</a:t>
            </a:r>
          </a:p>
        </p:txBody>
      </p:sp>
    </p:spTree>
    <p:extLst>
      <p:ext uri="{BB962C8B-B14F-4D97-AF65-F5344CB8AC3E}">
        <p14:creationId xmlns:p14="http://schemas.microsoft.com/office/powerpoint/2010/main" val="100411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6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93527F9-C6AE-B69C-08BB-11C8F0439B20}"/>
              </a:ext>
            </a:extLst>
          </p:cNvPr>
          <p:cNvSpPr txBox="1"/>
          <p:nvPr/>
        </p:nvSpPr>
        <p:spPr>
          <a:xfrm>
            <a:off x="5765532" y="3247525"/>
            <a:ext cx="6426467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>
                <a:solidFill>
                  <a:srgbClr val="1FEC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fim chega para o mundo antediluviano:</a:t>
            </a:r>
            <a:endParaRPr lang="pt-BR" sz="2000" b="1" noProof="0" dirty="0">
              <a:solidFill>
                <a:srgbClr val="1FEC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spcBef>
                <a:spcPts val="600"/>
              </a:spcBef>
            </a:pPr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 fim há muito anunciado.</a:t>
            </a:r>
            <a:endParaRPr lang="pt-BR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spcBef>
                <a:spcPts val="600"/>
              </a:spcBef>
            </a:pPr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fechamento da porta da graça.</a:t>
            </a:r>
            <a:endParaRPr lang="pt-BR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1800"/>
              </a:spcBef>
            </a:pPr>
            <a:r>
              <a:rPr lang="pt-BR" sz="2000" b="1" dirty="0">
                <a:solidFill>
                  <a:srgbClr val="FFE3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fim chega para as cidades de Sodoma e Gomorra:</a:t>
            </a:r>
            <a:endParaRPr lang="pt-BR" sz="2000" b="1" noProof="0" dirty="0">
              <a:solidFill>
                <a:srgbClr val="FFE3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spcBef>
                <a:spcPts val="600"/>
              </a:spcBef>
            </a:pPr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razões para a destruição.</a:t>
            </a:r>
            <a:endParaRPr lang="pt-BR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spcBef>
                <a:spcPts val="600"/>
              </a:spcBef>
            </a:pPr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pt-BR" sz="20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juízo antes da destruição.</a:t>
            </a:r>
          </a:p>
          <a:p>
            <a:pPr>
              <a:spcBef>
                <a:spcPts val="1800"/>
              </a:spcBef>
            </a:pPr>
            <a:r>
              <a:rPr lang="pt-BR" sz="2000" b="1" dirty="0">
                <a:solidFill>
                  <a:srgbClr val="65FF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fim chega para o nosso mundo:</a:t>
            </a:r>
            <a:endParaRPr lang="pt-BR" sz="2000" b="1" noProof="0" dirty="0">
              <a:solidFill>
                <a:srgbClr val="65FF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spcBef>
                <a:spcPts val="600"/>
              </a:spcBef>
            </a:pPr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pt-BR" sz="20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juízo antes do </a:t>
            </a:r>
            <a:r>
              <a:rPr lang="pt-BR" sz="2000" b="1" noProof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</a:t>
            </a:r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d</a:t>
            </a:r>
            <a:r>
              <a:rPr lang="pt-BR" sz="20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graça.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179C75A-35DA-3409-D472-47630B1727CF}"/>
              </a:ext>
            </a:extLst>
          </p:cNvPr>
          <p:cNvSpPr txBox="1"/>
          <p:nvPr/>
        </p:nvSpPr>
        <p:spPr>
          <a:xfrm>
            <a:off x="5243513" y="95124"/>
            <a:ext cx="6948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Em várias ocasiões, Jesus falou sobre o fim do nosso mundo.</a:t>
            </a:r>
            <a:endParaRPr lang="pt-BR" sz="2000" b="1" noProof="0" dirty="0"/>
          </a:p>
        </p:txBody>
      </p:sp>
      <p:pic>
        <p:nvPicPr>
          <p:cNvPr id="5" name="Imagen 4" descr="Imagen que contiene interior, persona, tabla, sostener&#10;&#10;El contenido generado por IA puede ser incorrecto.">
            <a:extLst>
              <a:ext uri="{FF2B5EF4-FFF2-40B4-BE49-F238E27FC236}">
                <a16:creationId xmlns:a16="http://schemas.microsoft.com/office/drawing/2014/main" id="{3BFA318B-F13C-1937-64EE-DEB00BE369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188" y="158252"/>
            <a:ext cx="4862512" cy="654149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45915DF6-8591-E966-417F-711267CADF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4688" y="3345756"/>
            <a:ext cx="509894" cy="20458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 descr="Logotipo&#10;&#10;El contenido generado por IA puede ser incorrecto.">
            <a:extLst>
              <a:ext uri="{FF2B5EF4-FFF2-40B4-BE49-F238E27FC236}">
                <a16:creationId xmlns:a16="http://schemas.microsoft.com/office/drawing/2014/main" id="{5A97A1C1-D857-58B7-8937-BC8CA10563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4688" y="4637418"/>
            <a:ext cx="509894" cy="20458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 descr="Imagen que contiene Icono&#10;&#10;El contenido generado por IA puede ser incorrecto.">
            <a:extLst>
              <a:ext uri="{FF2B5EF4-FFF2-40B4-BE49-F238E27FC236}">
                <a16:creationId xmlns:a16="http://schemas.microsoft.com/office/drawing/2014/main" id="{8273FA3D-B34D-F504-44C1-C6EBA04A06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4688" y="5948131"/>
            <a:ext cx="509894" cy="20458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 descr="Icono&#10;&#10;El contenido generado por IA puede ser incorrecto.">
            <a:extLst>
              <a:ext uri="{FF2B5EF4-FFF2-40B4-BE49-F238E27FC236}">
                <a16:creationId xmlns:a16="http://schemas.microsoft.com/office/drawing/2014/main" id="{FC86D712-DF2D-B85B-6142-036012A6E67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5959153" y="3668451"/>
            <a:ext cx="231946" cy="32505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2" name="Imagen 41" descr="Icono&#10;&#10;El contenido generado por IA puede ser incorrecto.">
            <a:extLst>
              <a:ext uri="{FF2B5EF4-FFF2-40B4-BE49-F238E27FC236}">
                <a16:creationId xmlns:a16="http://schemas.microsoft.com/office/drawing/2014/main" id="{232E119E-EE3E-DE47-6953-0EDCA66B6D9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5959153" y="5335429"/>
            <a:ext cx="231946" cy="32505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6" name="Imagen 45" descr="Icono&#10;&#10;El contenido generado por IA puede ser incorrecto.">
            <a:extLst>
              <a:ext uri="{FF2B5EF4-FFF2-40B4-BE49-F238E27FC236}">
                <a16:creationId xmlns:a16="http://schemas.microsoft.com/office/drawing/2014/main" id="{C8743505-4581-FC6D-4669-EF01B790882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5959153" y="4952839"/>
            <a:ext cx="231946" cy="32505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 descr="Icono&#10;&#10;El contenido generado por IA puede ser incorrecto.">
            <a:extLst>
              <a:ext uri="{FF2B5EF4-FFF2-40B4-BE49-F238E27FC236}">
                <a16:creationId xmlns:a16="http://schemas.microsoft.com/office/drawing/2014/main" id="{0E5FB862-CE7C-E7DA-6A3A-B6EB4326995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5959153" y="6258666"/>
            <a:ext cx="231946" cy="32505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0" name="Imagen 49" descr="Icono&#10;&#10;El contenido generado por IA puede ser incorrecto.">
            <a:extLst>
              <a:ext uri="{FF2B5EF4-FFF2-40B4-BE49-F238E27FC236}">
                <a16:creationId xmlns:a16="http://schemas.microsoft.com/office/drawing/2014/main" id="{E4A3269A-41D5-C549-B22A-FE7D805BC3A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5959153" y="4042934"/>
            <a:ext cx="231945" cy="32505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9024725-91EC-C6BF-088D-0F05B442983D}"/>
              </a:ext>
            </a:extLst>
          </p:cNvPr>
          <p:cNvSpPr txBox="1"/>
          <p:nvPr/>
        </p:nvSpPr>
        <p:spPr>
          <a:xfrm>
            <a:off x="5243512" y="1863244"/>
            <a:ext cx="69484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Essas duas ocasiões históricas foram cruciais na vida da humanidade. Eles são um exemplo claro do julgamento divino e uma advertência sobre o fim da graça redentora.</a:t>
            </a:r>
            <a:endParaRPr lang="pt-BR" sz="2000" b="1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506840A-05B5-C03F-52FB-53AA7B2EECAE}"/>
              </a:ext>
            </a:extLst>
          </p:cNvPr>
          <p:cNvSpPr txBox="1"/>
          <p:nvPr/>
        </p:nvSpPr>
        <p:spPr>
          <a:xfrm>
            <a:off x="5243512" y="667675"/>
            <a:ext cx="694848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Ao falar sobre esse assunto, ele deu como exemplo os momentos em que Deus teve que destruir o mundo antediluviano e as cidades de Sodoma, Gomorra, </a:t>
            </a:r>
            <a:r>
              <a:rPr lang="pt-BR" sz="2000" b="1" dirty="0" err="1"/>
              <a:t>Admá</a:t>
            </a:r>
            <a:r>
              <a:rPr lang="pt-BR" sz="2000" b="1" dirty="0"/>
              <a:t> e </a:t>
            </a:r>
            <a:r>
              <a:rPr lang="pt-BR" sz="2000" b="1" dirty="0" err="1"/>
              <a:t>Zeboim</a:t>
            </a:r>
            <a:r>
              <a:rPr lang="pt-BR" sz="2000" b="1" dirty="0"/>
              <a:t>.</a:t>
            </a:r>
            <a:endParaRPr lang="pt-BR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394996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 grupo de personas de pie sobre pasto&#10;&#10;El contenido generado por IA puede ser incorrecto.">
            <a:extLst>
              <a:ext uri="{FF2B5EF4-FFF2-40B4-BE49-F238E27FC236}">
                <a16:creationId xmlns:a16="http://schemas.microsoft.com/office/drawing/2014/main" id="{9E81AA8E-A2F8-E0AE-CA7A-5746ADE2C0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91130"/>
            <a:ext cx="3607358" cy="246687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8AD9E94-8867-B998-C24C-A74068ED9E39}"/>
              </a:ext>
            </a:extLst>
          </p:cNvPr>
          <p:cNvSpPr txBox="1"/>
          <p:nvPr/>
        </p:nvSpPr>
        <p:spPr>
          <a:xfrm>
            <a:off x="3175285" y="852851"/>
            <a:ext cx="8189406" cy="4918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7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60A8"/>
                </a:solidFill>
                <a:effectLst>
                  <a:outerShdw dist="38100" dir="2700000" algn="bl" rotWithShape="0">
                    <a:schemeClr val="accent5"/>
                  </a:outerShdw>
                  <a:reflection blurRad="6350" stA="55000" endA="300" endPos="45500" dir="5400000" sy="-100000" algn="bl" rotWithShape="0"/>
                </a:effectLst>
              </a:rPr>
              <a:t>O FIM CHEGA PARA O MUNDO ANTEDILUVIANO</a:t>
            </a:r>
            <a:endParaRPr lang="pt-BR" sz="7200" b="1" noProof="0" dirty="0">
              <a:ln w="13462">
                <a:solidFill>
                  <a:schemeClr val="bg1"/>
                </a:solidFill>
                <a:prstDash val="solid"/>
              </a:ln>
              <a:solidFill>
                <a:srgbClr val="0060A8"/>
              </a:solidFill>
              <a:effectLst>
                <a:outerShdw dist="38100" dir="2700000" algn="bl" rotWithShape="0">
                  <a:schemeClr val="accent5"/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18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46BD50B-95D6-52E1-C720-2A39D5EB6353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 FIM HÁ MUITO PREDITO</a:t>
            </a:r>
            <a:endParaRPr lang="pt-BR" sz="4400" b="1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CAEAD96-99E2-AFC0-7040-71D0E81E5CFF}"/>
              </a:ext>
            </a:extLst>
          </p:cNvPr>
          <p:cNvSpPr txBox="1"/>
          <p:nvPr/>
        </p:nvSpPr>
        <p:spPr>
          <a:xfrm>
            <a:off x="952499" y="662672"/>
            <a:ext cx="10287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5B5851"/>
                </a:solidFill>
                <a:latin typeface="Comic Sans MS" panose="030F0702030302020204" pitchFamily="66" charset="0"/>
              </a:rPr>
              <a:t>“Mas, como nos dias de Noé, assim será a vinda do Filho do Homem” </a:t>
            </a:r>
            <a:r>
              <a:rPr lang="pt-BR" sz="1400" b="1" noProof="0" dirty="0">
                <a:solidFill>
                  <a:srgbClr val="5B5851"/>
                </a:solidFill>
                <a:latin typeface="Comic Sans MS" panose="030F0702030302020204" pitchFamily="66" charset="0"/>
              </a:rPr>
              <a:t>(Mateus 24:37)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DEDF59D-766A-950C-942D-292268206001}"/>
              </a:ext>
            </a:extLst>
          </p:cNvPr>
          <p:cNvSpPr txBox="1"/>
          <p:nvPr/>
        </p:nvSpPr>
        <p:spPr>
          <a:xfrm>
            <a:off x="0" y="1041529"/>
            <a:ext cx="90747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mundo está cambaleando como se estivesse saindo de sua órbita. Tudo estremece. De repente, o céu desaparece como um pergaminho enrolado ... Chegou a hora. Jesus aparece enchendo os céus com Sua Glória </a:t>
            </a:r>
            <a:r>
              <a:rPr lang="pt-BR" sz="2000" b="1" noProof="0" dirty="0"/>
              <a:t>(Ap. 6:12-14).</a:t>
            </a:r>
          </a:p>
        </p:txBody>
      </p:sp>
      <p:pic>
        <p:nvPicPr>
          <p:cNvPr id="4" name="Imagen 3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40AEB1F9-1702-C27E-31EB-B93E4FAD79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4727" y="1115451"/>
            <a:ext cx="2997200" cy="2247900"/>
          </a:xfrm>
          <a:prstGeom prst="rect">
            <a:avLst/>
          </a:prstGeom>
          <a:ln w="38100" cap="sq">
            <a:solidFill>
              <a:srgbClr val="FED9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 descr="Un grupo de personas en un campo de juego&#10;&#10;El contenido generado por IA puede ser incorrecto.">
            <a:extLst>
              <a:ext uri="{FF2B5EF4-FFF2-40B4-BE49-F238E27FC236}">
                <a16:creationId xmlns:a16="http://schemas.microsoft.com/office/drawing/2014/main" id="{9F0041B6-9AAD-32AF-1AB0-E5DD32C58A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073" y="3202347"/>
            <a:ext cx="3032702" cy="2274527"/>
          </a:xfrm>
          <a:prstGeom prst="rect">
            <a:avLst/>
          </a:prstGeom>
          <a:ln w="38100" cap="sq">
            <a:solidFill>
              <a:srgbClr val="5B585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260D7CE-EDF3-B5B3-9245-DC3A5294E6D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723" r="7331"/>
          <a:stretch/>
        </p:blipFill>
        <p:spPr>
          <a:xfrm>
            <a:off x="9381693" y="3494650"/>
            <a:ext cx="2690234" cy="3258575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652CD0E0-F7ED-56D3-6EA3-E6B37A03FBC1}"/>
              </a:ext>
            </a:extLst>
          </p:cNvPr>
          <p:cNvSpPr txBox="1"/>
          <p:nvPr/>
        </p:nvSpPr>
        <p:spPr>
          <a:xfrm>
            <a:off x="3262891" y="3066990"/>
            <a:ext cx="61001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Jesus comparou o fim do mundo aos dias de Noé (</a:t>
            </a:r>
            <a:r>
              <a:rPr lang="pt-BR" sz="2000" b="1" dirty="0" err="1"/>
              <a:t>Mt</a:t>
            </a:r>
            <a:r>
              <a:rPr lang="pt-BR" sz="2000" b="1" dirty="0"/>
              <a:t> 24:37). Que semelhanças você encontra com a descrição de apocalipse?</a:t>
            </a:r>
            <a:endParaRPr lang="pt-BR" sz="2000" b="1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3DF3A0F-67FB-545A-347F-18DA19279FEC}"/>
              </a:ext>
            </a:extLst>
          </p:cNvPr>
          <p:cNvSpPr txBox="1"/>
          <p:nvPr/>
        </p:nvSpPr>
        <p:spPr>
          <a:xfrm>
            <a:off x="-3752" y="5753011"/>
            <a:ext cx="92620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Da mesma forma, desde o final do século XVIII, as pessoas têm pregado sobre a vinda iminente de Jesus. Então, aqueles que fogem de Jesus naquele momento, não será por ignorância, mas porque não quiseram acreditar Nele.</a:t>
            </a:r>
            <a:endParaRPr lang="pt-BR" sz="2000" b="1" noProof="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7A18BBD-97A3-B719-D25E-DB1170363602}"/>
              </a:ext>
            </a:extLst>
          </p:cNvPr>
          <p:cNvSpPr txBox="1"/>
          <p:nvPr/>
        </p:nvSpPr>
        <p:spPr>
          <a:xfrm>
            <a:off x="-3752" y="2374493"/>
            <a:ext cx="90747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Mas muitos não o saúdam com gritos de alegria e júbilo, mas com gritos de pânico e medo: "esconda-nos do rosto... do Cordeiro [Jesus]" </a:t>
            </a:r>
            <a:r>
              <a:rPr lang="pt-BR" sz="2000" b="1" noProof="0" dirty="0"/>
              <a:t>(Ap. 6:16).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384B1FD-2C9D-456C-0217-207BC9F0AA0B}"/>
              </a:ext>
            </a:extLst>
          </p:cNvPr>
          <p:cNvSpPr txBox="1"/>
          <p:nvPr/>
        </p:nvSpPr>
        <p:spPr>
          <a:xfrm>
            <a:off x="3276168" y="4082653"/>
            <a:ext cx="608690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mundo estava convulsionado. Junto com a chuva, as águas emergiram da própria terra (</a:t>
            </a:r>
            <a:r>
              <a:rPr lang="pt-BR" sz="2000" b="1" dirty="0" err="1"/>
              <a:t>Gn</a:t>
            </a:r>
            <a:r>
              <a:rPr lang="pt-BR" sz="2000" b="1" dirty="0"/>
              <a:t> 7:11-12). Mas isso não aconteceu sem aviso prévio. Por 120 anos, o "pregoeiro da justiça" alertou sobre a chegada do dilúvio </a:t>
            </a:r>
            <a:r>
              <a:rPr lang="pt-BR" sz="2000" b="1" noProof="0" dirty="0"/>
              <a:t>(Gn. 6:3; 2P. 2:5).</a:t>
            </a:r>
          </a:p>
        </p:txBody>
      </p:sp>
    </p:spTree>
    <p:extLst>
      <p:ext uri="{BB962C8B-B14F-4D97-AF65-F5344CB8AC3E}">
        <p14:creationId xmlns:p14="http://schemas.microsoft.com/office/powerpoint/2010/main" val="395627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6" grpId="0"/>
      <p:bldP spid="7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B8C3A7-E996-C843-9798-56B2EB902AA4}"/>
              </a:ext>
            </a:extLst>
          </p:cNvPr>
          <p:cNvSpPr txBox="1"/>
          <p:nvPr/>
        </p:nvSpPr>
        <p:spPr>
          <a:xfrm>
            <a:off x="0" y="-385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FECHAMENTO DA PORTA DA GRAÇA</a:t>
            </a:r>
            <a:endParaRPr lang="pt-BR" sz="4400" b="1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D011CD-EC1C-7A68-84F7-96A50828AD08}"/>
              </a:ext>
            </a:extLst>
          </p:cNvPr>
          <p:cNvSpPr txBox="1"/>
          <p:nvPr/>
        </p:nvSpPr>
        <p:spPr>
          <a:xfrm>
            <a:off x="1185862" y="616341"/>
            <a:ext cx="98202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“Pela fé Noé, quando foi avisado por Deus sobre coisas que ainda não se viam, temor, preparou a arca na qual sua casa poderia ser salva; e por essa fé ele condenou o mundo e foi feito herdeiro da justiça que vem pela fé” </a:t>
            </a:r>
            <a:r>
              <a:rPr lang="pt-BR" sz="1400" b="1" noProof="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(Hebreus 11:7)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B1F78B6-03FF-8B57-9A23-C301F6C7EB0A}"/>
              </a:ext>
            </a:extLst>
          </p:cNvPr>
          <p:cNvSpPr txBox="1"/>
          <p:nvPr/>
        </p:nvSpPr>
        <p:spPr>
          <a:xfrm>
            <a:off x="5174841" y="1676400"/>
            <a:ext cx="49028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Enquanto preparava a arca, Noé advertiu seus concidadãos sobre a destruição iminente e os chamou ao arrependimento. Sete dias antes do evento, Noé entrou na arca e Deus fechou a porta (</a:t>
            </a:r>
            <a:r>
              <a:rPr lang="pt-BR" sz="2000" b="1" noProof="0" dirty="0"/>
              <a:t>Gn. 7:1-4, 15-16).</a:t>
            </a:r>
          </a:p>
        </p:txBody>
      </p:sp>
      <p:pic>
        <p:nvPicPr>
          <p:cNvPr id="4" name="Imagen 3" descr="Un grupo de personas posando para la cámara con un fondo de colores&#10;&#10;El contenido generado por IA puede ser incorrecto.">
            <a:extLst>
              <a:ext uri="{FF2B5EF4-FFF2-40B4-BE49-F238E27FC236}">
                <a16:creationId xmlns:a16="http://schemas.microsoft.com/office/drawing/2014/main" id="{FACAB168-0191-247F-69D4-FF164F6689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4749" y="1705180"/>
            <a:ext cx="2441972" cy="183147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 descr="Un dibujo de un grupo de personas en una playa&#10;&#10;El contenido generado por IA puede ser incorrecto.">
            <a:extLst>
              <a:ext uri="{FF2B5EF4-FFF2-40B4-BE49-F238E27FC236}">
                <a16:creationId xmlns:a16="http://schemas.microsoft.com/office/drawing/2014/main" id="{26813E58-5394-DCB3-7A1E-69DA45B3B5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51" y="3654320"/>
            <a:ext cx="2441971" cy="183147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 descr="Imagen que contiene persona, mujer, parado, gente&#10;&#10;El contenido generado por IA puede ser incorrecto.">
            <a:extLst>
              <a:ext uri="{FF2B5EF4-FFF2-40B4-BE49-F238E27FC236}">
                <a16:creationId xmlns:a16="http://schemas.microsoft.com/office/drawing/2014/main" id="{82FBCE9A-7CC9-2583-7327-10CDA3E3B0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4749" y="3654321"/>
            <a:ext cx="2441971" cy="1831479"/>
          </a:xfrm>
          <a:prstGeom prst="round2DiagRect">
            <a:avLst>
              <a:gd name="adj1" fmla="val 0"/>
              <a:gd name="adj2" fmla="val 14190"/>
            </a:avLst>
          </a:prstGeom>
          <a:ln w="3810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 descr="Dibujo de un hombre&#10;&#10;El contenido generado por IA puede ser incorrecto.">
            <a:extLst>
              <a:ext uri="{FF2B5EF4-FFF2-40B4-BE49-F238E27FC236}">
                <a16:creationId xmlns:a16="http://schemas.microsoft.com/office/drawing/2014/main" id="{5B390309-A74D-4252-4493-95E9EDA7FCF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51" y="1695550"/>
            <a:ext cx="2441971" cy="1831479"/>
          </a:xfrm>
          <a:prstGeom prst="round2DiagRect">
            <a:avLst>
              <a:gd name="adj1" fmla="val 0"/>
              <a:gd name="adj2" fmla="val 15241"/>
            </a:avLst>
          </a:prstGeom>
          <a:ln w="3810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C1D1D4C2-C65D-78DB-7FEE-96342B59F76E}"/>
              </a:ext>
            </a:extLst>
          </p:cNvPr>
          <p:cNvSpPr txBox="1"/>
          <p:nvPr/>
        </p:nvSpPr>
        <p:spPr>
          <a:xfrm>
            <a:off x="1915427" y="5512564"/>
            <a:ext cx="102765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Os eventos mundiais nos alertam sobre a chegada iminente de Jesus. É nosso dever advertir este mundo e dar-lhe a oportunidade de aceitar Jesus antes que a porta da graça divina seja fechada. Muitos zombarão, mas outros aceitarão. Anime-se, a colheita final será muito mais abundante do que a que Noé colheu!</a:t>
            </a:r>
            <a:endParaRPr lang="pt-BR" sz="2000" b="1" noProof="0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A7771ACB-1E78-2C51-9151-9D2ECB91DA0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2624" r="12624"/>
          <a:stretch/>
        </p:blipFill>
        <p:spPr>
          <a:xfrm>
            <a:off x="10125769" y="1685925"/>
            <a:ext cx="1972279" cy="3757285"/>
          </a:xfrm>
          <a:prstGeom prst="roundRect">
            <a:avLst>
              <a:gd name="adj" fmla="val 16667"/>
            </a:avLst>
          </a:prstGeom>
          <a:ln w="38100">
            <a:solidFill>
              <a:srgbClr val="5A2688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Imagen 19" descr="Imagen que contiene tabla, sostener, foto, hombre&#10;&#10;El contenido generado por IA puede ser incorrecto.">
            <a:extLst>
              <a:ext uri="{FF2B5EF4-FFF2-40B4-BE49-F238E27FC236}">
                <a16:creationId xmlns:a16="http://schemas.microsoft.com/office/drawing/2014/main" id="{BEACB64A-A5F8-3125-B823-5461A4A8249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02" y="5648992"/>
            <a:ext cx="1513468" cy="1135101"/>
          </a:xfrm>
          <a:prstGeom prst="rect">
            <a:avLst/>
          </a:prstGeom>
          <a:ln w="38100" cap="sq">
            <a:solidFill>
              <a:schemeClr val="accent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1FF5783-FADC-CFE5-EDE7-299FB34747E9}"/>
              </a:ext>
            </a:extLst>
          </p:cNvPr>
          <p:cNvSpPr txBox="1"/>
          <p:nvPr/>
        </p:nvSpPr>
        <p:spPr>
          <a:xfrm>
            <a:off x="5176615" y="3615392"/>
            <a:ext cx="494915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Apesar de observar eventos extraordinários, como a entrada suave de animais na arca, eles realizavam suas atividades diárias (Lucas 17:27). Ninguém queria entrar na arca antes que a porta se fechasse.</a:t>
            </a:r>
            <a:endParaRPr lang="pt-BR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333684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993643-7B8A-4849-F849-1B4395D59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texto, libro, persona, hombre&#10;&#10;El contenido generado por IA puede ser incorrecto.">
            <a:extLst>
              <a:ext uri="{FF2B5EF4-FFF2-40B4-BE49-F238E27FC236}">
                <a16:creationId xmlns:a16="http://schemas.microsoft.com/office/drawing/2014/main" id="{A353775A-6053-1F22-022E-86CF89CBAD2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81500"/>
            <a:ext cx="3609975" cy="24765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EDCE03F-7E98-3BB9-B125-5C0911C683FF}"/>
              </a:ext>
            </a:extLst>
          </p:cNvPr>
          <p:cNvSpPr txBox="1"/>
          <p:nvPr/>
        </p:nvSpPr>
        <p:spPr>
          <a:xfrm>
            <a:off x="3107552" y="1371898"/>
            <a:ext cx="8189406" cy="411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604E00"/>
                </a:solidFill>
                <a:effectLst>
                  <a:outerShdw dist="38100" dir="2700000" algn="bl" rotWithShape="0">
                    <a:schemeClr val="accent5"/>
                  </a:outerShdw>
                  <a:reflection blurRad="6350" stA="55000" endA="300" endPos="45500" dir="5400000" sy="-100000" algn="bl" rotWithShape="0"/>
                </a:effectLst>
              </a:rPr>
              <a:t>O FIM CHEGA PARA AS CIDADES DE SODOMA E GOMORRA</a:t>
            </a:r>
            <a:endParaRPr lang="pt-BR" sz="6000" b="1" noProof="0" dirty="0">
              <a:ln w="13462">
                <a:solidFill>
                  <a:schemeClr val="bg1"/>
                </a:solidFill>
                <a:prstDash val="solid"/>
              </a:ln>
              <a:solidFill>
                <a:srgbClr val="604E00"/>
              </a:solidFill>
              <a:effectLst>
                <a:outerShdw dist="38100" dir="2700000" algn="bl" rotWithShape="0">
                  <a:schemeClr val="accent5"/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383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b="-4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151A7AD-1A0F-93F5-C798-BEA259CCD27F}"/>
              </a:ext>
            </a:extLst>
          </p:cNvPr>
          <p:cNvSpPr txBox="1"/>
          <p:nvPr/>
        </p:nvSpPr>
        <p:spPr>
          <a:xfrm>
            <a:off x="0" y="-28875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reezing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pt-BR" sz="4400" b="1" dirty="0">
                <a:ln/>
                <a:solidFill>
                  <a:schemeClr val="accent3"/>
                </a:solidFill>
              </a:rPr>
              <a:t>AS RAZÕES PARA A DESTRUIÇÃO</a:t>
            </a:r>
            <a:endParaRPr lang="pt-BR" sz="4400" b="1" noProof="0" dirty="0">
              <a:ln/>
              <a:solidFill>
                <a:schemeClr val="accent3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39518E7-3FA5-9E8F-E3E4-93D2C32B6AA1}"/>
              </a:ext>
            </a:extLst>
          </p:cNvPr>
          <p:cNvSpPr txBox="1"/>
          <p:nvPr/>
        </p:nvSpPr>
        <p:spPr>
          <a:xfrm>
            <a:off x="676274" y="527448"/>
            <a:ext cx="10839450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“como Sodoma e Gomorra e as cidades vizinhas, que da mesma forma que as primeiras, tendo cometido e seguido vícios contra a natureza, foram colocadas como exemplo, sofrendo o castigo do fogo eterno” </a:t>
            </a:r>
            <a:r>
              <a:rPr lang="pt-BR" sz="1400" b="1" noProof="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(Judas 1:7)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2302DA2-7E07-5ED7-5EEC-7F9C2DFEEA7A}"/>
              </a:ext>
            </a:extLst>
          </p:cNvPr>
          <p:cNvSpPr txBox="1"/>
          <p:nvPr/>
        </p:nvSpPr>
        <p:spPr>
          <a:xfrm>
            <a:off x="209549" y="1604278"/>
            <a:ext cx="8190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Jesus comparou Sua Segunda Vinda ao tempo em que Ló foi tirado de Sodoma e o fogo consumiu a cidade (Lucas 17:28-30).</a:t>
            </a:r>
            <a:endParaRPr lang="pt-BR" sz="2000" b="1" noProof="0" dirty="0"/>
          </a:p>
        </p:txBody>
      </p:sp>
      <p:pic>
        <p:nvPicPr>
          <p:cNvPr id="4" name="Imagen 3" descr="Un grupo de personas en un escenario&#10;&#10;El contenido generado por IA puede ser incorrecto.">
            <a:extLst>
              <a:ext uri="{FF2B5EF4-FFF2-40B4-BE49-F238E27FC236}">
                <a16:creationId xmlns:a16="http://schemas.microsoft.com/office/drawing/2014/main" id="{B84EFE15-6E4E-7DFD-ADEB-94EC6EDF24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8353" y="3785369"/>
            <a:ext cx="3632174" cy="1732547"/>
          </a:xfrm>
          <a:prstGeom prst="rect">
            <a:avLst/>
          </a:prstGeom>
          <a:ln w="57150" cap="rnd">
            <a:solidFill>
              <a:schemeClr val="accent2">
                <a:lumMod val="75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Imagen 7" descr="Imagen que contiene edificio, gente, hombre, grande&#10;&#10;El contenido generado por IA puede ser incorrecto.">
            <a:extLst>
              <a:ext uri="{FF2B5EF4-FFF2-40B4-BE49-F238E27FC236}">
                <a16:creationId xmlns:a16="http://schemas.microsoft.com/office/drawing/2014/main" id="{CC4F8DBF-0AC7-8F7C-2FA1-86D6B9081D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1234" y="1722285"/>
            <a:ext cx="3629293" cy="1879974"/>
          </a:xfrm>
          <a:prstGeom prst="rect">
            <a:avLst/>
          </a:prstGeom>
          <a:ln w="57150" cap="rnd">
            <a:solidFill>
              <a:schemeClr val="accent2">
                <a:lumMod val="75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Imagen 9" descr="Imagen que contiene tabla, ladrillo, hombre, vivo&#10;&#10;El contenido generado por IA puede ser incorrecto.">
            <a:extLst>
              <a:ext uri="{FF2B5EF4-FFF2-40B4-BE49-F238E27FC236}">
                <a16:creationId xmlns:a16="http://schemas.microsoft.com/office/drawing/2014/main" id="{1F61654D-0048-A9FE-FC68-7252653686B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33" y="3287027"/>
            <a:ext cx="3242008" cy="1621004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 descr="Imagen que contiene hombre, mujer, tabla, vestido&#10;&#10;El contenido generado por IA puede ser incorrecto.">
            <a:extLst>
              <a:ext uri="{FF2B5EF4-FFF2-40B4-BE49-F238E27FC236}">
                <a16:creationId xmlns:a16="http://schemas.microsoft.com/office/drawing/2014/main" id="{465DECA4-0B0D-89F1-C6C6-18E6E5CC893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33" y="5094039"/>
            <a:ext cx="3242008" cy="1621004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6623BAF9-B500-3870-DEF8-7186B7AF75E1}"/>
              </a:ext>
            </a:extLst>
          </p:cNvPr>
          <p:cNvSpPr txBox="1"/>
          <p:nvPr/>
        </p:nvSpPr>
        <p:spPr>
          <a:xfrm>
            <a:off x="3472314" y="3245885"/>
            <a:ext cx="492747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Os corações dos homens sempre foram maus (Jeremias 17:9; Romanos 1:24-32). Até mesmo os cristãos cometeram atos vergonhosos. No entanto, hoje em dia, o ímpio é proclamado como virtude e a virtude é ridicularizada. As consciências, como aconteceu com Davi, foram entorpecidas.</a:t>
            </a:r>
            <a:endParaRPr lang="pt-BR" sz="2000" b="1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137D80B-CC8D-5498-5A32-A7847C78334C}"/>
              </a:ext>
            </a:extLst>
          </p:cNvPr>
          <p:cNvSpPr txBox="1"/>
          <p:nvPr/>
        </p:nvSpPr>
        <p:spPr>
          <a:xfrm>
            <a:off x="3472314" y="5800430"/>
            <a:ext cx="758711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Nosso mundo precisa de pessoas que, como Natã, despertem essas consciências e as encorajem com a mensagem: "O Senhor já perdoou teu pecado, e não morrerás" </a:t>
            </a:r>
            <a:r>
              <a:rPr lang="pt-BR" sz="2000" b="1" noProof="0" dirty="0"/>
              <a:t>(2S. 12:13 </a:t>
            </a:r>
            <a:r>
              <a:rPr lang="pt-BR" sz="1600" b="1" noProof="0" dirty="0"/>
              <a:t>NVI</a:t>
            </a:r>
            <a:r>
              <a:rPr lang="pt-BR" sz="2000" b="1" noProof="0" dirty="0"/>
              <a:t>).</a:t>
            </a:r>
          </a:p>
        </p:txBody>
      </p:sp>
      <p:pic>
        <p:nvPicPr>
          <p:cNvPr id="19" name="Imagen 18" descr="Personas sentadas en una mesa&#10;&#10;El contenido generado por IA puede ser incorrecto.">
            <a:extLst>
              <a:ext uri="{FF2B5EF4-FFF2-40B4-BE49-F238E27FC236}">
                <a16:creationId xmlns:a16="http://schemas.microsoft.com/office/drawing/2014/main" id="{79BE833D-7315-D52D-9CE7-424C8835E40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731" b="8731"/>
          <a:stretch/>
        </p:blipFill>
        <p:spPr>
          <a:xfrm>
            <a:off x="11059426" y="5672150"/>
            <a:ext cx="1019225" cy="1115067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6C64137-9EAF-B0C8-D3CC-3AE52B87BC8B}"/>
              </a:ext>
            </a:extLst>
          </p:cNvPr>
          <p:cNvSpPr txBox="1"/>
          <p:nvPr/>
        </p:nvSpPr>
        <p:spPr>
          <a:xfrm>
            <a:off x="208107" y="2255583"/>
            <a:ext cx="81902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Se a comparação com o tempo de Noé nos fala de incredulidade, o tempo de Ló nos fala de imoralidade e desordem social</a:t>
            </a:r>
            <a:br>
              <a:rPr lang="pt-BR" sz="2000" b="1" dirty="0"/>
            </a:br>
            <a:r>
              <a:rPr lang="pt-BR" sz="2000" b="1" dirty="0"/>
              <a:t>(Judas 1:7; Ezequiel 16:49-50; 2 Ped. 2:6-8).</a:t>
            </a:r>
            <a:endParaRPr lang="pt-BR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162465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0" r="-18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531BDA9-7FB9-96C3-04FD-62E235FC3037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 JULGAMENTO ANTES DA DESTRUIÇÃO</a:t>
            </a:r>
            <a:endParaRPr lang="pt-BR" sz="4400" b="1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050402C-09FC-A441-DB45-AAC5F8C49581}"/>
              </a:ext>
            </a:extLst>
          </p:cNvPr>
          <p:cNvSpPr txBox="1"/>
          <p:nvPr/>
        </p:nvSpPr>
        <p:spPr>
          <a:xfrm>
            <a:off x="747712" y="638472"/>
            <a:ext cx="106965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“Agora descerei e verei se eles consumaram seu trabalho de acordo com o clamor que veio a mim; E se não, eu saberei” </a:t>
            </a:r>
            <a:r>
              <a:rPr lang="pt-BR" sz="1400" b="1" noProof="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(Gênesis 18:21)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EBE1B71-99FB-5A88-BDE7-A2E6812E766A}"/>
              </a:ext>
            </a:extLst>
          </p:cNvPr>
          <p:cNvSpPr txBox="1"/>
          <p:nvPr/>
        </p:nvSpPr>
        <p:spPr>
          <a:xfrm>
            <a:off x="3425090" y="1350758"/>
            <a:ext cx="87669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maldade de Sodoma era evidente. Mas antes de destruí-lo, Deus fez um julgamento investigativo (</a:t>
            </a:r>
            <a:r>
              <a:rPr lang="pt-BR" sz="2000" b="1" dirty="0" err="1"/>
              <a:t>Gn</a:t>
            </a:r>
            <a:r>
              <a:rPr lang="pt-BR" sz="2000" b="1" dirty="0"/>
              <a:t> 18:21). Acompanhado por dois anjos, ele foi a Sodoma e passou intencionalmente pela casa de Abraão.</a:t>
            </a:r>
            <a:endParaRPr lang="pt-BR" sz="2000" b="1" noProof="0" dirty="0"/>
          </a:p>
        </p:txBody>
      </p:sp>
      <p:pic>
        <p:nvPicPr>
          <p:cNvPr id="4" name="Imagen 3" descr="Imagen que contiene viendo, pájaro, cerca, pieza&#10;&#10;El contenido generado por IA puede ser incorrecto.">
            <a:extLst>
              <a:ext uri="{FF2B5EF4-FFF2-40B4-BE49-F238E27FC236}">
                <a16:creationId xmlns:a16="http://schemas.microsoft.com/office/drawing/2014/main" id="{57DA47E0-4891-C4EB-7EDF-C6295FB5EF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512" r="11512"/>
          <a:stretch/>
        </p:blipFill>
        <p:spPr>
          <a:xfrm>
            <a:off x="6402573" y="3715505"/>
            <a:ext cx="2811944" cy="18190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5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AB1F5527-0F56-D64A-BF83-50473BC887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3182" y="2384251"/>
            <a:ext cx="2303348" cy="1855787"/>
          </a:xfrm>
          <a:prstGeom prst="rect">
            <a:avLst/>
          </a:prstGeom>
          <a:ln w="38100" cap="sq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 descr="Imagen que contiene pasto, campo, edificio, tabla&#10;&#10;El contenido generado por IA puede ser incorrecto.">
            <a:extLst>
              <a:ext uri="{FF2B5EF4-FFF2-40B4-BE49-F238E27FC236}">
                <a16:creationId xmlns:a16="http://schemas.microsoft.com/office/drawing/2014/main" id="{35DA5FD4-8448-9A7E-3D17-684F9CF9A6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196" r="7196"/>
          <a:stretch/>
        </p:blipFill>
        <p:spPr>
          <a:xfrm>
            <a:off x="113456" y="1463927"/>
            <a:ext cx="3206016" cy="2108448"/>
          </a:xfrm>
          <a:prstGeom prst="ellipse">
            <a:avLst/>
          </a:prstGeom>
          <a:ln w="63500" cap="rnd">
            <a:solidFill>
              <a:schemeClr val="tx2">
                <a:lumMod val="40000"/>
                <a:lumOff val="6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11D43DDC-8B6A-098A-0550-58D23B9C592C}"/>
              </a:ext>
            </a:extLst>
          </p:cNvPr>
          <p:cNvSpPr txBox="1"/>
          <p:nvPr/>
        </p:nvSpPr>
        <p:spPr>
          <a:xfrm>
            <a:off x="3425090" y="2366421"/>
            <a:ext cx="62444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Não querendo esconder suas intenções de Abraão, ele lhe disse o que faria (</a:t>
            </a:r>
            <a:r>
              <a:rPr lang="pt-BR" sz="2000" b="1" dirty="0" err="1"/>
              <a:t>Gn</a:t>
            </a:r>
            <a:r>
              <a:rPr lang="pt-BR" sz="2000" b="1" dirty="0"/>
              <a:t> 18:17-21; Amós 3:7). Então o inesperado aconteceu: o próprio caráter de Deus foi julgado </a:t>
            </a:r>
            <a:r>
              <a:rPr lang="pt-BR" sz="2000" b="1" noProof="0" dirty="0"/>
              <a:t>(Gn. 18:23-25).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F8056D0-EAFD-B434-3160-C9B1519D8F0F}"/>
              </a:ext>
            </a:extLst>
          </p:cNvPr>
          <p:cNvSpPr txBox="1"/>
          <p:nvPr/>
        </p:nvSpPr>
        <p:spPr>
          <a:xfrm>
            <a:off x="2400300" y="3637212"/>
            <a:ext cx="39243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Na manhã seguinte, Abraão pôde ver como Deus era, de fato, um Juiz justo. Ele fez justiça, condenando os ímpios e salvando os justos </a:t>
            </a:r>
            <a:r>
              <a:rPr lang="pt-BR" sz="2000" b="1" noProof="0" dirty="0"/>
              <a:t>(Gn. 19:27-29).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CCCFB15-F8F1-6368-C910-35BA536766D6}"/>
              </a:ext>
            </a:extLst>
          </p:cNvPr>
          <p:cNvSpPr txBox="1"/>
          <p:nvPr/>
        </p:nvSpPr>
        <p:spPr>
          <a:xfrm>
            <a:off x="2400301" y="5534561"/>
            <a:ext cx="681421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Por mil anos, teremos oportunidade de rever o juízo divino, e conhecer por nós mesmos o caráter justo de Deus em Seu trato com o pecado</a:t>
            </a:r>
            <a:br>
              <a:rPr lang="pt-BR" sz="2000" b="1" noProof="0" dirty="0"/>
            </a:br>
            <a:r>
              <a:rPr lang="pt-BR" sz="2000" b="1" noProof="0" dirty="0"/>
              <a:t>(Ap. 20:4).</a:t>
            </a:r>
          </a:p>
        </p:txBody>
      </p:sp>
      <p:pic>
        <p:nvPicPr>
          <p:cNvPr id="20" name="Imagen 19" descr="Imagen que contiene exterior, ropa, persona, parado&#10;&#10;El contenido generado por IA puede ser incorrecto.">
            <a:extLst>
              <a:ext uri="{FF2B5EF4-FFF2-40B4-BE49-F238E27FC236}">
                <a16:creationId xmlns:a16="http://schemas.microsoft.com/office/drawing/2014/main" id="{7E08A4CD-5127-A49A-3172-62EABDAAE2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206" y="3840480"/>
            <a:ext cx="2120835" cy="2727762"/>
          </a:xfrm>
          <a:prstGeom prst="snip2DiagRect">
            <a:avLst>
              <a:gd name="adj1" fmla="val 16338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1241951-0ADB-0D10-7A29-794A660BBA5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761" r="9761"/>
          <a:stretch/>
        </p:blipFill>
        <p:spPr>
          <a:xfrm>
            <a:off x="9311741" y="4145121"/>
            <a:ext cx="2728304" cy="26310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8317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6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2864A3-E405-6D68-FEEC-2351E2915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lendario&#10;&#10;El contenido generado por IA puede ser incorrecto.">
            <a:extLst>
              <a:ext uri="{FF2B5EF4-FFF2-40B4-BE49-F238E27FC236}">
                <a16:creationId xmlns:a16="http://schemas.microsoft.com/office/drawing/2014/main" id="{2F435C25-D700-F995-31C0-ACD8F7B5F63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91130"/>
            <a:ext cx="3617407" cy="246686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C877E36-EF34-B688-53B2-40E85D3E7BE4}"/>
              </a:ext>
            </a:extLst>
          </p:cNvPr>
          <p:cNvSpPr txBox="1"/>
          <p:nvPr/>
        </p:nvSpPr>
        <p:spPr>
          <a:xfrm>
            <a:off x="3175285" y="852851"/>
            <a:ext cx="8189406" cy="5454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  <a:reflection blurRad="6350" stA="55000" endA="300" endPos="45500" dir="5400000" sy="-100000" algn="bl" rotWithShape="0"/>
                </a:effectLst>
              </a:rPr>
              <a:t>O FIM CHEGA PARA O NOSSO MUNDO</a:t>
            </a:r>
            <a:endParaRPr lang="pt-BR" sz="8000" b="1" noProof="0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dist="38100" dir="2700000" algn="bl" rotWithShape="0">
                  <a:schemeClr val="accent5"/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312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0E31CCAA-5860-9EA1-D0E9-11F2CB26F8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83256"/>
          </a:xfrm>
          <a:prstGeom prst="rect">
            <a:avLst/>
          </a:prstGeom>
          <a:blipFill dpi="0" rotWithShape="1">
            <a:blip r:embed="rId3"/>
            <a:srcRect/>
            <a:stretch>
              <a:fillRect l="-5000" t="-15000" b="-31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61C758-3C48-7F16-1FFB-19BD36977E13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O</a:t>
            </a:r>
            <a:r>
              <a:rPr lang="pt-BR" sz="44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JUÍZO ANTES DO FIM DA GRAÇA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408D40A-25EF-672C-EC02-08973078510E}"/>
              </a:ext>
            </a:extLst>
          </p:cNvPr>
          <p:cNvSpPr txBox="1"/>
          <p:nvPr/>
        </p:nvSpPr>
        <p:spPr>
          <a:xfrm>
            <a:off x="0" y="587765"/>
            <a:ext cx="87254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“Eu observei até que os tronos foram colocados e um Ancião de Dias sentou-se, [...] o Juiz sentou-se e os livros foram abertos” </a:t>
            </a:r>
            <a:r>
              <a:rPr lang="pt-BR" sz="1400" b="1" noProof="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(Daniel 7:9-10)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2D6EBDD-2773-18B2-C960-F47C5B5BF272}"/>
              </a:ext>
            </a:extLst>
          </p:cNvPr>
          <p:cNvSpPr txBox="1"/>
          <p:nvPr/>
        </p:nvSpPr>
        <p:spPr>
          <a:xfrm>
            <a:off x="247650" y="1283256"/>
            <a:ext cx="84778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Daniel relata uma cena do juízo realizada no Céu enquanto as atividades humanas continuam seu curso, alheias ao que está acontecendo lá </a:t>
            </a:r>
            <a:r>
              <a:rPr lang="pt-BR" sz="2000" b="1" noProof="0" dirty="0"/>
              <a:t>(</a:t>
            </a:r>
            <a:r>
              <a:rPr lang="pt-BR" sz="2000" b="1" noProof="0" dirty="0" err="1"/>
              <a:t>Dn</a:t>
            </a:r>
            <a:r>
              <a:rPr lang="pt-BR" sz="2000" b="1" noProof="0" dirty="0"/>
              <a:t>. 7:9-12).</a:t>
            </a:r>
          </a:p>
        </p:txBody>
      </p:sp>
      <p:pic>
        <p:nvPicPr>
          <p:cNvPr id="4" name="Imagen 3" descr="Imagen que contiene interior, tabla, alimentos, parado&#10;&#10;El contenido generado por IA puede ser incorrecto.">
            <a:extLst>
              <a:ext uri="{FF2B5EF4-FFF2-40B4-BE49-F238E27FC236}">
                <a16:creationId xmlns:a16="http://schemas.microsoft.com/office/drawing/2014/main" id="{3DECB68B-0121-7A41-6862-9BDD448618D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97" r="2297"/>
          <a:stretch/>
        </p:blipFill>
        <p:spPr>
          <a:xfrm>
            <a:off x="198490" y="5262514"/>
            <a:ext cx="2813051" cy="14771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86A6CC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Imagen 7" descr="Arma de fuego&#10;&#10;El contenido generado por IA puede ser incorrecto.">
            <a:extLst>
              <a:ext uri="{FF2B5EF4-FFF2-40B4-BE49-F238E27FC236}">
                <a16:creationId xmlns:a16="http://schemas.microsoft.com/office/drawing/2014/main" id="{8D21D6AE-7C72-1119-653C-8D025B84C2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5478" y="982583"/>
            <a:ext cx="3365500" cy="2524125"/>
          </a:xfrm>
          <a:prstGeom prst="roundRect">
            <a:avLst>
              <a:gd name="adj" fmla="val 7708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bg2"/>
            </a:contourClr>
          </a:sp3d>
        </p:spPr>
      </p:pic>
      <p:pic>
        <p:nvPicPr>
          <p:cNvPr id="10" name="Imagen 9" descr="Dibujo de una persona&#10;&#10;El contenido generado por IA puede ser incorrecto.">
            <a:extLst>
              <a:ext uri="{FF2B5EF4-FFF2-40B4-BE49-F238E27FC236}">
                <a16:creationId xmlns:a16="http://schemas.microsoft.com/office/drawing/2014/main" id="{EA11D288-2435-3C3A-F568-E4057FEBF60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758" b="1606"/>
          <a:stretch/>
        </p:blipFill>
        <p:spPr>
          <a:xfrm>
            <a:off x="198490" y="3714779"/>
            <a:ext cx="2813051" cy="14058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23CBCEB3-8D4C-2C6D-2154-BC981735EF18}"/>
              </a:ext>
            </a:extLst>
          </p:cNvPr>
          <p:cNvSpPr txBox="1"/>
          <p:nvPr/>
        </p:nvSpPr>
        <p:spPr>
          <a:xfrm>
            <a:off x="3133724" y="3599276"/>
            <a:ext cx="89572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Deus precisa fazer um julgamento para determinar quem é salvo? Ele não, mas seus anjos sim. Então ele enviou anjos a Sodoma para conduzir uma investigação </a:t>
            </a:r>
            <a:r>
              <a:rPr lang="pt-BR" sz="2000" b="1" noProof="0" dirty="0"/>
              <a:t>(Gn. 18:21-22).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81F3910-D71E-43AB-4746-33FDF9B1D24D}"/>
              </a:ext>
            </a:extLst>
          </p:cNvPr>
          <p:cNvSpPr txBox="1"/>
          <p:nvPr/>
        </p:nvSpPr>
        <p:spPr>
          <a:xfrm>
            <a:off x="3133724" y="4592334"/>
            <a:ext cx="563887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tempo entre o fim do Juízo e a Segunda Vinda é exemplificado no fechamento da porta da arca sete dias antes do dilúvio. Cada caso terá sido decidido e a graça divina terá abrangido todos nós que nos apegamos a ele (Tiago 2:12-13; 1 João 4:17).</a:t>
            </a:r>
            <a:endParaRPr lang="pt-BR" sz="2000" b="1" noProof="0" dirty="0"/>
          </a:p>
        </p:txBody>
      </p:sp>
      <p:pic>
        <p:nvPicPr>
          <p:cNvPr id="16" name="Imagen 15" descr="Imagen que contiene persona, mujer, tabla, sostener&#10;&#10;El contenido generado por IA puede ser incorrecto.">
            <a:extLst>
              <a:ext uri="{FF2B5EF4-FFF2-40B4-BE49-F238E27FC236}">
                <a16:creationId xmlns:a16="http://schemas.microsoft.com/office/drawing/2014/main" id="{65AE0992-F970-7356-51FC-6CE450A59EE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4083" y="4569825"/>
            <a:ext cx="1647566" cy="2169813"/>
          </a:xfrm>
          <a:prstGeom prst="roundRect">
            <a:avLst>
              <a:gd name="adj" fmla="val 11111"/>
            </a:avLst>
          </a:prstGeom>
          <a:ln w="76200" cap="rnd">
            <a:solidFill>
              <a:schemeClr val="accent5">
                <a:lumMod val="60000"/>
                <a:lumOff val="4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8" name="Imagen 17" descr="Imagen que contiene parado, tabla, pájaro, hecho de madera&#10;&#10;El contenido generado por IA puede ser incorrecto.">
            <a:extLst>
              <a:ext uri="{FF2B5EF4-FFF2-40B4-BE49-F238E27FC236}">
                <a16:creationId xmlns:a16="http://schemas.microsoft.com/office/drawing/2014/main" id="{D3909B94-71FB-748E-8860-5D049C77C0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6289" y="4570845"/>
            <a:ext cx="1457394" cy="2186091"/>
          </a:xfrm>
          <a:prstGeom prst="roundRect">
            <a:avLst>
              <a:gd name="adj" fmla="val 11111"/>
            </a:avLst>
          </a:prstGeom>
          <a:ln w="76200" cap="rnd">
            <a:solidFill>
              <a:schemeClr val="accent5">
                <a:lumMod val="60000"/>
                <a:lumOff val="4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E85453C-C6A4-3211-D04D-B87BF41177C5}"/>
              </a:ext>
            </a:extLst>
          </p:cNvPr>
          <p:cNvSpPr txBox="1"/>
          <p:nvPr/>
        </p:nvSpPr>
        <p:spPr>
          <a:xfrm>
            <a:off x="247650" y="2298919"/>
            <a:ext cx="84778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Nesse julgamento, antes da Segunda Vinda, Jesus é reconhecido como digno de receber "domínio, glória e reino" (Daniel 7:13-14). Então Ele virá para pôr fim à história deste mundo (Daniel 7:26), e Ele nos fará participantes de Seu reino eterno </a:t>
            </a:r>
            <a:r>
              <a:rPr lang="pt-BR" sz="2000" b="1" noProof="0" dirty="0"/>
              <a:t>(</a:t>
            </a:r>
            <a:r>
              <a:rPr lang="pt-BR" sz="2000" b="1" noProof="0" dirty="0" err="1"/>
              <a:t>Dn</a:t>
            </a:r>
            <a:r>
              <a:rPr lang="pt-BR" sz="2000" b="1" noProof="0" dirty="0"/>
              <a:t>. 7:27).</a:t>
            </a:r>
          </a:p>
        </p:txBody>
      </p:sp>
    </p:spTree>
    <p:extLst>
      <p:ext uri="{BB962C8B-B14F-4D97-AF65-F5344CB8AC3E}">
        <p14:creationId xmlns:p14="http://schemas.microsoft.com/office/powerpoint/2010/main" val="108347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1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1FB8646-74E6-748B-C01B-C8DBBD45C441}"/>
              </a:ext>
            </a:extLst>
          </p:cNvPr>
          <p:cNvSpPr txBox="1"/>
          <p:nvPr/>
        </p:nvSpPr>
        <p:spPr>
          <a:xfrm>
            <a:off x="646471" y="1661846"/>
            <a:ext cx="10899058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3000" b="1" dirty="0">
                <a:latin typeface="Constantia" panose="02030602050306030303" pitchFamily="18" charset="0"/>
              </a:rPr>
              <a:t>“Se os santos do Antigo Testamento fossem luzes brilhantes e resplandecentes para o mundo, estamos fadados a brilhar mais do que eles, porque temos toda a luz que eles tinham brilhando em nosso caminho do passado profético e a luz adicional que veio sobre nós na vida de Cristo. As profecias mais completas revelam o verdadeiro Jeová àqueles sobre quem chegou o fim do mundo. Deus tem uma luz especial nesta época do mundo, uma mensagem especial para dar na proclamação da mensagem do terceiro anjo: os mandamentos de Deus e o testemunho de Jesus Cristo”</a:t>
            </a:r>
            <a:endParaRPr lang="pt-BR" sz="3000" b="1" noProof="0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93D0C1C-4BAB-878E-7BBB-6BFDEFFF5484}"/>
              </a:ext>
            </a:extLst>
          </p:cNvPr>
          <p:cNvSpPr txBox="1"/>
          <p:nvPr/>
        </p:nvSpPr>
        <p:spPr>
          <a:xfrm>
            <a:off x="0" y="554907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noProof="0" dirty="0"/>
              <a:t>E. G. W. (</a:t>
            </a:r>
            <a:r>
              <a:rPr lang="pt-BR" sz="1600" b="1" noProof="0" dirty="0" err="1"/>
              <a:t>Present</a:t>
            </a:r>
            <a:r>
              <a:rPr lang="pt-BR" sz="1600" b="1" noProof="0" dirty="0"/>
              <a:t> </a:t>
            </a:r>
            <a:r>
              <a:rPr lang="pt-BR" sz="1600" b="1" noProof="0" dirty="0" err="1"/>
              <a:t>Truth</a:t>
            </a:r>
            <a:r>
              <a:rPr lang="pt-BR" sz="1600" b="1" noProof="0" dirty="0"/>
              <a:t>, 4 de novembro de 1886)</a:t>
            </a:r>
          </a:p>
        </p:txBody>
      </p:sp>
    </p:spTree>
    <p:extLst>
      <p:ext uri="{BB962C8B-B14F-4D97-AF65-F5344CB8AC3E}">
        <p14:creationId xmlns:p14="http://schemas.microsoft.com/office/powerpoint/2010/main" val="3081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3">
    <a:dk1>
      <a:sysClr val="windowText" lastClr="000000"/>
    </a:dk1>
    <a:lt1>
      <a:sysClr val="window" lastClr="FFFFFF"/>
    </a:lt1>
    <a:dk2>
      <a:srgbClr val="FF00FF"/>
    </a:dk2>
    <a:lt2>
      <a:srgbClr val="CCCC00"/>
    </a:lt2>
    <a:accent1>
      <a:srgbClr val="2FC753"/>
    </a:accent1>
    <a:accent2>
      <a:srgbClr val="E3B84B"/>
    </a:accent2>
    <a:accent3>
      <a:srgbClr val="B1319F"/>
    </a:accent3>
    <a:accent4>
      <a:srgbClr val="48CEE0"/>
    </a:accent4>
    <a:accent5>
      <a:srgbClr val="D91934"/>
    </a:accent5>
    <a:accent6>
      <a:srgbClr val="635DD3"/>
    </a:accent6>
    <a:hlink>
      <a:srgbClr val="9454C3"/>
    </a:hlink>
    <a:folHlink>
      <a:srgbClr val="3EBBF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1344</Words>
  <Application>Microsoft Office PowerPoint</Application>
  <PresentationFormat>Widescreen</PresentationFormat>
  <Paragraphs>49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12</vt:i4>
      </vt:variant>
    </vt:vector>
  </HeadingPairs>
  <TitlesOfParts>
    <vt:vector size="20" baseType="lpstr">
      <vt:lpstr>Aptos</vt:lpstr>
      <vt:lpstr>Comic Sans MS</vt:lpstr>
      <vt:lpstr>Arial</vt:lpstr>
      <vt:lpstr>Constantia</vt:lpstr>
      <vt:lpstr>Aptos Display</vt:lpstr>
      <vt:lpstr>Calibri</vt:lpstr>
      <vt:lpstr>Tema de Office</vt:lpstr>
      <vt:lpstr>1_Tema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jose ferreira Neto</cp:lastModifiedBy>
  <cp:revision>57</cp:revision>
  <dcterms:created xsi:type="dcterms:W3CDTF">2025-05-17T15:31:14Z</dcterms:created>
  <dcterms:modified xsi:type="dcterms:W3CDTF">2025-05-30T23:22:23Z</dcterms:modified>
</cp:coreProperties>
</file>