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6565" r:id="rId1"/>
    <p:sldMasterId id="2147486578" r:id="rId2"/>
  </p:sldMasterIdLst>
  <p:notesMasterIdLst>
    <p:notesMasterId r:id="rId25"/>
  </p:notesMasterIdLst>
  <p:handoutMasterIdLst>
    <p:handoutMasterId r:id="rId26"/>
  </p:handoutMasterIdLst>
  <p:sldIdLst>
    <p:sldId id="2889" r:id="rId3"/>
    <p:sldId id="3156" r:id="rId4"/>
    <p:sldId id="3067" r:id="rId5"/>
    <p:sldId id="3164" r:id="rId6"/>
    <p:sldId id="2845" r:id="rId7"/>
    <p:sldId id="2753" r:id="rId8"/>
    <p:sldId id="2915" r:id="rId9"/>
    <p:sldId id="3159" r:id="rId10"/>
    <p:sldId id="3160" r:id="rId11"/>
    <p:sldId id="3118" r:id="rId12"/>
    <p:sldId id="3165" r:id="rId13"/>
    <p:sldId id="2913" r:id="rId14"/>
    <p:sldId id="2946" r:id="rId15"/>
    <p:sldId id="629" r:id="rId16"/>
    <p:sldId id="2999" r:id="rId17"/>
    <p:sldId id="2029" r:id="rId18"/>
    <p:sldId id="3128" r:id="rId19"/>
    <p:sldId id="3166" r:id="rId20"/>
    <p:sldId id="2854" r:id="rId21"/>
    <p:sldId id="3161" r:id="rId22"/>
    <p:sldId id="2950" r:id="rId23"/>
    <p:sldId id="3120" r:id="rId24"/>
  </p:sldIdLst>
  <p:sldSz cx="9144000" cy="6858000" type="screen4x3"/>
  <p:notesSz cx="7102475" cy="9388475"/>
  <p:defaultTextStyle>
    <a:defPPr>
      <a:defRPr lang="en-US"/>
    </a:defPPr>
    <a:lvl1pPr algn="l" rtl="0" fontAlgn="base">
      <a:spcBef>
        <a:spcPct val="0"/>
      </a:spcBef>
      <a:spcAft>
        <a:spcPct val="0"/>
      </a:spcAft>
      <a:defRPr kern="1200">
        <a:solidFill>
          <a:schemeClr val="folHlink"/>
        </a:solidFill>
        <a:latin typeface="Arial" charset="0"/>
        <a:ea typeface="+mn-ea"/>
        <a:cs typeface="Arial" charset="0"/>
      </a:defRPr>
    </a:lvl1pPr>
    <a:lvl2pPr marL="457200" algn="l" rtl="0" fontAlgn="base">
      <a:spcBef>
        <a:spcPct val="0"/>
      </a:spcBef>
      <a:spcAft>
        <a:spcPct val="0"/>
      </a:spcAft>
      <a:defRPr kern="1200">
        <a:solidFill>
          <a:schemeClr val="folHlink"/>
        </a:solidFill>
        <a:latin typeface="Arial" charset="0"/>
        <a:ea typeface="+mn-ea"/>
        <a:cs typeface="Arial" charset="0"/>
      </a:defRPr>
    </a:lvl2pPr>
    <a:lvl3pPr marL="914400" algn="l" rtl="0" fontAlgn="base">
      <a:spcBef>
        <a:spcPct val="0"/>
      </a:spcBef>
      <a:spcAft>
        <a:spcPct val="0"/>
      </a:spcAft>
      <a:defRPr kern="1200">
        <a:solidFill>
          <a:schemeClr val="folHlink"/>
        </a:solidFill>
        <a:latin typeface="Arial" charset="0"/>
        <a:ea typeface="+mn-ea"/>
        <a:cs typeface="Arial" charset="0"/>
      </a:defRPr>
    </a:lvl3pPr>
    <a:lvl4pPr marL="1371600" algn="l" rtl="0" fontAlgn="base">
      <a:spcBef>
        <a:spcPct val="0"/>
      </a:spcBef>
      <a:spcAft>
        <a:spcPct val="0"/>
      </a:spcAft>
      <a:defRPr kern="1200">
        <a:solidFill>
          <a:schemeClr val="folHlink"/>
        </a:solidFill>
        <a:latin typeface="Arial" charset="0"/>
        <a:ea typeface="+mn-ea"/>
        <a:cs typeface="Arial" charset="0"/>
      </a:defRPr>
    </a:lvl4pPr>
    <a:lvl5pPr marL="1828800" algn="l" rtl="0" fontAlgn="base">
      <a:spcBef>
        <a:spcPct val="0"/>
      </a:spcBef>
      <a:spcAft>
        <a:spcPct val="0"/>
      </a:spcAft>
      <a:defRPr kern="1200">
        <a:solidFill>
          <a:schemeClr val="folHlink"/>
        </a:solidFill>
        <a:latin typeface="Arial" charset="0"/>
        <a:ea typeface="+mn-ea"/>
        <a:cs typeface="Arial" charset="0"/>
      </a:defRPr>
    </a:lvl5pPr>
    <a:lvl6pPr marL="2286000" algn="l" defTabSz="914400" rtl="0" eaLnBrk="1" latinLnBrk="0" hangingPunct="1">
      <a:defRPr kern="1200">
        <a:solidFill>
          <a:schemeClr val="folHlink"/>
        </a:solidFill>
        <a:latin typeface="Arial" charset="0"/>
        <a:ea typeface="+mn-ea"/>
        <a:cs typeface="Arial" charset="0"/>
      </a:defRPr>
    </a:lvl6pPr>
    <a:lvl7pPr marL="2743200" algn="l" defTabSz="914400" rtl="0" eaLnBrk="1" latinLnBrk="0" hangingPunct="1">
      <a:defRPr kern="1200">
        <a:solidFill>
          <a:schemeClr val="folHlink"/>
        </a:solidFill>
        <a:latin typeface="Arial" charset="0"/>
        <a:ea typeface="+mn-ea"/>
        <a:cs typeface="Arial" charset="0"/>
      </a:defRPr>
    </a:lvl7pPr>
    <a:lvl8pPr marL="3200400" algn="l" defTabSz="914400" rtl="0" eaLnBrk="1" latinLnBrk="0" hangingPunct="1">
      <a:defRPr kern="1200">
        <a:solidFill>
          <a:schemeClr val="folHlink"/>
        </a:solidFill>
        <a:latin typeface="Arial" charset="0"/>
        <a:ea typeface="+mn-ea"/>
        <a:cs typeface="Arial" charset="0"/>
      </a:defRPr>
    </a:lvl8pPr>
    <a:lvl9pPr marL="3657600" algn="l" defTabSz="914400" rtl="0" eaLnBrk="1" latinLnBrk="0" hangingPunct="1">
      <a:defRPr kern="1200">
        <a:solidFill>
          <a:schemeClr val="folHlink"/>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57">
          <p15:clr>
            <a:srgbClr val="A4A3A4"/>
          </p15:clr>
        </p15:guide>
        <p15:guide id="2" pos="223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enneth McNulty" initials="KM" lastIdx="2" clrIdx="0">
    <p:extLst>
      <p:ext uri="{19B8F6BF-5375-455C-9EA6-DF929625EA0E}">
        <p15:presenceInfo xmlns:p15="http://schemas.microsoft.com/office/powerpoint/2012/main" userId="6299ae2126c195a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CCFF"/>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116" autoAdjust="0"/>
    <p:restoredTop sz="71850" autoAdjust="0"/>
  </p:normalViewPr>
  <p:slideViewPr>
    <p:cSldViewPr>
      <p:cViewPr varScale="1">
        <p:scale>
          <a:sx n="42" d="100"/>
          <a:sy n="42" d="100"/>
        </p:scale>
        <p:origin x="1722" y="270"/>
      </p:cViewPr>
      <p:guideLst>
        <p:guide orient="horz" pos="2160"/>
        <p:guide pos="2880"/>
      </p:guideLst>
    </p:cSldViewPr>
  </p:slideViewPr>
  <p:outlineViewPr>
    <p:cViewPr>
      <p:scale>
        <a:sx n="33" d="100"/>
        <a:sy n="33" d="100"/>
      </p:scale>
      <p:origin x="0" y="-3830"/>
    </p:cViewPr>
  </p:outlineViewPr>
  <p:notesTextViewPr>
    <p:cViewPr>
      <p:scale>
        <a:sx n="3" d="2"/>
        <a:sy n="3" d="2"/>
      </p:scale>
      <p:origin x="0" y="0"/>
    </p:cViewPr>
  </p:notesTextViewPr>
  <p:sorterViewPr>
    <p:cViewPr>
      <p:scale>
        <a:sx n="75" d="100"/>
        <a:sy n="75" d="100"/>
      </p:scale>
      <p:origin x="0" y="-1152"/>
    </p:cViewPr>
  </p:sorterViewPr>
  <p:notesViewPr>
    <p:cSldViewPr>
      <p:cViewPr varScale="1">
        <p:scale>
          <a:sx n="59" d="100"/>
          <a:sy n="59" d="100"/>
        </p:scale>
        <p:origin x="3254" y="82"/>
      </p:cViewPr>
      <p:guideLst>
        <p:guide orient="horz" pos="2957"/>
        <p:guide pos="223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F6D812D-51F5-4FE5-A4A1-470FB017C6E3}"/>
              </a:ext>
            </a:extLst>
          </p:cNvPr>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8E5ADB5A-D5F8-451A-BB34-B2E545868C1B}"/>
              </a:ext>
            </a:extLst>
          </p:cNvPr>
          <p:cNvSpPr>
            <a:spLocks noGrp="1"/>
          </p:cNvSpPr>
          <p:nvPr>
            <p:ph type="dt" sz="quarter" idx="1"/>
          </p:nvPr>
        </p:nvSpPr>
        <p:spPr>
          <a:xfrm>
            <a:off x="4022725" y="0"/>
            <a:ext cx="3078163" cy="469900"/>
          </a:xfrm>
          <a:prstGeom prst="rect">
            <a:avLst/>
          </a:prstGeom>
        </p:spPr>
        <p:txBody>
          <a:bodyPr vert="horz" lIns="91440" tIns="45720" rIns="91440" bIns="45720" rtlCol="0"/>
          <a:lstStyle>
            <a:lvl1pPr algn="r">
              <a:defRPr sz="1200"/>
            </a:lvl1pPr>
          </a:lstStyle>
          <a:p>
            <a:fld id="{F929DFDA-FA1E-40FF-9956-D234420C2A14}" type="datetimeFigureOut">
              <a:rPr lang="en-US" smtClean="0"/>
              <a:t>5/30/2025</a:t>
            </a:fld>
            <a:endParaRPr lang="en-US" dirty="0"/>
          </a:p>
        </p:txBody>
      </p:sp>
      <p:sp>
        <p:nvSpPr>
          <p:cNvPr id="4" name="Footer Placeholder 3">
            <a:extLst>
              <a:ext uri="{FF2B5EF4-FFF2-40B4-BE49-F238E27FC236}">
                <a16:creationId xmlns:a16="http://schemas.microsoft.com/office/drawing/2014/main" id="{8D05B59C-FED4-4A56-80F0-C76A98CB748E}"/>
              </a:ext>
            </a:extLst>
          </p:cNvPr>
          <p:cNvSpPr>
            <a:spLocks noGrp="1"/>
          </p:cNvSpPr>
          <p:nvPr>
            <p:ph type="ftr" sz="quarter" idx="2"/>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0DCAAB61-4088-4F01-8AA0-695C9223DD7F}"/>
              </a:ext>
            </a:extLst>
          </p:cNvPr>
          <p:cNvSpPr>
            <a:spLocks noGrp="1"/>
          </p:cNvSpPr>
          <p:nvPr>
            <p:ph type="sldNum" sz="quarter" idx="3"/>
          </p:nvPr>
        </p:nvSpPr>
        <p:spPr>
          <a:xfrm>
            <a:off x="4022725" y="8918575"/>
            <a:ext cx="3078163" cy="469900"/>
          </a:xfrm>
          <a:prstGeom prst="rect">
            <a:avLst/>
          </a:prstGeom>
        </p:spPr>
        <p:txBody>
          <a:bodyPr vert="horz" lIns="91440" tIns="45720" rIns="91440" bIns="45720" rtlCol="0" anchor="b"/>
          <a:lstStyle>
            <a:lvl1pPr algn="r">
              <a:defRPr sz="1200"/>
            </a:lvl1pPr>
          </a:lstStyle>
          <a:p>
            <a:fld id="{06CE996A-FB27-4801-A8E7-9EF22DFC39D1}" type="slidenum">
              <a:rPr lang="en-US" smtClean="0"/>
              <a:t>‹nº›</a:t>
            </a:fld>
            <a:endParaRPr lang="en-US" dirty="0"/>
          </a:p>
        </p:txBody>
      </p:sp>
    </p:spTree>
    <p:extLst>
      <p:ext uri="{BB962C8B-B14F-4D97-AF65-F5344CB8AC3E}">
        <p14:creationId xmlns:p14="http://schemas.microsoft.com/office/powerpoint/2010/main" val="22088947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lvl1pPr>
              <a:defRPr sz="1200">
                <a:solidFill>
                  <a:schemeClr val="tx1"/>
                </a:solidFill>
                <a:latin typeface="Arial" charset="0"/>
                <a:cs typeface="+mn-cs"/>
              </a:defRPr>
            </a:lvl1pPr>
          </a:lstStyle>
          <a:p>
            <a:pPr>
              <a:defRPr/>
            </a:pPr>
            <a:endParaRPr lang="en-US" dirty="0"/>
          </a:p>
        </p:txBody>
      </p:sp>
      <p:sp>
        <p:nvSpPr>
          <p:cNvPr id="14339" name="Rectangle 3"/>
          <p:cNvSpPr>
            <a:spLocks noGrp="1" noChangeArrowheads="1"/>
          </p:cNvSpPr>
          <p:nvPr>
            <p:ph type="dt" idx="1"/>
          </p:nvPr>
        </p:nvSpPr>
        <p:spPr bwMode="auto">
          <a:xfrm>
            <a:off x="4023092" y="0"/>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lvl1pPr algn="r">
              <a:defRPr sz="1200">
                <a:solidFill>
                  <a:schemeClr val="tx1"/>
                </a:solidFill>
                <a:latin typeface="Arial" charset="0"/>
                <a:cs typeface="+mn-cs"/>
              </a:defRPr>
            </a:lvl1pPr>
          </a:lstStyle>
          <a:p>
            <a:pPr>
              <a:defRPr/>
            </a:pPr>
            <a:endParaRPr lang="en-US" dirty="0"/>
          </a:p>
        </p:txBody>
      </p:sp>
      <p:sp>
        <p:nvSpPr>
          <p:cNvPr id="32772" name="Rectangle 4"/>
          <p:cNvSpPr>
            <a:spLocks noGrp="1" noRot="1" noChangeAspect="1" noChangeArrowheads="1" noTextEdit="1"/>
          </p:cNvSpPr>
          <p:nvPr>
            <p:ph type="sldImg" idx="2"/>
          </p:nvPr>
        </p:nvSpPr>
        <p:spPr bwMode="auto">
          <a:xfrm>
            <a:off x="1204913" y="704850"/>
            <a:ext cx="4692650" cy="351948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341" name="Rectangle 5"/>
          <p:cNvSpPr>
            <a:spLocks noGrp="1" noChangeArrowheads="1"/>
          </p:cNvSpPr>
          <p:nvPr>
            <p:ph type="body" sz="quarter" idx="3"/>
          </p:nvPr>
        </p:nvSpPr>
        <p:spPr bwMode="auto">
          <a:xfrm>
            <a:off x="710248" y="4459526"/>
            <a:ext cx="5681980" cy="4224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4342" name="Rectangle 6"/>
          <p:cNvSpPr>
            <a:spLocks noGrp="1" noChangeArrowheads="1"/>
          </p:cNvSpPr>
          <p:nvPr>
            <p:ph type="ftr" sz="quarter" idx="4"/>
          </p:nvPr>
        </p:nvSpPr>
        <p:spPr bwMode="auto">
          <a:xfrm>
            <a:off x="0" y="8917422"/>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b" anchorCtr="0" compatLnSpc="1">
            <a:prstTxWarp prst="textNoShape">
              <a:avLst/>
            </a:prstTxWarp>
          </a:bodyPr>
          <a:lstStyle>
            <a:lvl1pPr>
              <a:defRPr sz="1200">
                <a:solidFill>
                  <a:schemeClr val="tx1"/>
                </a:solidFill>
                <a:latin typeface="Arial" charset="0"/>
                <a:cs typeface="+mn-cs"/>
              </a:defRPr>
            </a:lvl1pPr>
          </a:lstStyle>
          <a:p>
            <a:pPr>
              <a:defRPr/>
            </a:pPr>
            <a:endParaRPr lang="en-US" dirty="0"/>
          </a:p>
        </p:txBody>
      </p:sp>
      <p:sp>
        <p:nvSpPr>
          <p:cNvPr id="14343" name="Rectangle 7"/>
          <p:cNvSpPr>
            <a:spLocks noGrp="1" noChangeArrowheads="1"/>
          </p:cNvSpPr>
          <p:nvPr>
            <p:ph type="sldNum" sz="quarter" idx="5"/>
          </p:nvPr>
        </p:nvSpPr>
        <p:spPr bwMode="auto">
          <a:xfrm>
            <a:off x="4023092" y="8917422"/>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b" anchorCtr="0" compatLnSpc="1">
            <a:prstTxWarp prst="textNoShape">
              <a:avLst/>
            </a:prstTxWarp>
          </a:bodyPr>
          <a:lstStyle>
            <a:lvl1pPr algn="r">
              <a:defRPr sz="1200">
                <a:solidFill>
                  <a:schemeClr val="tx1"/>
                </a:solidFill>
                <a:latin typeface="Arial" charset="0"/>
                <a:cs typeface="+mn-cs"/>
              </a:defRPr>
            </a:lvl1pPr>
          </a:lstStyle>
          <a:p>
            <a:pPr>
              <a:defRPr/>
            </a:pPr>
            <a:fld id="{8FA03DF1-0740-4641-8846-A13960E4BC68}" type="slidenum">
              <a:rPr lang="en-US"/>
              <a:pPr>
                <a:defRPr/>
              </a:pPr>
              <a:t>‹nº›</a:t>
            </a:fld>
            <a:endParaRPr lang="en-US" dirty="0"/>
          </a:p>
        </p:txBody>
      </p:sp>
    </p:spTree>
    <p:extLst>
      <p:ext uri="{BB962C8B-B14F-4D97-AF65-F5344CB8AC3E}">
        <p14:creationId xmlns:p14="http://schemas.microsoft.com/office/powerpoint/2010/main" val="176988238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a:t>
            </a:fld>
            <a:endParaRPr lang="en-US" dirty="0"/>
          </a:p>
        </p:txBody>
      </p:sp>
    </p:spTree>
    <p:extLst>
      <p:ext uri="{BB962C8B-B14F-4D97-AF65-F5344CB8AC3E}">
        <p14:creationId xmlns:p14="http://schemas.microsoft.com/office/powerpoint/2010/main" val="22888320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r>
              <a:rPr lang="en-US" b="1" dirty="0"/>
              <a:t>B2: </a:t>
            </a:r>
          </a:p>
          <a:p>
            <a:pPr marL="274320" indent="-457200"/>
            <a:r>
              <a:rPr lang="en-US" dirty="0"/>
              <a:t>1.  He is praying for a time when the name of God will be universally praised.</a:t>
            </a:r>
          </a:p>
          <a:p>
            <a:pPr marL="274320" indent="-457200"/>
            <a:r>
              <a:rPr lang="en-US" dirty="0"/>
              <a:t>2.  Not just some people, but “let all the people praise You.”</a:t>
            </a:r>
          </a:p>
          <a:p>
            <a:pPr marL="274320" indent="-457200"/>
            <a:r>
              <a:rPr lang="en-US" dirty="0"/>
              <a:t>3.  Not just the Hebrew people; not just the Jewish people, not just the physical Israelites, but all the people, Jew and Gentile alike.</a:t>
            </a:r>
          </a:p>
          <a:p>
            <a:pPr marL="274320" indent="-457200"/>
            <a:r>
              <a:rPr lang="en-US" dirty="0"/>
              <a:t>4.  In this psalm we see one more instance in the OT where God reveals His plans to save all people.</a:t>
            </a:r>
          </a:p>
          <a:p>
            <a:pPr marL="274320" indent="-457200"/>
            <a:endParaRPr lang="en-US" dirty="0"/>
          </a:p>
          <a:p>
            <a:pPr marL="274320" indent="-457200"/>
            <a:r>
              <a:rPr lang="en-US" b="1" dirty="0"/>
              <a:t>B3:</a:t>
            </a:r>
            <a:r>
              <a:rPr lang="en-US" dirty="0"/>
              <a:t> </a:t>
            </a:r>
          </a:p>
          <a:p>
            <a:pPr marL="274320" indent="-457200"/>
            <a:r>
              <a:rPr lang="en-US" dirty="0"/>
              <a:t>1.  Today, God may set up rulers and tear them down, but He doesn’t directly govern the nations.</a:t>
            </a:r>
          </a:p>
          <a:p>
            <a:pPr marL="274320" indent="-457200"/>
            <a:r>
              <a:rPr lang="en-US" dirty="0"/>
              <a:t>2.  This prayer looks forward to a time when the kingdom of God will be established on the earth.</a:t>
            </a:r>
          </a:p>
          <a:p>
            <a:pPr marL="274320" indent="-457200"/>
            <a:r>
              <a:rPr lang="en-US" dirty="0"/>
              <a:t>3.  This is a time after the Lord has judged people righteously.</a:t>
            </a:r>
          </a:p>
          <a:p>
            <a:pPr marL="274320" indent="-457200"/>
            <a:r>
              <a:rPr lang="en-US" dirty="0"/>
              <a:t>4.  The redeemed have been saved in His Kingdom; the wicked have been destroyed in the lake of fire, and God has created new heavens and a new earth.</a:t>
            </a:r>
          </a:p>
          <a:p>
            <a:pPr marL="274320" indent="-457200"/>
            <a:r>
              <a:rPr lang="en-US" dirty="0"/>
              <a:t>5.  The meek, those who have trusted Jesus for their forgiveness and righteousness, will inherit the earth.</a:t>
            </a:r>
          </a:p>
          <a:p>
            <a:pPr marL="274320" indent="-457200"/>
            <a:r>
              <a:rPr lang="en-US" dirty="0"/>
              <a:t>6.  This is the eternal state of blessedness where the love of God has triumphed, Satan and sin have been defeated, and Jesus is King.</a:t>
            </a:r>
          </a:p>
          <a:p>
            <a:pPr marL="274320" indent="-457200"/>
            <a:r>
              <a:rPr lang="en-US" dirty="0"/>
              <a:t>7.  It is then that Paul’s beautiful words in Phil 2:10-11 will be a reality:</a:t>
            </a:r>
          </a:p>
          <a:p>
            <a:pPr marL="274320" indent="-457200"/>
            <a:r>
              <a:rPr lang="en-US" dirty="0"/>
              <a:t>8.  The name of Jesus will be above every other name</a:t>
            </a:r>
          </a:p>
          <a:p>
            <a:pPr marL="274320" indent="-457200"/>
            <a:r>
              <a:rPr lang="en-US" b="1" dirty="0"/>
              <a:t>Philippians 2:10-11 KJV</a:t>
            </a:r>
            <a:r>
              <a:rPr lang="en-US" dirty="0"/>
              <a:t> - That at the name of Jesus every knee should bow, of things in heaven, and things in earth, and things under the earth; </a:t>
            </a:r>
            <a:r>
              <a:rPr lang="en-US" baseline="30000" dirty="0"/>
              <a:t>11</a:t>
            </a:r>
            <a:r>
              <a:rPr lang="en-US" dirty="0"/>
              <a:t> And that every tongue should confess that Jesus Christ is Lord, to the glory of God the Father.</a:t>
            </a:r>
          </a:p>
          <a:p>
            <a:pPr marL="274320" indent="-457200"/>
            <a:r>
              <a:rPr lang="en-US" dirty="0"/>
              <a:t>9.  Are you looking forward to singing for joy in that kingdom and worshipping the King of kings?</a:t>
            </a:r>
          </a:p>
          <a:p>
            <a:pPr marL="274320" indent="-457200"/>
            <a:endParaRPr lang="en-US" dirty="0"/>
          </a:p>
          <a:p>
            <a:pPr marL="274320" indent="-457200"/>
            <a:r>
              <a:rPr lang="en-US" b="1" dirty="0"/>
              <a:t>B4:</a:t>
            </a:r>
          </a:p>
          <a:p>
            <a:pPr marL="274320" indent="-274320"/>
            <a:r>
              <a:rPr lang="en-US" dirty="0"/>
              <a:t>1.  By the time of Jesus, the Jews were not really very evangelistic.</a:t>
            </a:r>
          </a:p>
          <a:p>
            <a:pPr marL="274320" indent="-274320"/>
            <a:r>
              <a:rPr lang="en-US" dirty="0"/>
              <a:t>2.  They considered the Gentiles unclean dogs.</a:t>
            </a:r>
          </a:p>
          <a:p>
            <a:pPr marL="274320" indent="-274320"/>
            <a:r>
              <a:rPr lang="en-US" dirty="0"/>
              <a:t>3.  They would be defiled by touching them or going into their houses.</a:t>
            </a:r>
          </a:p>
          <a:p>
            <a:pPr marL="274320" indent="-274320"/>
            <a:r>
              <a:rPr lang="en-US" dirty="0"/>
              <a:t>4.  While they kept the truth of God alive, they also kept it to themselves.</a:t>
            </a:r>
          </a:p>
          <a:p>
            <a:pPr marL="274320" indent="-274320"/>
            <a:r>
              <a:rPr lang="en-US" dirty="0"/>
              <a:t>5.  They were a stiff-necked and rebellious people who were more often serving idols than the living God.</a:t>
            </a:r>
          </a:p>
          <a:p>
            <a:pPr marL="274320" indent="-274320"/>
            <a:r>
              <a:rPr lang="en-US" dirty="0"/>
              <a:t>6.  Finally, God had to punish them by allowing them to be carried off into captivity.</a:t>
            </a:r>
          </a:p>
          <a:p>
            <a:pPr marL="274320" indent="-457200"/>
            <a:endParaRPr lang="en-US" dirty="0"/>
          </a:p>
          <a:p>
            <a:pPr marL="274320" indent="-457200"/>
            <a:r>
              <a:rPr lang="en-US" b="1" dirty="0"/>
              <a:t>B5:</a:t>
            </a:r>
          </a:p>
          <a:p>
            <a:pPr marL="274320" indent="-274320"/>
            <a:r>
              <a:rPr lang="en-US" dirty="0"/>
              <a:t>1.  When the Jews rejected Jesus as their Messiah, God rejected them as His chosen people.</a:t>
            </a:r>
          </a:p>
          <a:p>
            <a:pPr marL="274320" indent="-274320"/>
            <a:r>
              <a:rPr lang="en-US" dirty="0"/>
              <a:t>2.  It is now those who are “in Christ” that are the chosen people of God.</a:t>
            </a:r>
          </a:p>
          <a:p>
            <a:pPr marL="274320" indent="-274320"/>
            <a:r>
              <a:rPr lang="en-US" dirty="0"/>
              <a:t>3.  In closing the book of Galatians, Paul calls the Christians of Galatia (Jews and Gentiles) “the Israel of God.” (Gal 6:16)</a:t>
            </a:r>
          </a:p>
          <a:p>
            <a:pPr marL="274320" indent="-274320"/>
            <a:r>
              <a:rPr lang="en-US" dirty="0"/>
              <a:t>4.  Peter applies the OT titles of Israel to the Christians to whom he is writing: </a:t>
            </a:r>
          </a:p>
          <a:p>
            <a:pPr marL="274320" indent="-274320"/>
            <a:r>
              <a:rPr lang="en-US" b="1" dirty="0"/>
              <a:t>1 Peter 2:9 NKJV</a:t>
            </a:r>
            <a:r>
              <a:rPr lang="en-US" dirty="0"/>
              <a:t>: </a:t>
            </a:r>
            <a:r>
              <a:rPr lang="en-US" dirty="0">
                <a:effectLst>
                  <a:outerShdw blurRad="38100" dist="38100" dir="2700000" algn="tl">
                    <a:srgbClr val="000000">
                      <a:alpha val="43137"/>
                    </a:srgbClr>
                  </a:outerShdw>
                </a:effectLst>
              </a:rPr>
              <a:t>you </a:t>
            </a:r>
            <a:r>
              <a:rPr lang="en-US" i="1" dirty="0">
                <a:effectLst>
                  <a:outerShdw blurRad="38100" dist="38100" dir="2700000" algn="tl">
                    <a:srgbClr val="000000">
                      <a:alpha val="43137"/>
                    </a:srgbClr>
                  </a:outerShdw>
                </a:effectLst>
              </a:rPr>
              <a:t>are</a:t>
            </a:r>
            <a:r>
              <a:rPr lang="en-US" dirty="0">
                <a:effectLst>
                  <a:outerShdw blurRad="38100" dist="38100" dir="2700000" algn="tl">
                    <a:srgbClr val="000000">
                      <a:alpha val="43137"/>
                    </a:srgbClr>
                  </a:outerShdw>
                </a:effectLst>
              </a:rPr>
              <a:t> a chosen generation, a royal priesthood, a holy nation, His own special people…</a:t>
            </a:r>
            <a:endParaRPr lang="en-US" dirty="0"/>
          </a:p>
          <a:p>
            <a:pPr marL="274320" indent="-457200"/>
            <a:r>
              <a:rPr lang="en-US" dirty="0"/>
              <a:t>5.  Paul writes that:</a:t>
            </a:r>
          </a:p>
          <a:p>
            <a:pPr marL="274320" indent="-457200"/>
            <a:r>
              <a:rPr lang="en-US" b="1" dirty="0"/>
              <a:t>Galatians 3:20 NKJV</a:t>
            </a:r>
            <a:r>
              <a:rPr lang="en-US" dirty="0"/>
              <a:t>: </a:t>
            </a:r>
            <a:r>
              <a:rPr lang="en-US" dirty="0">
                <a:effectLst>
                  <a:outerShdw blurRad="38100" dist="38100" dir="2700000" algn="tl">
                    <a:srgbClr val="000000">
                      <a:alpha val="43137"/>
                    </a:srgbClr>
                  </a:outerShdw>
                </a:effectLst>
              </a:rPr>
              <a:t>if you </a:t>
            </a:r>
            <a:r>
              <a:rPr lang="en-US" i="1" dirty="0">
                <a:effectLst>
                  <a:outerShdw blurRad="38100" dist="38100" dir="2700000" algn="tl">
                    <a:srgbClr val="000000">
                      <a:alpha val="43137"/>
                    </a:srgbClr>
                  </a:outerShdw>
                </a:effectLst>
              </a:rPr>
              <a:t>are</a:t>
            </a:r>
            <a:r>
              <a:rPr lang="en-US" dirty="0">
                <a:effectLst>
                  <a:outerShdw blurRad="38100" dist="38100" dir="2700000" algn="tl">
                    <a:srgbClr val="000000">
                      <a:alpha val="43137"/>
                    </a:srgbClr>
                  </a:outerShdw>
                </a:effectLst>
              </a:rPr>
              <a:t> Christ’s, then you are Abraham’s seed, and heirs according to the promise.</a:t>
            </a:r>
          </a:p>
          <a:p>
            <a:pPr marL="274320" indent="-457200"/>
            <a:r>
              <a:rPr lang="en-US" dirty="0">
                <a:effectLst>
                  <a:outerShdw blurRad="38100" dist="38100" dir="2700000" algn="tl">
                    <a:srgbClr val="000000">
                      <a:alpha val="43137"/>
                    </a:srgbClr>
                  </a:outerShdw>
                </a:effectLst>
              </a:rPr>
              <a:t>6.  It is His church that Christ has commissioned to preach the everlasting gospel to every nation, kindred, tongue, and people.</a:t>
            </a:r>
          </a:p>
          <a:p>
            <a:pPr marL="274320" indent="-457200"/>
            <a:r>
              <a:rPr lang="en-US" dirty="0">
                <a:effectLst>
                  <a:outerShdw blurRad="38100" dist="38100" dir="2700000" algn="tl">
                    <a:srgbClr val="000000">
                      <a:alpha val="43137"/>
                    </a:srgbClr>
                  </a:outerShdw>
                </a:effectLst>
              </a:rPr>
              <a:t>7.  If you are in Christ, that includes you.</a:t>
            </a:r>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2</a:t>
            </a:fld>
            <a:endParaRPr lang="en-US" dirty="0"/>
          </a:p>
        </p:txBody>
      </p:sp>
    </p:spTree>
    <p:extLst>
      <p:ext uri="{BB962C8B-B14F-4D97-AF65-F5344CB8AC3E}">
        <p14:creationId xmlns:p14="http://schemas.microsoft.com/office/powerpoint/2010/main" val="15114128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3</a:t>
            </a:fld>
            <a:endParaRPr lang="en-US" dirty="0"/>
          </a:p>
        </p:txBody>
      </p:sp>
    </p:spTree>
    <p:extLst>
      <p:ext uri="{BB962C8B-B14F-4D97-AF65-F5344CB8AC3E}">
        <p14:creationId xmlns:p14="http://schemas.microsoft.com/office/powerpoint/2010/main" val="42793839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B1:</a:t>
            </a:r>
          </a:p>
          <a:p>
            <a:pPr marL="274320" indent="-274320"/>
            <a:r>
              <a:rPr lang="en-US" b="0" dirty="0"/>
              <a:t>[See notes on linked slide.]</a:t>
            </a:r>
          </a:p>
          <a:p>
            <a:pPr marL="274320" indent="-274320"/>
            <a:endParaRPr lang="en-US" b="0" dirty="0"/>
          </a:p>
          <a:p>
            <a:pPr marL="274320" indent="-274320"/>
            <a:r>
              <a:rPr lang="en-US" b="1" dirty="0"/>
              <a:t>B2:</a:t>
            </a:r>
          </a:p>
          <a:p>
            <a:pPr marL="274320" indent="-274320"/>
            <a:r>
              <a:rPr lang="en-US" b="0" dirty="0"/>
              <a:t>[See notes on linked slide.]</a:t>
            </a:r>
          </a:p>
          <a:p>
            <a:pPr marL="274320" indent="-274320"/>
            <a:endParaRPr lang="en-US" b="0" dirty="0"/>
          </a:p>
          <a:p>
            <a:pPr marL="274320" indent="-274320"/>
            <a:r>
              <a:rPr lang="en-US" b="1" dirty="0"/>
              <a:t>B3:</a:t>
            </a:r>
          </a:p>
          <a:p>
            <a:pPr marL="274320" indent="-274320"/>
            <a:r>
              <a:rPr lang="en-US" b="0" dirty="0"/>
              <a:t>[See notes on linked slide.]</a:t>
            </a:r>
          </a:p>
          <a:p>
            <a:pPr marL="274320" indent="-274320"/>
            <a:endParaRPr lang="en-US" b="0" dirty="0"/>
          </a:p>
          <a:p>
            <a:pPr marL="274320" indent="-274320"/>
            <a:r>
              <a:rPr lang="en-US" b="1" dirty="0"/>
              <a:t>B4:</a:t>
            </a:r>
          </a:p>
          <a:p>
            <a:pPr marL="274320" indent="-274320"/>
            <a:r>
              <a:rPr lang="en-US" b="0" dirty="0"/>
              <a:t>[See notes on linked slide.]</a:t>
            </a:r>
          </a:p>
          <a:p>
            <a:pPr marL="274320" indent="-274320"/>
            <a:endParaRPr lang="en-US" b="0"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9309608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B1:</a:t>
            </a:r>
          </a:p>
          <a:p>
            <a:pPr marL="274320" indent="-274320"/>
            <a:r>
              <a:rPr lang="en-US" b="0" dirty="0"/>
              <a:t>[See notes on linked slide.]</a:t>
            </a:r>
          </a:p>
          <a:p>
            <a:pPr marL="274320" indent="-274320"/>
            <a:endParaRPr lang="en-US" b="0" dirty="0"/>
          </a:p>
          <a:p>
            <a:pPr marL="274320" indent="-274320"/>
            <a:r>
              <a:rPr lang="en-US" b="1" dirty="0"/>
              <a:t>B2:</a:t>
            </a:r>
          </a:p>
          <a:p>
            <a:pPr marL="274320" indent="-274320"/>
            <a:r>
              <a:rPr lang="en-US" b="0" dirty="0"/>
              <a:t>[See notes on linked slide.]</a:t>
            </a:r>
          </a:p>
          <a:p>
            <a:pPr marL="274320" indent="-274320"/>
            <a:endParaRPr lang="en-US" b="0" dirty="0"/>
          </a:p>
          <a:p>
            <a:pPr marL="274320" indent="-274320"/>
            <a:r>
              <a:rPr lang="en-US" b="1" dirty="0"/>
              <a:t>B3:</a:t>
            </a:r>
          </a:p>
          <a:p>
            <a:pPr marL="274320" indent="-274320"/>
            <a:r>
              <a:rPr lang="en-US" b="0" dirty="0"/>
              <a:t>[See notes on linked slide.]</a:t>
            </a:r>
          </a:p>
          <a:p>
            <a:pPr marL="274320" indent="-274320"/>
            <a:endParaRPr lang="en-US" b="0" dirty="0"/>
          </a:p>
          <a:p>
            <a:pPr marL="274320" indent="-274320"/>
            <a:r>
              <a:rPr lang="en-US" b="1" dirty="0"/>
              <a:t>B4:</a:t>
            </a:r>
          </a:p>
          <a:p>
            <a:pPr marL="274320" indent="-274320"/>
            <a:r>
              <a:rPr lang="en-US" b="0" dirty="0"/>
              <a:t>[See notes on linked slide.]</a:t>
            </a:r>
          </a:p>
          <a:p>
            <a:pPr marL="274320" indent="-274320"/>
            <a:endParaRPr lang="en-US" b="0" dirty="0"/>
          </a:p>
          <a:p>
            <a:pPr marL="274320" indent="-274320"/>
            <a:r>
              <a:rPr lang="en-US" b="1" dirty="0"/>
              <a:t>B5:</a:t>
            </a:r>
          </a:p>
          <a:p>
            <a:pPr marL="274320" indent="-274320"/>
            <a:r>
              <a:rPr lang="en-US" b="0" dirty="0"/>
              <a:t>[See notes on linked slide.]</a:t>
            </a:r>
          </a:p>
          <a:p>
            <a:pPr marL="274320" indent="-274320"/>
            <a:endParaRPr lang="en-US" b="0"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9309608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B1:</a:t>
            </a:r>
          </a:p>
          <a:p>
            <a:pPr marL="274320" indent="-274320"/>
            <a:r>
              <a:rPr lang="en-US" b="0" dirty="0"/>
              <a:t>[See notes on linked slide.]</a:t>
            </a:r>
          </a:p>
          <a:p>
            <a:pPr marL="274320" indent="-274320"/>
            <a:endParaRPr lang="en-US" b="0" dirty="0"/>
          </a:p>
          <a:p>
            <a:pPr marL="274320" indent="-274320"/>
            <a:r>
              <a:rPr lang="en-US" b="1" dirty="0"/>
              <a:t>B2:</a:t>
            </a:r>
          </a:p>
          <a:p>
            <a:pPr marL="274320" indent="-274320"/>
            <a:r>
              <a:rPr lang="en-US" b="0" dirty="0"/>
              <a:t>[See notes on linked slide.]</a:t>
            </a:r>
          </a:p>
          <a:p>
            <a:pPr marL="274320" indent="-274320"/>
            <a:endParaRPr lang="en-US" b="0" dirty="0"/>
          </a:p>
          <a:p>
            <a:pPr marL="274320" indent="-274320"/>
            <a:r>
              <a:rPr lang="en-US" b="1" dirty="0"/>
              <a:t>B3:</a:t>
            </a:r>
          </a:p>
          <a:p>
            <a:pPr marL="274320" indent="-274320"/>
            <a:r>
              <a:rPr lang="en-US" b="0" dirty="0"/>
              <a:t>[See notes on linked slide.]</a:t>
            </a:r>
          </a:p>
          <a:p>
            <a:pPr marL="274320" indent="-274320"/>
            <a:endParaRPr lang="en-US" b="0" dirty="0"/>
          </a:p>
          <a:p>
            <a:pPr marL="274320" indent="-274320"/>
            <a:endParaRPr lang="en-US" b="0"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5739584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0903277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E88C43-A5A7-7F50-203D-0B169EEA2D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AA0043-D596-9E8B-F863-DB532FABE6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53ECAC-82E4-6AEC-8770-FF3DF7C78E8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30752F2-7D19-7420-2F8C-78F944D00DB9}"/>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8959739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26286-5CEB-A5DC-F80B-413401387F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CFE37E-EF5A-9408-ABFE-BB7CFD4115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CA1F0C-7B57-B56A-B9A2-0544C5238C51}"/>
              </a:ext>
            </a:extLst>
          </p:cNvPr>
          <p:cNvSpPr>
            <a:spLocks noGrp="1"/>
          </p:cNvSpPr>
          <p:nvPr>
            <p:ph type="body" idx="1"/>
          </p:nvPr>
        </p:nvSpPr>
        <p:spPr/>
        <p:txBody>
          <a:bodyPr/>
          <a:lstStyle/>
          <a:p>
            <a:pPr marL="0" indent="0">
              <a:buFontTx/>
              <a:buNone/>
            </a:pPr>
            <a:endParaRPr lang="en-US" dirty="0"/>
          </a:p>
        </p:txBody>
      </p:sp>
      <p:sp>
        <p:nvSpPr>
          <p:cNvPr id="4" name="Slide Number Placeholder 3">
            <a:extLst>
              <a:ext uri="{FF2B5EF4-FFF2-40B4-BE49-F238E27FC236}">
                <a16:creationId xmlns:a16="http://schemas.microsoft.com/office/drawing/2014/main" id="{D8BD811E-F6FE-EBBF-D285-C073F4F96D24}"/>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784008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8AC8EBC-2397-47E1-952A-8B4464872471}"/>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772CB98-8A5A-4FED-BDA0-C6AEDED91154}" type="slidenum">
              <a:rPr kumimoji="0" lang="en-US" alt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1627138" name="Rectangle 2">
            <a:extLst>
              <a:ext uri="{FF2B5EF4-FFF2-40B4-BE49-F238E27FC236}">
                <a16:creationId xmlns:a16="http://schemas.microsoft.com/office/drawing/2014/main" id="{AB0658E2-5FC7-45EF-897B-DD4D69C8EFC8}"/>
              </a:ext>
            </a:extLst>
          </p:cNvPr>
          <p:cNvSpPr>
            <a:spLocks noGrp="1" noRot="1" noChangeAspect="1" noChangeArrowheads="1" noTextEdit="1"/>
          </p:cNvSpPr>
          <p:nvPr>
            <p:ph type="sldImg"/>
          </p:nvPr>
        </p:nvSpPr>
        <p:spPr>
          <a:ln/>
        </p:spPr>
      </p:sp>
      <p:sp>
        <p:nvSpPr>
          <p:cNvPr id="1627139" name="Rectangle 3">
            <a:extLst>
              <a:ext uri="{FF2B5EF4-FFF2-40B4-BE49-F238E27FC236}">
                <a16:creationId xmlns:a16="http://schemas.microsoft.com/office/drawing/2014/main" id="{11C274E4-7652-4368-B239-D6F2AE0512DB}"/>
              </a:ext>
            </a:extLst>
          </p:cNvPr>
          <p:cNvSpPr>
            <a:spLocks noGrp="1" noChangeArrowheads="1"/>
          </p:cNvSpPr>
          <p:nvPr>
            <p:ph type="body" idx="1"/>
          </p:nvPr>
        </p:nvSpPr>
        <p:spPr/>
        <p:txBody>
          <a:bodyPr/>
          <a:lstStyle/>
          <a:p>
            <a:pPr marL="274320" indent="-274320"/>
            <a:r>
              <a:rPr lang="en-US" b="1" dirty="0"/>
              <a:t>Q1:  What kinds of turmoil and disasters may face us in this fallen world?</a:t>
            </a:r>
          </a:p>
          <a:p>
            <a:pPr marL="274320" indent="-274320"/>
            <a:r>
              <a:rPr lang="en-US" dirty="0"/>
              <a:t>1.  Jesus said:</a:t>
            </a:r>
          </a:p>
          <a:p>
            <a:pPr marL="274320" indent="-274320"/>
            <a:r>
              <a:rPr lang="en-US" b="1" dirty="0"/>
              <a:t>John 16:33 KJV</a:t>
            </a:r>
            <a:r>
              <a:rPr lang="en-US" b="0" dirty="0"/>
              <a:t> - In the world ye shall have tribulation: but be of good cheer; I have overcome the world.</a:t>
            </a:r>
          </a:p>
          <a:p>
            <a:pPr marL="274320" indent="-274320"/>
            <a:r>
              <a:rPr lang="en-US" b="0" dirty="0"/>
              <a:t>2.  We all face difficulties and troubles of many kinds.</a:t>
            </a:r>
          </a:p>
          <a:p>
            <a:pPr marL="274320" indent="-274320"/>
            <a:r>
              <a:rPr lang="en-US" b="0" dirty="0"/>
              <a:t>3.  Here the psalmist portrays our troubles as natural disasters that are far beyond our control.</a:t>
            </a:r>
          </a:p>
          <a:p>
            <a:pPr marL="274320" indent="-274320"/>
            <a:r>
              <a:rPr lang="en-US" b="0" dirty="0"/>
              <a:t>4.  We have no reason to fear even though the earth gives way, the mountains are cast into the sea, the tornadoes and hurricanes roar, the earthquakes break the mountains, the nations rage, the kingdoms fall, and the earth melts.</a:t>
            </a:r>
          </a:p>
          <a:p>
            <a:pPr marL="274320" indent="-274320"/>
            <a:r>
              <a:rPr lang="en-US" b="0" dirty="0"/>
              <a:t>5.  We see some of these natural disasters coming in the book of Revelation.</a:t>
            </a:r>
          </a:p>
          <a:p>
            <a:pPr marL="274320" indent="-274320"/>
            <a:r>
              <a:rPr lang="en-US" b="0" dirty="0"/>
              <a:t>6.  Particularly under the seventh plague beginning in Revelation 16:17.</a:t>
            </a:r>
          </a:p>
          <a:p>
            <a:pPr marL="274320" indent="-274320"/>
            <a:r>
              <a:rPr lang="en-US" b="1" dirty="0"/>
              <a:t>Revelation 16:18, 20-21 NKJV</a:t>
            </a:r>
            <a:r>
              <a:rPr lang="en-US" b="0" dirty="0"/>
              <a:t> - 18 And there were noises and </a:t>
            </a:r>
            <a:r>
              <a:rPr lang="en-US" b="0" dirty="0" err="1"/>
              <a:t>thunderings</a:t>
            </a:r>
            <a:r>
              <a:rPr lang="en-US" b="0" dirty="0"/>
              <a:t> and lightnings; and there was a great earthquake, such a mighty and great earthquake as had not occurred since men were on the earth. ... 20 Then every island fled away, and the mountains were not found. 21 And great hail from heaven fell upon men, each hailstone about the weight of a talent. </a:t>
            </a:r>
          </a:p>
          <a:p>
            <a:pPr marL="274320" indent="-274320"/>
            <a:endParaRPr lang="en-US" b="0" dirty="0"/>
          </a:p>
          <a:p>
            <a:pPr marL="274320" indent="-274320"/>
            <a:r>
              <a:rPr lang="en-US" b="1" dirty="0"/>
              <a:t>Q2: Where can we find refuge from such troublous times?</a:t>
            </a:r>
          </a:p>
          <a:p>
            <a:pPr marL="274320" indent="-274320"/>
            <a:r>
              <a:rPr lang="en-US" b="0" dirty="0"/>
              <a:t>1.  Go back to the opening words of this psalm: God is our refuge and our strength.</a:t>
            </a:r>
          </a:p>
          <a:p>
            <a:pPr marL="274320" indent="-274320"/>
            <a:r>
              <a:rPr lang="en-US" b="0" dirty="0"/>
              <a:t>2.  When we come to the time of the final tribulation we can claim the promise of Ps 91:</a:t>
            </a:r>
          </a:p>
          <a:p>
            <a:pPr marL="274320" indent="-274320"/>
            <a:r>
              <a:rPr lang="en-US" b="1" dirty="0"/>
              <a:t>Psalm 91:8-11 KJV </a:t>
            </a:r>
            <a:r>
              <a:rPr lang="en-US" b="0" dirty="0"/>
              <a:t>- Only with thine eyes shalt thou behold and see the reward of the wicked. </a:t>
            </a:r>
            <a:r>
              <a:rPr lang="en-US" b="0" baseline="30000" dirty="0"/>
              <a:t>9</a:t>
            </a:r>
            <a:r>
              <a:rPr lang="en-US" b="0" dirty="0"/>
              <a:t> Because thou hast made the LORD, which is my refuge, even the most High, thy habitation; </a:t>
            </a:r>
            <a:r>
              <a:rPr lang="en-US" b="0" baseline="30000" dirty="0"/>
              <a:t>10</a:t>
            </a:r>
            <a:r>
              <a:rPr lang="en-US" b="0" dirty="0"/>
              <a:t> There shall no evil befall thee, neither shall any plague come nigh thy dwelling. </a:t>
            </a:r>
            <a:r>
              <a:rPr lang="en-US" b="0" baseline="30000" dirty="0"/>
              <a:t>11</a:t>
            </a:r>
            <a:r>
              <a:rPr lang="en-US" b="0" dirty="0"/>
              <a:t> For he shall give his angels charge over thee, to keep thee in all thy ways.</a:t>
            </a:r>
          </a:p>
          <a:p>
            <a:pPr marL="274320" indent="-274320"/>
            <a:r>
              <a:rPr lang="en-US" b="0" dirty="0"/>
              <a:t>3.  When we are secure in the arms of Jesus, nothing can separate us from His love.</a:t>
            </a:r>
          </a:p>
          <a:p>
            <a:pPr marL="274320" indent="-274320"/>
            <a:r>
              <a:rPr lang="en-US" b="0" dirty="0"/>
              <a:t>4.  The apostle Paul ends Roman chapter 8 with these words:</a:t>
            </a:r>
          </a:p>
          <a:p>
            <a:pPr marL="274320" indent="-274320"/>
            <a:r>
              <a:rPr lang="en-US" b="1" dirty="0"/>
              <a:t>Romans 8:38-39 KJV</a:t>
            </a:r>
            <a:r>
              <a:rPr lang="en-US" b="0" dirty="0"/>
              <a:t> - For I am persuaded, that neither death, nor life, nor angels, nor principalities, nor powers, nor things present, nor things to come, Nor height, nor depth, nor any other creature, shall be able to separate us from the love of God, which is in Christ Jesus our Lord.</a:t>
            </a:r>
          </a:p>
          <a:p>
            <a:pPr marL="274320" indent="-274320"/>
            <a:endParaRPr lang="en-US" b="0" dirty="0"/>
          </a:p>
          <a:p>
            <a:pPr marL="274320" indent="-274320"/>
            <a:endParaRPr lang="en-US" b="0"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0" dirty="0"/>
              <a:t>1.  Notice that the first and last lines of this stanza are exactly the same.</a:t>
            </a:r>
          </a:p>
          <a:p>
            <a:pPr marL="274320" indent="-274320"/>
            <a:r>
              <a:rPr lang="en-US" b="0" dirty="0"/>
              <a:t>2.  Between these two bookends we have a description of the power of God to intervene in the affairs of men.</a:t>
            </a:r>
          </a:p>
          <a:p>
            <a:pPr marL="274320" indent="-274320"/>
            <a:r>
              <a:rPr lang="en-US" b="0" dirty="0"/>
              <a:t>3.  This psalm is the inspiration for Martin Luther’s hymn, “A Mighty Fortress is Our God.”</a:t>
            </a:r>
          </a:p>
          <a:p>
            <a:pPr marL="274320" indent="-274320"/>
            <a:endParaRPr lang="en-US" b="0" dirty="0"/>
          </a:p>
          <a:p>
            <a:pPr marL="274320" indent="-274320"/>
            <a:r>
              <a:rPr lang="en-US" b="1" dirty="0"/>
              <a:t>Q1:  What is God’s objective in intervening in the affairs of mankind?</a:t>
            </a:r>
          </a:p>
          <a:p>
            <a:pPr marL="274320" indent="-274320"/>
            <a:r>
              <a:rPr lang="en-US" dirty="0"/>
              <a:t>1.  His ultimate objective is to bring peace.</a:t>
            </a:r>
          </a:p>
          <a:p>
            <a:pPr marL="274320" indent="-274320"/>
            <a:r>
              <a:rPr lang="en-US" dirty="0"/>
              <a:t>2.  He will be the final victor in the long war against God.</a:t>
            </a:r>
          </a:p>
          <a:p>
            <a:pPr marL="274320" indent="-274320"/>
            <a:r>
              <a:rPr lang="en-US" dirty="0"/>
              <a:t>3.  In the end of the earth, he will make wars cease.</a:t>
            </a:r>
          </a:p>
          <a:p>
            <a:pPr marL="274320" indent="-274320"/>
            <a:r>
              <a:rPr lang="en-US" dirty="0"/>
              <a:t>4.  The implements of war will be destroyed.</a:t>
            </a:r>
          </a:p>
          <a:p>
            <a:pPr marL="274320" indent="-274320"/>
            <a:r>
              <a:rPr lang="en-US" dirty="0"/>
              <a:t>5.  Jesus will come… </a:t>
            </a:r>
          </a:p>
          <a:p>
            <a:pPr marL="274320" indent="-274320"/>
            <a:r>
              <a:rPr lang="en-US" b="1" dirty="0"/>
              <a:t>2 Thessalonians 1:8-9 KJV</a:t>
            </a:r>
            <a:r>
              <a:rPr lang="en-US" dirty="0"/>
              <a:t> - In flaming fire taking vengeance on them that know not God, and that obey not the gospel of our Lord Jesus Christ: </a:t>
            </a:r>
            <a:r>
              <a:rPr lang="en-US" baseline="30000" dirty="0"/>
              <a:t>9</a:t>
            </a:r>
            <a:r>
              <a:rPr lang="en-US" dirty="0"/>
              <a:t> Who shall be punished with everlasting destruction from the presence of the Lord, and from the glory of his power;</a:t>
            </a:r>
          </a:p>
          <a:p>
            <a:pPr marL="274320" indent="-274320"/>
            <a:endParaRPr lang="en-US" dirty="0"/>
          </a:p>
          <a:p>
            <a:pPr marL="274320" indent="-274320"/>
            <a:r>
              <a:rPr lang="en-US" b="1" dirty="0"/>
              <a:t>Q2: What is God’s council to us here in verse 10 as we face the trials of life?</a:t>
            </a:r>
          </a:p>
          <a:p>
            <a:pPr marL="274320" indent="-274320"/>
            <a:r>
              <a:rPr lang="en-US" dirty="0"/>
              <a:t>1.  “Be still and know that I am God.”</a:t>
            </a:r>
          </a:p>
          <a:p>
            <a:pPr marL="274320" indent="-274320"/>
            <a:r>
              <a:rPr lang="en-US" dirty="0"/>
              <a:t>2.  What do you think that means?</a:t>
            </a:r>
          </a:p>
          <a:p>
            <a:pPr marL="274320" indent="-274320"/>
            <a:r>
              <a:rPr lang="en-US" dirty="0"/>
              <a:t>3.  “Don’t worry.  Be calm.  Trust in Me.  Be confident that I will win in the end.</a:t>
            </a:r>
          </a:p>
          <a:p>
            <a:pPr marL="274320" indent="-274320"/>
            <a:r>
              <a:rPr lang="en-US" dirty="0"/>
              <a:t>4.  I will be the ultimate victor in the great controversy and will be exalted in the earth.”</a:t>
            </a:r>
          </a:p>
          <a:p>
            <a:pPr marL="274320" indent="-274320"/>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2313044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As a result of the pre-advent judgment in heaven, who receives the kingdom?</a:t>
            </a:r>
          </a:p>
          <a:p>
            <a:pPr marL="274320" indent="-274320"/>
            <a:r>
              <a:rPr lang="en-US" b="0" dirty="0"/>
              <a:t>1.  It is Jesus the Son who receives a kingdom that is an everlasting kingdom.</a:t>
            </a:r>
          </a:p>
          <a:p>
            <a:pPr marL="274320" indent="-274320"/>
            <a:r>
              <a:rPr lang="en-US" b="0" dirty="0"/>
              <a:t>2.  Here the kingdom of grace becomes the kingdom of glory.</a:t>
            </a:r>
          </a:p>
          <a:p>
            <a:pPr marL="274320" indent="-274320"/>
            <a:r>
              <a:rPr lang="en-US" b="0" dirty="0"/>
              <a:t>3.  The unfallen angels are fully satisfied that God’s judgments are just and true.</a:t>
            </a:r>
          </a:p>
          <a:p>
            <a:pPr marL="274320" indent="-274320"/>
            <a:r>
              <a:rPr lang="en-US" b="0" dirty="0"/>
              <a:t>4.  The redeemed have been identified for the angels, so they can gather the elect for Jesus when He returns.</a:t>
            </a:r>
          </a:p>
          <a:p>
            <a:pPr marL="274320" indent="-274320"/>
            <a:endParaRPr lang="en-US" b="0" dirty="0"/>
          </a:p>
          <a:p>
            <a:pPr marL="274320" indent="-274320"/>
            <a:r>
              <a:rPr lang="en-US" b="1" dirty="0"/>
              <a:t>Q2:  With whom does Jesus share His kingdom?</a:t>
            </a:r>
          </a:p>
          <a:p>
            <a:pPr marL="274320" indent="-274320"/>
            <a:r>
              <a:rPr lang="en-US" b="0" dirty="0"/>
              <a:t>1.  The saints of the Most High.</a:t>
            </a:r>
          </a:p>
          <a:p>
            <a:pPr marL="274320" indent="-274320"/>
            <a:r>
              <a:rPr lang="en-US" b="0" dirty="0"/>
              <a:t>2.  These would include unfallen angels and redeemed people.</a:t>
            </a:r>
          </a:p>
          <a:p>
            <a:pPr marL="274320" indent="-274320"/>
            <a:r>
              <a:rPr lang="en-US" b="0" dirty="0"/>
              <a:t>3.  This receiving the kingdom and sharing the kingdom would actually occur when Jesus returns and takes us to heaven where we triumphantly enter the New Jerusalem and share in the wedding feast of the Lamb.</a:t>
            </a:r>
          </a:p>
          <a:p>
            <a:pPr marL="274320" indent="-274320"/>
            <a:endParaRPr lang="en-US" b="0" dirty="0"/>
          </a:p>
          <a:p>
            <a:pPr marL="274320" indent="-274320"/>
            <a:r>
              <a:rPr lang="en-US" b="1" dirty="0"/>
              <a:t>Q3: Is the judgment good news or bad news?</a:t>
            </a:r>
          </a:p>
          <a:p>
            <a:pPr marL="274320" indent="-274320"/>
            <a:r>
              <a:rPr lang="en-US" b="0" dirty="0"/>
              <a:t>1.  It is good news for the saints that are redeemed.</a:t>
            </a:r>
          </a:p>
          <a:p>
            <a:pPr marL="274320" indent="-274320"/>
            <a:r>
              <a:rPr lang="en-US" b="0" dirty="0"/>
              <a:t>2.  It results in the destruction of the forces of evil and the establishment of God’s kingdom of which they will be a part for eternity.</a:t>
            </a:r>
          </a:p>
          <a:p>
            <a:pPr marL="274320" indent="-274320"/>
            <a:r>
              <a:rPr lang="en-US" b="0" dirty="0"/>
              <a:t>3.  It is bad news for those who have not trusted in Jesus for the forgiveness of their sins.</a:t>
            </a:r>
          </a:p>
          <a:p>
            <a:pPr marL="274320" indent="-274320"/>
            <a:r>
              <a:rPr lang="en-US" b="0" dirty="0"/>
              <a:t>4.  They will be punished for their own sins and suffer the final wages of sin.</a:t>
            </a:r>
          </a:p>
          <a:p>
            <a:pPr marL="274320" indent="-274320"/>
            <a:r>
              <a:rPr lang="en-US" b="0" dirty="0"/>
              <a:t>5.  But their punishment will not be as bad as eternal torment, so even they can be thankful, in the end, for the mercy of God.</a:t>
            </a:r>
          </a:p>
          <a:p>
            <a:pPr marL="274320" indent="-274320"/>
            <a:endParaRPr lang="en-US" b="0" dirty="0"/>
          </a:p>
          <a:p>
            <a:pPr marL="274320" indent="-274320"/>
            <a:endParaRPr lang="en-US" b="0" dirty="0"/>
          </a:p>
          <a:p>
            <a:pPr marL="274320" indent="-274320"/>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8717944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8AC8EBC-2397-47E1-952A-8B4464872471}"/>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772CB98-8A5A-4FED-BDA0-C6AEDED91154}" type="slidenum">
              <a:rPr kumimoji="0" lang="en-US" alt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627138" name="Rectangle 2">
            <a:extLst>
              <a:ext uri="{FF2B5EF4-FFF2-40B4-BE49-F238E27FC236}">
                <a16:creationId xmlns:a16="http://schemas.microsoft.com/office/drawing/2014/main" id="{AB0658E2-5FC7-45EF-897B-DD4D69C8EFC8}"/>
              </a:ext>
            </a:extLst>
          </p:cNvPr>
          <p:cNvSpPr>
            <a:spLocks noGrp="1" noRot="1" noChangeAspect="1" noChangeArrowheads="1" noTextEdit="1"/>
          </p:cNvSpPr>
          <p:nvPr>
            <p:ph type="sldImg"/>
          </p:nvPr>
        </p:nvSpPr>
        <p:spPr>
          <a:ln/>
        </p:spPr>
      </p:sp>
      <p:sp>
        <p:nvSpPr>
          <p:cNvPr id="1627139" name="Rectangle 3">
            <a:extLst>
              <a:ext uri="{FF2B5EF4-FFF2-40B4-BE49-F238E27FC236}">
                <a16:creationId xmlns:a16="http://schemas.microsoft.com/office/drawing/2014/main" id="{11C274E4-7652-4368-B239-D6F2AE0512DB}"/>
              </a:ext>
            </a:extLst>
          </p:cNvPr>
          <p:cNvSpPr>
            <a:spLocks noGrp="1" noChangeArrowheads="1"/>
          </p:cNvSpPr>
          <p:nvPr>
            <p:ph type="body" idx="1"/>
          </p:nvPr>
        </p:nvSpPr>
        <p:spPr/>
        <p:txBody>
          <a:bodyPr/>
          <a:lstStyle/>
          <a:p>
            <a:pPr marL="274320" indent="-274320"/>
            <a:r>
              <a:rPr lang="en-US" altLang="en-US" dirty="0"/>
              <a:t>1.  These words were written by Isaac Watts in 1719, more that 300 years ago.</a:t>
            </a:r>
          </a:p>
          <a:p>
            <a:pPr marL="274320" indent="-274320"/>
            <a:r>
              <a:rPr lang="en-US" altLang="en-US" dirty="0"/>
              <a:t>2.  But the thoughts of this hymn are based on the 90</a:t>
            </a:r>
            <a:r>
              <a:rPr lang="en-US" altLang="en-US" baseline="30000" dirty="0"/>
              <a:t>th</a:t>
            </a:r>
            <a:r>
              <a:rPr lang="en-US" altLang="en-US" dirty="0"/>
              <a:t> psalm written by Moses nearly 3,500 years ago.</a:t>
            </a:r>
          </a:p>
          <a:p>
            <a:pPr marL="274320" indent="-274320"/>
            <a:r>
              <a:rPr lang="en-US" altLang="en-US" dirty="0"/>
              <a:t>3.  They are as true today as when they were written.</a:t>
            </a:r>
          </a:p>
          <a:p>
            <a:pPr marL="274320" indent="-274320"/>
            <a:r>
              <a:rPr lang="en-US" altLang="en-US" b="1" dirty="0"/>
              <a:t>Isaiah 40:8 NIV </a:t>
            </a:r>
            <a:r>
              <a:rPr lang="en-US" altLang="en-US" dirty="0"/>
              <a:t>- 8 The grass withers and the flowers fall, but the word of our God endures forever."</a:t>
            </a:r>
          </a:p>
          <a:p>
            <a:pPr marL="274320" indent="-274320"/>
            <a:endParaRPr lang="en-US"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How should the people respond to the LORD reigning as King over all the earth?</a:t>
            </a:r>
          </a:p>
          <a:p>
            <a:pPr marL="274320" indent="-274320"/>
            <a:r>
              <a:rPr lang="en-US" b="0" dirty="0"/>
              <a:t>1.  They should clap their hands, and shout to God with loud songs of joy!</a:t>
            </a:r>
          </a:p>
          <a:p>
            <a:pPr marL="274320" indent="-274320"/>
            <a:r>
              <a:rPr lang="en-US" b="0" dirty="0"/>
              <a:t>2.  When the Lord God is ruler over all the earth, people will be delighted to live under His rulership.</a:t>
            </a:r>
          </a:p>
          <a:p>
            <a:pPr marL="274320" indent="-274320"/>
            <a:r>
              <a:rPr lang="en-US" b="0" dirty="0"/>
              <a:t>3.  No more fighting for supremacy from various political factions.</a:t>
            </a:r>
          </a:p>
          <a:p>
            <a:pPr marL="274320" indent="-274320"/>
            <a:r>
              <a:rPr lang="en-US" b="0" dirty="0"/>
              <a:t>4.  We will all acknowledge that God’s ways are best and we will be delighted to live in His kingdom of love and grace.</a:t>
            </a:r>
          </a:p>
          <a:p>
            <a:pPr marL="274320" indent="-274320"/>
            <a:r>
              <a:rPr lang="en-US" dirty="0"/>
              <a:t>5.  We will fear the Lord, not in the sense of being terrified of Him, but in the sense of standing in awe of His power, wisdom, love, mercy, grace and goodness.</a:t>
            </a:r>
          </a:p>
          <a:p>
            <a:pPr marL="274320" indent="-274320"/>
            <a:r>
              <a:rPr lang="en-US" dirty="0"/>
              <a:t>6.  We will acknowledge that God is worthy to rule since He is creator and redeemer and His ways are just and true and right.</a:t>
            </a:r>
          </a:p>
          <a:p>
            <a:pPr marL="274320" indent="-274320"/>
            <a:endParaRPr lang="en-US" dirty="0"/>
          </a:p>
          <a:p>
            <a:pPr marL="274320" indent="-274320"/>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15</a:t>
            </a:fld>
            <a:endParaRPr lang="en-US" dirty="0"/>
          </a:p>
        </p:txBody>
      </p:sp>
    </p:spTree>
    <p:extLst>
      <p:ext uri="{BB962C8B-B14F-4D97-AF65-F5344CB8AC3E}">
        <p14:creationId xmlns:p14="http://schemas.microsoft.com/office/powerpoint/2010/main" val="22647257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In what sense does God reign over the nations?</a:t>
            </a:r>
          </a:p>
          <a:p>
            <a:pPr marL="274320" indent="-274320"/>
            <a:r>
              <a:rPr lang="en-US" dirty="0"/>
              <a:t>1.  First, we can think of God reigning over the nations right now in the sense that He can establish nations and destroy them.</a:t>
            </a:r>
          </a:p>
          <a:p>
            <a:pPr marL="274320" indent="-274320"/>
            <a:r>
              <a:rPr lang="en-US" dirty="0"/>
              <a:t>2.  We see this clearly in the prophetic sequence of world ruling nations in Daniel 2.</a:t>
            </a:r>
          </a:p>
          <a:p>
            <a:pPr marL="274320" indent="-274320"/>
            <a:r>
              <a:rPr lang="en-US" dirty="0"/>
              <a:t>3.  Nebuchadnezzar had to learn that:</a:t>
            </a:r>
          </a:p>
          <a:p>
            <a:pPr marL="274320" indent="-274320"/>
            <a:r>
              <a:rPr lang="en-US" b="1" dirty="0"/>
              <a:t>Daniel 4:25 NKJV </a:t>
            </a:r>
            <a:r>
              <a:rPr lang="en-US" dirty="0"/>
              <a:t>- … the Most High rules in the kingdom of men, and gives it to whomever He chooses.</a:t>
            </a:r>
          </a:p>
          <a:p>
            <a:pPr marL="274320" indent="-274320"/>
            <a:r>
              <a:rPr lang="en-US" dirty="0"/>
              <a:t> 4.  God is still in control and can set up or tear down nations as He chooses.</a:t>
            </a:r>
          </a:p>
          <a:p>
            <a:pPr marL="274320" indent="-274320"/>
            <a:r>
              <a:rPr lang="en-US" dirty="0"/>
              <a:t>5.  Second, If we look forward to the ultimate fulfillment of the reign of God, His direct reign is over the kingdom of God, consisting of those who have been redeemed by the blood of Jesus.</a:t>
            </a:r>
          </a:p>
          <a:p>
            <a:pPr marL="274320" indent="-274320"/>
            <a:r>
              <a:rPr lang="en-US" dirty="0"/>
              <a:t>6.  In the earth made new, there will be people from every nation, but those nations will have all been destroyed.</a:t>
            </a:r>
          </a:p>
          <a:p>
            <a:pPr marL="274320" indent="-274320"/>
            <a:r>
              <a:rPr lang="en-US" b="0" dirty="0"/>
              <a:t> 7.  Every Christian now has a dual citizenship: they are citizens of an earthly nation and citizens of the kingdom of God.</a:t>
            </a:r>
          </a:p>
          <a:p>
            <a:pPr marL="274320" indent="-274320"/>
            <a:r>
              <a:rPr lang="en-US" b="0" dirty="0"/>
              <a:t>8.  So we can understand “God reigns over the nations” in the sense that He reigns over people in His kingdom who used to be citizens of worldly nations.</a:t>
            </a:r>
          </a:p>
          <a:p>
            <a:pPr marL="274320" indent="-274320"/>
            <a:r>
              <a:rPr lang="en-US" b="0" dirty="0"/>
              <a:t>9.  Revelation speaks of a time when </a:t>
            </a:r>
          </a:p>
          <a:p>
            <a:pPr marL="274320" indent="-274320"/>
            <a:r>
              <a:rPr lang="en-US" b="1" dirty="0"/>
              <a:t>Revelation 11:15 KJV </a:t>
            </a:r>
            <a:r>
              <a:rPr lang="en-US" b="0" dirty="0"/>
              <a:t>- 15  the seventh angel sounded; and there were great voices in heaven, saying, The kingdoms of this world are become the kingdoms of our Lord, and of his Christ; and he shall reign for ever and ever.</a:t>
            </a:r>
          </a:p>
          <a:p>
            <a:pPr marL="274320" indent="-274320"/>
            <a:r>
              <a:rPr lang="en-US" b="0" dirty="0"/>
              <a:t>10. When we are under the direct reign of the King of kings, we can say we are current citizens of the kingdom of God and former citizens of the USA.</a:t>
            </a:r>
          </a:p>
        </p:txBody>
      </p:sp>
      <p:sp>
        <p:nvSpPr>
          <p:cNvPr id="4" name="Slide Number Placeholder 3"/>
          <p:cNvSpPr>
            <a:spLocks noGrp="1"/>
          </p:cNvSpPr>
          <p:nvPr>
            <p:ph type="sldNum" sz="quarter" idx="10"/>
          </p:nvPr>
        </p:nvSpPr>
        <p:spPr/>
        <p:txBody>
          <a:bodyPr/>
          <a:lstStyle/>
          <a:p>
            <a:pPr>
              <a:defRPr/>
            </a:pPr>
            <a:fld id="{8FA03DF1-0740-4641-8846-A13960E4BC68}" type="slidenum">
              <a:rPr lang="en-US" smtClean="0"/>
              <a:pPr>
                <a:defRPr/>
              </a:pPr>
              <a:t>16</a:t>
            </a:fld>
            <a:endParaRPr lang="en-US" dirty="0"/>
          </a:p>
        </p:txBody>
      </p:sp>
    </p:spTree>
    <p:extLst>
      <p:ext uri="{BB962C8B-B14F-4D97-AF65-F5344CB8AC3E}">
        <p14:creationId xmlns:p14="http://schemas.microsoft.com/office/powerpoint/2010/main" val="31941088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dirty="0"/>
              <a:t>1.  So the conversation is a little difficult to understand here, but let’s see if we can follow it.</a:t>
            </a:r>
          </a:p>
          <a:p>
            <a:pPr marL="274320" indent="-274320"/>
            <a:endParaRPr lang="en-US" b="1" dirty="0"/>
          </a:p>
          <a:p>
            <a:pPr marL="274320" indent="-274320"/>
            <a:r>
              <a:rPr lang="en-US" b="1" dirty="0"/>
              <a:t>Q1:  First, in verse 2, against whom do the rulers of the world take council?</a:t>
            </a:r>
          </a:p>
          <a:p>
            <a:pPr marL="274320" indent="-274320"/>
            <a:r>
              <a:rPr lang="en-US" b="0" dirty="0"/>
              <a:t>1.  The text says they take council against the LORD and His anointed.</a:t>
            </a:r>
          </a:p>
          <a:p>
            <a:pPr marL="274320" indent="-274320"/>
            <a:r>
              <a:rPr lang="en-US" b="0" dirty="0"/>
              <a:t>2.  When the LORD appears in all caps, it refers to YHWH or Yahweh, the ever present I AM.</a:t>
            </a:r>
          </a:p>
          <a:p>
            <a:pPr marL="274320" indent="-274320"/>
            <a:r>
              <a:rPr lang="en-US" b="0" dirty="0"/>
              <a:t>3.  So, we would think of the LORD in all caps as the Father and His anointed as Jesus His Son.</a:t>
            </a:r>
          </a:p>
          <a:p>
            <a:pPr marL="274320" indent="-274320"/>
            <a:r>
              <a:rPr lang="en-US" b="0" dirty="0"/>
              <a:t>4.  The word Messiah actually means “anointed one.”</a:t>
            </a:r>
          </a:p>
          <a:p>
            <a:pPr marL="274320" indent="-274320"/>
            <a:r>
              <a:rPr lang="en-US" b="0" dirty="0"/>
              <a:t>5.  So they take council against the LORD and His Messiah.  </a:t>
            </a:r>
          </a:p>
          <a:p>
            <a:pPr marL="274320" indent="-274320"/>
            <a:r>
              <a:rPr lang="en-US" b="0" dirty="0"/>
              <a:t>6.  In Greek, Messiah becomes Christ.</a:t>
            </a:r>
          </a:p>
          <a:p>
            <a:pPr marL="274320" indent="-274320"/>
            <a:endParaRPr lang="en-US" b="0" dirty="0"/>
          </a:p>
          <a:p>
            <a:pPr marL="274320" indent="-274320"/>
            <a:r>
              <a:rPr lang="en-US" b="1" dirty="0"/>
              <a:t>Q2: Now what is he conversation between Father and Son in verses 6 and following?</a:t>
            </a:r>
          </a:p>
          <a:p>
            <a:pPr marL="274320" indent="-274320"/>
            <a:r>
              <a:rPr lang="en-US" b="0" dirty="0"/>
              <a:t>1.  So, verse 6 and onward is a conversation between Father and Son.</a:t>
            </a:r>
          </a:p>
          <a:p>
            <a:pPr marL="274320" indent="-274320"/>
            <a:r>
              <a:rPr lang="en-US" b="0" dirty="0"/>
              <a:t>2.  In verse 6, the Father is speaking.</a:t>
            </a:r>
          </a:p>
          <a:p>
            <a:pPr marL="274320" indent="-274320"/>
            <a:r>
              <a:rPr lang="en-US" b="0" dirty="0"/>
              <a:t>3.  He says He has set “My King on My holy hill of Zion.”</a:t>
            </a:r>
          </a:p>
          <a:p>
            <a:pPr marL="274320" indent="-274320"/>
            <a:r>
              <a:rPr lang="en-US" b="0" dirty="0"/>
              <a:t>4.  Here He is pointing to His Son as the King of Zion, the city of God, the New Jerusalem.</a:t>
            </a:r>
          </a:p>
          <a:p>
            <a:pPr marL="274320" indent="-274320"/>
            <a:r>
              <a:rPr lang="en-US" b="0" dirty="0"/>
              <a:t>5.  Then in verse 7 it is the Son quoting His Father as saying: “You are my Son, Today I have begotten You.”</a:t>
            </a:r>
          </a:p>
          <a:p>
            <a:pPr marL="274320" indent="-274320"/>
            <a:r>
              <a:rPr lang="en-US" b="0" dirty="0"/>
              <a:t>6.  The word begotten here is a Hebrew word that refers to the enthronement of a king.</a:t>
            </a:r>
          </a:p>
          <a:p>
            <a:pPr marL="274320" indent="-274320"/>
            <a:r>
              <a:rPr lang="en-US" dirty="0"/>
              <a:t>7.  In the context of this Psalm, the “Today I have begotten you” would refer to the day that Christ was exalted to the right hand of God and took His place in the position of honor and authority.</a:t>
            </a:r>
          </a:p>
          <a:p>
            <a:pPr marL="274320" indent="-274320"/>
            <a:r>
              <a:rPr lang="en-US" dirty="0"/>
              <a:t>8.  It is on this day that He was invested with royal dignity and authority as the Son of God who had completed His mission of providing salvation for all who would come to God by faith in His blood.</a:t>
            </a:r>
          </a:p>
          <a:p>
            <a:pPr marL="274320" indent="-274320"/>
            <a:r>
              <a:rPr lang="en-US" dirty="0"/>
              <a:t>9.  So the “begotten” is not in the sense that Jesus only became God’s son on that day.</a:t>
            </a:r>
          </a:p>
          <a:p>
            <a:pPr marL="274320" indent="-274320"/>
            <a:r>
              <a:rPr lang="en-US" dirty="0"/>
              <a:t>10. He has been the Son of God from all eternity.</a:t>
            </a:r>
          </a:p>
          <a:p>
            <a:pPr marL="274320" indent="-274320"/>
            <a:r>
              <a:rPr lang="en-US" dirty="0"/>
              <a:t>11. The begotten refers to the assumption of full authority to exercise all the prerogatives of His sonship from His position at His Father’s right hand.</a:t>
            </a:r>
          </a:p>
          <a:p>
            <a:pPr marL="274320" indent="-274320"/>
            <a:r>
              <a:rPr lang="en-US" b="0" dirty="0"/>
              <a:t>12. Verses 8 and 9 continue with the Son quoting the Father as giving Him authority over the nations to carry out God’s judgment upon them at the second coming.</a:t>
            </a:r>
          </a:p>
          <a:p>
            <a:pPr marL="274320" indent="-274320"/>
            <a:r>
              <a:rPr lang="en-US" b="0" dirty="0"/>
              <a:t>13. So here is a Psalm pointing to Jesus the Messiah as God’s appointed King of Zion.</a:t>
            </a:r>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17</a:t>
            </a:fld>
            <a:endParaRPr lang="en-US" dirty="0"/>
          </a:p>
        </p:txBody>
      </p:sp>
    </p:spTree>
    <p:extLst>
      <p:ext uri="{BB962C8B-B14F-4D97-AF65-F5344CB8AC3E}">
        <p14:creationId xmlns:p14="http://schemas.microsoft.com/office/powerpoint/2010/main" val="25102928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r>
              <a:rPr lang="en-US" b="1" dirty="0"/>
              <a:t>Q1:  How did Jesus answer the question of whether or not He was a king?</a:t>
            </a:r>
          </a:p>
          <a:p>
            <a:pPr marL="274320" indent="-457200"/>
            <a:r>
              <a:rPr lang="en-US" dirty="0"/>
              <a:t>1.  His answer was Yes.</a:t>
            </a:r>
          </a:p>
          <a:p>
            <a:pPr marL="274320" indent="-457200"/>
            <a:r>
              <a:rPr lang="en-US" dirty="0"/>
              <a:t>2.  Three times He said He had a kingdom.  </a:t>
            </a:r>
          </a:p>
          <a:p>
            <a:pPr marL="274320" indent="-457200"/>
            <a:r>
              <a:rPr lang="en-US" dirty="0"/>
              <a:t>3.  So, He admitted He was king of a kingdom.</a:t>
            </a:r>
          </a:p>
          <a:p>
            <a:pPr marL="274320" indent="-457200"/>
            <a:r>
              <a:rPr lang="en-US" dirty="0"/>
              <a:t>4.  But His kingdom was not of this world.</a:t>
            </a:r>
          </a:p>
          <a:p>
            <a:pPr marL="274320" indent="-457200"/>
            <a:r>
              <a:rPr lang="en-US" dirty="0"/>
              <a:t>5.  He came preaching the gospel of the kingdom of God.</a:t>
            </a:r>
          </a:p>
          <a:p>
            <a:pPr marL="274320" indent="-457200"/>
            <a:r>
              <a:rPr lang="en-US" dirty="0"/>
              <a:t>6.  It was not a kingdom with a physical territory, but a kingdom that was received in the hearts of the disciples He made.</a:t>
            </a:r>
          </a:p>
          <a:p>
            <a:pPr marL="274320" indent="-457200"/>
            <a:r>
              <a:rPr lang="en-US" dirty="0"/>
              <a:t>7.  It was the kingdom of grace that people entered by faith.</a:t>
            </a:r>
          </a:p>
          <a:p>
            <a:pPr marL="274320" indent="-457200"/>
            <a:r>
              <a:rPr lang="en-US" dirty="0"/>
              <a:t>8.  But when He returns, He will establish His kingdom of glory on the earth made new.</a:t>
            </a:r>
          </a:p>
          <a:p>
            <a:pPr marL="274320" indent="-457200"/>
            <a:r>
              <a:rPr lang="en-US" dirty="0"/>
              <a:t>9.  But by then, Pilate would be long gone, so Jesus was not threat to him.</a:t>
            </a:r>
          </a:p>
          <a:p>
            <a:pPr marL="274320" indent="-457200"/>
            <a:r>
              <a:rPr lang="en-US" dirty="0"/>
              <a:t>10. It is interesting that we see Jesus acknowledged as king only at the beginning and end of His life.</a:t>
            </a:r>
          </a:p>
          <a:p>
            <a:pPr marL="274320" indent="-457200"/>
            <a:r>
              <a:rPr lang="en-US" dirty="0"/>
              <a:t>11. At the beginning, the wise men came to worship Him as king of the Jews.</a:t>
            </a:r>
          </a:p>
          <a:p>
            <a:pPr marL="274320" indent="-457200"/>
            <a:r>
              <a:rPr lang="en-US" dirty="0"/>
              <a:t>12. At the end, He was welcomed as king in the triumphal entry, acknowledged His kingship to Pilate, and was crucified below the sign that read, Jesus of Nazareth, King of the Jews.</a:t>
            </a:r>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18</a:t>
            </a:fld>
            <a:endParaRPr lang="en-US" dirty="0"/>
          </a:p>
        </p:txBody>
      </p:sp>
    </p:spTree>
    <p:extLst>
      <p:ext uri="{BB962C8B-B14F-4D97-AF65-F5344CB8AC3E}">
        <p14:creationId xmlns:p14="http://schemas.microsoft.com/office/powerpoint/2010/main" val="7440566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r>
              <a:rPr lang="en-US" b="1" dirty="0">
                <a:effectLst>
                  <a:outerShdw blurRad="38100" dist="38100" dir="2700000" algn="tl">
                    <a:srgbClr val="000000">
                      <a:alpha val="43137"/>
                    </a:srgbClr>
                  </a:outerShdw>
                </a:effectLst>
              </a:rPr>
              <a:t>Q1:  What might the sharp sword represent?</a:t>
            </a:r>
          </a:p>
          <a:p>
            <a:pPr marL="274320" indent="-457200"/>
            <a:r>
              <a:rPr lang="en-US" dirty="0"/>
              <a:t>1.  The sword is a symbol of the word of God.</a:t>
            </a:r>
          </a:p>
          <a:p>
            <a:pPr marL="274320" indent="-457200"/>
            <a:r>
              <a:rPr lang="en-US" b="1" dirty="0"/>
              <a:t>Hebrews 4:12 ESV </a:t>
            </a:r>
            <a:r>
              <a:rPr lang="en-US" dirty="0"/>
              <a:t>- For the word of God is living and active, sharper than any two-edged sword, piercing to the division of soul and of spirit, of joints and of marrow, and discerning the thoughts and intentions of the heart.</a:t>
            </a:r>
          </a:p>
          <a:p>
            <a:pPr marL="274320" indent="-457200"/>
            <a:r>
              <a:rPr lang="en-US" dirty="0"/>
              <a:t>2.  God’s judgment of all the nations is based on the word of God.</a:t>
            </a:r>
          </a:p>
          <a:p>
            <a:pPr marL="274320" indent="-457200"/>
            <a:r>
              <a:rPr lang="en-US" dirty="0"/>
              <a:t>3.  Individuals from every nation:</a:t>
            </a:r>
          </a:p>
          <a:p>
            <a:pPr marL="274320" indent="-457200"/>
            <a:r>
              <a:rPr lang="en-US" b="1" dirty="0"/>
              <a:t>2 Thessalonians 1:9 KJV</a:t>
            </a:r>
            <a:r>
              <a:rPr lang="en-US" dirty="0"/>
              <a:t> - 9 … shall be punished with everlasting destruction from the presence of the Lord, and from the glory of his power;</a:t>
            </a:r>
          </a:p>
          <a:p>
            <a:pPr marL="274320" indent="-457200"/>
            <a:r>
              <a:rPr lang="en-US" dirty="0"/>
              <a:t>4.  There is no earthly power that can stand in the way of the judgments of God.</a:t>
            </a:r>
          </a:p>
          <a:p>
            <a:pPr marL="274320" indent="-457200"/>
            <a:r>
              <a:rPr lang="en-US" dirty="0"/>
              <a:t>5.  The governments of all the nations will be powerless against the King of Kings and Lord of lords.</a:t>
            </a:r>
          </a:p>
          <a:p>
            <a:pPr marL="274320" indent="-457200"/>
            <a:r>
              <a:rPr lang="en-US" dirty="0"/>
              <a:t>6.  The Lord will dissolve the nations, taking the redeemed into His kingdom and destroying the wicked, leaving the earth desolate and uninhabited by people. </a:t>
            </a:r>
          </a:p>
          <a:p>
            <a:pPr marL="274320" indent="-457200"/>
            <a:r>
              <a:rPr lang="en-US" dirty="0"/>
              <a:t>7.  What a solemn thought!</a:t>
            </a:r>
          </a:p>
          <a:p>
            <a:pPr marL="274320" indent="-457200"/>
            <a:r>
              <a:rPr lang="en-US" dirty="0"/>
              <a:t>8.  Let us make our calling and election sure today.</a:t>
            </a:r>
          </a:p>
          <a:p>
            <a:pPr marL="274320" indent="-457200"/>
            <a:r>
              <a:rPr lang="en-US" dirty="0"/>
              <a:t>9.  Now is the day of salvation!  </a:t>
            </a:r>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19</a:t>
            </a:fld>
            <a:endParaRPr lang="en-US" dirty="0"/>
          </a:p>
        </p:txBody>
      </p:sp>
    </p:spTree>
    <p:extLst>
      <p:ext uri="{BB962C8B-B14F-4D97-AF65-F5344CB8AC3E}">
        <p14:creationId xmlns:p14="http://schemas.microsoft.com/office/powerpoint/2010/main" val="42414803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r>
              <a:rPr lang="en-US" b="1" dirty="0"/>
              <a:t>Q1: What was God’s desire for the Gentile nations according to these verses?</a:t>
            </a:r>
          </a:p>
          <a:p>
            <a:pPr marL="274320" indent="-457200"/>
            <a:r>
              <a:rPr lang="en-US" b="0" dirty="0"/>
              <a:t>1.  God wanted His way to be known, not just in Israel, but over the entire earth.</a:t>
            </a:r>
          </a:p>
          <a:p>
            <a:pPr marL="274320" indent="-457200"/>
            <a:r>
              <a:rPr lang="en-US" b="0" dirty="0"/>
              <a:t>2.  He wanted the message of salvation to go to all nations.</a:t>
            </a:r>
          </a:p>
          <a:p>
            <a:pPr marL="274320" indent="-457200"/>
            <a:r>
              <a:rPr lang="en-US" b="0" dirty="0"/>
              <a:t>3.  He wanted all the ends of the earth to fear Him in the Biblical sense of awe, respect, reverence, surrender, and worship.</a:t>
            </a:r>
          </a:p>
          <a:p>
            <a:pPr marL="274320" indent="-457200"/>
            <a:endParaRPr lang="en-US" b="0" dirty="0"/>
          </a:p>
          <a:p>
            <a:pPr marL="274320" indent="-457200"/>
            <a:r>
              <a:rPr lang="en-US" b="1" dirty="0"/>
              <a:t>Q2:  How does Revelation 14:6 echo this desire for salvation to go to all nations?</a:t>
            </a:r>
          </a:p>
          <a:p>
            <a:pPr marL="274320" indent="-457200"/>
            <a:r>
              <a:rPr lang="en-US" b="1" dirty="0"/>
              <a:t>Revelation 14:6 KJV</a:t>
            </a:r>
            <a:r>
              <a:rPr lang="en-US" b="0" dirty="0"/>
              <a:t> - 6 And I saw another angel fly in the midst of heaven, having the everlasting gospel to preach unto them that dwell on the earth, and to every nation, and kindred, and tongue, and people,</a:t>
            </a:r>
          </a:p>
          <a:p>
            <a:pPr marL="274320" indent="-457200"/>
            <a:r>
              <a:rPr lang="en-US" b="0" dirty="0"/>
              <a:t>1.  The everlasting gospel is the gospel of salvation by grace through faith.</a:t>
            </a:r>
          </a:p>
          <a:p>
            <a:pPr marL="274320" indent="-457200"/>
            <a:r>
              <a:rPr lang="en-US" b="0" dirty="0"/>
              <a:t>2.  It is God’s grace in giving us His Son to die for our sins, and us receiving Him by faith and trusting His blood for the forgiveness of our sins and eternal life with God.</a:t>
            </a:r>
          </a:p>
          <a:p>
            <a:pPr marL="274320" indent="-457200"/>
            <a:r>
              <a:rPr lang="en-US" b="0" dirty="0"/>
              <a:t>3.  It is everlasting in the sense that it has never changed from the first sin in Eden to the last sin that is confessed before probation closes.</a:t>
            </a:r>
          </a:p>
          <a:p>
            <a:pPr marL="274320" indent="-457200"/>
            <a:r>
              <a:rPr lang="en-US" b="0" dirty="0"/>
              <a:t>4.  It is based on the everlasting covenant made between Father and Son from the foundation of the world.</a:t>
            </a:r>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20</a:t>
            </a:fld>
            <a:endParaRPr lang="en-US" dirty="0"/>
          </a:p>
        </p:txBody>
      </p:sp>
    </p:spTree>
    <p:extLst>
      <p:ext uri="{BB962C8B-B14F-4D97-AF65-F5344CB8AC3E}">
        <p14:creationId xmlns:p14="http://schemas.microsoft.com/office/powerpoint/2010/main" val="8961973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0" dirty="0"/>
              <a:t>1.  This text is part of the second Suffering Servant Song of Isaiah.</a:t>
            </a:r>
          </a:p>
          <a:p>
            <a:pPr marL="274320" indent="-274320"/>
            <a:endParaRPr lang="en-US" b="0" dirty="0"/>
          </a:p>
          <a:p>
            <a:pPr marL="274320" indent="-274320"/>
            <a:r>
              <a:rPr lang="en-US" b="1" dirty="0"/>
              <a:t>Q1: What will the Suffering Servant do according to this verse?</a:t>
            </a:r>
          </a:p>
          <a:p>
            <a:pPr marL="274320" indent="-274320"/>
            <a:r>
              <a:rPr lang="en-US" dirty="0"/>
              <a:t>1.  First He will restore the people of Israel to God.</a:t>
            </a:r>
          </a:p>
          <a:p>
            <a:pPr marL="274320" indent="-274320"/>
            <a:r>
              <a:rPr lang="en-US" dirty="0"/>
              <a:t>2.  All of the first disciples and apostles were Jews.</a:t>
            </a:r>
          </a:p>
          <a:p>
            <a:pPr marL="274320" indent="-274320"/>
            <a:r>
              <a:rPr lang="en-US" dirty="0"/>
              <a:t>3.  The early church grew like wild fire in Jerusalem: 3,000 on the day of Pentecost alone.</a:t>
            </a:r>
          </a:p>
          <a:p>
            <a:pPr marL="274320" indent="-274320"/>
            <a:r>
              <a:rPr lang="en-US" dirty="0"/>
              <a:t>4.  Many of the priests were obedient to the faith.</a:t>
            </a:r>
          </a:p>
          <a:p>
            <a:pPr marL="274320" indent="-274320"/>
            <a:r>
              <a:rPr lang="en-US" dirty="0"/>
              <a:t>5.  So Jesus restored many of the Jews who received Jesus as their Messiah.</a:t>
            </a:r>
          </a:p>
          <a:p>
            <a:pPr marL="274320" indent="-274320"/>
            <a:endParaRPr lang="en-US" dirty="0"/>
          </a:p>
          <a:p>
            <a:pPr marL="274320" indent="-274320"/>
            <a:r>
              <a:rPr lang="en-US" b="1" dirty="0"/>
              <a:t>Q2:  What is the promise of this verse for the Gentiles?</a:t>
            </a:r>
          </a:p>
          <a:p>
            <a:pPr marL="274320" indent="-274320"/>
            <a:r>
              <a:rPr lang="en-US" dirty="0"/>
              <a:t>1.  This same suffering Servant would be a light to the Gentiles to bring them into the truth of the gospel.</a:t>
            </a:r>
          </a:p>
          <a:p>
            <a:pPr marL="274320" indent="-274320"/>
            <a:r>
              <a:rPr lang="en-US" dirty="0"/>
              <a:t>2.  Paul writes, “And so all Israel shall be saved.”</a:t>
            </a:r>
          </a:p>
          <a:p>
            <a:pPr marL="274320" indent="-274320"/>
            <a:r>
              <a:rPr lang="en-US" dirty="0"/>
              <a:t>3.  Spiritual Israel, made up of all who are in Christ, will be saved by His once-for-all sacrifice.</a:t>
            </a:r>
          </a:p>
          <a:p>
            <a:pPr marL="274320" indent="-274320"/>
            <a:r>
              <a:rPr lang="en-US" dirty="0"/>
              <a:t>4.  It is only Jesus who can bring God’s salvation to the ends of the earth because it is only His blood thar forgives sins and reconciles us to God.</a:t>
            </a:r>
          </a:p>
          <a:p>
            <a:pPr marL="274320" indent="-274320"/>
            <a:endParaRPr lang="en-US" dirty="0"/>
          </a:p>
          <a:p>
            <a:pPr marL="274320" indent="-274320"/>
            <a:endParaRPr lang="en-US" dirty="0"/>
          </a:p>
          <a:p>
            <a:pPr marL="274320" indent="-274320"/>
            <a:endParaRPr lang="en-US" dirty="0"/>
          </a:p>
          <a:p>
            <a:pPr marL="274320" indent="-274320"/>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21</a:t>
            </a:fld>
            <a:endParaRPr lang="en-US" dirty="0"/>
          </a:p>
        </p:txBody>
      </p:sp>
    </p:spTree>
    <p:extLst>
      <p:ext uri="{BB962C8B-B14F-4D97-AF65-F5344CB8AC3E}">
        <p14:creationId xmlns:p14="http://schemas.microsoft.com/office/powerpoint/2010/main" val="17707327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What is God’s desire for fallen mankind?</a:t>
            </a:r>
          </a:p>
          <a:p>
            <a:pPr marL="274320" indent="-274320"/>
            <a:r>
              <a:rPr lang="en-US" b="0" dirty="0"/>
              <a:t>1.  He wants us all to come to Jesus, repent, and be saved.</a:t>
            </a:r>
          </a:p>
          <a:p>
            <a:pPr marL="274320" indent="-274320"/>
            <a:r>
              <a:rPr lang="en-US" b="0" dirty="0"/>
              <a:t>2.  He has made provision for all to be saved.</a:t>
            </a:r>
          </a:p>
          <a:p>
            <a:pPr marL="274320" indent="-274320"/>
            <a:r>
              <a:rPr lang="en-US" b="1" dirty="0"/>
              <a:t>1 John 2:2 NKJV </a:t>
            </a:r>
            <a:r>
              <a:rPr lang="en-US" b="0" dirty="0"/>
              <a:t>- 2 [Jesus Christ] is the propitiation for our sins, and not for ours only but also for the whole world.</a:t>
            </a:r>
          </a:p>
          <a:p>
            <a:pPr marL="274320" indent="-274320"/>
            <a:r>
              <a:rPr lang="en-US" b="0" dirty="0"/>
              <a:t>3.  The sacrifice is sufficient, the invitation is open, whosoever will can accept Jesus can be saved.</a:t>
            </a:r>
          </a:p>
          <a:p>
            <a:pPr marL="274320" indent="-274320"/>
            <a:r>
              <a:rPr lang="en-US" b="0" dirty="0"/>
              <a:t>4.  Is this good news?</a:t>
            </a:r>
          </a:p>
          <a:p>
            <a:pPr marL="274320" indent="-274320"/>
            <a:r>
              <a:rPr lang="en-US" b="0" dirty="0"/>
              <a:t>5.  It is the best news in all the world.</a:t>
            </a:r>
          </a:p>
          <a:p>
            <a:pPr marL="274320" indent="-274320"/>
            <a:r>
              <a:rPr lang="en-US" b="0" dirty="0"/>
              <a:t>6.  In fact, it is such good news that people tend to dismiss it as wishful thinking.</a:t>
            </a:r>
          </a:p>
          <a:p>
            <a:pPr marL="274320" indent="-274320"/>
            <a:r>
              <a:rPr lang="en-US" b="0" dirty="0"/>
              <a:t>7.  But this is not just some philosophy that somebody has come up with.</a:t>
            </a:r>
          </a:p>
          <a:p>
            <a:pPr marL="274320" indent="-274320"/>
            <a:r>
              <a:rPr lang="en-US" b="0" dirty="0"/>
              <a:t>8.  Christianity is based on real historical facts.</a:t>
            </a:r>
          </a:p>
          <a:p>
            <a:pPr marL="274320" indent="-274320"/>
            <a:r>
              <a:rPr lang="en-US" b="0" dirty="0"/>
              <a:t>9.  And the Bible is God’s word that records those historical facts.</a:t>
            </a:r>
          </a:p>
          <a:p>
            <a:pPr marL="274320" indent="-274320"/>
            <a:r>
              <a:rPr lang="en-US" b="0" dirty="0"/>
              <a:t>10. The central fact of Christianity is the death and resurrection of Jesus Christ.</a:t>
            </a:r>
          </a:p>
          <a:p>
            <a:pPr marL="274320" indent="-274320"/>
            <a:r>
              <a:rPr lang="en-US" b="0" dirty="0"/>
              <a:t>11. It is the hinge of history.</a:t>
            </a:r>
          </a:p>
          <a:p>
            <a:pPr marL="274320" indent="-274320"/>
            <a:r>
              <a:rPr lang="en-US" b="0" dirty="0"/>
              <a:t>12. As someone has aptly said: “If Christ is risen, noting else matters; if Christ is not risen – nothing else matters.”</a:t>
            </a:r>
          </a:p>
          <a:p>
            <a:pPr marL="274320" indent="-274320"/>
            <a:r>
              <a:rPr lang="en-US" b="0" dirty="0"/>
              <a:t>13. Paul says the same in 1 Cor 15:12 and following.</a:t>
            </a:r>
          </a:p>
          <a:p>
            <a:pPr marL="274320" indent="-274320"/>
            <a:r>
              <a:rPr lang="en-US" b="0" dirty="0"/>
              <a:t>15. The Bible gives us credible witnesses of the truth of the resurrection.</a:t>
            </a:r>
          </a:p>
          <a:p>
            <a:pPr marL="274320" indent="-274320"/>
            <a:r>
              <a:rPr lang="en-US" b="0" dirty="0"/>
              <a:t>16. Without it, there would be no Christian church today.</a:t>
            </a:r>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22</a:t>
            </a:fld>
            <a:endParaRPr lang="en-US" dirty="0"/>
          </a:p>
        </p:txBody>
      </p:sp>
    </p:spTree>
    <p:extLst>
      <p:ext uri="{BB962C8B-B14F-4D97-AF65-F5344CB8AC3E}">
        <p14:creationId xmlns:p14="http://schemas.microsoft.com/office/powerpoint/2010/main" val="34571303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810000" y="1143001"/>
            <a:ext cx="4953000" cy="1524000"/>
          </a:xfrm>
        </p:spPr>
        <p:txBody>
          <a:bodyPr/>
          <a:lstStyle>
            <a:lvl1pPr>
              <a:defRPr/>
            </a:lvl1pPr>
          </a:lstStyle>
          <a:p>
            <a:pPr lvl="0"/>
            <a:r>
              <a:rPr lang="en-US" noProof="0" dirty="0"/>
              <a:t>Click to edit Master title style</a:t>
            </a:r>
          </a:p>
        </p:txBody>
      </p:sp>
      <p:sp>
        <p:nvSpPr>
          <p:cNvPr id="4099" name="Rectangle 3"/>
          <p:cNvSpPr>
            <a:spLocks noGrp="1" noChangeArrowheads="1"/>
          </p:cNvSpPr>
          <p:nvPr>
            <p:ph type="subTitle" idx="1"/>
          </p:nvPr>
        </p:nvSpPr>
        <p:spPr>
          <a:xfrm>
            <a:off x="4343400" y="3581400"/>
            <a:ext cx="4495800" cy="1371600"/>
          </a:xfrm>
        </p:spPr>
        <p:txBody>
          <a:bodyPr/>
          <a:lstStyle>
            <a:lvl1pPr marL="0" indent="0" algn="ctr">
              <a:buFontTx/>
              <a:buNone/>
              <a:defRPr/>
            </a:lvl1pPr>
          </a:lstStyle>
          <a:p>
            <a:pPr lvl="0"/>
            <a:r>
              <a:rPr lang="en-US" noProof="0" dirty="0"/>
              <a:t>Click to edit Master subtitle style</a:t>
            </a:r>
          </a:p>
        </p:txBody>
      </p:sp>
    </p:spTree>
    <p:extLst>
      <p:ext uri="{BB962C8B-B14F-4D97-AF65-F5344CB8AC3E}">
        <p14:creationId xmlns:p14="http://schemas.microsoft.com/office/powerpoint/2010/main" val="2703051468"/>
      </p:ext>
    </p:extLst>
  </p:cSld>
  <p:clrMapOvr>
    <a:masterClrMapping/>
  </p:clrMapOvr>
  <p:transition spd="med">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20276372"/>
      </p:ext>
    </p:extLst>
  </p:cSld>
  <p:clrMapOvr>
    <a:masterClrMapping/>
  </p:clrMapOvr>
  <p:transition spd="med">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lvl1pPr>
              <a:defRPr b="1"/>
            </a:lvl1p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a:bodyPr>
          <a:lstStyle>
            <a:lvl1pPr>
              <a:defRPr b="1"/>
            </a:lvl1pPr>
          </a:lstStyle>
          <a:p>
            <a:pPr lvl="0"/>
            <a:r>
              <a:rPr lang="en-US" noProof="0" dirty="0"/>
              <a:t>Click</a:t>
            </a:r>
          </a:p>
        </p:txBody>
      </p:sp>
    </p:spTree>
    <p:extLst>
      <p:ext uri="{BB962C8B-B14F-4D97-AF65-F5344CB8AC3E}">
        <p14:creationId xmlns:p14="http://schemas.microsoft.com/office/powerpoint/2010/main" val="2028086995"/>
      </p:ext>
    </p:extLst>
  </p:cSld>
  <p:clrMapOvr>
    <a:masterClrMapping/>
  </p:clrMapOvr>
  <p:transition spd="med">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620000" cy="990600"/>
          </a:xfrm>
        </p:spPr>
        <p:txBody>
          <a:bodyPr/>
          <a:lstStyle>
            <a:lvl1pPr>
              <a:defRPr b="1"/>
            </a:lvl1pPr>
          </a:lstStyle>
          <a:p>
            <a:r>
              <a:rPr lang="en-US" dirty="0"/>
              <a:t>Click to edit Master title style</a:t>
            </a:r>
          </a:p>
        </p:txBody>
      </p:sp>
      <p:sp>
        <p:nvSpPr>
          <p:cNvPr id="4" name="Content Placeholder 3"/>
          <p:cNvSpPr>
            <a:spLocks noGrp="1"/>
          </p:cNvSpPr>
          <p:nvPr>
            <p:ph sz="quarter" idx="10"/>
          </p:nvPr>
        </p:nvSpPr>
        <p:spPr>
          <a:xfrm>
            <a:off x="609600" y="1905000"/>
            <a:ext cx="35814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11"/>
          </p:nvPr>
        </p:nvSpPr>
        <p:spPr>
          <a:xfrm>
            <a:off x="4419600" y="1905000"/>
            <a:ext cx="38100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66486915"/>
      </p:ext>
    </p:extLst>
  </p:cSld>
  <p:clrMapOvr>
    <a:masterClrMapping/>
  </p:clrMapOvr>
  <p:transition spd="med">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vl1pPr>
          </a:lstStyle>
          <a:p>
            <a:pPr lvl="0"/>
            <a:endParaRPr lang="en-US" noProof="0" dirty="0"/>
          </a:p>
        </p:txBody>
      </p:sp>
    </p:spTree>
    <p:extLst>
      <p:ext uri="{BB962C8B-B14F-4D97-AF65-F5344CB8AC3E}">
        <p14:creationId xmlns:p14="http://schemas.microsoft.com/office/powerpoint/2010/main" val="1844114447"/>
      </p:ext>
    </p:extLst>
  </p:cSld>
  <p:clrMapOvr>
    <a:masterClrMapping/>
  </p:clrMapOvr>
  <p:transition spd="med">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93884091"/>
      </p:ext>
    </p:extLst>
  </p:cSld>
  <p:clrMapOvr>
    <a:masterClrMapping/>
  </p:clrMapOvr>
  <p:transition spd="med">
    <p:random/>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theme" Target="../theme/theme2.xml"/><Relationship Id="rId1"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0" y="457200"/>
            <a:ext cx="502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505200" y="1676400"/>
            <a:ext cx="5562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85054434"/>
      </p:ext>
    </p:extLst>
  </p:cSld>
  <p:clrMap bg1="dk2" tx1="lt1" bg2="dk1" tx2="lt2" accent1="accent1" accent2="accent2" accent3="accent3" accent4="accent4" accent5="accent5" accent6="accent6" hlink="hlink" folHlink="folHlink"/>
  <p:sldLayoutIdLst>
    <p:sldLayoutId id="2147486566" r:id="rId1"/>
    <p:sldLayoutId id="2147486567" r:id="rId2"/>
    <p:sldLayoutId id="2147486568" r:id="rId3"/>
    <p:sldLayoutId id="2147486569" r:id="rId4"/>
    <p:sldLayoutId id="2147486570" r:id="rId5"/>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p:cTn id="7"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p:cTn id="13"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p:cTn id="19"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p:cTn id="25"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p:cTn id="31"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2">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3">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4">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5">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b="1">
          <a:solidFill>
            <a:srgbClr val="FF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2pPr>
      <a:lvl3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3pPr>
      <a:lvl4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4pPr>
      <a:lvl5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5pPr>
      <a:lvl6pPr marL="4572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6pPr>
      <a:lvl7pPr marL="9144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7pPr>
      <a:lvl8pPr marL="13716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8pPr>
      <a:lvl9pPr marL="18288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9pPr>
    </p:titleStyle>
    <p:bodyStyle>
      <a:lvl1pPr marL="342900" indent="-342900" algn="l" rtl="0" eaLnBrk="0" fontAlgn="base" hangingPunct="0">
        <a:spcBef>
          <a:spcPct val="20000"/>
        </a:spcBef>
        <a:spcAft>
          <a:spcPct val="0"/>
        </a:spcAft>
        <a:buChar char="•"/>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0" y="457200"/>
            <a:ext cx="502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505200" y="1676400"/>
            <a:ext cx="5562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85752229"/>
      </p:ext>
    </p:extLst>
  </p:cSld>
  <p:clrMap bg1="dk2" tx1="lt1" bg2="dk1" tx2="lt2" accent1="accent1" accent2="accent2" accent3="accent3" accent4="accent4" accent5="accent5" accent6="accent6" hlink="hlink" folHlink="folHlink"/>
  <p:sldLayoutIdLst>
    <p:sldLayoutId id="2147486579" r:id="rId1"/>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p:cTn id="7"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p:cTn id="13"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p:cTn id="19"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p:cTn id="25"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p:cTn id="31"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2">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3">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4">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5">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b="1">
          <a:solidFill>
            <a:srgbClr val="FF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2pPr>
      <a:lvl3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3pPr>
      <a:lvl4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4pPr>
      <a:lvl5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5pPr>
      <a:lvl6pPr marL="4572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6pPr>
      <a:lvl7pPr marL="9144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7pPr>
      <a:lvl8pPr marL="13716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8pPr>
      <a:lvl9pPr marL="18288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9pPr>
    </p:titleStyle>
    <p:bodyStyle>
      <a:lvl1pPr marL="342900" indent="-342900" algn="l" rtl="0" eaLnBrk="0" fontAlgn="base" hangingPunct="0">
        <a:spcBef>
          <a:spcPct val="20000"/>
        </a:spcBef>
        <a:spcAft>
          <a:spcPct val="0"/>
        </a:spcAft>
        <a:buChar char="•"/>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7" Type="http://schemas.openxmlformats.org/officeDocument/2006/relationships/slide" Target="slide1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slide" Target="slide13.xml"/><Relationship Id="rId5" Type="http://schemas.openxmlformats.org/officeDocument/2006/relationships/slide" Target="slide12.xml"/><Relationship Id="rId4" Type="http://schemas.openxmlformats.org/officeDocument/2006/relationships/slide" Target="slide11.xml"/></Relationships>
</file>

<file path=ppt/slides/_rels/slide5.xml.rels><?xml version="1.0" encoding="UTF-8" standalone="yes"?>
<Relationships xmlns="http://schemas.openxmlformats.org/package/2006/relationships"><Relationship Id="rId8" Type="http://schemas.openxmlformats.org/officeDocument/2006/relationships/slide" Target="slide19.xml"/><Relationship Id="rId3" Type="http://schemas.openxmlformats.org/officeDocument/2006/relationships/image" Target="../media/image8.jpg"/><Relationship Id="rId7" Type="http://schemas.openxmlformats.org/officeDocument/2006/relationships/slide" Target="slide18.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slide" Target="slide17.xml"/><Relationship Id="rId5" Type="http://schemas.openxmlformats.org/officeDocument/2006/relationships/slide" Target="slide16.xml"/><Relationship Id="rId4" Type="http://schemas.openxmlformats.org/officeDocument/2006/relationships/slide" Target="slide15.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slide" Target="slide22.xml"/><Relationship Id="rId5" Type="http://schemas.openxmlformats.org/officeDocument/2006/relationships/slide" Target="slide21.xml"/><Relationship Id="rId4" Type="http://schemas.openxmlformats.org/officeDocument/2006/relationships/slide" Target="slide20.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slide" Target="slide4.xml"/></Relationships>
</file>

<file path=ppt/slides/_rels/slide1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slide" Target="slide4.xml"/></Relationships>
</file>

<file path=ppt/slides/_rels/slide15.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5FAEF-7E96-4BD6-9FDF-4B611944AD65}"/>
              </a:ext>
            </a:extLst>
          </p:cNvPr>
          <p:cNvSpPr>
            <a:spLocks noGrp="1"/>
          </p:cNvSpPr>
          <p:nvPr>
            <p:ph type="ctrTitle"/>
          </p:nvPr>
        </p:nvSpPr>
        <p:spPr/>
        <p:txBody>
          <a:bodyPr/>
          <a:lstStyle/>
          <a:p>
            <a:r>
              <a:rPr lang="en-US" dirty="0"/>
              <a:t>Allusions Images Symbols: How to Study Bible Prophecy</a:t>
            </a:r>
          </a:p>
        </p:txBody>
      </p:sp>
      <p:sp>
        <p:nvSpPr>
          <p:cNvPr id="3" name="Subtitle 2">
            <a:extLst>
              <a:ext uri="{FF2B5EF4-FFF2-40B4-BE49-F238E27FC236}">
                <a16:creationId xmlns:a16="http://schemas.microsoft.com/office/drawing/2014/main" id="{B4E3C7B8-D982-4C44-958A-7A450720603E}"/>
              </a:ext>
            </a:extLst>
          </p:cNvPr>
          <p:cNvSpPr>
            <a:spLocks noGrp="1"/>
          </p:cNvSpPr>
          <p:nvPr>
            <p:ph type="subTitle" idx="1"/>
          </p:nvPr>
        </p:nvSpPr>
        <p:spPr>
          <a:xfrm>
            <a:off x="4191000" y="3581400"/>
            <a:ext cx="4495800" cy="1524000"/>
          </a:xfrm>
        </p:spPr>
        <p:txBody>
          <a:bodyPr/>
          <a:lstStyle/>
          <a:p>
            <a:r>
              <a:rPr lang="en-US" dirty="0"/>
              <a:t>Lesson 9</a:t>
            </a:r>
          </a:p>
          <a:p>
            <a:r>
              <a:rPr lang="en-US" dirty="0"/>
              <a:t>In the Psalms: Part 2</a:t>
            </a:r>
          </a:p>
        </p:txBody>
      </p:sp>
    </p:spTree>
    <p:extLst>
      <p:ext uri="{BB962C8B-B14F-4D97-AF65-F5344CB8AC3E}">
        <p14:creationId xmlns:p14="http://schemas.microsoft.com/office/powerpoint/2010/main" val="1965342998"/>
      </p:ext>
    </p:extLst>
  </p:cSld>
  <p:clrMapOvr>
    <a:masterClrMapping/>
  </p:clrMapOvr>
  <p:transition spd="med">
    <p:random/>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207B5-D146-2B27-4411-9FFB9E4B8EDA}"/>
              </a:ext>
            </a:extLst>
          </p:cNvPr>
          <p:cNvSpPr>
            <a:spLocks noGrp="1"/>
          </p:cNvSpPr>
          <p:nvPr>
            <p:ph type="title"/>
          </p:nvPr>
        </p:nvSpPr>
        <p:spPr/>
        <p:txBody>
          <a:bodyPr/>
          <a:lstStyle/>
          <a:p>
            <a:r>
              <a:rPr lang="en-US" dirty="0"/>
              <a:t>Memory Text</a:t>
            </a:r>
            <a:br>
              <a:rPr lang="en-US" dirty="0"/>
            </a:br>
            <a:r>
              <a:rPr lang="en-US" altLang="en-US" b="1" dirty="0"/>
              <a:t>Psalm 67:3-4 NKJV</a:t>
            </a:r>
            <a:endParaRPr lang="en-US" dirty="0"/>
          </a:p>
        </p:txBody>
      </p:sp>
      <p:sp>
        <p:nvSpPr>
          <p:cNvPr id="3" name="Content Placeholder 2">
            <a:extLst>
              <a:ext uri="{FF2B5EF4-FFF2-40B4-BE49-F238E27FC236}">
                <a16:creationId xmlns:a16="http://schemas.microsoft.com/office/drawing/2014/main" id="{6EA422F2-D6A8-8B3E-4E79-7EFDE4A18622}"/>
              </a:ext>
            </a:extLst>
          </p:cNvPr>
          <p:cNvSpPr>
            <a:spLocks noGrp="1"/>
          </p:cNvSpPr>
          <p:nvPr>
            <p:ph idx="1"/>
          </p:nvPr>
        </p:nvSpPr>
        <p:spPr/>
        <p:txBody>
          <a:bodyPr>
            <a:normAutofit fontScale="70000" lnSpcReduction="20000"/>
          </a:bodyPr>
          <a:lstStyle/>
          <a:p>
            <a:r>
              <a:rPr lang="en-US" altLang="en-US" b="1" dirty="0"/>
              <a:t>Let the peoples praise You, O God; Let all the peoples praise You. </a:t>
            </a:r>
            <a:r>
              <a:rPr lang="en-US" altLang="en-US" b="1" baseline="30000" dirty="0"/>
              <a:t>4</a:t>
            </a:r>
            <a:r>
              <a:rPr lang="en-US" altLang="en-US" b="1" dirty="0"/>
              <a:t> Oh, let the nations be glad and sing for joy! For You shall judge the people righteously, And govern the nations on earth.</a:t>
            </a:r>
          </a:p>
          <a:p>
            <a:r>
              <a:rPr lang="en-US" altLang="en-US" b="1" dirty="0"/>
              <a:t>How extensive is this psalmist’s  plea for the praise of the living God?</a:t>
            </a:r>
          </a:p>
          <a:p>
            <a:r>
              <a:rPr lang="en-US" altLang="en-US" b="1" dirty="0"/>
              <a:t>When can we expect this prophetic prayer to be answered that the nations will be glad and sing for joy and God will govern the nations on earth?</a:t>
            </a:r>
          </a:p>
          <a:p>
            <a:r>
              <a:rPr lang="en-US" dirty="0"/>
              <a:t>How did the Israelites do in fulfilling God’s plan to include the Gentiles in God’s kingdom?</a:t>
            </a:r>
          </a:p>
          <a:p>
            <a:r>
              <a:rPr lang="en-US" dirty="0"/>
              <a:t>Who has replaced the Israelites as the chosen people of God?</a:t>
            </a:r>
            <a:endParaRPr lang="en-US" altLang="en-US" b="1" dirty="0"/>
          </a:p>
          <a:p>
            <a:endParaRPr lang="en-US" altLang="en-US" b="1" dirty="0"/>
          </a:p>
        </p:txBody>
      </p:sp>
    </p:spTree>
    <p:extLst>
      <p:ext uri="{BB962C8B-B14F-4D97-AF65-F5344CB8AC3E}">
        <p14:creationId xmlns:p14="http://schemas.microsoft.com/office/powerpoint/2010/main" val="3971717258"/>
      </p:ext>
    </p:extLst>
  </p:cSld>
  <p:clrMapOvr>
    <a:masterClrMapping/>
  </p:clrMapOvr>
  <p:transition spd="med">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60D36-2388-AC08-4334-6384730549FA}"/>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1B8E8C4C-98C0-09F3-CBC8-6C9F13747735}"/>
              </a:ext>
            </a:extLst>
          </p:cNvPr>
          <p:cNvSpPr>
            <a:spLocks noGrp="1"/>
          </p:cNvSpPr>
          <p:nvPr>
            <p:ph idx="1"/>
          </p:nvPr>
        </p:nvSpPr>
        <p:spPr>
          <a:xfrm>
            <a:off x="3505200" y="1676400"/>
            <a:ext cx="5638800" cy="5181600"/>
          </a:xfrm>
        </p:spPr>
        <p:txBody>
          <a:bodyPr>
            <a:normAutofit fontScale="85000" lnSpcReduction="20000"/>
          </a:bodyPr>
          <a:lstStyle/>
          <a:p>
            <a:r>
              <a:rPr lang="en-US" dirty="0"/>
              <a:t>Many of the Psalms focus on the goodness of God pointing to Him as our help, our hope, our King, our deliverer, our Savior and Lord.  These pictures of God encourage us through the difficult times we know are ahead and assure us that His kingdom will prevail as the prophetic word becomes historic reality.</a:t>
            </a:r>
          </a:p>
          <a:p>
            <a:pPr lvl="1"/>
            <a:r>
              <a:rPr lang="en-US" dirty="0"/>
              <a:t>Our Help and Our Hope</a:t>
            </a:r>
          </a:p>
          <a:p>
            <a:pPr lvl="1"/>
            <a:r>
              <a:rPr lang="en-US" dirty="0"/>
              <a:t>Our King</a:t>
            </a:r>
          </a:p>
          <a:p>
            <a:pPr lvl="1"/>
            <a:r>
              <a:rPr lang="en-US" dirty="0"/>
              <a:t>Our Savior</a:t>
            </a:r>
          </a:p>
          <a:p>
            <a:pPr lvl="1"/>
            <a:r>
              <a:rPr lang="en-US" dirty="0"/>
              <a:t> Summary </a:t>
            </a:r>
          </a:p>
        </p:txBody>
      </p:sp>
    </p:spTree>
    <p:extLst>
      <p:ext uri="{BB962C8B-B14F-4D97-AF65-F5344CB8AC3E}">
        <p14:creationId xmlns:p14="http://schemas.microsoft.com/office/powerpoint/2010/main" val="3550073823"/>
      </p:ext>
    </p:extLst>
  </p:cSld>
  <p:clrMapOvr>
    <a:masterClrMapping/>
  </p:clrMapOvr>
  <p:transition spd="med">
    <p:random/>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Help and Our Hope</a:t>
            </a:r>
          </a:p>
        </p:txBody>
      </p:sp>
      <p:sp>
        <p:nvSpPr>
          <p:cNvPr id="3" name="Content Placeholder 2"/>
          <p:cNvSpPr>
            <a:spLocks noGrp="1"/>
          </p:cNvSpPr>
          <p:nvPr>
            <p:ph idx="1"/>
          </p:nvPr>
        </p:nvSpPr>
        <p:spPr/>
        <p:txBody>
          <a:bodyPr>
            <a:normAutofit fontScale="77500" lnSpcReduction="20000"/>
          </a:bodyPr>
          <a:lstStyle/>
          <a:p>
            <a:r>
              <a:rPr lang="en-US" dirty="0"/>
              <a:t>How does the psalmist describe the uncertainty and turmoil possible in our fallen world? (</a:t>
            </a:r>
            <a:r>
              <a:rPr lang="en-US" dirty="0">
                <a:hlinkClick r:id="rId4" action="ppaction://hlinksldjump"/>
              </a:rPr>
              <a:t>Ps 46:1-3,6</a:t>
            </a:r>
            <a:r>
              <a:rPr lang="en-US" dirty="0"/>
              <a:t>)</a:t>
            </a:r>
          </a:p>
          <a:p>
            <a:r>
              <a:rPr lang="en-US" dirty="0"/>
              <a:t>How does the psalmist describe the peace and safety that comes from a relationship with the Lord? (</a:t>
            </a:r>
            <a:r>
              <a:rPr lang="en-US" dirty="0">
                <a:hlinkClick r:id="rId5" action="ppaction://hlinksldjump"/>
              </a:rPr>
              <a:t>Ps 46:7-11</a:t>
            </a:r>
            <a:r>
              <a:rPr lang="en-US" dirty="0"/>
              <a:t>)</a:t>
            </a:r>
          </a:p>
          <a:p>
            <a:r>
              <a:rPr lang="en-US" dirty="0"/>
              <a:t>What assurance of final victory does Daniel give to the people of God in his vision of the pre-advent judgment? (</a:t>
            </a:r>
            <a:r>
              <a:rPr lang="en-US" dirty="0">
                <a:hlinkClick r:id="rId6" action="ppaction://hlinksldjump"/>
              </a:rPr>
              <a:t>Dan 7:14,18</a:t>
            </a:r>
            <a:r>
              <a:rPr lang="en-US" dirty="0"/>
              <a:t>) </a:t>
            </a:r>
          </a:p>
          <a:p>
            <a:r>
              <a:rPr lang="en-US" dirty="0"/>
              <a:t>What hymn in our hymnal (our book of “psalms”) expresses the help God gives to us and the hope we have in Him? [</a:t>
            </a:r>
            <a:r>
              <a:rPr lang="en-US" dirty="0">
                <a:hlinkClick r:id="rId7" action="ppaction://hlinksldjump"/>
              </a:rPr>
              <a:t>Hymn 103</a:t>
            </a:r>
            <a:r>
              <a:rPr lang="en-US" dirty="0"/>
              <a:t>]</a:t>
            </a:r>
          </a:p>
        </p:txBody>
      </p:sp>
    </p:spTree>
    <p:extLst>
      <p:ext uri="{BB962C8B-B14F-4D97-AF65-F5344CB8AC3E}">
        <p14:creationId xmlns:p14="http://schemas.microsoft.com/office/powerpoint/2010/main" val="148846617"/>
      </p:ext>
    </p:extLst>
  </p:cSld>
  <p:clrMapOvr>
    <a:masterClrMapping/>
  </p:clrMapOvr>
  <p:transition spd="med">
    <p:random/>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King </a:t>
            </a:r>
          </a:p>
        </p:txBody>
      </p:sp>
      <p:sp>
        <p:nvSpPr>
          <p:cNvPr id="3" name="Content Placeholder 2"/>
          <p:cNvSpPr>
            <a:spLocks noGrp="1"/>
          </p:cNvSpPr>
          <p:nvPr>
            <p:ph idx="1"/>
          </p:nvPr>
        </p:nvSpPr>
        <p:spPr/>
        <p:txBody>
          <a:bodyPr>
            <a:normAutofit fontScale="92500" lnSpcReduction="20000"/>
          </a:bodyPr>
          <a:lstStyle/>
          <a:p>
            <a:r>
              <a:rPr lang="en-US" dirty="0"/>
              <a:t>Who does the psalmist see as the King of kings?  (</a:t>
            </a:r>
            <a:r>
              <a:rPr lang="en-US" dirty="0">
                <a:hlinkClick r:id="rId4" action="ppaction://hlinksldjump"/>
              </a:rPr>
              <a:t>Ps 47:1-2</a:t>
            </a:r>
            <a:r>
              <a:rPr lang="en-US" dirty="0"/>
              <a:t>)</a:t>
            </a:r>
          </a:p>
          <a:p>
            <a:r>
              <a:rPr lang="en-US" dirty="0"/>
              <a:t>Over whom does this King ultimately rule? (</a:t>
            </a:r>
            <a:r>
              <a:rPr lang="en-US" dirty="0">
                <a:hlinkClick r:id="rId5" action="ppaction://hlinksldjump"/>
              </a:rPr>
              <a:t>Ps 47:6-8</a:t>
            </a:r>
            <a:r>
              <a:rPr lang="en-US" dirty="0"/>
              <a:t>)</a:t>
            </a:r>
          </a:p>
          <a:p>
            <a:r>
              <a:rPr lang="en-US" dirty="0"/>
              <a:t>How does Psalm 2 point to Jesus as King? (</a:t>
            </a:r>
            <a:r>
              <a:rPr lang="en-US" dirty="0">
                <a:hlinkClick r:id="rId6" action="ppaction://hlinksldjump"/>
              </a:rPr>
              <a:t>Psalm 2:6-9</a:t>
            </a:r>
            <a:r>
              <a:rPr lang="en-US" dirty="0"/>
              <a:t>)</a:t>
            </a:r>
          </a:p>
          <a:p>
            <a:r>
              <a:rPr lang="en-US" dirty="0"/>
              <a:t>How did Jesus respond to Pilate’s question about His kingship? (</a:t>
            </a:r>
            <a:r>
              <a:rPr lang="en-US" dirty="0">
                <a:hlinkClick r:id="rId7" action="ppaction://hlinksldjump"/>
              </a:rPr>
              <a:t>John 18:33,36</a:t>
            </a:r>
            <a:r>
              <a:rPr lang="en-US" dirty="0"/>
              <a:t>)</a:t>
            </a:r>
          </a:p>
          <a:p>
            <a:r>
              <a:rPr lang="en-US" dirty="0"/>
              <a:t>How does John portray Jesus  as he returns in judgment on the wicked? (</a:t>
            </a:r>
            <a:r>
              <a:rPr lang="en-US" dirty="0">
                <a:hlinkClick r:id="rId8" action="ppaction://hlinksldjump"/>
              </a:rPr>
              <a:t>Rev 19:15-16</a:t>
            </a:r>
            <a:r>
              <a:rPr lang="en-US" dirty="0"/>
              <a:t>)</a:t>
            </a:r>
          </a:p>
        </p:txBody>
      </p:sp>
    </p:spTree>
    <p:extLst>
      <p:ext uri="{BB962C8B-B14F-4D97-AF65-F5344CB8AC3E}">
        <p14:creationId xmlns:p14="http://schemas.microsoft.com/office/powerpoint/2010/main" val="4130266323"/>
      </p:ext>
    </p:extLst>
  </p:cSld>
  <p:clrMapOvr>
    <a:masterClrMapping/>
  </p:clrMapOvr>
  <p:transition spd="med">
    <p:random/>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771900" y="457200"/>
            <a:ext cx="5029200" cy="990600"/>
          </a:xfrm>
        </p:spPr>
        <p:txBody>
          <a:bodyPr/>
          <a:lstStyle/>
          <a:p>
            <a:r>
              <a:rPr lang="en-US" dirty="0"/>
              <a:t>Our Savior</a:t>
            </a:r>
          </a:p>
        </p:txBody>
      </p:sp>
      <p:sp>
        <p:nvSpPr>
          <p:cNvPr id="3" name="Content Placeholder 2"/>
          <p:cNvSpPr>
            <a:spLocks noGrp="1"/>
          </p:cNvSpPr>
          <p:nvPr>
            <p:ph idx="1"/>
          </p:nvPr>
        </p:nvSpPr>
        <p:spPr/>
        <p:txBody>
          <a:bodyPr>
            <a:normAutofit fontScale="92500"/>
          </a:bodyPr>
          <a:lstStyle/>
          <a:p>
            <a:r>
              <a:rPr lang="en-US" dirty="0"/>
              <a:t>How do the opening and closing verses of Ps 67 express God’s desire for mankind? (</a:t>
            </a:r>
            <a:r>
              <a:rPr lang="en-US" dirty="0">
                <a:hlinkClick r:id="rId4" action="ppaction://hlinksldjump"/>
              </a:rPr>
              <a:t>Ps 67:1-2,7</a:t>
            </a:r>
            <a:r>
              <a:rPr lang="en-US" dirty="0"/>
              <a:t>)</a:t>
            </a:r>
          </a:p>
          <a:p>
            <a:r>
              <a:rPr lang="en-US" dirty="0"/>
              <a:t>How does Isaiah make God’s desire to save the Gentiles even more explicit? (</a:t>
            </a:r>
            <a:r>
              <a:rPr lang="en-US" dirty="0">
                <a:hlinkClick r:id="rId5" action="ppaction://hlinksldjump"/>
              </a:rPr>
              <a:t>Isa 49:6</a:t>
            </a:r>
            <a:r>
              <a:rPr lang="en-US" dirty="0"/>
              <a:t>)</a:t>
            </a:r>
          </a:p>
          <a:p>
            <a:r>
              <a:rPr lang="en-US" dirty="0"/>
              <a:t>What does the NT say about God’s desire to save everyone? (</a:t>
            </a:r>
            <a:r>
              <a:rPr lang="en-US" dirty="0">
                <a:hlinkClick r:id="rId6" action="ppaction://hlinksldjump"/>
              </a:rPr>
              <a:t>2 Peter 3:9; 2 Tim 2:4</a:t>
            </a:r>
            <a:r>
              <a:rPr lang="en-US" dirty="0"/>
              <a:t>)</a:t>
            </a:r>
          </a:p>
        </p:txBody>
      </p:sp>
    </p:spTree>
    <p:extLst>
      <p:ext uri="{BB962C8B-B14F-4D97-AF65-F5344CB8AC3E}">
        <p14:creationId xmlns:p14="http://schemas.microsoft.com/office/powerpoint/2010/main" val="1994360239"/>
      </p:ext>
    </p:extLst>
  </p:cSld>
  <p:clrMapOvr>
    <a:masterClrMapping/>
  </p:clrMapOvr>
  <p:transition spd="med">
    <p:random/>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59BFF-06B0-4CC9-8ADD-A90BD86A65FE}"/>
              </a:ext>
            </a:extLst>
          </p:cNvPr>
          <p:cNvSpPr>
            <a:spLocks noGrp="1"/>
          </p:cNvSpPr>
          <p:nvPr>
            <p:ph type="title"/>
          </p:nvPr>
        </p:nvSpPr>
        <p:spPr>
          <a:xfrm>
            <a:off x="3810000" y="457200"/>
            <a:ext cx="5029200" cy="990600"/>
          </a:xfrm>
        </p:spPr>
        <p:txBody>
          <a:bodyPr/>
          <a:lstStyle/>
          <a:p>
            <a:r>
              <a:rPr lang="en-US" dirty="0"/>
              <a:t>Summary</a:t>
            </a:r>
          </a:p>
        </p:txBody>
      </p:sp>
      <p:sp>
        <p:nvSpPr>
          <p:cNvPr id="5" name="Content Placeholder 4">
            <a:extLst>
              <a:ext uri="{FF2B5EF4-FFF2-40B4-BE49-F238E27FC236}">
                <a16:creationId xmlns:a16="http://schemas.microsoft.com/office/drawing/2014/main" id="{2C4BC2F0-16DA-CDF9-C7B9-F6C298F63761}"/>
              </a:ext>
            </a:extLst>
          </p:cNvPr>
          <p:cNvSpPr>
            <a:spLocks noGrp="1"/>
          </p:cNvSpPr>
          <p:nvPr>
            <p:ph idx="1"/>
          </p:nvPr>
        </p:nvSpPr>
        <p:spPr>
          <a:xfrm>
            <a:off x="3505200" y="1600200"/>
            <a:ext cx="5562600" cy="5257800"/>
          </a:xfrm>
        </p:spPr>
        <p:txBody>
          <a:bodyPr>
            <a:normAutofit fontScale="70000" lnSpcReduction="20000"/>
          </a:bodyPr>
          <a:lstStyle/>
          <a:p>
            <a:r>
              <a:rPr lang="en-US" altLang="en-US" dirty="0">
                <a:effectLst>
                  <a:outerShdw blurRad="38100" dist="38100" dir="2700000" algn="tl">
                    <a:srgbClr val="000000">
                      <a:alpha val="43137"/>
                    </a:srgbClr>
                  </a:outerShdw>
                </a:effectLst>
              </a:rPr>
              <a:t>The psalms in our study this week paint a picture of a God who is engaged in human affairs, and who will see us through difficult times now and especially through end time tribulations.</a:t>
            </a:r>
          </a:p>
          <a:p>
            <a:r>
              <a:rPr lang="en-US" altLang="en-US" dirty="0">
                <a:effectLst>
                  <a:outerShdw blurRad="38100" dist="38100" dir="2700000" algn="tl">
                    <a:srgbClr val="000000">
                      <a:alpha val="43137"/>
                    </a:srgbClr>
                  </a:outerShdw>
                </a:effectLst>
              </a:rPr>
              <a:t>Ps 46 reminds us that </a:t>
            </a:r>
            <a:r>
              <a:rPr lang="en-US" altLang="en-US" dirty="0"/>
              <a:t>God is our refuge and strength, a very present help in trouble.”</a:t>
            </a:r>
          </a:p>
          <a:p>
            <a:r>
              <a:rPr lang="en-US" altLang="en-US" dirty="0">
                <a:effectLst>
                  <a:outerShdw blurRad="38100" dist="38100" dir="2700000" algn="tl">
                    <a:srgbClr val="000000">
                      <a:alpha val="43137"/>
                    </a:srgbClr>
                  </a:outerShdw>
                </a:effectLst>
              </a:rPr>
              <a:t>Ps 46 also reminds us to “be still and know that I am God.” </a:t>
            </a:r>
          </a:p>
          <a:p>
            <a:r>
              <a:rPr lang="en-US" altLang="en-US" dirty="0">
                <a:effectLst>
                  <a:outerShdw blurRad="38100" dist="38100" dir="2700000" algn="tl">
                    <a:srgbClr val="000000">
                      <a:alpha val="43137"/>
                    </a:srgbClr>
                  </a:outerShdw>
                </a:effectLst>
              </a:rPr>
              <a:t>Ps 91 reminds us that only with our eyes shall we “</a:t>
            </a:r>
            <a:r>
              <a:rPr lang="en-US" dirty="0"/>
              <a:t>behold and see the reward of the wicked.”</a:t>
            </a:r>
          </a:p>
          <a:p>
            <a:r>
              <a:rPr lang="en-US" altLang="en-US" dirty="0">
                <a:effectLst>
                  <a:outerShdw blurRad="38100" dist="38100" dir="2700000" algn="tl">
                    <a:srgbClr val="000000">
                      <a:alpha val="43137"/>
                    </a:srgbClr>
                  </a:outerShdw>
                </a:effectLst>
              </a:rPr>
              <a:t>Many other psalms also point to a God who is “our help in ages past, our hope in years to come.”  Whatever we face in the time of trouble that lies ahead we can trust in our omnipotent God to deliver us.</a:t>
            </a:r>
          </a:p>
          <a:p>
            <a:endParaRPr lang="en-US" alt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75087255"/>
      </p:ext>
    </p:extLst>
  </p:cSld>
  <p:clrMapOvr>
    <a:masterClrMapping/>
  </p:clrMapOvr>
  <p:transition spd="med">
    <p:random/>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a:extLst>
            <a:ext uri="{FF2B5EF4-FFF2-40B4-BE49-F238E27FC236}">
              <a16:creationId xmlns:a16="http://schemas.microsoft.com/office/drawing/2014/main" id="{32FF5A9C-3BC6-76C4-D968-DF25BFB2BE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27F174-2F35-EF73-4BF0-E15398964765}"/>
              </a:ext>
            </a:extLst>
          </p:cNvPr>
          <p:cNvSpPr>
            <a:spLocks noGrp="1"/>
          </p:cNvSpPr>
          <p:nvPr>
            <p:ph type="title"/>
          </p:nvPr>
        </p:nvSpPr>
        <p:spPr>
          <a:xfrm>
            <a:off x="3810000" y="457200"/>
            <a:ext cx="5029200" cy="990600"/>
          </a:xfrm>
        </p:spPr>
        <p:txBody>
          <a:bodyPr/>
          <a:lstStyle/>
          <a:p>
            <a:r>
              <a:rPr lang="en-US" dirty="0"/>
              <a:t>Summary</a:t>
            </a:r>
          </a:p>
        </p:txBody>
      </p:sp>
      <p:sp>
        <p:nvSpPr>
          <p:cNvPr id="5" name="Content Placeholder 4">
            <a:extLst>
              <a:ext uri="{FF2B5EF4-FFF2-40B4-BE49-F238E27FC236}">
                <a16:creationId xmlns:a16="http://schemas.microsoft.com/office/drawing/2014/main" id="{30F56A72-B621-6128-3482-1E386920BE43}"/>
              </a:ext>
            </a:extLst>
          </p:cNvPr>
          <p:cNvSpPr>
            <a:spLocks noGrp="1"/>
          </p:cNvSpPr>
          <p:nvPr>
            <p:ph idx="1"/>
          </p:nvPr>
        </p:nvSpPr>
        <p:spPr>
          <a:xfrm>
            <a:off x="3505200" y="1676400"/>
            <a:ext cx="5562600" cy="5105400"/>
          </a:xfrm>
        </p:spPr>
        <p:txBody>
          <a:bodyPr>
            <a:normAutofit fontScale="70000" lnSpcReduction="20000"/>
          </a:bodyPr>
          <a:lstStyle/>
          <a:p>
            <a:pPr marL="274320" indent="-274320"/>
            <a:r>
              <a:rPr lang="en-US" altLang="en-US" dirty="0">
                <a:effectLst>
                  <a:outerShdw blurRad="38100" dist="38100" dir="2700000" algn="tl">
                    <a:srgbClr val="000000">
                      <a:alpha val="43137"/>
                    </a:srgbClr>
                  </a:outerShdw>
                </a:effectLst>
              </a:rPr>
              <a:t>Ps 47 presents the LORD as “a great King over all the earth.”</a:t>
            </a:r>
          </a:p>
          <a:p>
            <a:pPr marL="274320" indent="-274320"/>
            <a:r>
              <a:rPr lang="en-US" altLang="en-US" dirty="0">
                <a:effectLst>
                  <a:outerShdw blurRad="38100" dist="38100" dir="2700000" algn="tl">
                    <a:srgbClr val="000000">
                      <a:alpha val="43137"/>
                    </a:srgbClr>
                  </a:outerShdw>
                </a:effectLst>
              </a:rPr>
              <a:t>Ps 2 is a messianic psalm in which Christ is designated by His father as King in Zion and is given authority over the nations to execute judgement as His second coming.</a:t>
            </a:r>
          </a:p>
          <a:p>
            <a:pPr marL="274320" indent="-274320"/>
            <a:r>
              <a:rPr lang="en-US" altLang="en-US" dirty="0">
                <a:effectLst>
                  <a:outerShdw blurRad="38100" dist="38100" dir="2700000" algn="tl">
                    <a:srgbClr val="000000">
                      <a:alpha val="43137"/>
                    </a:srgbClr>
                  </a:outerShdw>
                </a:effectLst>
              </a:rPr>
              <a:t>Jesus was acknowledged by the wise men as King of the Jews, was welcomed in Jerusalem as king in the triumphal entry, and was crucified as king of the Jews by Pilate.</a:t>
            </a:r>
          </a:p>
          <a:p>
            <a:pPr marL="274320" indent="-274320"/>
            <a:r>
              <a:rPr lang="en-US" altLang="en-US" dirty="0">
                <a:effectLst>
                  <a:outerShdw blurRad="38100" dist="38100" dir="2700000" algn="tl">
                    <a:srgbClr val="000000">
                      <a:alpha val="43137"/>
                    </a:srgbClr>
                  </a:outerShdw>
                </a:effectLst>
              </a:rPr>
              <a:t>At His second coming Jesus will return as King of kings and Lord of lords.</a:t>
            </a:r>
          </a:p>
          <a:p>
            <a:pPr marL="274320" indent="-274320"/>
            <a:r>
              <a:rPr lang="en-US" altLang="en-US" dirty="0">
                <a:effectLst>
                  <a:outerShdw blurRad="38100" dist="38100" dir="2700000" algn="tl">
                    <a:srgbClr val="000000">
                      <a:alpha val="43137"/>
                    </a:srgbClr>
                  </a:outerShdw>
                </a:effectLst>
              </a:rPr>
              <a:t>He comes as a conquering king who will overwhelm all the forces of evil and all the governments of man to establish His kingdom of glory on the earth made new.</a:t>
            </a:r>
          </a:p>
        </p:txBody>
      </p:sp>
    </p:spTree>
    <p:extLst>
      <p:ext uri="{BB962C8B-B14F-4D97-AF65-F5344CB8AC3E}">
        <p14:creationId xmlns:p14="http://schemas.microsoft.com/office/powerpoint/2010/main" val="1871190204"/>
      </p:ext>
    </p:extLst>
  </p:cSld>
  <p:clrMapOvr>
    <a:masterClrMapping/>
  </p:clrMapOvr>
  <p:transition spd="med">
    <p:random/>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a:extLst>
            <a:ext uri="{FF2B5EF4-FFF2-40B4-BE49-F238E27FC236}">
              <a16:creationId xmlns:a16="http://schemas.microsoft.com/office/drawing/2014/main" id="{C69B01FD-54D7-D1C9-31DB-9B4ACC16B1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BF3340-7752-73FE-44EF-2BD11FA2B4FE}"/>
              </a:ext>
            </a:extLst>
          </p:cNvPr>
          <p:cNvSpPr>
            <a:spLocks noGrp="1"/>
          </p:cNvSpPr>
          <p:nvPr>
            <p:ph type="title"/>
          </p:nvPr>
        </p:nvSpPr>
        <p:spPr>
          <a:xfrm>
            <a:off x="3810000" y="457200"/>
            <a:ext cx="5029200" cy="990600"/>
          </a:xfrm>
        </p:spPr>
        <p:txBody>
          <a:bodyPr/>
          <a:lstStyle/>
          <a:p>
            <a:r>
              <a:rPr lang="en-US" dirty="0"/>
              <a:t>Summary</a:t>
            </a:r>
          </a:p>
        </p:txBody>
      </p:sp>
      <p:sp>
        <p:nvSpPr>
          <p:cNvPr id="5" name="Content Placeholder 4">
            <a:extLst>
              <a:ext uri="{FF2B5EF4-FFF2-40B4-BE49-F238E27FC236}">
                <a16:creationId xmlns:a16="http://schemas.microsoft.com/office/drawing/2014/main" id="{E760C847-8632-7962-539D-D18EE7E1FD5E}"/>
              </a:ext>
            </a:extLst>
          </p:cNvPr>
          <p:cNvSpPr>
            <a:spLocks noGrp="1"/>
          </p:cNvSpPr>
          <p:nvPr>
            <p:ph idx="1"/>
          </p:nvPr>
        </p:nvSpPr>
        <p:spPr>
          <a:xfrm>
            <a:off x="3505200" y="1676400"/>
            <a:ext cx="5562600" cy="5181599"/>
          </a:xfrm>
        </p:spPr>
        <p:txBody>
          <a:bodyPr>
            <a:normAutofit fontScale="70000" lnSpcReduction="20000"/>
          </a:bodyPr>
          <a:lstStyle/>
          <a:p>
            <a:r>
              <a:rPr lang="en-US" dirty="0"/>
              <a:t>Ps 67 reminds us that God intended all nations to know his plan of salvation.</a:t>
            </a:r>
          </a:p>
          <a:p>
            <a:r>
              <a:rPr lang="en-US" dirty="0"/>
              <a:t>Christ was to be a light to the Gentiles to bring salvation to the ends of the earth.</a:t>
            </a:r>
          </a:p>
          <a:p>
            <a:pPr marL="274320" indent="-274320"/>
            <a:r>
              <a:rPr lang="en-US" dirty="0"/>
              <a:t>When the Jews rejected Jesus as their Messiah, God rejected them as His chosen people.</a:t>
            </a:r>
          </a:p>
          <a:p>
            <a:pPr marL="274320" indent="-274320"/>
            <a:r>
              <a:rPr lang="en-US" dirty="0"/>
              <a:t>It is now those who are “in Christ” that are the chosen people of God.</a:t>
            </a:r>
          </a:p>
          <a:p>
            <a:pPr marL="274320" indent="-274320"/>
            <a:r>
              <a:rPr lang="en-US" dirty="0"/>
              <a:t>It is to the Christian church that God has given the commission to make sure the everlasting gospel is preached to every nation, kindred, tongue, and people.</a:t>
            </a:r>
          </a:p>
          <a:p>
            <a:pPr marL="274320" indent="-274320"/>
            <a:r>
              <a:rPr lang="en-US" dirty="0"/>
              <a:t>Will you ask the Lord this week what you can do to help spread the everlasting gospel ?</a:t>
            </a:r>
          </a:p>
          <a:p>
            <a:pPr marL="274320" indent="-274320"/>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872224627"/>
      </p:ext>
    </p:extLst>
  </p:cSld>
  <p:clrMapOvr>
    <a:masterClrMapping/>
  </p:clrMapOvr>
  <p:transition spd="med">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997D7-779E-4CAD-B924-531D746A2D9C}"/>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19C274BE-070B-425B-9BE2-C4B40B800135}"/>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1169275825"/>
      </p:ext>
    </p:extLst>
  </p:cSld>
  <p:clrMapOvr>
    <a:masterClrMapping/>
  </p:clrMapOvr>
  <p:transition spd="med">
    <p:random/>
  </p:transition>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626114" name="Rectangle 2">
            <a:extLst>
              <a:ext uri="{FF2B5EF4-FFF2-40B4-BE49-F238E27FC236}">
                <a16:creationId xmlns:a16="http://schemas.microsoft.com/office/drawing/2014/main" id="{B22C4924-F7F7-4D67-B216-A76AD718DDE5}"/>
              </a:ext>
            </a:extLst>
          </p:cNvPr>
          <p:cNvSpPr>
            <a:spLocks noGrp="1" noChangeArrowheads="1"/>
          </p:cNvSpPr>
          <p:nvPr>
            <p:ph type="title"/>
          </p:nvPr>
        </p:nvSpPr>
        <p:spPr>
          <a:xfrm>
            <a:off x="990600" y="533400"/>
            <a:ext cx="7162800" cy="990600"/>
          </a:xfrm>
        </p:spPr>
        <p:txBody>
          <a:bodyPr/>
          <a:lstStyle/>
          <a:p>
            <a:r>
              <a:rPr lang="en-US" altLang="en-US" dirty="0"/>
              <a:t>Psalm 46:1-3, 6 ESV</a:t>
            </a:r>
          </a:p>
        </p:txBody>
      </p:sp>
      <p:sp>
        <p:nvSpPr>
          <p:cNvPr id="1626115" name="Rectangle 3">
            <a:extLst>
              <a:ext uri="{FF2B5EF4-FFF2-40B4-BE49-F238E27FC236}">
                <a16:creationId xmlns:a16="http://schemas.microsoft.com/office/drawing/2014/main" id="{765C24BF-1A8A-481F-995E-9DCEFA889918}"/>
              </a:ext>
            </a:extLst>
          </p:cNvPr>
          <p:cNvSpPr>
            <a:spLocks noGrp="1" noChangeArrowheads="1"/>
          </p:cNvSpPr>
          <p:nvPr>
            <p:ph idx="1"/>
          </p:nvPr>
        </p:nvSpPr>
        <p:spPr>
          <a:xfrm>
            <a:off x="609600" y="1905000"/>
            <a:ext cx="7924800" cy="4572000"/>
          </a:xfrm>
        </p:spPr>
        <p:txBody>
          <a:bodyPr>
            <a:normAutofit/>
          </a:bodyPr>
          <a:lstStyle/>
          <a:p>
            <a:pPr>
              <a:lnSpc>
                <a:spcPct val="90000"/>
              </a:lnSpc>
            </a:pPr>
            <a:r>
              <a:rPr lang="en-US" altLang="en-US" dirty="0"/>
              <a:t>God is our refuge and strength, a very present help in trouble. </a:t>
            </a:r>
            <a:r>
              <a:rPr lang="en-US" altLang="en-US" baseline="30000" dirty="0"/>
              <a:t>2</a:t>
            </a:r>
            <a:r>
              <a:rPr lang="en-US" altLang="en-US" dirty="0"/>
              <a:t> Therefore we will not fear though the earth gives way, though the mountains be moved into the heart of the sea, </a:t>
            </a:r>
            <a:r>
              <a:rPr lang="en-US" altLang="en-US" baseline="30000" dirty="0"/>
              <a:t>3</a:t>
            </a:r>
            <a:r>
              <a:rPr lang="en-US" altLang="en-US" dirty="0"/>
              <a:t> though its waters roar and foam, though the mountains tremble at its swelling. ... </a:t>
            </a:r>
            <a:r>
              <a:rPr lang="en-US" altLang="en-US" baseline="30000" dirty="0"/>
              <a:t>6</a:t>
            </a:r>
            <a:r>
              <a:rPr lang="en-US" altLang="en-US" dirty="0"/>
              <a:t> The nations rage, the kingdoms totter; he utters his voice, the earth melts.  [</a:t>
            </a:r>
            <a:r>
              <a:rPr lang="en-US" altLang="en-US" dirty="0">
                <a:hlinkClick r:id="rId4" action="ppaction://hlinksldjump"/>
              </a:rPr>
              <a:t>R</a:t>
            </a:r>
            <a:r>
              <a:rPr lang="en-US" altLang="en-US" dirty="0"/>
              <a:t>] </a:t>
            </a:r>
          </a:p>
        </p:txBody>
      </p:sp>
    </p:spTree>
  </p:cSld>
  <p:clrMapOvr>
    <a:masterClrMapping/>
  </p:clrMapOvr>
  <p:transition spd="med">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36678-B67B-4D6D-A65E-85EFBC34D843}"/>
              </a:ext>
            </a:extLst>
          </p:cNvPr>
          <p:cNvSpPr>
            <a:spLocks noGrp="1"/>
          </p:cNvSpPr>
          <p:nvPr>
            <p:ph type="title"/>
          </p:nvPr>
        </p:nvSpPr>
        <p:spPr/>
        <p:txBody>
          <a:bodyPr/>
          <a:lstStyle/>
          <a:p>
            <a:r>
              <a:rPr lang="en-US" dirty="0">
                <a:effectLst/>
              </a:rPr>
              <a:t>Psalm 46:7-11 ESV</a:t>
            </a:r>
          </a:p>
        </p:txBody>
      </p:sp>
      <p:sp>
        <p:nvSpPr>
          <p:cNvPr id="3" name="Content Placeholder 2">
            <a:extLst>
              <a:ext uri="{FF2B5EF4-FFF2-40B4-BE49-F238E27FC236}">
                <a16:creationId xmlns:a16="http://schemas.microsoft.com/office/drawing/2014/main" id="{ED71EB38-08A0-408B-BB22-EDCEAF0AD2C1}"/>
              </a:ext>
            </a:extLst>
          </p:cNvPr>
          <p:cNvSpPr>
            <a:spLocks noGrp="1"/>
          </p:cNvSpPr>
          <p:nvPr>
            <p:ph idx="1"/>
          </p:nvPr>
        </p:nvSpPr>
        <p:spPr/>
        <p:txBody>
          <a:bodyPr>
            <a:normAutofit fontScale="92500" lnSpcReduction="20000"/>
          </a:bodyPr>
          <a:lstStyle/>
          <a:p>
            <a:r>
              <a:rPr lang="en-US" dirty="0">
                <a:effectLst/>
              </a:rPr>
              <a:t>The LORD of hosts is with us; the God of Jacob is our fortress. </a:t>
            </a:r>
            <a:r>
              <a:rPr lang="en-US" baseline="30000" dirty="0">
                <a:effectLst/>
              </a:rPr>
              <a:t>8</a:t>
            </a:r>
            <a:r>
              <a:rPr lang="en-US" dirty="0">
                <a:effectLst/>
              </a:rPr>
              <a:t> Come, behold the works of the LORD, how he has brought desolations on the earth. </a:t>
            </a:r>
            <a:r>
              <a:rPr lang="en-US" baseline="30000" dirty="0">
                <a:effectLst/>
              </a:rPr>
              <a:t>9</a:t>
            </a:r>
            <a:r>
              <a:rPr lang="en-US" dirty="0">
                <a:effectLst/>
              </a:rPr>
              <a:t> He makes wars cease to the end of the earth; he breaks the bow and shatters the spear; he burns the chariots with fire. </a:t>
            </a:r>
            <a:r>
              <a:rPr lang="en-US" baseline="30000" dirty="0">
                <a:effectLst/>
              </a:rPr>
              <a:t>10</a:t>
            </a:r>
            <a:r>
              <a:rPr lang="en-US" dirty="0">
                <a:effectLst/>
              </a:rPr>
              <a:t> "Be still, and know that I am God. I will be exalted among the nations, I will be exalted in the earth!" </a:t>
            </a:r>
            <a:r>
              <a:rPr lang="en-US" baseline="30000" dirty="0">
                <a:effectLst/>
              </a:rPr>
              <a:t>11</a:t>
            </a:r>
            <a:r>
              <a:rPr lang="en-US" dirty="0">
                <a:effectLst/>
              </a:rPr>
              <a:t> The LORD of hosts is with us; the God of Jacob is our fortress. [</a:t>
            </a:r>
            <a:r>
              <a:rPr lang="en-US" dirty="0">
                <a:effectLst/>
                <a:hlinkClick r:id="rId3" action="ppaction://hlinksldjump"/>
              </a:rPr>
              <a:t>R</a:t>
            </a:r>
            <a:r>
              <a:rPr lang="en-US" dirty="0">
                <a:effectLst/>
              </a:rPr>
              <a:t>]</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65158131"/>
      </p:ext>
    </p:extLst>
  </p:cSld>
  <p:clrMapOvr>
    <a:masterClrMapping/>
  </p:clrMapOvr>
  <p:transition spd="med">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826C2-B902-4940-87B7-23C14CFFAC35}"/>
              </a:ext>
            </a:extLst>
          </p:cNvPr>
          <p:cNvSpPr>
            <a:spLocks noGrp="1"/>
          </p:cNvSpPr>
          <p:nvPr>
            <p:ph type="title"/>
          </p:nvPr>
        </p:nvSpPr>
        <p:spPr/>
        <p:txBody>
          <a:bodyPr/>
          <a:lstStyle/>
          <a:p>
            <a:r>
              <a:rPr lang="en-US" dirty="0"/>
              <a:t>Daniel 7:14, 18 ESV</a:t>
            </a:r>
          </a:p>
        </p:txBody>
      </p:sp>
      <p:sp>
        <p:nvSpPr>
          <p:cNvPr id="3" name="Content Placeholder 2">
            <a:extLst>
              <a:ext uri="{FF2B5EF4-FFF2-40B4-BE49-F238E27FC236}">
                <a16:creationId xmlns:a16="http://schemas.microsoft.com/office/drawing/2014/main" id="{82F95415-ED92-4B5B-A698-252A177826FD}"/>
              </a:ext>
            </a:extLst>
          </p:cNvPr>
          <p:cNvSpPr>
            <a:spLocks noGrp="1"/>
          </p:cNvSpPr>
          <p:nvPr>
            <p:ph idx="1"/>
          </p:nvPr>
        </p:nvSpPr>
        <p:spPr>
          <a:xfrm>
            <a:off x="533400" y="1722438"/>
            <a:ext cx="7772400" cy="4343400"/>
          </a:xfrm>
        </p:spPr>
        <p:txBody>
          <a:bodyPr>
            <a:normAutofit fontScale="92500"/>
          </a:bodyPr>
          <a:lstStyle/>
          <a:p>
            <a:r>
              <a:rPr lang="en-US" dirty="0"/>
              <a:t>And to him [the Son of Man] was given dominion and glory and a kingdom, that all peoples, nations, and languages should serve him; his dominion is an everlasting dominion, which shall not pass away, and his kingdom one that shall not be destroyed. ... 18 But the saints of the Most High shall receive the kingdom and possess the kingdom forever, forever and ever.’  [</a:t>
            </a:r>
            <a:r>
              <a:rPr lang="en-US" dirty="0">
                <a:hlinkClick r:id="rId3" action="ppaction://hlinksldjump"/>
              </a:rPr>
              <a:t>R</a:t>
            </a:r>
            <a:r>
              <a:rPr lang="en-US" dirty="0"/>
              <a:t>]</a:t>
            </a:r>
          </a:p>
        </p:txBody>
      </p:sp>
    </p:spTree>
    <p:extLst>
      <p:ext uri="{BB962C8B-B14F-4D97-AF65-F5344CB8AC3E}">
        <p14:creationId xmlns:p14="http://schemas.microsoft.com/office/powerpoint/2010/main" val="1239755023"/>
      </p:ext>
    </p:extLst>
  </p:cSld>
  <p:clrMapOvr>
    <a:masterClrMapping/>
  </p:clrMapOvr>
  <p:transition spd="med">
    <p:random/>
  </p:transition>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626114" name="Rectangle 2">
            <a:extLst>
              <a:ext uri="{FF2B5EF4-FFF2-40B4-BE49-F238E27FC236}">
                <a16:creationId xmlns:a16="http://schemas.microsoft.com/office/drawing/2014/main" id="{B22C4924-F7F7-4D67-B216-A76AD718DDE5}"/>
              </a:ext>
            </a:extLst>
          </p:cNvPr>
          <p:cNvSpPr>
            <a:spLocks noGrp="1" noChangeArrowheads="1"/>
          </p:cNvSpPr>
          <p:nvPr>
            <p:ph type="title"/>
          </p:nvPr>
        </p:nvSpPr>
        <p:spPr>
          <a:xfrm>
            <a:off x="990600" y="533400"/>
            <a:ext cx="7162800" cy="990600"/>
          </a:xfrm>
        </p:spPr>
        <p:txBody>
          <a:bodyPr/>
          <a:lstStyle/>
          <a:p>
            <a:r>
              <a:rPr lang="en-US" altLang="en-US" dirty="0"/>
              <a:t>O God Our Help in Ages Past</a:t>
            </a:r>
          </a:p>
        </p:txBody>
      </p:sp>
      <p:sp>
        <p:nvSpPr>
          <p:cNvPr id="1626115" name="Rectangle 3">
            <a:extLst>
              <a:ext uri="{FF2B5EF4-FFF2-40B4-BE49-F238E27FC236}">
                <a16:creationId xmlns:a16="http://schemas.microsoft.com/office/drawing/2014/main" id="{765C24BF-1A8A-481F-995E-9DCEFA889918}"/>
              </a:ext>
            </a:extLst>
          </p:cNvPr>
          <p:cNvSpPr>
            <a:spLocks noGrp="1" noChangeArrowheads="1"/>
          </p:cNvSpPr>
          <p:nvPr>
            <p:ph idx="1"/>
          </p:nvPr>
        </p:nvSpPr>
        <p:spPr>
          <a:xfrm>
            <a:off x="609600" y="1905000"/>
            <a:ext cx="7924800" cy="4419600"/>
          </a:xfrm>
        </p:spPr>
        <p:txBody>
          <a:bodyPr>
            <a:normAutofit fontScale="77500" lnSpcReduction="20000"/>
          </a:bodyPr>
          <a:lstStyle/>
          <a:p>
            <a:pPr>
              <a:lnSpc>
                <a:spcPct val="90000"/>
              </a:lnSpc>
            </a:pPr>
            <a:r>
              <a:rPr lang="en-US" altLang="en-US" dirty="0"/>
              <a:t>O God our help in ages past, our hope for years to come.  Our shelter from the stormy blast, and our eternal home.</a:t>
            </a:r>
          </a:p>
          <a:p>
            <a:pPr>
              <a:lnSpc>
                <a:spcPct val="90000"/>
              </a:lnSpc>
            </a:pPr>
            <a:r>
              <a:rPr lang="en-US" altLang="en-US" dirty="0"/>
              <a:t>Under the shadow of Thy throne still may we dwell secure. Sufficient is Thine arm alone, and our defense is sure.</a:t>
            </a:r>
          </a:p>
          <a:p>
            <a:pPr>
              <a:lnSpc>
                <a:spcPct val="90000"/>
              </a:lnSpc>
            </a:pPr>
            <a:r>
              <a:rPr lang="en-US" altLang="en-US" dirty="0"/>
              <a:t>Before the world in order stood or earth received her frame, from everlasting thou art God to endless years the same.</a:t>
            </a:r>
          </a:p>
          <a:p>
            <a:pPr>
              <a:lnSpc>
                <a:spcPct val="90000"/>
              </a:lnSpc>
            </a:pPr>
            <a:r>
              <a:rPr lang="en-US" altLang="en-US" dirty="0"/>
              <a:t>A thousand ages in Thy sight, are like an evening gone, short as the watch that ends the night, before the rising sun.</a:t>
            </a:r>
          </a:p>
          <a:p>
            <a:pPr>
              <a:lnSpc>
                <a:spcPct val="90000"/>
              </a:lnSpc>
            </a:pPr>
            <a:r>
              <a:rPr lang="en-US" altLang="en-US" dirty="0"/>
              <a:t>O God our help in ages past, our hope for years to come. Be thou our guide while life shall last, and our eternal home!  [</a:t>
            </a:r>
            <a:r>
              <a:rPr lang="en-US" altLang="en-US" dirty="0">
                <a:hlinkClick r:id="rId4" action="ppaction://hlinksldjump"/>
              </a:rPr>
              <a:t>R</a:t>
            </a:r>
            <a:r>
              <a:rPr lang="en-US" altLang="en-US" dirty="0"/>
              <a:t>] </a:t>
            </a:r>
          </a:p>
        </p:txBody>
      </p:sp>
    </p:spTree>
  </p:cSld>
  <p:clrMapOvr>
    <a:masterClrMapping/>
  </p:clrMapOvr>
  <p:transition spd="med">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7B94A-3D5E-1BB5-58EA-0241FEA48D2E}"/>
              </a:ext>
            </a:extLst>
          </p:cNvPr>
          <p:cNvSpPr>
            <a:spLocks noGrp="1"/>
          </p:cNvSpPr>
          <p:nvPr>
            <p:ph type="title"/>
          </p:nvPr>
        </p:nvSpPr>
        <p:spPr/>
        <p:txBody>
          <a:bodyPr/>
          <a:lstStyle/>
          <a:p>
            <a:r>
              <a:rPr lang="en-US" dirty="0"/>
              <a:t>Psalm 47:1-2 ESV</a:t>
            </a:r>
          </a:p>
        </p:txBody>
      </p:sp>
      <p:sp>
        <p:nvSpPr>
          <p:cNvPr id="3" name="Content Placeholder 2">
            <a:extLst>
              <a:ext uri="{FF2B5EF4-FFF2-40B4-BE49-F238E27FC236}">
                <a16:creationId xmlns:a16="http://schemas.microsoft.com/office/drawing/2014/main" id="{2AABD6F0-82F3-DDC2-07D8-07C0313A2588}"/>
              </a:ext>
            </a:extLst>
          </p:cNvPr>
          <p:cNvSpPr>
            <a:spLocks noGrp="1"/>
          </p:cNvSpPr>
          <p:nvPr>
            <p:ph idx="1"/>
          </p:nvPr>
        </p:nvSpPr>
        <p:spPr/>
        <p:txBody>
          <a:bodyPr>
            <a:normAutofit/>
          </a:bodyPr>
          <a:lstStyle/>
          <a:p>
            <a:r>
              <a:rPr lang="en-US" dirty="0"/>
              <a:t>Clap your hands, all peoples! Shout to God with loud songs of joy! </a:t>
            </a:r>
            <a:r>
              <a:rPr lang="en-US" baseline="30000" dirty="0"/>
              <a:t>2</a:t>
            </a:r>
            <a:r>
              <a:rPr lang="en-US" dirty="0"/>
              <a:t> For the LORD, the Most High, is to be feared, a great king over all the earth.  [</a:t>
            </a:r>
            <a:r>
              <a:rPr lang="en-US" dirty="0">
                <a:hlinkClick r:id="rId3" action="ppaction://hlinksldjump"/>
              </a:rPr>
              <a:t>R</a:t>
            </a:r>
            <a:r>
              <a:rPr lang="en-US" dirty="0"/>
              <a:t>]</a:t>
            </a:r>
          </a:p>
        </p:txBody>
      </p:sp>
    </p:spTree>
    <p:extLst>
      <p:ext uri="{BB962C8B-B14F-4D97-AF65-F5344CB8AC3E}">
        <p14:creationId xmlns:p14="http://schemas.microsoft.com/office/powerpoint/2010/main" val="593709057"/>
      </p:ext>
    </p:extLst>
  </p:cSld>
  <p:clrMapOvr>
    <a:masterClrMapping/>
  </p:clrMapOvr>
  <p:transition spd="med">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outerShdw blurRad="38100" dist="38100" dir="2700000" algn="tl">
                    <a:srgbClr val="000000">
                      <a:alpha val="43137"/>
                    </a:srgbClr>
                  </a:outerShdw>
                </a:effectLst>
              </a:rPr>
              <a:t>Psalm 47:6-8 NIV</a:t>
            </a:r>
          </a:p>
        </p:txBody>
      </p:sp>
      <p:sp>
        <p:nvSpPr>
          <p:cNvPr id="3" name="Content Placeholder 2"/>
          <p:cNvSpPr>
            <a:spLocks noGrp="1"/>
          </p:cNvSpPr>
          <p:nvPr>
            <p:ph idx="1"/>
          </p:nvPr>
        </p:nvSpPr>
        <p:spPr/>
        <p:txBody>
          <a:bodyPr>
            <a:normAutofit/>
          </a:bodyPr>
          <a:lstStyle/>
          <a:p>
            <a:r>
              <a:rPr lang="en-US" dirty="0">
                <a:effectLst>
                  <a:outerShdw blurRad="38100" dist="38100" dir="2700000" algn="tl">
                    <a:srgbClr val="000000">
                      <a:alpha val="43137"/>
                    </a:srgbClr>
                  </a:outerShdw>
                </a:effectLst>
              </a:rPr>
              <a:t>Sing praises to God, sing praises; sing praises to our King, sing praises. </a:t>
            </a:r>
            <a:r>
              <a:rPr lang="en-US" baseline="30000" dirty="0">
                <a:effectLst>
                  <a:outerShdw blurRad="38100" dist="38100" dir="2700000" algn="tl">
                    <a:srgbClr val="000000">
                      <a:alpha val="43137"/>
                    </a:srgbClr>
                  </a:outerShdw>
                </a:effectLst>
              </a:rPr>
              <a:t>7</a:t>
            </a:r>
            <a:r>
              <a:rPr lang="en-US" dirty="0">
                <a:effectLst>
                  <a:outerShdw blurRad="38100" dist="38100" dir="2700000" algn="tl">
                    <a:srgbClr val="000000">
                      <a:alpha val="43137"/>
                    </a:srgbClr>
                  </a:outerShdw>
                </a:effectLst>
              </a:rPr>
              <a:t> For God is the King of all the earth; sing to him a psalm of praise. </a:t>
            </a:r>
            <a:r>
              <a:rPr lang="en-US" baseline="30000" dirty="0">
                <a:effectLst>
                  <a:outerShdw blurRad="38100" dist="38100" dir="2700000" algn="tl">
                    <a:srgbClr val="000000">
                      <a:alpha val="43137"/>
                    </a:srgbClr>
                  </a:outerShdw>
                </a:effectLst>
              </a:rPr>
              <a:t>8</a:t>
            </a:r>
            <a:r>
              <a:rPr lang="en-US" dirty="0">
                <a:effectLst>
                  <a:outerShdw blurRad="38100" dist="38100" dir="2700000" algn="tl">
                    <a:srgbClr val="000000">
                      <a:alpha val="43137"/>
                    </a:srgbClr>
                  </a:outerShdw>
                </a:effectLst>
              </a:rPr>
              <a:t> God reigns over the nations; God is seated on his holy throne.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endParaRPr lang="en-US" dirty="0"/>
          </a:p>
        </p:txBody>
      </p:sp>
    </p:spTree>
    <p:extLst>
      <p:ext uri="{BB962C8B-B14F-4D97-AF65-F5344CB8AC3E}">
        <p14:creationId xmlns:p14="http://schemas.microsoft.com/office/powerpoint/2010/main" val="549212625"/>
      </p:ext>
    </p:extLst>
  </p:cSld>
  <p:clrMapOvr>
    <a:masterClrMapping/>
  </p:clrMapOvr>
  <p:transition spd="med">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57735-2181-CA4F-3F9A-475991E9D9DB}"/>
              </a:ext>
            </a:extLst>
          </p:cNvPr>
          <p:cNvSpPr>
            <a:spLocks noGrp="1"/>
          </p:cNvSpPr>
          <p:nvPr>
            <p:ph type="title"/>
          </p:nvPr>
        </p:nvSpPr>
        <p:spPr/>
        <p:txBody>
          <a:bodyPr/>
          <a:lstStyle/>
          <a:p>
            <a:r>
              <a:rPr lang="en-US" dirty="0">
                <a:effectLst>
                  <a:outerShdw blurRad="38100" dist="38100" dir="2700000" algn="tl">
                    <a:srgbClr val="000000">
                      <a:alpha val="43137"/>
                    </a:srgbClr>
                  </a:outerShdw>
                </a:effectLst>
              </a:rPr>
              <a:t>Psalm 2:2, 6-9 NKJV</a:t>
            </a:r>
            <a:endParaRPr lang="en-US" dirty="0"/>
          </a:p>
        </p:txBody>
      </p:sp>
      <p:sp>
        <p:nvSpPr>
          <p:cNvPr id="3" name="Content Placeholder 2">
            <a:extLst>
              <a:ext uri="{FF2B5EF4-FFF2-40B4-BE49-F238E27FC236}">
                <a16:creationId xmlns:a16="http://schemas.microsoft.com/office/drawing/2014/main" id="{C3F092D9-DED6-85CC-26D5-8789BB1DDEF2}"/>
              </a:ext>
            </a:extLst>
          </p:cNvPr>
          <p:cNvSpPr>
            <a:spLocks noGrp="1"/>
          </p:cNvSpPr>
          <p:nvPr>
            <p:ph idx="1"/>
          </p:nvPr>
        </p:nvSpPr>
        <p:spPr/>
        <p:txBody>
          <a:bodyPr>
            <a:normAutofit fontScale="85000" lnSpcReduction="10000"/>
          </a:bodyPr>
          <a:lstStyle/>
          <a:p>
            <a:r>
              <a:rPr lang="en-US" dirty="0">
                <a:effectLst>
                  <a:outerShdw blurRad="38100" dist="38100" dir="2700000" algn="tl">
                    <a:srgbClr val="000000">
                      <a:alpha val="43137"/>
                    </a:srgbClr>
                  </a:outerShdw>
                </a:effectLst>
              </a:rPr>
              <a:t>The kings of the earth set themselves, And the rulers take counsel together, Against the LORD and against His Anointed, saying, ... [The LORD speaking:] 6 "Yet I have set My King On My holy hill of Zion." 7 "I will declare the decree: The LORD has said to Me, 'You are My Son, Today I have begotten You. 8 Ask of Me, and I will give You The nations for Your inheritance, And the ends of the earth for Your possession. 9 You shall break them with a rod of iron; You shall dash them to pieces like a potter's vessel.’ “  </a:t>
            </a:r>
            <a:r>
              <a:rPr lang="en-US" dirty="0"/>
              <a:t>[</a:t>
            </a:r>
            <a:r>
              <a:rPr lang="en-US" dirty="0">
                <a:hlinkClick r:id="rId3" action="ppaction://hlinksldjump"/>
              </a:rPr>
              <a:t>R</a:t>
            </a:r>
            <a:r>
              <a:rPr lang="en-US" dirty="0"/>
              <a:t>]</a:t>
            </a:r>
          </a:p>
        </p:txBody>
      </p:sp>
    </p:spTree>
    <p:extLst>
      <p:ext uri="{BB962C8B-B14F-4D97-AF65-F5344CB8AC3E}">
        <p14:creationId xmlns:p14="http://schemas.microsoft.com/office/powerpoint/2010/main" val="2413329640"/>
      </p:ext>
    </p:extLst>
  </p:cSld>
  <p:clrMapOvr>
    <a:masterClrMapping/>
  </p:clrMapOvr>
  <p:transition spd="med">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FF0A2-2577-9106-4970-4642BB881FD2}"/>
              </a:ext>
            </a:extLst>
          </p:cNvPr>
          <p:cNvSpPr>
            <a:spLocks noGrp="1"/>
          </p:cNvSpPr>
          <p:nvPr>
            <p:ph type="title"/>
          </p:nvPr>
        </p:nvSpPr>
        <p:spPr/>
        <p:txBody>
          <a:bodyPr/>
          <a:lstStyle/>
          <a:p>
            <a:r>
              <a:rPr lang="en-US" dirty="0"/>
              <a:t>John 18:33, 36 ESV</a:t>
            </a:r>
          </a:p>
        </p:txBody>
      </p:sp>
      <p:sp>
        <p:nvSpPr>
          <p:cNvPr id="3" name="Content Placeholder 2">
            <a:extLst>
              <a:ext uri="{FF2B5EF4-FFF2-40B4-BE49-F238E27FC236}">
                <a16:creationId xmlns:a16="http://schemas.microsoft.com/office/drawing/2014/main" id="{41E7F962-B696-0DF8-956F-B495EA6176C0}"/>
              </a:ext>
            </a:extLst>
          </p:cNvPr>
          <p:cNvSpPr>
            <a:spLocks noGrp="1"/>
          </p:cNvSpPr>
          <p:nvPr>
            <p:ph idx="1"/>
          </p:nvPr>
        </p:nvSpPr>
        <p:spPr/>
        <p:txBody>
          <a:bodyPr>
            <a:normAutofit lnSpcReduction="10000"/>
          </a:bodyPr>
          <a:lstStyle/>
          <a:p>
            <a:r>
              <a:rPr lang="en-US" dirty="0"/>
              <a:t>So Pilate entered his headquarters again and called Jesus and said to him, "Are you the King of the Jews?" ... 36 Jesus answered, "My kingdom is not of this world. If my kingdom were of this world, my servants would have been fighting, that I might not be delivered over to the Jews. But my kingdom is not from the world.“  [</a:t>
            </a:r>
            <a:r>
              <a:rPr lang="en-US" dirty="0">
                <a:hlinkClick r:id="rId3" action="ppaction://hlinksldjump"/>
              </a:rPr>
              <a:t>R</a:t>
            </a:r>
            <a:r>
              <a:rPr lang="en-US" dirty="0"/>
              <a:t>]</a:t>
            </a:r>
          </a:p>
        </p:txBody>
      </p:sp>
    </p:spTree>
    <p:extLst>
      <p:ext uri="{BB962C8B-B14F-4D97-AF65-F5344CB8AC3E}">
        <p14:creationId xmlns:p14="http://schemas.microsoft.com/office/powerpoint/2010/main" val="4052644107"/>
      </p:ext>
    </p:extLst>
  </p:cSld>
  <p:clrMapOvr>
    <a:masterClrMapping/>
  </p:clrMapOvr>
  <p:transition spd="med">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FE80F-BFAC-4954-B21D-BBA249FBC2EB}"/>
              </a:ext>
            </a:extLst>
          </p:cNvPr>
          <p:cNvSpPr>
            <a:spLocks noGrp="1"/>
          </p:cNvSpPr>
          <p:nvPr>
            <p:ph type="title"/>
          </p:nvPr>
        </p:nvSpPr>
        <p:spPr/>
        <p:txBody>
          <a:bodyPr/>
          <a:lstStyle/>
          <a:p>
            <a:r>
              <a:rPr lang="en-US" dirty="0">
                <a:effectLst>
                  <a:outerShdw blurRad="38100" dist="38100" dir="2700000" algn="tl">
                    <a:srgbClr val="000000">
                      <a:alpha val="43137"/>
                    </a:srgbClr>
                  </a:outerShdw>
                </a:effectLst>
              </a:rPr>
              <a:t>Revelation 19:15-16 ESV</a:t>
            </a:r>
            <a:endParaRPr lang="en-US" dirty="0"/>
          </a:p>
        </p:txBody>
      </p:sp>
      <p:sp>
        <p:nvSpPr>
          <p:cNvPr id="3" name="Content Placeholder 2">
            <a:extLst>
              <a:ext uri="{FF2B5EF4-FFF2-40B4-BE49-F238E27FC236}">
                <a16:creationId xmlns:a16="http://schemas.microsoft.com/office/drawing/2014/main" id="{54B646FF-E38C-44CA-8F9A-F7BE5C07CB3B}"/>
              </a:ext>
            </a:extLst>
          </p:cNvPr>
          <p:cNvSpPr>
            <a:spLocks noGrp="1"/>
          </p:cNvSpPr>
          <p:nvPr>
            <p:ph idx="1"/>
          </p:nvPr>
        </p:nvSpPr>
        <p:spPr/>
        <p:txBody>
          <a:bodyPr>
            <a:normAutofit/>
          </a:bodyPr>
          <a:lstStyle/>
          <a:p>
            <a:r>
              <a:rPr lang="en-US" dirty="0">
                <a:effectLst>
                  <a:outerShdw blurRad="38100" dist="38100" dir="2700000" algn="tl">
                    <a:srgbClr val="000000">
                      <a:alpha val="43137"/>
                    </a:srgbClr>
                  </a:outerShdw>
                </a:effectLst>
              </a:rPr>
              <a:t>From his mouth comes a sharp sword with which to strike down the nations, and he will rule them with a rod of iron. He will tread the winepress of the fury of the wrath of God the Almighty. </a:t>
            </a:r>
            <a:r>
              <a:rPr lang="en-US" baseline="30000" dirty="0">
                <a:effectLst>
                  <a:outerShdw blurRad="38100" dist="38100" dir="2700000" algn="tl">
                    <a:srgbClr val="000000">
                      <a:alpha val="43137"/>
                    </a:srgbClr>
                  </a:outerShdw>
                </a:effectLst>
              </a:rPr>
              <a:t>16</a:t>
            </a:r>
            <a:r>
              <a:rPr lang="en-US" dirty="0">
                <a:effectLst>
                  <a:outerShdw blurRad="38100" dist="38100" dir="2700000" algn="tl">
                    <a:srgbClr val="000000">
                      <a:alpha val="43137"/>
                    </a:srgbClr>
                  </a:outerShdw>
                </a:effectLst>
              </a:rPr>
              <a:t> On his robe and on his thigh he has a name written, King of kings and Lord of lords.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p>
          <a:p>
            <a:endParaRPr lang="en-US" dirty="0"/>
          </a:p>
        </p:txBody>
      </p:sp>
    </p:spTree>
    <p:extLst>
      <p:ext uri="{BB962C8B-B14F-4D97-AF65-F5344CB8AC3E}">
        <p14:creationId xmlns:p14="http://schemas.microsoft.com/office/powerpoint/2010/main" val="1715707817"/>
      </p:ext>
    </p:extLst>
  </p:cSld>
  <p:clrMapOvr>
    <a:masterClrMapping/>
  </p:clrMapOvr>
  <p:transition spd="med">
    <p:rand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A0341-CA3A-09C0-C58E-BDFE69C15A0B}"/>
              </a:ext>
            </a:extLst>
          </p:cNvPr>
          <p:cNvSpPr>
            <a:spLocks noGrp="1"/>
          </p:cNvSpPr>
          <p:nvPr>
            <p:ph type="title"/>
          </p:nvPr>
        </p:nvSpPr>
        <p:spPr/>
        <p:txBody>
          <a:bodyPr/>
          <a:lstStyle/>
          <a:p>
            <a:r>
              <a:rPr lang="en-US" dirty="0"/>
              <a:t>Psalm 67:1-2, 7 NIV</a:t>
            </a:r>
          </a:p>
        </p:txBody>
      </p:sp>
      <p:sp>
        <p:nvSpPr>
          <p:cNvPr id="3" name="Content Placeholder 2">
            <a:extLst>
              <a:ext uri="{FF2B5EF4-FFF2-40B4-BE49-F238E27FC236}">
                <a16:creationId xmlns:a16="http://schemas.microsoft.com/office/drawing/2014/main" id="{613796B3-721F-90BA-2CB7-3F1334C49E64}"/>
              </a:ext>
            </a:extLst>
          </p:cNvPr>
          <p:cNvSpPr>
            <a:spLocks noGrp="1"/>
          </p:cNvSpPr>
          <p:nvPr>
            <p:ph idx="1"/>
          </p:nvPr>
        </p:nvSpPr>
        <p:spPr/>
        <p:txBody>
          <a:bodyPr>
            <a:normAutofit/>
          </a:bodyPr>
          <a:lstStyle/>
          <a:p>
            <a:r>
              <a:rPr lang="en-US" dirty="0"/>
              <a:t>May God be gracious to us and bless us and make his face shine on us-- </a:t>
            </a:r>
            <a:r>
              <a:rPr lang="en-US" baseline="30000" dirty="0"/>
              <a:t>2</a:t>
            </a:r>
            <a:r>
              <a:rPr lang="en-US" dirty="0"/>
              <a:t> so that your ways may be known on earth, your salvation among all nations. ... 7 May God bless us still, so that all the ends of the earth will fear him.  [</a:t>
            </a:r>
            <a:r>
              <a:rPr lang="en-US" dirty="0">
                <a:hlinkClick r:id="rId3" action="ppaction://hlinksldjump"/>
              </a:rPr>
              <a:t>R</a:t>
            </a:r>
            <a:r>
              <a:rPr lang="en-US" dirty="0"/>
              <a:t>]</a:t>
            </a:r>
          </a:p>
        </p:txBody>
      </p:sp>
    </p:spTree>
    <p:extLst>
      <p:ext uri="{BB962C8B-B14F-4D97-AF65-F5344CB8AC3E}">
        <p14:creationId xmlns:p14="http://schemas.microsoft.com/office/powerpoint/2010/main" val="1396375598"/>
      </p:ext>
    </p:extLst>
  </p:cSld>
  <p:clrMapOvr>
    <a:masterClrMapping/>
  </p:clrMapOvr>
  <p:transition spd="med">
    <p:rand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5A6CB-C962-486C-AEFC-7E7A72396011}"/>
              </a:ext>
            </a:extLst>
          </p:cNvPr>
          <p:cNvSpPr>
            <a:spLocks noGrp="1"/>
          </p:cNvSpPr>
          <p:nvPr>
            <p:ph type="title"/>
          </p:nvPr>
        </p:nvSpPr>
        <p:spPr/>
        <p:txBody>
          <a:bodyPr/>
          <a:lstStyle/>
          <a:p>
            <a:r>
              <a:rPr lang="en-US" dirty="0"/>
              <a:t>Isaiah 49:6 NLT</a:t>
            </a:r>
          </a:p>
        </p:txBody>
      </p:sp>
      <p:sp>
        <p:nvSpPr>
          <p:cNvPr id="3" name="Content Placeholder 2">
            <a:extLst>
              <a:ext uri="{FF2B5EF4-FFF2-40B4-BE49-F238E27FC236}">
                <a16:creationId xmlns:a16="http://schemas.microsoft.com/office/drawing/2014/main" id="{DB37C81C-08BF-4303-8C6B-8BCC323B1721}"/>
              </a:ext>
            </a:extLst>
          </p:cNvPr>
          <p:cNvSpPr>
            <a:spLocks noGrp="1"/>
          </p:cNvSpPr>
          <p:nvPr>
            <p:ph idx="1"/>
          </p:nvPr>
        </p:nvSpPr>
        <p:spPr/>
        <p:txBody>
          <a:bodyPr/>
          <a:lstStyle/>
          <a:p>
            <a:r>
              <a:rPr lang="en-US" dirty="0"/>
              <a:t>He [the LORD] says, "You will do more than restore the people of Israel to me. I will make you a light to the Gentiles, and you will bring my salvation to the ends of the earth.“  [</a:t>
            </a:r>
            <a:r>
              <a:rPr lang="en-US" dirty="0">
                <a:hlinkClick r:id="rId3" action="ppaction://hlinksldjump"/>
              </a:rPr>
              <a:t>R</a:t>
            </a:r>
            <a:r>
              <a:rPr lang="en-US" dirty="0"/>
              <a:t>]</a:t>
            </a:r>
          </a:p>
        </p:txBody>
      </p:sp>
    </p:spTree>
    <p:extLst>
      <p:ext uri="{BB962C8B-B14F-4D97-AF65-F5344CB8AC3E}">
        <p14:creationId xmlns:p14="http://schemas.microsoft.com/office/powerpoint/2010/main" val="3405557525"/>
      </p:ext>
    </p:extLst>
  </p:cSld>
  <p:clrMapOvr>
    <a:masterClrMapping/>
  </p:clrMapOvr>
  <p:transition spd="med">
    <p:rand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1B897-79D2-8D55-DCF5-4E321BE5D654}"/>
              </a:ext>
            </a:extLst>
          </p:cNvPr>
          <p:cNvSpPr>
            <a:spLocks noGrp="1"/>
          </p:cNvSpPr>
          <p:nvPr>
            <p:ph type="title"/>
          </p:nvPr>
        </p:nvSpPr>
        <p:spPr/>
        <p:txBody>
          <a:bodyPr/>
          <a:lstStyle/>
          <a:p>
            <a:r>
              <a:rPr lang="en-US" dirty="0"/>
              <a:t>God’s Desire to Save</a:t>
            </a:r>
          </a:p>
        </p:txBody>
      </p:sp>
      <p:sp>
        <p:nvSpPr>
          <p:cNvPr id="3" name="Content Placeholder 2">
            <a:extLst>
              <a:ext uri="{FF2B5EF4-FFF2-40B4-BE49-F238E27FC236}">
                <a16:creationId xmlns:a16="http://schemas.microsoft.com/office/drawing/2014/main" id="{78E0D527-5B6B-3A2C-8AA1-566116C89C42}"/>
              </a:ext>
            </a:extLst>
          </p:cNvPr>
          <p:cNvSpPr>
            <a:spLocks noGrp="1"/>
          </p:cNvSpPr>
          <p:nvPr>
            <p:ph idx="1"/>
          </p:nvPr>
        </p:nvSpPr>
        <p:spPr/>
        <p:txBody>
          <a:bodyPr/>
          <a:lstStyle/>
          <a:p>
            <a:r>
              <a:rPr lang="en-US" dirty="0"/>
              <a:t>2 Peter 3:9 NKJV - 9 The Lord is not slack concerning His promise, as some count slackness, but is longsuffering toward us, not willing that any should perish but that all should come to repentance.</a:t>
            </a:r>
          </a:p>
          <a:p>
            <a:r>
              <a:rPr lang="en-US" dirty="0"/>
              <a:t>1 Timothy 2:4 NKJV - 4 [God] desires all men to be saved and to come to the knowledge of the truth.  [</a:t>
            </a:r>
            <a:r>
              <a:rPr lang="en-US" dirty="0">
                <a:hlinkClick r:id="rId3" action="ppaction://hlinksldjump"/>
              </a:rPr>
              <a:t>R</a:t>
            </a:r>
            <a:r>
              <a:rPr lang="en-US" dirty="0"/>
              <a:t>]</a:t>
            </a:r>
          </a:p>
        </p:txBody>
      </p:sp>
    </p:spTree>
    <p:extLst>
      <p:ext uri="{BB962C8B-B14F-4D97-AF65-F5344CB8AC3E}">
        <p14:creationId xmlns:p14="http://schemas.microsoft.com/office/powerpoint/2010/main" val="264649273"/>
      </p:ext>
    </p:extLst>
  </p:cSld>
  <p:clrMapOvr>
    <a:masterClrMapping/>
  </p:clrMapOvr>
  <p:transition spd="med">
    <p:random/>
  </p:transition>
</p:sld>
</file>

<file path=ppt/theme/theme1.xml><?xml version="1.0" encoding="utf-8"?>
<a:theme xmlns:a="http://schemas.openxmlformats.org/drawingml/2006/main" name="2_Default Design">
  <a:themeElements>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Design">
  <a:themeElements>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1365986</TotalTime>
  <Words>5750</Words>
  <Application>Microsoft Office PowerPoint</Application>
  <PresentationFormat>Apresentação na tela (4:3)</PresentationFormat>
  <Paragraphs>340</Paragraphs>
  <Slides>22</Slides>
  <Notes>21</Notes>
  <HiddenSlides>0</HiddenSlides>
  <MMClips>0</MMClips>
  <ScaleCrop>false</ScaleCrop>
  <HeadingPairs>
    <vt:vector size="6" baseType="variant">
      <vt:variant>
        <vt:lpstr>Fontes usadas</vt:lpstr>
      </vt:variant>
      <vt:variant>
        <vt:i4>3</vt:i4>
      </vt:variant>
      <vt:variant>
        <vt:lpstr>Tema</vt:lpstr>
      </vt:variant>
      <vt:variant>
        <vt:i4>2</vt:i4>
      </vt:variant>
      <vt:variant>
        <vt:lpstr>Títulos de slides</vt:lpstr>
      </vt:variant>
      <vt:variant>
        <vt:i4>22</vt:i4>
      </vt:variant>
    </vt:vector>
  </HeadingPairs>
  <TitlesOfParts>
    <vt:vector size="27" baseType="lpstr">
      <vt:lpstr>Arial</vt:lpstr>
      <vt:lpstr>Arial Rounded MT Bold</vt:lpstr>
      <vt:lpstr>Calibri</vt:lpstr>
      <vt:lpstr>2_Default Design</vt:lpstr>
      <vt:lpstr>Default Design</vt:lpstr>
      <vt:lpstr>Allusions Images Symbols: How to Study Bible Prophecy</vt:lpstr>
      <vt:lpstr>Memory Text Psalm 67:3-4 NKJV</vt:lpstr>
      <vt:lpstr>Overview</vt:lpstr>
      <vt:lpstr>Our Help and Our Hope</vt:lpstr>
      <vt:lpstr>Our King </vt:lpstr>
      <vt:lpstr>Our Savior</vt:lpstr>
      <vt:lpstr>Summary</vt:lpstr>
      <vt:lpstr>Summary</vt:lpstr>
      <vt:lpstr>Summary</vt:lpstr>
      <vt:lpstr>Apresentação do PowerPoint</vt:lpstr>
      <vt:lpstr>Psalm 46:1-3, 6 ESV</vt:lpstr>
      <vt:lpstr>Psalm 46:7-11 ESV</vt:lpstr>
      <vt:lpstr>Daniel 7:14, 18 ESV</vt:lpstr>
      <vt:lpstr>O God Our Help in Ages Past</vt:lpstr>
      <vt:lpstr>Psalm 47:1-2 ESV</vt:lpstr>
      <vt:lpstr>Psalm 47:6-8 NIV</vt:lpstr>
      <vt:lpstr>Psalm 2:2, 6-9 NKJV</vt:lpstr>
      <vt:lpstr>John 18:33, 36 ESV</vt:lpstr>
      <vt:lpstr>Revelation 19:15-16 ESV</vt:lpstr>
      <vt:lpstr>Psalm 67:1-2, 7 NIV</vt:lpstr>
      <vt:lpstr>Isaiah 49:6 NLT</vt:lpstr>
      <vt:lpstr>God’s Desire to Save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9: In the Psalms: Part 2</dc:title>
  <dc:subject>Allusions Images Symbols: How to Study Bible Prophecy</dc:subject>
  <dc:creator>Kenneth J. McNulty</dc:creator>
  <cp:lastModifiedBy>jose ferreira Neto</cp:lastModifiedBy>
  <cp:revision>23024</cp:revision>
  <cp:lastPrinted>2016-06-03T16:02:10Z</cp:lastPrinted>
  <dcterms:created xsi:type="dcterms:W3CDTF">2005-09-30T23:50:48Z</dcterms:created>
  <dcterms:modified xsi:type="dcterms:W3CDTF">2025-05-30T20:37:26Z</dcterms:modified>
  <cp:category>Topic</cp:category>
</cp:coreProperties>
</file>