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7" r:id="rId3"/>
    <p:sldId id="262" r:id="rId4"/>
    <p:sldId id="258" r:id="rId5"/>
    <p:sldId id="259" r:id="rId6"/>
    <p:sldId id="283" r:id="rId7"/>
    <p:sldId id="284" r:id="rId8"/>
    <p:sldId id="260" r:id="rId9"/>
    <p:sldId id="265" r:id="rId10"/>
    <p:sldId id="267" r:id="rId11"/>
    <p:sldId id="268" r:id="rId12"/>
    <p:sldId id="281" r:id="rId13"/>
    <p:sldId id="266" r:id="rId14"/>
    <p:sldId id="269" r:id="rId15"/>
    <p:sldId id="271" r:id="rId16"/>
    <p:sldId id="280" r:id="rId17"/>
    <p:sldId id="270" r:id="rId18"/>
    <p:sldId id="273" r:id="rId19"/>
    <p:sldId id="275" r:id="rId20"/>
    <p:sldId id="282" r:id="rId21"/>
    <p:sldId id="274" r:id="rId22"/>
    <p:sldId id="261" r:id="rId23"/>
  </p:sldIdLst>
  <p:sldSz cx="12192000" cy="6858000"/>
  <p:notesSz cx="6858000" cy="9144000"/>
  <p:photoAlbum/>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3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236"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D06BC-5580-9C4A-BE36-48D0A62577D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8A8E7635-8F26-91A5-E118-7AE00DE6A2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1D48D031-7506-3828-AF8F-18B8B1A60BC4}"/>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5" name="Marcador de pie de página 4">
            <a:extLst>
              <a:ext uri="{FF2B5EF4-FFF2-40B4-BE49-F238E27FC236}">
                <a16:creationId xmlns:a16="http://schemas.microsoft.com/office/drawing/2014/main" id="{0C0BA5BF-7FA8-E23A-4A4B-E878014BEEAF}"/>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056B04F8-661E-1E94-E58F-EA5249988D71}"/>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151808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FCB47-5CB8-8F53-E1A3-F040AF11D028}"/>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4A5ADBCB-1D13-920D-A044-6905B400E7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B62726DB-9DE9-0E76-29BF-1BD0F4E878D1}"/>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5" name="Marcador de pie de página 4">
            <a:extLst>
              <a:ext uri="{FF2B5EF4-FFF2-40B4-BE49-F238E27FC236}">
                <a16:creationId xmlns:a16="http://schemas.microsoft.com/office/drawing/2014/main" id="{32B77501-0F5C-7078-D652-F826387E33EC}"/>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FEF1F5DC-C908-A68F-84C9-6D33DBFE810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85862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C40AA4-8E1A-2AD0-8AED-872F54597FE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5E559992-3FD0-E990-91A8-5132080772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058EE7E-0838-CF24-FB41-59EA2726BEFE}"/>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5" name="Marcador de pie de página 4">
            <a:extLst>
              <a:ext uri="{FF2B5EF4-FFF2-40B4-BE49-F238E27FC236}">
                <a16:creationId xmlns:a16="http://schemas.microsoft.com/office/drawing/2014/main" id="{1D11F76A-D08F-DC9F-034D-7AD6E846EE6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218E2523-CC54-C64C-3511-7A4565E4917A}"/>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7505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22EF2B-B0DC-A54F-8A06-3D7B5CDFB019}"/>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9D8FE155-B890-82FF-09BC-7AFBE356BD0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96768A74-6680-1DDA-862E-B944DEC3AD0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34EEEE48-7670-0E14-21A7-C23AFEE48854}"/>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6" name="Marcador de pie de página 5">
            <a:extLst>
              <a:ext uri="{FF2B5EF4-FFF2-40B4-BE49-F238E27FC236}">
                <a16:creationId xmlns:a16="http://schemas.microsoft.com/office/drawing/2014/main" id="{E76A8D11-A984-1AC5-9EA9-3619152F7282}"/>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80D7BAF1-EACF-0980-DE8F-534DA9D7532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96937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0AFD95-0B9E-B4C2-E764-2F302677C38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AD2D9EED-4A50-8453-7273-B59453482E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4A39BD4-3440-DC48-AB55-920E7DF14C9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2755D4B8-867A-C6D8-0577-3E19B53EF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D91D286-48D0-CDCA-4BCB-176132D72A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4903ED85-522E-A5F2-49ED-53B19DFBE4DF}"/>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8" name="Marcador de pie de página 7">
            <a:extLst>
              <a:ext uri="{FF2B5EF4-FFF2-40B4-BE49-F238E27FC236}">
                <a16:creationId xmlns:a16="http://schemas.microsoft.com/office/drawing/2014/main" id="{E42233B7-B2EA-CC1E-4DD9-15F5782FD637}"/>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F0B31DDA-352A-7E79-9295-8CDC244BF5C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80831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E9BCEA-8183-3E34-EAF5-EA2EE89F27A4}"/>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D21176DA-98E5-5477-CCD8-1C24A1E5ABAA}"/>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4" name="Marcador de pie de página 3">
            <a:extLst>
              <a:ext uri="{FF2B5EF4-FFF2-40B4-BE49-F238E27FC236}">
                <a16:creationId xmlns:a16="http://schemas.microsoft.com/office/drawing/2014/main" id="{BF01DD6F-7291-FCC8-C98A-3A89C247A6E6}"/>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FE8EB968-B5AB-26BF-17A7-437FB63FBCA9}"/>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3042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89CEFD-2EF8-DA48-9AE3-AB493A30517F}"/>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3" name="Marcador de pie de página 2">
            <a:extLst>
              <a:ext uri="{FF2B5EF4-FFF2-40B4-BE49-F238E27FC236}">
                <a16:creationId xmlns:a16="http://schemas.microsoft.com/office/drawing/2014/main" id="{2AB896CF-5FFA-40E7-9DD4-A70CA856DA58}"/>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43870AB2-A18C-691F-9244-374EA06DF4D2}"/>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15701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4CC7A3-6DAF-9AF2-7F3A-31110C3B2E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BC2E6E2D-48F9-176F-C644-74335B3548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2542D183-56EF-E02B-406A-631FE1356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665C53D-4D3C-10FB-A232-57E296062B5A}"/>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6" name="Marcador de pie de página 5">
            <a:extLst>
              <a:ext uri="{FF2B5EF4-FFF2-40B4-BE49-F238E27FC236}">
                <a16:creationId xmlns:a16="http://schemas.microsoft.com/office/drawing/2014/main" id="{F6E8ABB0-E915-7768-AD4E-9B0C026294A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FAC5CC3D-C216-912A-31EB-890BF4913245}"/>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23273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A25A7E-10C3-2079-7847-84FB477E98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3B74FB40-A522-4643-8768-250DDAB42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55A9D26F-39A8-64A0-9D60-68A2D2433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702DA5A-33BE-8D2E-C45C-DF8571E7F184}"/>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6" name="Marcador de pie de página 5">
            <a:extLst>
              <a:ext uri="{FF2B5EF4-FFF2-40B4-BE49-F238E27FC236}">
                <a16:creationId xmlns:a16="http://schemas.microsoft.com/office/drawing/2014/main" id="{5D00F46E-0102-052A-C8B6-0320646348E7}"/>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3C6790E1-EE3B-061E-72AF-0DAB4D016EAC}"/>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467965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D4146-244E-7C3E-7E4F-E16678385B21}"/>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666EE291-D8E6-2A58-6643-829F423D931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9E657921-1308-3980-EE70-CA3F1858C291}"/>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5" name="Marcador de pie de página 4">
            <a:extLst>
              <a:ext uri="{FF2B5EF4-FFF2-40B4-BE49-F238E27FC236}">
                <a16:creationId xmlns:a16="http://schemas.microsoft.com/office/drawing/2014/main" id="{95F789E1-C557-7774-BDC5-A86F5ABEDB16}"/>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76B29CCC-B57F-9639-FACF-5845F345D7B4}"/>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159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B3842AA-1268-BED9-46D2-705127A0350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83786552-0B84-D14F-3AAD-03AC57BFEE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18EC0BF5-23DD-0F53-A57C-1B3C2D8B8FB3}"/>
              </a:ext>
            </a:extLst>
          </p:cNvPr>
          <p:cNvSpPr>
            <a:spLocks noGrp="1"/>
          </p:cNvSpPr>
          <p:nvPr>
            <p:ph type="dt" sz="half" idx="10"/>
          </p:nvPr>
        </p:nvSpPr>
        <p:spPr/>
        <p:txBody>
          <a:bodyPr/>
          <a:lstStyle/>
          <a:p>
            <a:fld id="{4A755B33-6739-4EE3-AB51-CE49033D12DF}" type="datetimeFigureOut">
              <a:rPr lang="es-DO" smtClean="0"/>
              <a:t>17/5/2025</a:t>
            </a:fld>
            <a:endParaRPr lang="es-DO"/>
          </a:p>
        </p:txBody>
      </p:sp>
      <p:sp>
        <p:nvSpPr>
          <p:cNvPr id="5" name="Marcador de pie de página 4">
            <a:extLst>
              <a:ext uri="{FF2B5EF4-FFF2-40B4-BE49-F238E27FC236}">
                <a16:creationId xmlns:a16="http://schemas.microsoft.com/office/drawing/2014/main" id="{C91D379A-17AF-41D3-01AE-86128F7E2D3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43915D48-F3A5-B1F1-A539-1C9C6906266E}"/>
              </a:ext>
            </a:extLst>
          </p:cNvPr>
          <p:cNvSpPr>
            <a:spLocks noGrp="1"/>
          </p:cNvSpPr>
          <p:nvPr>
            <p:ph type="sldNum" sz="quarter" idx="12"/>
          </p:nvPr>
        </p:nvSpPr>
        <p:spPr/>
        <p:txBody>
          <a:bodyPr/>
          <a:lstStyle/>
          <a:p>
            <a:fld id="{06AF98E6-6D89-4FA6-B6FB-8805B41FC9C1}" type="slidenum">
              <a:rPr lang="es-DO" smtClean="0"/>
              <a:t>‹nº›</a:t>
            </a:fld>
            <a:endParaRPr lang="es-DO"/>
          </a:p>
        </p:txBody>
      </p:sp>
    </p:spTree>
    <p:extLst>
      <p:ext uri="{BB962C8B-B14F-4D97-AF65-F5344CB8AC3E}">
        <p14:creationId xmlns:p14="http://schemas.microsoft.com/office/powerpoint/2010/main" val="3800456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046633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07147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376687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343749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691273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689660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736110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658630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521028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218275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96586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3EB061-EF52-46FD-AACC-BD4016BFA2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92389108-2BC6-97F1-66DA-50DE2B13F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33C6012C-E319-D90D-9ECE-8D37D05E3C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755B33-6739-4EE3-AB51-CE49033D12DF}" type="datetimeFigureOut">
              <a:rPr lang="es-DO" smtClean="0"/>
              <a:t>17/5/2025</a:t>
            </a:fld>
            <a:endParaRPr lang="es-DO"/>
          </a:p>
        </p:txBody>
      </p:sp>
      <p:sp>
        <p:nvSpPr>
          <p:cNvPr id="5" name="Marcador de pie de página 4">
            <a:extLst>
              <a:ext uri="{FF2B5EF4-FFF2-40B4-BE49-F238E27FC236}">
                <a16:creationId xmlns:a16="http://schemas.microsoft.com/office/drawing/2014/main" id="{30588455-B51E-2837-D696-1DEEF2790F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DO"/>
          </a:p>
        </p:txBody>
      </p:sp>
      <p:sp>
        <p:nvSpPr>
          <p:cNvPr id="6" name="Marcador de número de diapositiva 5">
            <a:extLst>
              <a:ext uri="{FF2B5EF4-FFF2-40B4-BE49-F238E27FC236}">
                <a16:creationId xmlns:a16="http://schemas.microsoft.com/office/drawing/2014/main" id="{BA03CDC6-2518-143D-38C7-5F6289F0D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F98E6-6D89-4FA6-B6FB-8805B41FC9C1}" type="slidenum">
              <a:rPr lang="es-DO" smtClean="0"/>
              <a:t>‹nº›</a:t>
            </a:fld>
            <a:endParaRPr lang="es-DO"/>
          </a:p>
        </p:txBody>
      </p:sp>
    </p:spTree>
    <p:extLst>
      <p:ext uri="{BB962C8B-B14F-4D97-AF65-F5344CB8AC3E}">
        <p14:creationId xmlns:p14="http://schemas.microsoft.com/office/powerpoint/2010/main" val="18172329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5/17/2025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3670929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Freeform 2"/>
          <p:cNvSpPr/>
          <p:nvPr/>
        </p:nvSpPr>
        <p:spPr>
          <a:xfrm>
            <a:off x="8104370" y="1361717"/>
            <a:ext cx="3081226" cy="5097266"/>
          </a:xfrm>
          <a:custGeom>
            <a:avLst/>
            <a:gdLst/>
            <a:ahLst/>
            <a:cxnLst/>
            <a:rect l="l" t="t" r="r" b="b"/>
            <a:pathLst>
              <a:path w="4621839" h="7645899">
                <a:moveTo>
                  <a:pt x="0" y="0"/>
                </a:moveTo>
                <a:lnTo>
                  <a:pt x="4621838" y="0"/>
                </a:lnTo>
                <a:lnTo>
                  <a:pt x="4621838" y="7645899"/>
                </a:lnTo>
                <a:lnTo>
                  <a:pt x="0" y="7645899"/>
                </a:lnTo>
                <a:lnTo>
                  <a:pt x="0" y="0"/>
                </a:lnTo>
                <a:close/>
              </a:path>
            </a:pathLst>
          </a:custGeom>
          <a:blipFill>
            <a:blip r:embed="rId2"/>
            <a:stretch>
              <a:fillRect l="-158524" t="-6388" b="-1245"/>
            </a:stretch>
          </a:blipFill>
        </p:spPr>
        <p:txBody>
          <a:bodyPr/>
          <a:lstStyle/>
          <a:p>
            <a:pPr defTabSz="609630"/>
            <a:endParaRPr lang="es-DO" sz="1200">
              <a:solidFill>
                <a:prstClr val="black"/>
              </a:solidFill>
              <a:latin typeface="Calibri"/>
            </a:endParaRPr>
          </a:p>
        </p:txBody>
      </p:sp>
      <p:grpSp>
        <p:nvGrpSpPr>
          <p:cNvPr id="3" name="Group 3"/>
          <p:cNvGrpSpPr/>
          <p:nvPr/>
        </p:nvGrpSpPr>
        <p:grpSpPr>
          <a:xfrm>
            <a:off x="7732484" y="606859"/>
            <a:ext cx="3232907" cy="6878959"/>
            <a:chOff x="0" y="0"/>
            <a:chExt cx="502532" cy="1069286"/>
          </a:xfrm>
        </p:grpSpPr>
        <p:sp>
          <p:nvSpPr>
            <p:cNvPr id="4" name="Freeform 4"/>
            <p:cNvSpPr/>
            <p:nvPr/>
          </p:nvSpPr>
          <p:spPr>
            <a:xfrm>
              <a:off x="0" y="0"/>
              <a:ext cx="502532" cy="1069286"/>
            </a:xfrm>
            <a:custGeom>
              <a:avLst/>
              <a:gdLst/>
              <a:ahLst/>
              <a:cxnLst/>
              <a:rect l="l" t="t" r="r" b="b"/>
              <a:pathLst>
                <a:path w="502532" h="1069286">
                  <a:moveTo>
                    <a:pt x="0" y="0"/>
                  </a:moveTo>
                  <a:lnTo>
                    <a:pt x="502532" y="0"/>
                  </a:lnTo>
                  <a:lnTo>
                    <a:pt x="502532" y="1069286"/>
                  </a:lnTo>
                  <a:lnTo>
                    <a:pt x="0" y="1069286"/>
                  </a:lnTo>
                  <a:close/>
                </a:path>
              </a:pathLst>
            </a:custGeom>
            <a:blipFill>
              <a:blip r:embed="rId3"/>
              <a:stretch>
                <a:fillRect l="-92025" r="-92025"/>
              </a:stretch>
            </a:blipFill>
          </p:spPr>
          <p:txBody>
            <a:bodyPr/>
            <a:lstStyle/>
            <a:p>
              <a:pPr defTabSz="609630"/>
              <a:endParaRPr lang="es-DO" sz="1200">
                <a:solidFill>
                  <a:prstClr val="black"/>
                </a:solidFill>
                <a:latin typeface="Calibri"/>
              </a:endParaRPr>
            </a:p>
          </p:txBody>
        </p:sp>
      </p:grpSp>
      <p:sp>
        <p:nvSpPr>
          <p:cNvPr id="5" name="Freeform 5"/>
          <p:cNvSpPr/>
          <p:nvPr/>
        </p:nvSpPr>
        <p:spPr>
          <a:xfrm>
            <a:off x="546634" y="2131951"/>
            <a:ext cx="4092223" cy="803564"/>
          </a:xfrm>
          <a:custGeom>
            <a:avLst/>
            <a:gdLst/>
            <a:ahLst/>
            <a:cxnLst/>
            <a:rect l="l" t="t" r="r" b="b"/>
            <a:pathLst>
              <a:path w="6138334" h="1205346">
                <a:moveTo>
                  <a:pt x="0" y="0"/>
                </a:moveTo>
                <a:lnTo>
                  <a:pt x="6138334" y="0"/>
                </a:lnTo>
                <a:lnTo>
                  <a:pt x="6138334" y="1205346"/>
                </a:lnTo>
                <a:lnTo>
                  <a:pt x="0" y="1205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s-DO" sz="1200">
              <a:solidFill>
                <a:prstClr val="black"/>
              </a:solidFill>
              <a:latin typeface="Calibri"/>
            </a:endParaRPr>
          </a:p>
        </p:txBody>
      </p:sp>
      <p:sp>
        <p:nvSpPr>
          <p:cNvPr id="6" name="Freeform 6"/>
          <p:cNvSpPr/>
          <p:nvPr/>
        </p:nvSpPr>
        <p:spPr>
          <a:xfrm>
            <a:off x="608163" y="3478376"/>
            <a:ext cx="228600" cy="212118"/>
          </a:xfrm>
          <a:custGeom>
            <a:avLst/>
            <a:gdLst/>
            <a:ahLst/>
            <a:cxnLst/>
            <a:rect l="l" t="t" r="r" b="b"/>
            <a:pathLst>
              <a:path w="609918" h="609918">
                <a:moveTo>
                  <a:pt x="0" y="0"/>
                </a:moveTo>
                <a:lnTo>
                  <a:pt x="609918" y="0"/>
                </a:lnTo>
                <a:lnTo>
                  <a:pt x="609918" y="609917"/>
                </a:lnTo>
                <a:lnTo>
                  <a:pt x="0" y="6099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s-DO" sz="1200">
              <a:solidFill>
                <a:prstClr val="black"/>
              </a:solidFill>
              <a:latin typeface="Calibri"/>
            </a:endParaRPr>
          </a:p>
        </p:txBody>
      </p:sp>
      <p:sp>
        <p:nvSpPr>
          <p:cNvPr id="7" name="Freeform 7"/>
          <p:cNvSpPr/>
          <p:nvPr/>
        </p:nvSpPr>
        <p:spPr>
          <a:xfrm>
            <a:off x="5616768" y="5720184"/>
            <a:ext cx="1137816" cy="1137816"/>
          </a:xfrm>
          <a:custGeom>
            <a:avLst/>
            <a:gdLst/>
            <a:ahLst/>
            <a:cxnLst/>
            <a:rect l="l" t="t" r="r" b="b"/>
            <a:pathLst>
              <a:path w="1706724" h="1706724">
                <a:moveTo>
                  <a:pt x="0" y="0"/>
                </a:moveTo>
                <a:lnTo>
                  <a:pt x="1706724" y="0"/>
                </a:lnTo>
                <a:lnTo>
                  <a:pt x="1706724" y="1706724"/>
                </a:lnTo>
                <a:lnTo>
                  <a:pt x="0" y="1706724"/>
                </a:lnTo>
                <a:lnTo>
                  <a:pt x="0" y="0"/>
                </a:lnTo>
                <a:close/>
              </a:path>
            </a:pathLst>
          </a:custGeom>
          <a:blipFill>
            <a:blip r:embed="rId8"/>
            <a:stretch>
              <a:fillRect/>
            </a:stretch>
          </a:blipFill>
        </p:spPr>
        <p:txBody>
          <a:bodyPr/>
          <a:lstStyle/>
          <a:p>
            <a:pPr defTabSz="609630"/>
            <a:endParaRPr lang="es-DO" sz="1200">
              <a:solidFill>
                <a:prstClr val="black"/>
              </a:solidFill>
              <a:latin typeface="Calibri"/>
            </a:endParaRPr>
          </a:p>
        </p:txBody>
      </p:sp>
      <p:sp>
        <p:nvSpPr>
          <p:cNvPr id="8" name="TextBox 8"/>
          <p:cNvSpPr txBox="1"/>
          <p:nvPr/>
        </p:nvSpPr>
        <p:spPr>
          <a:xfrm>
            <a:off x="10670628" y="784100"/>
            <a:ext cx="835572" cy="97976"/>
          </a:xfrm>
          <a:prstGeom prst="rect">
            <a:avLst/>
          </a:prstGeom>
        </p:spPr>
        <p:txBody>
          <a:bodyPr lIns="0" tIns="0" rIns="0" bIns="0" rtlCol="0" anchor="t">
            <a:spAutoFit/>
          </a:bodyPr>
          <a:lstStyle/>
          <a:p>
            <a:pPr algn="r" defTabSz="609630">
              <a:lnSpc>
                <a:spcPts val="717"/>
              </a:lnSpc>
            </a:pPr>
            <a:r>
              <a:rPr lang="en-US" sz="797" dirty="0">
                <a:solidFill>
                  <a:srgbClr val="12100F"/>
                </a:solidFill>
                <a:latin typeface="TAN Meringue"/>
                <a:ea typeface="TAN Meringue"/>
                <a:cs typeface="TAN Meringue"/>
                <a:sym typeface="TAN Meringue"/>
              </a:rPr>
              <a:t>24/05/2025</a:t>
            </a:r>
          </a:p>
        </p:txBody>
      </p:sp>
      <p:sp>
        <p:nvSpPr>
          <p:cNvPr id="9" name="TextBox 9"/>
          <p:cNvSpPr txBox="1"/>
          <p:nvPr/>
        </p:nvSpPr>
        <p:spPr>
          <a:xfrm>
            <a:off x="6254750" y="790450"/>
            <a:ext cx="2625725" cy="154338"/>
          </a:xfrm>
          <a:prstGeom prst="rect">
            <a:avLst/>
          </a:prstGeom>
        </p:spPr>
        <p:txBody>
          <a:bodyPr lIns="0" tIns="0" rIns="0" bIns="0" rtlCol="0" anchor="t">
            <a:spAutoFit/>
          </a:bodyPr>
          <a:lstStyle/>
          <a:p>
            <a:pPr defTabSz="609630">
              <a:lnSpc>
                <a:spcPts val="1137"/>
              </a:lnSpc>
            </a:pPr>
            <a:r>
              <a:rPr lang="en-US" sz="1263" spc="-25" dirty="0">
                <a:solidFill>
                  <a:srgbClr val="12100F"/>
                </a:solidFill>
                <a:latin typeface="TAN Meringue"/>
                <a:ea typeface="TAN Meringue"/>
                <a:cs typeface="TAN Meringue"/>
                <a:sym typeface="TAN Meringue"/>
              </a:rPr>
              <a:t>TIEMPO  DE  LA LECCIÓN</a:t>
            </a:r>
          </a:p>
        </p:txBody>
      </p:sp>
      <p:sp>
        <p:nvSpPr>
          <p:cNvPr id="10" name="TextBox 10"/>
          <p:cNvSpPr txBox="1"/>
          <p:nvPr/>
        </p:nvSpPr>
        <p:spPr>
          <a:xfrm>
            <a:off x="546634" y="2087246"/>
            <a:ext cx="5813973" cy="1256691"/>
          </a:xfrm>
          <a:prstGeom prst="rect">
            <a:avLst/>
          </a:prstGeom>
        </p:spPr>
        <p:txBody>
          <a:bodyPr lIns="0" tIns="0" rIns="0" bIns="0" rtlCol="0" anchor="t">
            <a:spAutoFit/>
          </a:bodyPr>
          <a:lstStyle/>
          <a:p>
            <a:pPr defTabSz="609630">
              <a:lnSpc>
                <a:spcPts val="4806"/>
              </a:lnSpc>
            </a:pPr>
            <a:r>
              <a:rPr lang="es-ES" sz="4666">
                <a:solidFill>
                  <a:srgbClr val="00BDA6"/>
                </a:solidFill>
                <a:latin typeface="TAN Meringue"/>
                <a:ea typeface="TAN Meringue"/>
                <a:cs typeface="TAN Meringue"/>
                <a:sym typeface="TAN Meringue"/>
              </a:rPr>
              <a:t>EN LOS SALMOS:</a:t>
            </a:r>
          </a:p>
          <a:p>
            <a:pPr defTabSz="609630">
              <a:lnSpc>
                <a:spcPts val="4806"/>
              </a:lnSpc>
            </a:pPr>
            <a:r>
              <a:rPr lang="es-ES" sz="4666">
                <a:solidFill>
                  <a:srgbClr val="00BDA6"/>
                </a:solidFill>
                <a:latin typeface="TAN Meringue"/>
                <a:ea typeface="TAN Meringue"/>
                <a:cs typeface="TAN Meringue"/>
                <a:sym typeface="TAN Meringue"/>
              </a:rPr>
              <a:t> PRIMERA PARTE</a:t>
            </a:r>
            <a:endParaRPr lang="en-US" sz="4666" dirty="0">
              <a:solidFill>
                <a:srgbClr val="00BDA6"/>
              </a:solidFill>
              <a:latin typeface="TAN Meringue"/>
              <a:ea typeface="TAN Meringue"/>
              <a:cs typeface="TAN Meringue"/>
              <a:sym typeface="TAN Meringue"/>
            </a:endParaRPr>
          </a:p>
        </p:txBody>
      </p:sp>
      <p:sp>
        <p:nvSpPr>
          <p:cNvPr id="11" name="TextBox 11"/>
          <p:cNvSpPr txBox="1"/>
          <p:nvPr/>
        </p:nvSpPr>
        <p:spPr>
          <a:xfrm>
            <a:off x="608162" y="3824934"/>
            <a:ext cx="6085935" cy="2585323"/>
          </a:xfrm>
          <a:prstGeom prst="rect">
            <a:avLst/>
          </a:prstGeom>
        </p:spPr>
        <p:txBody>
          <a:bodyPr wrap="square" lIns="0" tIns="0" rIns="0" bIns="0" rtlCol="0" anchor="t">
            <a:spAutoFit/>
          </a:bodyPr>
          <a:lstStyle/>
          <a:p>
            <a:pPr defTabSz="609630"/>
            <a:r>
              <a:rPr lang="es-ES" sz="280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rPr>
              <a:t>“Entonces miré y vi al Cordero de pie sobre el monte Sion, y con él ciento cuarenta y cuatro mil que tenían el nombre del Cordero y el nombre de su Padre escrito en sus frentes”</a:t>
            </a:r>
          </a:p>
          <a:p>
            <a:pPr defTabSz="609630"/>
            <a:r>
              <a:rPr lang="es-ES" sz="280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rPr>
              <a:t> (Apoc. 14:1).</a:t>
            </a:r>
            <a:endParaRPr lang="en-US" sz="2800" dirty="0">
              <a:solidFill>
                <a:srgbClr val="12100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a:endParaRPr>
          </a:p>
        </p:txBody>
      </p:sp>
      <p:sp>
        <p:nvSpPr>
          <p:cNvPr id="12" name="TextBox 12"/>
          <p:cNvSpPr txBox="1"/>
          <p:nvPr/>
        </p:nvSpPr>
        <p:spPr>
          <a:xfrm>
            <a:off x="685800" y="735699"/>
            <a:ext cx="1467913" cy="208775"/>
          </a:xfrm>
          <a:prstGeom prst="rect">
            <a:avLst/>
          </a:prstGeom>
        </p:spPr>
        <p:txBody>
          <a:bodyPr lIns="0" tIns="0" rIns="0" bIns="0" rtlCol="0" anchor="t">
            <a:spAutoFit/>
          </a:bodyPr>
          <a:lstStyle/>
          <a:p>
            <a:pPr defTabSz="609630">
              <a:lnSpc>
                <a:spcPts val="1509"/>
              </a:lnSpc>
            </a:pPr>
            <a:r>
              <a:rPr lang="en-US" sz="1677" dirty="0">
                <a:solidFill>
                  <a:srgbClr val="12100F"/>
                </a:solidFill>
                <a:latin typeface="TAN Meringue"/>
                <a:ea typeface="TAN Meringue"/>
                <a:cs typeface="TAN Meringue"/>
                <a:sym typeface="TAN Meringue"/>
              </a:rPr>
              <a:t>LECCIÓN 8</a:t>
            </a:r>
          </a:p>
        </p:txBody>
      </p:sp>
      <p:sp>
        <p:nvSpPr>
          <p:cNvPr id="13" name="TextBox 13"/>
          <p:cNvSpPr txBox="1"/>
          <p:nvPr/>
        </p:nvSpPr>
        <p:spPr>
          <a:xfrm>
            <a:off x="685800" y="6497083"/>
            <a:ext cx="4002739" cy="230769"/>
          </a:xfrm>
          <a:prstGeom prst="rect">
            <a:avLst/>
          </a:prstGeom>
        </p:spPr>
        <p:txBody>
          <a:bodyPr lIns="0" tIns="0" rIns="0" bIns="0" rtlCol="0" anchor="t">
            <a:spAutoFit/>
          </a:bodyPr>
          <a:lstStyle/>
          <a:p>
            <a:pPr algn="ctr" defTabSz="609630">
              <a:lnSpc>
                <a:spcPts val="1871"/>
              </a:lnSpc>
            </a:pPr>
            <a:r>
              <a:rPr lang="en-US" sz="1337" spc="434">
                <a:solidFill>
                  <a:srgbClr val="342F28"/>
                </a:solidFill>
                <a:latin typeface="Poppins"/>
                <a:ea typeface="Poppins"/>
                <a:cs typeface="Poppins"/>
                <a:sym typeface="Poppins"/>
              </a:rPr>
              <a:t>WWW.CRISTOWEB.COM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B8805-EA3B-1447-26A5-CC8B5FDE139E}"/>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BD766E02-8281-AD12-A72E-3FCCFC32AF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n 3" descr="Imagen que contiene Diagrama&#10;&#10;El contenido generado por IA puede ser incorrecto.">
            <a:extLst>
              <a:ext uri="{FF2B5EF4-FFF2-40B4-BE49-F238E27FC236}">
                <a16:creationId xmlns:a16="http://schemas.microsoft.com/office/drawing/2014/main" id="{BB818CBA-4EB7-762F-7134-01CD514EE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9E9E242-F6E7-ABFC-CA20-3C7EA1C4B2CF}"/>
              </a:ext>
            </a:extLst>
          </p:cNvPr>
          <p:cNvSpPr txBox="1"/>
          <p:nvPr/>
        </p:nvSpPr>
        <p:spPr>
          <a:xfrm>
            <a:off x="5106839" y="1536174"/>
            <a:ext cx="6495690" cy="3785652"/>
          </a:xfrm>
          <a:prstGeom prst="rect">
            <a:avLst/>
          </a:prstGeom>
          <a:noFill/>
        </p:spPr>
        <p:txBody>
          <a:bodyPr wrap="square" rtlCol="0">
            <a:spAutoFit/>
          </a:bodyPr>
          <a:lstStyle/>
          <a:p>
            <a:pPr algn="ctr"/>
            <a:r>
              <a:rPr lang="es-ES" sz="8000">
                <a:solidFill>
                  <a:srgbClr val="002060"/>
                </a:solidFill>
                <a:latin typeface="Bahnschrift SemiCondensed" panose="020B0502040204020203" pitchFamily="34" charset="0"/>
              </a:rPr>
              <a:t>Predicando con Cristo en el corazón</a:t>
            </a:r>
            <a:endParaRPr lang="es-DO" sz="8000" dirty="0">
              <a:solidFill>
                <a:srgbClr val="002060"/>
              </a:solidFill>
              <a:latin typeface="Bahnschrift SemiCondensed" panose="020B0502040204020203" pitchFamily="34" charset="0"/>
            </a:endParaRPr>
          </a:p>
        </p:txBody>
      </p:sp>
    </p:spTree>
    <p:extLst>
      <p:ext uri="{BB962C8B-B14F-4D97-AF65-F5344CB8AC3E}">
        <p14:creationId xmlns:p14="http://schemas.microsoft.com/office/powerpoint/2010/main" val="1044360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997CC54F-1265-D50C-3D7B-D510BF104D5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58815A23-FD6D-7CA2-57D6-CBBA29FE856D}"/>
              </a:ext>
            </a:extLst>
          </p:cNvPr>
          <p:cNvSpPr txBox="1"/>
          <p:nvPr/>
        </p:nvSpPr>
        <p:spPr>
          <a:xfrm>
            <a:off x="253043" y="2357051"/>
            <a:ext cx="4408098" cy="2800767"/>
          </a:xfrm>
          <a:prstGeom prst="rect">
            <a:avLst/>
          </a:prstGeom>
          <a:noFill/>
        </p:spPr>
        <p:txBody>
          <a:bodyPr wrap="square" rtlCol="0">
            <a:spAutoFit/>
          </a:bodyPr>
          <a:lstStyle/>
          <a:p>
            <a:pPr algn="ctr"/>
            <a:r>
              <a:rPr lang="es-ES" sz="4400">
                <a:latin typeface="Bahnschrift SemiCondensed" panose="020B0502040204020203" pitchFamily="34" charset="0"/>
              </a:rPr>
              <a:t>¿Cómo podemos </a:t>
            </a:r>
          </a:p>
          <a:p>
            <a:pPr algn="ctr"/>
            <a:r>
              <a:rPr lang="es-ES" sz="4400">
                <a:latin typeface="Bahnschrift SemiCondensed" panose="020B0502040204020203" pitchFamily="34" charset="0"/>
              </a:rPr>
              <a:t>entrar al Santuario, </a:t>
            </a:r>
          </a:p>
          <a:p>
            <a:pPr algn="ctr"/>
            <a:r>
              <a:rPr lang="es-ES" sz="4400">
                <a:latin typeface="Bahnschrift SemiCondensed" panose="020B0502040204020203" pitchFamily="34" charset="0"/>
              </a:rPr>
              <a:t>el monte Sión?</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E0FE220E-38CB-4CB9-6BD6-07DF756B83A5}"/>
              </a:ext>
            </a:extLst>
          </p:cNvPr>
          <p:cNvSpPr txBox="1"/>
          <p:nvPr/>
        </p:nvSpPr>
        <p:spPr>
          <a:xfrm>
            <a:off x="5477774" y="681487"/>
            <a:ext cx="6521569" cy="3416320"/>
          </a:xfrm>
          <a:prstGeom prst="rect">
            <a:avLst/>
          </a:prstGeom>
          <a:noFill/>
        </p:spPr>
        <p:txBody>
          <a:bodyPr wrap="square" rtlCol="0">
            <a:spAutoFit/>
          </a:bodyPr>
          <a:lstStyle/>
          <a:p>
            <a:pPr algn="ctr"/>
            <a:r>
              <a:rPr lang="es-ES" sz="5400" dirty="0">
                <a:solidFill>
                  <a:schemeClr val="bg2"/>
                </a:solidFill>
                <a:latin typeface="Bahnschrift SemiCondensed" panose="020B0502040204020203" pitchFamily="34" charset="0"/>
              </a:rPr>
              <a:t>Por medio de la perfecta justicia de Cristo, la cual nos es acreditada solo por fe.</a:t>
            </a:r>
          </a:p>
        </p:txBody>
      </p:sp>
      <p:sp>
        <p:nvSpPr>
          <p:cNvPr id="6" name="CuadroTexto 5">
            <a:extLst>
              <a:ext uri="{FF2B5EF4-FFF2-40B4-BE49-F238E27FC236}">
                <a16:creationId xmlns:a16="http://schemas.microsoft.com/office/drawing/2014/main" id="{D321C2AF-FFFE-53D1-9529-0EC05E0ED204}"/>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1</a:t>
            </a:r>
          </a:p>
        </p:txBody>
      </p:sp>
    </p:spTree>
    <p:extLst>
      <p:ext uri="{BB962C8B-B14F-4D97-AF65-F5344CB8AC3E}">
        <p14:creationId xmlns:p14="http://schemas.microsoft.com/office/powerpoint/2010/main" val="333724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014E7BAB-3E56-136E-E4F1-84DB20A88DC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0635BFA8-1DA7-191C-4106-5AB1C133F2C5}"/>
              </a:ext>
            </a:extLst>
          </p:cNvPr>
          <p:cNvSpPr txBox="1"/>
          <p:nvPr/>
        </p:nvSpPr>
        <p:spPr>
          <a:xfrm>
            <a:off x="403172" y="151179"/>
            <a:ext cx="9816861" cy="5632311"/>
          </a:xfrm>
          <a:prstGeom prst="rect">
            <a:avLst/>
          </a:prstGeom>
          <a:noFill/>
        </p:spPr>
        <p:txBody>
          <a:bodyPr wrap="square" rtlCol="0">
            <a:spAutoFit/>
          </a:bodyPr>
          <a:lstStyle/>
          <a:p>
            <a:r>
              <a:rPr lang="es-ES" sz="6000" dirty="0">
                <a:solidFill>
                  <a:schemeClr val="bg1"/>
                </a:solidFill>
                <a:latin typeface="Bahnschrift SemiCondensed" panose="020B0502040204020203" pitchFamily="34" charset="0"/>
              </a:rPr>
              <a:t>Sal. 15: 1-2</a:t>
            </a:r>
          </a:p>
          <a:p>
            <a:r>
              <a:rPr lang="es-ES" sz="6000" dirty="0">
                <a:solidFill>
                  <a:schemeClr val="bg1"/>
                </a:solidFill>
                <a:latin typeface="Bahnschrift SemiCondensed" panose="020B0502040204020203" pitchFamily="34" charset="0"/>
              </a:rPr>
              <a:t>Jehová, ¿quién habitará </a:t>
            </a:r>
            <a:r>
              <a:rPr lang="es-ES" sz="6000" dirty="0">
                <a:solidFill>
                  <a:schemeClr val="accent6"/>
                </a:solidFill>
                <a:latin typeface="Bahnschrift SemiCondensed" panose="020B0502040204020203" pitchFamily="34" charset="0"/>
              </a:rPr>
              <a:t>en tu tabernáculo</a:t>
            </a:r>
            <a:r>
              <a:rPr lang="es-ES" sz="6000" dirty="0">
                <a:solidFill>
                  <a:schemeClr val="bg1"/>
                </a:solidFill>
                <a:latin typeface="Bahnschrift SemiCondensed" panose="020B0502040204020203" pitchFamily="34" charset="0"/>
              </a:rPr>
              <a:t>? ¿Quién morará </a:t>
            </a:r>
            <a:r>
              <a:rPr lang="es-ES" sz="6000" dirty="0">
                <a:solidFill>
                  <a:schemeClr val="accent6"/>
                </a:solidFill>
                <a:latin typeface="Bahnschrift SemiCondensed" panose="020B0502040204020203" pitchFamily="34" charset="0"/>
              </a:rPr>
              <a:t>en tu monte santo</a:t>
            </a:r>
            <a:r>
              <a:rPr lang="es-ES" sz="6000" dirty="0">
                <a:solidFill>
                  <a:schemeClr val="bg1"/>
                </a:solidFill>
                <a:latin typeface="Bahnschrift SemiCondensed" panose="020B0502040204020203" pitchFamily="34" charset="0"/>
              </a:rPr>
              <a:t>? 2 El que anda en integridad y hace justicia, Y habla verdad en su corazón.</a:t>
            </a:r>
            <a:endParaRPr lang="es-DO" sz="60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400292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48458-7410-0E87-1475-ADEED660FD24}"/>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F82D7DD9-548B-C51A-093D-95B6F041F4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C9267B7D-0156-525C-49A9-517177960327}"/>
              </a:ext>
            </a:extLst>
          </p:cNvPr>
          <p:cNvSpPr txBox="1"/>
          <p:nvPr/>
        </p:nvSpPr>
        <p:spPr>
          <a:xfrm>
            <a:off x="403172" y="151179"/>
            <a:ext cx="9816861" cy="6555641"/>
          </a:xfrm>
          <a:prstGeom prst="rect">
            <a:avLst/>
          </a:prstGeom>
          <a:noFill/>
        </p:spPr>
        <p:txBody>
          <a:bodyPr wrap="square" rtlCol="0">
            <a:spAutoFit/>
          </a:bodyPr>
          <a:lstStyle/>
          <a:p>
            <a:r>
              <a:rPr lang="es-ES" sz="6000" dirty="0">
                <a:solidFill>
                  <a:schemeClr val="bg1"/>
                </a:solidFill>
                <a:latin typeface="Bahnschrift SemiCondensed" panose="020B0502040204020203" pitchFamily="34" charset="0"/>
              </a:rPr>
              <a:t>Sal. 24: 3-4</a:t>
            </a:r>
          </a:p>
          <a:p>
            <a:r>
              <a:rPr lang="es-ES" sz="6000" dirty="0">
                <a:solidFill>
                  <a:schemeClr val="bg1"/>
                </a:solidFill>
                <a:latin typeface="Bahnschrift SemiCondensed" panose="020B0502040204020203" pitchFamily="34" charset="0"/>
              </a:rPr>
              <a:t>¿Quién subirá al </a:t>
            </a:r>
            <a:r>
              <a:rPr lang="es-ES" sz="6000" dirty="0">
                <a:solidFill>
                  <a:schemeClr val="accent6"/>
                </a:solidFill>
                <a:latin typeface="Bahnschrift SemiCondensed" panose="020B0502040204020203" pitchFamily="34" charset="0"/>
              </a:rPr>
              <a:t>monte de Jehová</a:t>
            </a:r>
            <a:r>
              <a:rPr lang="es-ES" sz="6000" dirty="0">
                <a:solidFill>
                  <a:schemeClr val="bg1"/>
                </a:solidFill>
                <a:latin typeface="Bahnschrift SemiCondensed" panose="020B0502040204020203" pitchFamily="34" charset="0"/>
              </a:rPr>
              <a:t>? ¿Y quién estará en su </a:t>
            </a:r>
            <a:r>
              <a:rPr lang="es-ES" sz="6000" dirty="0">
                <a:solidFill>
                  <a:schemeClr val="accent6"/>
                </a:solidFill>
                <a:latin typeface="Bahnschrift SemiCondensed" panose="020B0502040204020203" pitchFamily="34" charset="0"/>
              </a:rPr>
              <a:t>lugar santo</a:t>
            </a:r>
            <a:r>
              <a:rPr lang="es-ES" sz="6000" dirty="0">
                <a:solidFill>
                  <a:schemeClr val="bg1"/>
                </a:solidFill>
                <a:latin typeface="Bahnschrift SemiCondensed" panose="020B0502040204020203" pitchFamily="34" charset="0"/>
              </a:rPr>
              <a:t>? 4 El limpio de manos y puro de corazón; El que no ha elevado su alma a cosas vanas, Ni jurado con engaño.</a:t>
            </a:r>
            <a:endParaRPr lang="es-DO" sz="60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209360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03589-5631-9C41-7C44-4598B542C917}"/>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FF56FD3C-1CDF-D136-677D-084D29277161}"/>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21938C2-FFCB-3863-14E5-F0681E432226}"/>
              </a:ext>
            </a:extLst>
          </p:cNvPr>
          <p:cNvSpPr txBox="1"/>
          <p:nvPr/>
        </p:nvSpPr>
        <p:spPr>
          <a:xfrm>
            <a:off x="403172" y="151179"/>
            <a:ext cx="9816861" cy="6124754"/>
          </a:xfrm>
          <a:prstGeom prst="rect">
            <a:avLst/>
          </a:prstGeom>
          <a:noFill/>
        </p:spPr>
        <p:txBody>
          <a:bodyPr wrap="square" rtlCol="0">
            <a:spAutoFit/>
          </a:bodyPr>
          <a:lstStyle/>
          <a:p>
            <a:r>
              <a:rPr lang="es-ES" sz="5600" dirty="0">
                <a:solidFill>
                  <a:schemeClr val="bg1"/>
                </a:solidFill>
                <a:latin typeface="Bahnschrift SemiCondensed" panose="020B0502040204020203" pitchFamily="34" charset="0"/>
              </a:rPr>
              <a:t>Heb. 10: 19-20</a:t>
            </a:r>
          </a:p>
          <a:p>
            <a:r>
              <a:rPr lang="es-ES" sz="5600" dirty="0">
                <a:solidFill>
                  <a:schemeClr val="bg1"/>
                </a:solidFill>
                <a:latin typeface="Bahnschrift SemiCondensed" panose="020B0502040204020203" pitchFamily="34" charset="0"/>
              </a:rPr>
              <a:t>Así que, hermanos, teniendo libertad para </a:t>
            </a:r>
            <a:r>
              <a:rPr lang="es-ES" sz="5600" dirty="0">
                <a:solidFill>
                  <a:schemeClr val="accent6"/>
                </a:solidFill>
                <a:latin typeface="Bahnschrift SemiCondensed" panose="020B0502040204020203" pitchFamily="34" charset="0"/>
              </a:rPr>
              <a:t>entrar en el Lugar Santísimo por la sangre de Jesucristo,</a:t>
            </a:r>
            <a:r>
              <a:rPr lang="es-ES" sz="5600" dirty="0">
                <a:solidFill>
                  <a:schemeClr val="bg1"/>
                </a:solidFill>
                <a:latin typeface="Bahnschrift SemiCondensed" panose="020B0502040204020203" pitchFamily="34" charset="0"/>
              </a:rPr>
              <a:t> 20 por </a:t>
            </a:r>
            <a:r>
              <a:rPr lang="es-ES" sz="5600" dirty="0">
                <a:solidFill>
                  <a:schemeClr val="accent6"/>
                </a:solidFill>
                <a:latin typeface="Bahnschrift SemiCondensed" panose="020B0502040204020203" pitchFamily="34" charset="0"/>
              </a:rPr>
              <a:t>el camino nuevo y vivo que él nos abrió </a:t>
            </a:r>
            <a:r>
              <a:rPr lang="es-ES" sz="5600" dirty="0">
                <a:solidFill>
                  <a:schemeClr val="bg1"/>
                </a:solidFill>
                <a:latin typeface="Bahnschrift SemiCondensed" panose="020B0502040204020203" pitchFamily="34" charset="0"/>
              </a:rPr>
              <a:t>a través del velo, esto es, de su carne,</a:t>
            </a:r>
            <a:endParaRPr lang="es-DO" sz="5600" dirty="0">
              <a:solidFill>
                <a:schemeClr val="accent6"/>
              </a:solidFill>
              <a:latin typeface="Bahnschrift SemiCondensed" panose="020B0502040204020203" pitchFamily="34" charset="0"/>
            </a:endParaRPr>
          </a:p>
        </p:txBody>
      </p:sp>
    </p:spTree>
    <p:extLst>
      <p:ext uri="{BB962C8B-B14F-4D97-AF65-F5344CB8AC3E}">
        <p14:creationId xmlns:p14="http://schemas.microsoft.com/office/powerpoint/2010/main" val="748874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B303EBD8-0F6E-D11E-F634-F573F02C959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4BDA124-5A6C-56AB-65BF-7509FEF1EEE3}"/>
              </a:ext>
            </a:extLst>
          </p:cNvPr>
          <p:cNvSpPr txBox="1"/>
          <p:nvPr/>
        </p:nvSpPr>
        <p:spPr>
          <a:xfrm>
            <a:off x="2165230" y="369574"/>
            <a:ext cx="974785" cy="646331"/>
          </a:xfrm>
          <a:prstGeom prst="rect">
            <a:avLst/>
          </a:prstGeom>
          <a:noFill/>
        </p:spPr>
        <p:txBody>
          <a:bodyPr wrap="square" rtlCol="0">
            <a:spAutoFit/>
          </a:bodyPr>
          <a:lstStyle/>
          <a:p>
            <a:pPr algn="ctr"/>
            <a:r>
              <a:rPr lang="es-DO" sz="3600" dirty="0"/>
              <a:t>A</a:t>
            </a:r>
          </a:p>
        </p:txBody>
      </p:sp>
      <p:sp>
        <p:nvSpPr>
          <p:cNvPr id="5" name="CuadroTexto 4">
            <a:extLst>
              <a:ext uri="{FF2B5EF4-FFF2-40B4-BE49-F238E27FC236}">
                <a16:creationId xmlns:a16="http://schemas.microsoft.com/office/drawing/2014/main" id="{4991F695-653C-1ED8-4569-A52AF65A22FA}"/>
              </a:ext>
            </a:extLst>
          </p:cNvPr>
          <p:cNvSpPr txBox="1"/>
          <p:nvPr/>
        </p:nvSpPr>
        <p:spPr>
          <a:xfrm>
            <a:off x="4804913" y="335845"/>
            <a:ext cx="7323826" cy="6186309"/>
          </a:xfrm>
          <a:prstGeom prst="rect">
            <a:avLst/>
          </a:prstGeom>
          <a:noFill/>
        </p:spPr>
        <p:txBody>
          <a:bodyPr wrap="square" rtlCol="0">
            <a:spAutoFit/>
          </a:bodyPr>
          <a:lstStyle/>
          <a:p>
            <a:pPr algn="ctr"/>
            <a:r>
              <a:rPr lang="es-ES" sz="4400">
                <a:solidFill>
                  <a:schemeClr val="bg1"/>
                </a:solidFill>
                <a:latin typeface="Bahnschrift SemiCondensed" panose="020B0502040204020203" pitchFamily="34" charset="0"/>
              </a:rPr>
              <a:t>El Cordero es quien nos permite estar de pie sobre el monte Sion. Ahora que el Cordero de Dios está establecido en el monte Sion, en el Santuario, nosotros también podemos estar allí en virtud de su perfecta justicia acreditada a nosotros por la fe. Lección del lunes.</a:t>
            </a:r>
            <a:endParaRPr lang="es-DO" sz="4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948904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ABE9D-52DD-3C74-9D7C-4DFACE1AC394}"/>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5F7B021-D347-485F-8E31-6E3CEBF6618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8AA74676-75F9-3939-E427-15632AEF61C4}"/>
              </a:ext>
            </a:extLst>
          </p:cNvPr>
          <p:cNvSpPr txBox="1"/>
          <p:nvPr/>
        </p:nvSpPr>
        <p:spPr>
          <a:xfrm>
            <a:off x="349370" y="1925728"/>
            <a:ext cx="4408098" cy="4154984"/>
          </a:xfrm>
          <a:prstGeom prst="rect">
            <a:avLst/>
          </a:prstGeom>
          <a:noFill/>
        </p:spPr>
        <p:txBody>
          <a:bodyPr wrap="square" rtlCol="0">
            <a:spAutoFit/>
          </a:bodyPr>
          <a:lstStyle/>
          <a:p>
            <a:pPr algn="ctr"/>
            <a:r>
              <a:rPr lang="es-ES" sz="4400">
                <a:latin typeface="Bahnschrift SemiCondensed" panose="020B0502040204020203" pitchFamily="34" charset="0"/>
              </a:rPr>
              <a:t>¿Cuál es la importancia</a:t>
            </a:r>
          </a:p>
          <a:p>
            <a:pPr algn="ctr"/>
            <a:r>
              <a:rPr lang="es-ES" sz="4400">
                <a:latin typeface="Bahnschrift SemiCondensed" panose="020B0502040204020203" pitchFamily="34" charset="0"/>
              </a:rPr>
              <a:t> de la ley moral de Dios</a:t>
            </a:r>
          </a:p>
          <a:p>
            <a:pPr algn="ctr"/>
            <a:r>
              <a:rPr lang="es-ES" sz="4400">
                <a:latin typeface="Bahnschrift SemiCondensed" panose="020B0502040204020203" pitchFamily="34" charset="0"/>
              </a:rPr>
              <a:t> para nuestras vidas?</a:t>
            </a:r>
            <a:endParaRPr lang="es-DO" sz="44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F00E9097-1C38-C3D9-C94B-BA8B4A04C269}"/>
              </a:ext>
            </a:extLst>
          </p:cNvPr>
          <p:cNvSpPr txBox="1"/>
          <p:nvPr/>
        </p:nvSpPr>
        <p:spPr>
          <a:xfrm>
            <a:off x="5477774" y="681487"/>
            <a:ext cx="6521569" cy="3477875"/>
          </a:xfrm>
          <a:prstGeom prst="rect">
            <a:avLst/>
          </a:prstGeom>
          <a:noFill/>
        </p:spPr>
        <p:txBody>
          <a:bodyPr wrap="square" rtlCol="0">
            <a:spAutoFit/>
          </a:bodyPr>
          <a:lstStyle/>
          <a:p>
            <a:pPr algn="ctr"/>
            <a:r>
              <a:rPr lang="es-ES" sz="4400" dirty="0">
                <a:solidFill>
                  <a:schemeClr val="bg2"/>
                </a:solidFill>
                <a:latin typeface="Bahnschrift SemiCondensed" panose="020B0502040204020203" pitchFamily="34" charset="0"/>
              </a:rPr>
              <a:t>La ley moral </a:t>
            </a:r>
          </a:p>
          <a:p>
            <a:pPr algn="ctr"/>
            <a:r>
              <a:rPr lang="es-ES" sz="4400" dirty="0">
                <a:solidFill>
                  <a:schemeClr val="bg2"/>
                </a:solidFill>
                <a:latin typeface="Bahnschrift SemiCondensed" panose="020B0502040204020203" pitchFamily="34" charset="0"/>
              </a:rPr>
              <a:t>es una expresión</a:t>
            </a:r>
          </a:p>
          <a:p>
            <a:pPr algn="ctr"/>
            <a:r>
              <a:rPr lang="es-ES" sz="4400" dirty="0">
                <a:solidFill>
                  <a:schemeClr val="bg2"/>
                </a:solidFill>
                <a:latin typeface="Bahnschrift SemiCondensed" panose="020B0502040204020203" pitchFamily="34" charset="0"/>
              </a:rPr>
              <a:t> del carácter de Dios que, a su vez, se identifica como el nombre de Dios.</a:t>
            </a:r>
          </a:p>
        </p:txBody>
      </p:sp>
      <p:sp>
        <p:nvSpPr>
          <p:cNvPr id="6" name="CuadroTexto 5">
            <a:extLst>
              <a:ext uri="{FF2B5EF4-FFF2-40B4-BE49-F238E27FC236}">
                <a16:creationId xmlns:a16="http://schemas.microsoft.com/office/drawing/2014/main" id="{B8CCC715-CDD5-2C4B-AC49-B5779CD339A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2</a:t>
            </a:r>
          </a:p>
        </p:txBody>
      </p:sp>
    </p:spTree>
    <p:extLst>
      <p:ext uri="{BB962C8B-B14F-4D97-AF65-F5344CB8AC3E}">
        <p14:creationId xmlns:p14="http://schemas.microsoft.com/office/powerpoint/2010/main" val="761335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20E45-AB53-06D7-3244-55C9B8C58A12}"/>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5AF7D16B-4103-756E-19C1-2FFD5F935A2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02A3002-1B59-80CE-6343-05BF30EC703A}"/>
              </a:ext>
            </a:extLst>
          </p:cNvPr>
          <p:cNvSpPr txBox="1"/>
          <p:nvPr/>
        </p:nvSpPr>
        <p:spPr>
          <a:xfrm>
            <a:off x="210666" y="82330"/>
            <a:ext cx="9816861" cy="6740307"/>
          </a:xfrm>
          <a:prstGeom prst="rect">
            <a:avLst/>
          </a:prstGeom>
          <a:noFill/>
        </p:spPr>
        <p:txBody>
          <a:bodyPr wrap="square" rtlCol="0">
            <a:spAutoFit/>
          </a:bodyPr>
          <a:lstStyle/>
          <a:p>
            <a:r>
              <a:rPr lang="es-ES" sz="4800" dirty="0">
                <a:solidFill>
                  <a:schemeClr val="bg1"/>
                </a:solidFill>
                <a:latin typeface="Bahnschrift SemiCondensed" panose="020B0502040204020203" pitchFamily="34" charset="0"/>
              </a:rPr>
              <a:t>Ex. 33: 18-19</a:t>
            </a:r>
          </a:p>
          <a:p>
            <a:r>
              <a:rPr lang="es-ES" sz="4800" dirty="0">
                <a:solidFill>
                  <a:schemeClr val="bg1"/>
                </a:solidFill>
                <a:latin typeface="Bahnschrift SemiCondensed" panose="020B0502040204020203" pitchFamily="34" charset="0"/>
              </a:rPr>
              <a:t>Él entonces dijo: Te ruego que </a:t>
            </a:r>
            <a:r>
              <a:rPr lang="es-ES" sz="4800" dirty="0">
                <a:solidFill>
                  <a:schemeClr val="accent6"/>
                </a:solidFill>
                <a:latin typeface="Bahnschrift SemiCondensed" panose="020B0502040204020203" pitchFamily="34" charset="0"/>
              </a:rPr>
              <a:t>me muestres tu gloria</a:t>
            </a:r>
            <a:r>
              <a:rPr lang="es-ES" sz="4800" dirty="0">
                <a:solidFill>
                  <a:schemeClr val="bg1"/>
                </a:solidFill>
                <a:latin typeface="Bahnschrift SemiCondensed" panose="020B0502040204020203" pitchFamily="34" charset="0"/>
              </a:rPr>
              <a:t>. 19 Y le respondió: Yo haré pasar todo mi bien delante de tu rostro, y </a:t>
            </a:r>
            <a:r>
              <a:rPr lang="es-ES" sz="4800" dirty="0">
                <a:solidFill>
                  <a:schemeClr val="accent6"/>
                </a:solidFill>
                <a:latin typeface="Bahnschrift SemiCondensed" panose="020B0502040204020203" pitchFamily="34" charset="0"/>
              </a:rPr>
              <a:t>proclamaré el nombre de Jehová</a:t>
            </a:r>
            <a:r>
              <a:rPr lang="es-ES" sz="4800" dirty="0">
                <a:solidFill>
                  <a:schemeClr val="bg1"/>
                </a:solidFill>
                <a:latin typeface="Bahnschrift SemiCondensed" panose="020B0502040204020203" pitchFamily="34" charset="0"/>
              </a:rPr>
              <a:t> delante de ti; y tendré misericordia del que tendré misericordia, y seré clemente para con el que seré clemente.</a:t>
            </a:r>
            <a:endParaRPr lang="es-DO" sz="4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528812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0803-7577-06A3-44B8-7AE64F43C917}"/>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EC09F167-88BD-1D3D-9693-C4C9F763A1E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5FEFA4AE-E804-B667-0C06-11883A3438DA}"/>
              </a:ext>
            </a:extLst>
          </p:cNvPr>
          <p:cNvSpPr txBox="1"/>
          <p:nvPr/>
        </p:nvSpPr>
        <p:spPr>
          <a:xfrm>
            <a:off x="271731" y="338083"/>
            <a:ext cx="9816861" cy="6001643"/>
          </a:xfrm>
          <a:prstGeom prst="rect">
            <a:avLst/>
          </a:prstGeom>
          <a:noFill/>
        </p:spPr>
        <p:txBody>
          <a:bodyPr wrap="square" rtlCol="0">
            <a:spAutoFit/>
          </a:bodyPr>
          <a:lstStyle/>
          <a:p>
            <a:r>
              <a:rPr lang="es-ES" sz="4800" dirty="0">
                <a:solidFill>
                  <a:schemeClr val="bg1"/>
                </a:solidFill>
                <a:latin typeface="Bahnschrift SemiCondensed" panose="020B0502040204020203" pitchFamily="34" charset="0"/>
              </a:rPr>
              <a:t>Ex. 34: 5-6</a:t>
            </a:r>
          </a:p>
          <a:p>
            <a:r>
              <a:rPr lang="es-ES" sz="4800" dirty="0">
                <a:solidFill>
                  <a:schemeClr val="bg1"/>
                </a:solidFill>
                <a:latin typeface="Bahnschrift SemiCondensed" panose="020B0502040204020203" pitchFamily="34" charset="0"/>
              </a:rPr>
              <a:t>Y Jehová descendió en la nube, y estuvo allí con él, </a:t>
            </a:r>
            <a:r>
              <a:rPr lang="es-ES" sz="4800" dirty="0">
                <a:solidFill>
                  <a:schemeClr val="accent6"/>
                </a:solidFill>
                <a:latin typeface="Bahnschrift SemiCondensed" panose="020B0502040204020203" pitchFamily="34" charset="0"/>
              </a:rPr>
              <a:t>proclamando el nombre de Jehová</a:t>
            </a:r>
            <a:r>
              <a:rPr lang="es-ES" sz="4800" dirty="0">
                <a:solidFill>
                  <a:schemeClr val="bg1"/>
                </a:solidFill>
                <a:latin typeface="Bahnschrift SemiCondensed" panose="020B0502040204020203" pitchFamily="34" charset="0"/>
              </a:rPr>
              <a:t>. 6 Y pasando Jehová por delante de él, </a:t>
            </a:r>
            <a:r>
              <a:rPr lang="es-ES" sz="4800" dirty="0">
                <a:solidFill>
                  <a:schemeClr val="accent6"/>
                </a:solidFill>
                <a:latin typeface="Bahnschrift SemiCondensed" panose="020B0502040204020203" pitchFamily="34" charset="0"/>
              </a:rPr>
              <a:t>proclamó</a:t>
            </a:r>
            <a:r>
              <a:rPr lang="es-ES" sz="4800" dirty="0">
                <a:solidFill>
                  <a:schemeClr val="bg1"/>
                </a:solidFill>
                <a:latin typeface="Bahnschrift SemiCondensed" panose="020B0502040204020203" pitchFamily="34" charset="0"/>
              </a:rPr>
              <a:t>: ¡Jehová! ¡Jehová! fuerte, misericordioso y piadoso; tardo para la ira, y grande en misericordia y verdad;</a:t>
            </a:r>
            <a:endParaRPr lang="es-DO" sz="4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997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8FEB9-3B69-994B-5CB3-0BA68A7CDE8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C8D2C3D7-0146-98D2-A015-3CDA3FF7AC7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44C36CF8-6E47-989C-9984-4492904C7EC1}"/>
              </a:ext>
            </a:extLst>
          </p:cNvPr>
          <p:cNvSpPr txBox="1"/>
          <p:nvPr/>
        </p:nvSpPr>
        <p:spPr>
          <a:xfrm>
            <a:off x="271731" y="338083"/>
            <a:ext cx="9816861" cy="5909310"/>
          </a:xfrm>
          <a:prstGeom prst="rect">
            <a:avLst/>
          </a:prstGeom>
          <a:noFill/>
        </p:spPr>
        <p:txBody>
          <a:bodyPr wrap="square" rtlCol="0">
            <a:spAutoFit/>
          </a:bodyPr>
          <a:lstStyle/>
          <a:p>
            <a:r>
              <a:rPr lang="es-ES" sz="5400" dirty="0">
                <a:solidFill>
                  <a:schemeClr val="bg1"/>
                </a:solidFill>
                <a:latin typeface="Bahnschrift SemiCondensed" panose="020B0502040204020203" pitchFamily="34" charset="0"/>
              </a:rPr>
              <a:t>Sal. 119: 55 RVR1960</a:t>
            </a:r>
          </a:p>
          <a:p>
            <a:r>
              <a:rPr lang="es-ES" sz="5400" dirty="0">
                <a:solidFill>
                  <a:schemeClr val="bg1"/>
                </a:solidFill>
                <a:latin typeface="Bahnschrift SemiCondensed" panose="020B0502040204020203" pitchFamily="34" charset="0"/>
              </a:rPr>
              <a:t>Me acordé en la noche de </a:t>
            </a:r>
            <a:r>
              <a:rPr lang="es-ES" sz="5400" dirty="0">
                <a:solidFill>
                  <a:schemeClr val="accent6"/>
                </a:solidFill>
                <a:latin typeface="Bahnschrift SemiCondensed" panose="020B0502040204020203" pitchFamily="34" charset="0"/>
              </a:rPr>
              <a:t>tu nombre</a:t>
            </a:r>
            <a:r>
              <a:rPr lang="es-ES" sz="5400" dirty="0">
                <a:solidFill>
                  <a:schemeClr val="bg1"/>
                </a:solidFill>
                <a:latin typeface="Bahnschrift SemiCondensed" panose="020B0502040204020203" pitchFamily="34" charset="0"/>
              </a:rPr>
              <a:t>, oh Jehová, Y </a:t>
            </a:r>
            <a:r>
              <a:rPr lang="es-ES" sz="5400" dirty="0">
                <a:solidFill>
                  <a:schemeClr val="accent6"/>
                </a:solidFill>
                <a:latin typeface="Bahnschrift SemiCondensed" panose="020B0502040204020203" pitchFamily="34" charset="0"/>
              </a:rPr>
              <a:t>guardé tu ley</a:t>
            </a:r>
            <a:r>
              <a:rPr lang="es-ES" sz="5400" dirty="0">
                <a:solidFill>
                  <a:schemeClr val="bg1"/>
                </a:solidFill>
                <a:latin typeface="Bahnschrift SemiCondensed" panose="020B0502040204020203" pitchFamily="34" charset="0"/>
              </a:rPr>
              <a:t>.</a:t>
            </a:r>
          </a:p>
          <a:p>
            <a:endParaRPr lang="es-ES" sz="5400" dirty="0">
              <a:solidFill>
                <a:schemeClr val="bg1"/>
              </a:solidFill>
              <a:latin typeface="Bahnschrift SemiCondensed" panose="020B0502040204020203" pitchFamily="34" charset="0"/>
            </a:endParaRPr>
          </a:p>
          <a:p>
            <a:r>
              <a:rPr lang="es-ES" sz="5400" dirty="0">
                <a:solidFill>
                  <a:schemeClr val="bg1"/>
                </a:solidFill>
                <a:latin typeface="Bahnschrift SemiCondensed" panose="020B0502040204020203" pitchFamily="34" charset="0"/>
              </a:rPr>
              <a:t>Sal. 119: 55 NVI</a:t>
            </a:r>
          </a:p>
          <a:p>
            <a:r>
              <a:rPr lang="es-ES" sz="5400" dirty="0">
                <a:solidFill>
                  <a:schemeClr val="bg1"/>
                </a:solidFill>
                <a:latin typeface="Bahnschrift SemiCondensed" panose="020B0502040204020203" pitchFamily="34" charset="0"/>
              </a:rPr>
              <a:t>Señor, por la noche recuerdo tu nombre, para cumplir tu Ley.</a:t>
            </a:r>
            <a:endParaRPr lang="es-DO" sz="5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3877814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538BE-9CF4-B1B0-3A25-40F3A4F64DF4}"/>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C3BD0C63-CC0B-648F-6863-BB622C72990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5E68D51-E94F-E563-E690-D903B4B68367}"/>
              </a:ext>
            </a:extLst>
          </p:cNvPr>
          <p:cNvSpPr txBox="1"/>
          <p:nvPr/>
        </p:nvSpPr>
        <p:spPr>
          <a:xfrm>
            <a:off x="2165230" y="353532"/>
            <a:ext cx="974785" cy="646331"/>
          </a:xfrm>
          <a:prstGeom prst="rect">
            <a:avLst/>
          </a:prstGeom>
          <a:noFill/>
        </p:spPr>
        <p:txBody>
          <a:bodyPr wrap="square" rtlCol="0">
            <a:spAutoFit/>
          </a:bodyPr>
          <a:lstStyle/>
          <a:p>
            <a:pPr algn="ctr"/>
            <a:r>
              <a:rPr lang="es-DO" sz="3600" dirty="0"/>
              <a:t>B</a:t>
            </a:r>
          </a:p>
        </p:txBody>
      </p:sp>
      <p:sp>
        <p:nvSpPr>
          <p:cNvPr id="5" name="CuadroTexto 4">
            <a:extLst>
              <a:ext uri="{FF2B5EF4-FFF2-40B4-BE49-F238E27FC236}">
                <a16:creationId xmlns:a16="http://schemas.microsoft.com/office/drawing/2014/main" id="{14E08064-F7B3-4DB9-85CF-F12BEECA5979}"/>
              </a:ext>
            </a:extLst>
          </p:cNvPr>
          <p:cNvSpPr txBox="1"/>
          <p:nvPr/>
        </p:nvSpPr>
        <p:spPr>
          <a:xfrm>
            <a:off x="4732118" y="4391"/>
            <a:ext cx="7323826" cy="6740307"/>
          </a:xfrm>
          <a:prstGeom prst="rect">
            <a:avLst/>
          </a:prstGeom>
          <a:noFill/>
        </p:spPr>
        <p:txBody>
          <a:bodyPr wrap="square" rtlCol="0">
            <a:spAutoFit/>
          </a:bodyPr>
          <a:lstStyle/>
          <a:p>
            <a:pPr algn="ctr"/>
            <a:r>
              <a:rPr lang="es-ES" sz="3600">
                <a:solidFill>
                  <a:schemeClr val="bg1"/>
                </a:solidFill>
                <a:latin typeface="Bahnschrift SemiCondensed" panose="020B0502040204020203" pitchFamily="34" charset="0"/>
              </a:rPr>
              <a:t>La gloria de Dios es su carácter. El nombre de Dios es su carácter. Cuando la Biblia dice que los integrantes del Remanente tienen el nombre de Dios escrito en sus frentes, no se refiere a una inscripción literal, sino al carácter divino presente en la mente, en el corazón. Y aquellos que se reúnen en el monte santo de Dios en los últimos días están imbuidos de un amor por Dios que se pone de manifiesto en la obediencia a su Ley. Lección del martes.</a:t>
            </a:r>
            <a:endParaRPr lang="es-DO" sz="36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4260137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3191C-2C4B-BE8A-8171-103A3C3F5F85}"/>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D91B86E6-6C68-F161-D575-BF707D7F921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FECAC2D-B11F-A879-181C-48304D143534}"/>
              </a:ext>
            </a:extLst>
          </p:cNvPr>
          <p:cNvSpPr txBox="1"/>
          <p:nvPr/>
        </p:nvSpPr>
        <p:spPr>
          <a:xfrm>
            <a:off x="253042" y="2201778"/>
            <a:ext cx="4408098" cy="3046988"/>
          </a:xfrm>
          <a:prstGeom prst="rect">
            <a:avLst/>
          </a:prstGeom>
          <a:noFill/>
        </p:spPr>
        <p:txBody>
          <a:bodyPr wrap="square" rtlCol="0">
            <a:spAutoFit/>
          </a:bodyPr>
          <a:lstStyle/>
          <a:p>
            <a:pPr algn="ctr"/>
            <a:r>
              <a:rPr lang="es-ES" sz="4800">
                <a:latin typeface="Bahnschrift SemiCondensed" panose="020B0502040204020203" pitchFamily="34" charset="0"/>
              </a:rPr>
              <a:t>¿Cuál es la cuestión</a:t>
            </a:r>
          </a:p>
          <a:p>
            <a:pPr algn="ctr"/>
            <a:r>
              <a:rPr lang="es-ES" sz="4800">
                <a:latin typeface="Bahnschrift SemiCondensed" panose="020B0502040204020203" pitchFamily="34" charset="0"/>
              </a:rPr>
              <a:t> central en el Gran Conflicto?</a:t>
            </a:r>
            <a:endParaRPr lang="es-DO" sz="48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61029BB7-DC78-4D0B-AAD8-E57CC125C988}"/>
              </a:ext>
            </a:extLst>
          </p:cNvPr>
          <p:cNvSpPr txBox="1"/>
          <p:nvPr/>
        </p:nvSpPr>
        <p:spPr>
          <a:xfrm>
            <a:off x="5477774" y="681487"/>
            <a:ext cx="6521569" cy="4247317"/>
          </a:xfrm>
          <a:prstGeom prst="rect">
            <a:avLst/>
          </a:prstGeom>
          <a:noFill/>
        </p:spPr>
        <p:txBody>
          <a:bodyPr wrap="square" rtlCol="0">
            <a:spAutoFit/>
          </a:bodyPr>
          <a:lstStyle/>
          <a:p>
            <a:pPr algn="ctr"/>
            <a:r>
              <a:rPr lang="es-ES" sz="5400" dirty="0">
                <a:solidFill>
                  <a:schemeClr val="bg2"/>
                </a:solidFill>
                <a:latin typeface="Bahnschrift SemiCondensed" panose="020B0502040204020203" pitchFamily="34" charset="0"/>
              </a:rPr>
              <a:t>Es la decisión de a quién adoramos; a Cristo para salvación o a Satanás para perdición.</a:t>
            </a:r>
          </a:p>
        </p:txBody>
      </p:sp>
      <p:sp>
        <p:nvSpPr>
          <p:cNvPr id="6" name="CuadroTexto 5">
            <a:extLst>
              <a:ext uri="{FF2B5EF4-FFF2-40B4-BE49-F238E27FC236}">
                <a16:creationId xmlns:a16="http://schemas.microsoft.com/office/drawing/2014/main" id="{CCF4D02F-77E0-8795-364C-A8A29FD27D15}"/>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3</a:t>
            </a:r>
          </a:p>
        </p:txBody>
      </p:sp>
    </p:spTree>
    <p:extLst>
      <p:ext uri="{BB962C8B-B14F-4D97-AF65-F5344CB8AC3E}">
        <p14:creationId xmlns:p14="http://schemas.microsoft.com/office/powerpoint/2010/main" val="944578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FBF0E-D3A3-3D44-46D0-4C0DDC1CE5D3}"/>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2D8F5518-7993-6B31-4E6E-E65B6F542F5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92A1ECE-1ECE-AD7A-8714-55912EFFF0F2}"/>
              </a:ext>
            </a:extLst>
          </p:cNvPr>
          <p:cNvSpPr txBox="1"/>
          <p:nvPr/>
        </p:nvSpPr>
        <p:spPr>
          <a:xfrm>
            <a:off x="223604" y="64168"/>
            <a:ext cx="9816861" cy="6740307"/>
          </a:xfrm>
          <a:prstGeom prst="rect">
            <a:avLst/>
          </a:prstGeom>
          <a:noFill/>
        </p:spPr>
        <p:txBody>
          <a:bodyPr wrap="square" rtlCol="0">
            <a:spAutoFit/>
          </a:bodyPr>
          <a:lstStyle/>
          <a:p>
            <a:r>
              <a:rPr lang="es-ES" sz="4800" dirty="0">
                <a:solidFill>
                  <a:schemeClr val="bg1"/>
                </a:solidFill>
                <a:latin typeface="Bahnschrift SemiCondensed" panose="020B0502040204020203" pitchFamily="34" charset="0"/>
              </a:rPr>
              <a:t>Sal 5: 7, 11 </a:t>
            </a:r>
          </a:p>
          <a:p>
            <a:r>
              <a:rPr lang="es-ES" sz="4800" dirty="0">
                <a:solidFill>
                  <a:schemeClr val="bg1"/>
                </a:solidFill>
                <a:latin typeface="Bahnschrift SemiCondensed" panose="020B0502040204020203" pitchFamily="34" charset="0"/>
              </a:rPr>
              <a:t>7 Mas yo por la abundancia de tu misericordia entraré en tu casa; </a:t>
            </a:r>
            <a:r>
              <a:rPr lang="es-ES" sz="4800" dirty="0">
                <a:solidFill>
                  <a:schemeClr val="accent6"/>
                </a:solidFill>
                <a:latin typeface="Bahnschrift SemiCondensed" panose="020B0502040204020203" pitchFamily="34" charset="0"/>
              </a:rPr>
              <a:t>Adoraré</a:t>
            </a:r>
            <a:r>
              <a:rPr lang="es-ES" sz="4800" dirty="0">
                <a:solidFill>
                  <a:schemeClr val="bg1"/>
                </a:solidFill>
                <a:latin typeface="Bahnschrift SemiCondensed" panose="020B0502040204020203" pitchFamily="34" charset="0"/>
              </a:rPr>
              <a:t> hacia tu santo templo en tu temor.</a:t>
            </a:r>
          </a:p>
          <a:p>
            <a:r>
              <a:rPr lang="es-ES" sz="4800" dirty="0">
                <a:solidFill>
                  <a:schemeClr val="bg1"/>
                </a:solidFill>
                <a:latin typeface="Bahnschrift SemiCondensed" panose="020B0502040204020203" pitchFamily="34" charset="0"/>
              </a:rPr>
              <a:t>11 Pero alégrense todos los que </a:t>
            </a:r>
            <a:r>
              <a:rPr lang="es-ES" sz="4800" dirty="0">
                <a:solidFill>
                  <a:schemeClr val="accent6"/>
                </a:solidFill>
                <a:latin typeface="Bahnschrift SemiCondensed" panose="020B0502040204020203" pitchFamily="34" charset="0"/>
              </a:rPr>
              <a:t>en ti confían</a:t>
            </a:r>
            <a:r>
              <a:rPr lang="es-ES" sz="4800" dirty="0">
                <a:solidFill>
                  <a:schemeClr val="bg1"/>
                </a:solidFill>
                <a:latin typeface="Bahnschrift SemiCondensed" panose="020B0502040204020203" pitchFamily="34" charset="0"/>
              </a:rPr>
              <a:t>; Den voces de júbilo para siempre, porque tú los defiendes; En ti se regocijen los que </a:t>
            </a:r>
            <a:r>
              <a:rPr lang="es-ES" sz="4800" dirty="0">
                <a:solidFill>
                  <a:schemeClr val="accent6"/>
                </a:solidFill>
                <a:latin typeface="Bahnschrift SemiCondensed" panose="020B0502040204020203" pitchFamily="34" charset="0"/>
              </a:rPr>
              <a:t>aman tu nombre</a:t>
            </a:r>
            <a:r>
              <a:rPr lang="es-ES" sz="4800" dirty="0">
                <a:solidFill>
                  <a:schemeClr val="bg1"/>
                </a:solidFill>
                <a:latin typeface="Bahnschrift SemiCondensed" panose="020B0502040204020203" pitchFamily="34" charset="0"/>
              </a:rPr>
              <a:t>.</a:t>
            </a:r>
            <a:endParaRPr lang="es-DO" sz="4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100895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707F5-6929-3B35-3037-200D278A2C0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AD9C9264-EF64-E4D1-E8E1-F13D9D2DFCD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7332E2D-77BC-75E6-E70D-0B4AAB1F7186}"/>
              </a:ext>
            </a:extLst>
          </p:cNvPr>
          <p:cNvSpPr txBox="1"/>
          <p:nvPr/>
        </p:nvSpPr>
        <p:spPr>
          <a:xfrm>
            <a:off x="223604" y="48126"/>
            <a:ext cx="9816861" cy="5909310"/>
          </a:xfrm>
          <a:prstGeom prst="rect">
            <a:avLst/>
          </a:prstGeom>
          <a:noFill/>
        </p:spPr>
        <p:txBody>
          <a:bodyPr wrap="square" rtlCol="0">
            <a:spAutoFit/>
          </a:bodyPr>
          <a:lstStyle/>
          <a:p>
            <a:r>
              <a:rPr lang="es-ES" sz="5400" dirty="0">
                <a:solidFill>
                  <a:schemeClr val="bg1"/>
                </a:solidFill>
                <a:latin typeface="Bahnschrift SemiCondensed" panose="020B0502040204020203" pitchFamily="34" charset="0"/>
              </a:rPr>
              <a:t>Ap. 14: 7</a:t>
            </a:r>
          </a:p>
          <a:p>
            <a:r>
              <a:rPr lang="es-ES" sz="5400" dirty="0">
                <a:solidFill>
                  <a:schemeClr val="bg1"/>
                </a:solidFill>
                <a:latin typeface="Bahnschrift SemiCondensed" panose="020B0502040204020203" pitchFamily="34" charset="0"/>
              </a:rPr>
              <a:t>diciendo a gran voz: </a:t>
            </a:r>
            <a:r>
              <a:rPr lang="es-ES" sz="5400" dirty="0">
                <a:solidFill>
                  <a:schemeClr val="accent6"/>
                </a:solidFill>
                <a:latin typeface="Bahnschrift SemiCondensed" panose="020B0502040204020203" pitchFamily="34" charset="0"/>
              </a:rPr>
              <a:t>Temed</a:t>
            </a:r>
            <a:r>
              <a:rPr lang="es-ES" sz="5400" dirty="0">
                <a:solidFill>
                  <a:schemeClr val="bg1"/>
                </a:solidFill>
                <a:latin typeface="Bahnschrift SemiCondensed" panose="020B0502040204020203" pitchFamily="34" charset="0"/>
              </a:rPr>
              <a:t> </a:t>
            </a:r>
            <a:r>
              <a:rPr lang="es-ES" sz="5400" dirty="0">
                <a:solidFill>
                  <a:schemeClr val="accent6"/>
                </a:solidFill>
                <a:latin typeface="Bahnschrift SemiCondensed" panose="020B0502040204020203" pitchFamily="34" charset="0"/>
              </a:rPr>
              <a:t>[respetad] a Dios</a:t>
            </a:r>
            <a:r>
              <a:rPr lang="es-ES" sz="5400" dirty="0">
                <a:solidFill>
                  <a:schemeClr val="bg1"/>
                </a:solidFill>
                <a:latin typeface="Bahnschrift SemiCondensed" panose="020B0502040204020203" pitchFamily="34" charset="0"/>
              </a:rPr>
              <a:t>, y </a:t>
            </a:r>
            <a:r>
              <a:rPr lang="es-ES" sz="5400" dirty="0">
                <a:solidFill>
                  <a:schemeClr val="accent6"/>
                </a:solidFill>
                <a:latin typeface="Bahnschrift SemiCondensed" panose="020B0502040204020203" pitchFamily="34" charset="0"/>
              </a:rPr>
              <a:t>dadle gloria</a:t>
            </a:r>
            <a:r>
              <a:rPr lang="es-ES" sz="5400" dirty="0">
                <a:solidFill>
                  <a:schemeClr val="bg1"/>
                </a:solidFill>
                <a:latin typeface="Bahnschrift SemiCondensed" panose="020B0502040204020203" pitchFamily="34" charset="0"/>
              </a:rPr>
              <a:t>, porque la hora de su juicio ha llegado; y </a:t>
            </a:r>
            <a:r>
              <a:rPr lang="es-ES" sz="5400" dirty="0">
                <a:solidFill>
                  <a:schemeClr val="accent6"/>
                </a:solidFill>
                <a:latin typeface="Bahnschrift SemiCondensed" panose="020B0502040204020203" pitchFamily="34" charset="0"/>
              </a:rPr>
              <a:t>adorad</a:t>
            </a:r>
            <a:r>
              <a:rPr lang="es-ES" sz="5400" dirty="0">
                <a:solidFill>
                  <a:schemeClr val="bg1"/>
                </a:solidFill>
                <a:latin typeface="Bahnschrift SemiCondensed" panose="020B0502040204020203" pitchFamily="34" charset="0"/>
              </a:rPr>
              <a:t> a aquel que hizo el cielo y la tierra, el mar y las fuentes de las aguas.</a:t>
            </a:r>
            <a:endParaRPr lang="es-DO" sz="5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1907287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01E6-F579-BAB8-4417-651150DC7A85}"/>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5DD3B543-A31D-0EA9-A133-E70B3F949E5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3C78DD6-F564-29EE-E14E-45ACEB920D53}"/>
              </a:ext>
            </a:extLst>
          </p:cNvPr>
          <p:cNvSpPr txBox="1"/>
          <p:nvPr/>
        </p:nvSpPr>
        <p:spPr>
          <a:xfrm>
            <a:off x="2165230" y="385616"/>
            <a:ext cx="974785" cy="646331"/>
          </a:xfrm>
          <a:prstGeom prst="rect">
            <a:avLst/>
          </a:prstGeom>
          <a:noFill/>
        </p:spPr>
        <p:txBody>
          <a:bodyPr wrap="square" rtlCol="0">
            <a:spAutoFit/>
          </a:bodyPr>
          <a:lstStyle/>
          <a:p>
            <a:pPr algn="ctr"/>
            <a:r>
              <a:rPr lang="es-DO" sz="3600" dirty="0"/>
              <a:t>C</a:t>
            </a:r>
          </a:p>
        </p:txBody>
      </p:sp>
      <p:sp>
        <p:nvSpPr>
          <p:cNvPr id="5" name="CuadroTexto 4">
            <a:extLst>
              <a:ext uri="{FF2B5EF4-FFF2-40B4-BE49-F238E27FC236}">
                <a16:creationId xmlns:a16="http://schemas.microsoft.com/office/drawing/2014/main" id="{5F985375-C19D-888A-4E77-02851D0A190F}"/>
              </a:ext>
            </a:extLst>
          </p:cNvPr>
          <p:cNvSpPr txBox="1"/>
          <p:nvPr/>
        </p:nvSpPr>
        <p:spPr>
          <a:xfrm>
            <a:off x="4732118" y="117693"/>
            <a:ext cx="7323826" cy="6370975"/>
          </a:xfrm>
          <a:prstGeom prst="rect">
            <a:avLst/>
          </a:prstGeom>
          <a:noFill/>
        </p:spPr>
        <p:txBody>
          <a:bodyPr wrap="square" rtlCol="0">
            <a:spAutoFit/>
          </a:bodyPr>
          <a:lstStyle/>
          <a:p>
            <a:pPr algn="ctr"/>
            <a:r>
              <a:rPr lang="es-ES" sz="3400">
                <a:solidFill>
                  <a:schemeClr val="bg1"/>
                </a:solidFill>
                <a:latin typeface="Bahnschrift SemiCondensed" panose="020B0502040204020203" pitchFamily="34" charset="0"/>
              </a:rPr>
              <a:t>Salmos 5:7 describe un acto de adoración, que es la cuestión central en juego en el Gran Conflicto. Apocalipsis 13 menciona cinco veces la “adoración”, y los mensajes de los tres ángeles llaman al mundo a adorar “al que hizo el cielo y la tierra, el mar y las fuentes de las aguas”. David dice que “reverencia” a Dios, y el mensaje del Remanente hace el siguiente llamado al mundo: “Respeten a Dios y denle gloria, porque ha llegado la hora de su juicio” (Ap. 14:7; BP). Lección del miércoles.</a:t>
            </a:r>
            <a:endParaRPr lang="es-DO" sz="34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866830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30E5C-F510-692E-F508-7D3BD62F9CD9}"/>
            </a:ext>
          </a:extLst>
        </p:cNvPr>
        <p:cNvGrpSpPr/>
        <p:nvPr/>
      </p:nvGrpSpPr>
      <p:grpSpPr>
        <a:xfrm>
          <a:off x="0" y="0"/>
          <a:ext cx="0" cy="0"/>
          <a:chOff x="0" y="0"/>
          <a:chExt cx="0" cy="0"/>
        </a:xfrm>
      </p:grpSpPr>
      <p:pic>
        <p:nvPicPr>
          <p:cNvPr id="3" name="Imagen 2" descr="2">
            <a:extLst>
              <a:ext uri="{FF2B5EF4-FFF2-40B4-BE49-F238E27FC236}">
                <a16:creationId xmlns:a16="http://schemas.microsoft.com/office/drawing/2014/main" id="{F2CE1096-771A-E6BC-A55F-CA3FA9EC760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2CC3112-A60E-0447-652A-D71DF0A3CB6E}"/>
              </a:ext>
            </a:extLst>
          </p:cNvPr>
          <p:cNvSpPr txBox="1"/>
          <p:nvPr/>
        </p:nvSpPr>
        <p:spPr>
          <a:xfrm>
            <a:off x="349370" y="2201775"/>
            <a:ext cx="4408098" cy="3046988"/>
          </a:xfrm>
          <a:prstGeom prst="rect">
            <a:avLst/>
          </a:prstGeom>
          <a:noFill/>
        </p:spPr>
        <p:txBody>
          <a:bodyPr wrap="square" rtlCol="0">
            <a:spAutoFit/>
          </a:bodyPr>
          <a:lstStyle/>
          <a:p>
            <a:pPr algn="ctr"/>
            <a:r>
              <a:rPr lang="es-ES" sz="4800" dirty="0">
                <a:latin typeface="Bahnschrift SemiCondensed" panose="020B0502040204020203" pitchFamily="34" charset="0"/>
              </a:rPr>
              <a:t>¿Qué responsabilidad da Dios a los redimidos?</a:t>
            </a:r>
            <a:endParaRPr lang="es-DO" sz="4800" dirty="0">
              <a:latin typeface="Bahnschrift SemiCondensed" panose="020B0502040204020203" pitchFamily="34" charset="0"/>
            </a:endParaRPr>
          </a:p>
        </p:txBody>
      </p:sp>
      <p:sp>
        <p:nvSpPr>
          <p:cNvPr id="5" name="CuadroTexto 4">
            <a:extLst>
              <a:ext uri="{FF2B5EF4-FFF2-40B4-BE49-F238E27FC236}">
                <a16:creationId xmlns:a16="http://schemas.microsoft.com/office/drawing/2014/main" id="{D74FCA29-A439-AF59-8545-F50B992C23B6}"/>
              </a:ext>
            </a:extLst>
          </p:cNvPr>
          <p:cNvSpPr txBox="1"/>
          <p:nvPr/>
        </p:nvSpPr>
        <p:spPr>
          <a:xfrm>
            <a:off x="5477774" y="681487"/>
            <a:ext cx="6521569" cy="4247317"/>
          </a:xfrm>
          <a:prstGeom prst="rect">
            <a:avLst/>
          </a:prstGeom>
          <a:noFill/>
        </p:spPr>
        <p:txBody>
          <a:bodyPr wrap="square" rtlCol="0">
            <a:spAutoFit/>
          </a:bodyPr>
          <a:lstStyle/>
          <a:p>
            <a:pPr algn="ctr"/>
            <a:r>
              <a:rPr lang="es-ES" sz="5400" dirty="0">
                <a:solidFill>
                  <a:schemeClr val="bg2"/>
                </a:solidFill>
                <a:latin typeface="Bahnschrift SemiCondensed" panose="020B0502040204020203" pitchFamily="34" charset="0"/>
              </a:rPr>
              <a:t>Ser sus voceros en favor de un mundo caído, predicando su Evangelio para salvación.</a:t>
            </a:r>
          </a:p>
        </p:txBody>
      </p:sp>
      <p:sp>
        <p:nvSpPr>
          <p:cNvPr id="6" name="CuadroTexto 5">
            <a:extLst>
              <a:ext uri="{FF2B5EF4-FFF2-40B4-BE49-F238E27FC236}">
                <a16:creationId xmlns:a16="http://schemas.microsoft.com/office/drawing/2014/main" id="{FC55C13C-CECC-2EC9-2327-1C5B76445C37}"/>
              </a:ext>
            </a:extLst>
          </p:cNvPr>
          <p:cNvSpPr txBox="1"/>
          <p:nvPr/>
        </p:nvSpPr>
        <p:spPr>
          <a:xfrm>
            <a:off x="2182483" y="907118"/>
            <a:ext cx="370936" cy="646331"/>
          </a:xfrm>
          <a:prstGeom prst="rect">
            <a:avLst/>
          </a:prstGeom>
          <a:noFill/>
        </p:spPr>
        <p:txBody>
          <a:bodyPr wrap="square" rtlCol="0">
            <a:spAutoFit/>
          </a:bodyPr>
          <a:lstStyle/>
          <a:p>
            <a:r>
              <a:rPr lang="es-DO" sz="3600" dirty="0">
                <a:solidFill>
                  <a:schemeClr val="accent6"/>
                </a:solidFill>
              </a:rPr>
              <a:t>4</a:t>
            </a:r>
          </a:p>
        </p:txBody>
      </p:sp>
    </p:spTree>
    <p:extLst>
      <p:ext uri="{BB962C8B-B14F-4D97-AF65-F5344CB8AC3E}">
        <p14:creationId xmlns:p14="http://schemas.microsoft.com/office/powerpoint/2010/main" val="217602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43F7B-2841-4F7B-5126-98BCCDA7AD6C}"/>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8874E465-37A4-E5BF-4B00-12086D46875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F93726E-0D6A-A5C0-45AE-88AEB62430DF}"/>
              </a:ext>
            </a:extLst>
          </p:cNvPr>
          <p:cNvSpPr txBox="1"/>
          <p:nvPr/>
        </p:nvSpPr>
        <p:spPr>
          <a:xfrm>
            <a:off x="271731" y="27407"/>
            <a:ext cx="9816861" cy="6001643"/>
          </a:xfrm>
          <a:prstGeom prst="rect">
            <a:avLst/>
          </a:prstGeom>
          <a:noFill/>
        </p:spPr>
        <p:txBody>
          <a:bodyPr wrap="square" rtlCol="0">
            <a:spAutoFit/>
          </a:bodyPr>
          <a:lstStyle/>
          <a:p>
            <a:r>
              <a:rPr lang="es-ES" sz="4800" dirty="0">
                <a:solidFill>
                  <a:schemeClr val="bg1"/>
                </a:solidFill>
                <a:latin typeface="Bahnschrift SemiCondensed" panose="020B0502040204020203" pitchFamily="34" charset="0"/>
              </a:rPr>
              <a:t>Sal. 51: 13-15</a:t>
            </a:r>
          </a:p>
          <a:p>
            <a:r>
              <a:rPr lang="es-ES" sz="4800" dirty="0">
                <a:solidFill>
                  <a:schemeClr val="bg1"/>
                </a:solidFill>
                <a:latin typeface="Bahnschrift SemiCondensed" panose="020B0502040204020203" pitchFamily="34" charset="0"/>
              </a:rPr>
              <a:t>Entonces enseñaré a los transgresores tus caminos, Y los pecadores se convertirán a ti. 14 Líbrame de homicidios, oh Dios, Dios de mi salvación; Cantará mi lengua tu justicia. 15 Señor, </a:t>
            </a:r>
            <a:r>
              <a:rPr lang="es-ES" sz="4800" dirty="0">
                <a:solidFill>
                  <a:schemeClr val="accent6"/>
                </a:solidFill>
                <a:latin typeface="Bahnschrift SemiCondensed" panose="020B0502040204020203" pitchFamily="34" charset="0"/>
              </a:rPr>
              <a:t>abre mis labios, Y publicará mi boca tu alabanza</a:t>
            </a:r>
            <a:r>
              <a:rPr lang="es-ES" sz="4800" dirty="0">
                <a:solidFill>
                  <a:schemeClr val="bg1"/>
                </a:solidFill>
                <a:latin typeface="Bahnschrift SemiCondensed" panose="020B0502040204020203" pitchFamily="34" charset="0"/>
              </a:rPr>
              <a:t>.</a:t>
            </a:r>
            <a:endParaRPr lang="es-DO" sz="48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29238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8432-8F15-DBB4-9E91-D090898E8122}"/>
            </a:ext>
          </a:extLst>
        </p:cNvPr>
        <p:cNvGrpSpPr/>
        <p:nvPr/>
      </p:nvGrpSpPr>
      <p:grpSpPr>
        <a:xfrm>
          <a:off x="0" y="0"/>
          <a:ext cx="0" cy="0"/>
          <a:chOff x="0" y="0"/>
          <a:chExt cx="0" cy="0"/>
        </a:xfrm>
      </p:grpSpPr>
      <p:pic>
        <p:nvPicPr>
          <p:cNvPr id="3" name="Imagen 2" descr="3">
            <a:extLst>
              <a:ext uri="{FF2B5EF4-FFF2-40B4-BE49-F238E27FC236}">
                <a16:creationId xmlns:a16="http://schemas.microsoft.com/office/drawing/2014/main" id="{3F02A61E-64D0-1FB6-9613-CD507B4E7CAC}"/>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73534178-BCBA-B949-4344-B73F0DEA2CE5}"/>
              </a:ext>
            </a:extLst>
          </p:cNvPr>
          <p:cNvSpPr txBox="1"/>
          <p:nvPr/>
        </p:nvSpPr>
        <p:spPr>
          <a:xfrm>
            <a:off x="208547" y="27407"/>
            <a:ext cx="9880045" cy="6555641"/>
          </a:xfrm>
          <a:prstGeom prst="rect">
            <a:avLst/>
          </a:prstGeom>
          <a:noFill/>
        </p:spPr>
        <p:txBody>
          <a:bodyPr wrap="square" rtlCol="0">
            <a:spAutoFit/>
          </a:bodyPr>
          <a:lstStyle/>
          <a:p>
            <a:r>
              <a:rPr lang="es-ES" sz="6000" dirty="0">
                <a:solidFill>
                  <a:schemeClr val="bg1"/>
                </a:solidFill>
                <a:latin typeface="Bahnschrift SemiCondensed" panose="020B0502040204020203" pitchFamily="34" charset="0"/>
              </a:rPr>
              <a:t>Ap. 14:6</a:t>
            </a:r>
          </a:p>
          <a:p>
            <a:r>
              <a:rPr lang="es-ES" sz="6000" dirty="0">
                <a:solidFill>
                  <a:schemeClr val="bg1"/>
                </a:solidFill>
                <a:latin typeface="Bahnschrift SemiCondensed" panose="020B0502040204020203" pitchFamily="34" charset="0"/>
              </a:rPr>
              <a:t>Vi volar por en medio del cielo a otro ángel, que tenía </a:t>
            </a:r>
            <a:r>
              <a:rPr lang="es-ES" sz="6000" dirty="0">
                <a:solidFill>
                  <a:schemeClr val="accent6"/>
                </a:solidFill>
                <a:latin typeface="Bahnschrift SemiCondensed" panose="020B0502040204020203" pitchFamily="34" charset="0"/>
              </a:rPr>
              <a:t>el evangelio eterno para predicarlo </a:t>
            </a:r>
            <a:r>
              <a:rPr lang="es-ES" sz="6000" dirty="0">
                <a:solidFill>
                  <a:schemeClr val="bg1"/>
                </a:solidFill>
                <a:latin typeface="Bahnschrift SemiCondensed" panose="020B0502040204020203" pitchFamily="34" charset="0"/>
              </a:rPr>
              <a:t>a los moradores de la tierra, a toda nación, tribu, lengua y pueblo,</a:t>
            </a:r>
            <a:endParaRPr lang="es-DO" sz="6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718674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ADC9-DF9D-B44A-2E7C-71CD42A84EAD}"/>
            </a:ext>
          </a:extLst>
        </p:cNvPr>
        <p:cNvGrpSpPr/>
        <p:nvPr/>
      </p:nvGrpSpPr>
      <p:grpSpPr>
        <a:xfrm>
          <a:off x="0" y="0"/>
          <a:ext cx="0" cy="0"/>
          <a:chOff x="0" y="0"/>
          <a:chExt cx="0" cy="0"/>
        </a:xfrm>
      </p:grpSpPr>
      <p:pic>
        <p:nvPicPr>
          <p:cNvPr id="3" name="Imagen 2" descr="4">
            <a:extLst>
              <a:ext uri="{FF2B5EF4-FFF2-40B4-BE49-F238E27FC236}">
                <a16:creationId xmlns:a16="http://schemas.microsoft.com/office/drawing/2014/main" id="{1E504053-2DE2-58D6-04DA-32F523D4044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A509F747-DFDA-E26C-0F12-0C6C96DCFF51}"/>
              </a:ext>
            </a:extLst>
          </p:cNvPr>
          <p:cNvSpPr txBox="1"/>
          <p:nvPr/>
        </p:nvSpPr>
        <p:spPr>
          <a:xfrm>
            <a:off x="2165230" y="385616"/>
            <a:ext cx="974785" cy="646331"/>
          </a:xfrm>
          <a:prstGeom prst="rect">
            <a:avLst/>
          </a:prstGeom>
          <a:noFill/>
        </p:spPr>
        <p:txBody>
          <a:bodyPr wrap="square" rtlCol="0">
            <a:spAutoFit/>
          </a:bodyPr>
          <a:lstStyle/>
          <a:p>
            <a:pPr algn="ctr"/>
            <a:r>
              <a:rPr lang="es-DO" sz="3600" dirty="0"/>
              <a:t>D</a:t>
            </a:r>
          </a:p>
        </p:txBody>
      </p:sp>
      <p:sp>
        <p:nvSpPr>
          <p:cNvPr id="5" name="CuadroTexto 4">
            <a:extLst>
              <a:ext uri="{FF2B5EF4-FFF2-40B4-BE49-F238E27FC236}">
                <a16:creationId xmlns:a16="http://schemas.microsoft.com/office/drawing/2014/main" id="{9AE494A1-22D1-954D-46F1-75481421FEFB}"/>
              </a:ext>
            </a:extLst>
          </p:cNvPr>
          <p:cNvSpPr txBox="1"/>
          <p:nvPr/>
        </p:nvSpPr>
        <p:spPr>
          <a:xfrm>
            <a:off x="4732118" y="257277"/>
            <a:ext cx="7323826" cy="5632311"/>
          </a:xfrm>
          <a:prstGeom prst="rect">
            <a:avLst/>
          </a:prstGeom>
          <a:noFill/>
        </p:spPr>
        <p:txBody>
          <a:bodyPr wrap="square" rtlCol="0">
            <a:spAutoFit/>
          </a:bodyPr>
          <a:lstStyle/>
          <a:p>
            <a:pPr algn="ctr"/>
            <a:r>
              <a:rPr lang="es-ES" sz="4000">
                <a:solidFill>
                  <a:schemeClr val="bg1"/>
                </a:solidFill>
                <a:latin typeface="Bahnschrift SemiCondensed" panose="020B0502040204020203" pitchFamily="34" charset="0"/>
              </a:rPr>
              <a:t>“Si estamos revestidos de la justicia de Cristo y rebosamos de gozo por la presencia de su Espíritu, no podremos guardar silencio. Si hemos gustado y visto que el Señor es bueno, tendremos algo que decir. Como Felipe cuando encontró al Salvador, invitaremos a otros a ir a él” EGW, El Camino a Cristo.</a:t>
            </a:r>
            <a:endParaRPr lang="es-DO" sz="4000" dirty="0">
              <a:solidFill>
                <a:schemeClr val="bg1"/>
              </a:solidFill>
              <a:latin typeface="Bahnschrift SemiCondensed" panose="020B0502040204020203" pitchFamily="34" charset="0"/>
            </a:endParaRPr>
          </a:p>
        </p:txBody>
      </p:sp>
    </p:spTree>
    <p:extLst>
      <p:ext uri="{BB962C8B-B14F-4D97-AF65-F5344CB8AC3E}">
        <p14:creationId xmlns:p14="http://schemas.microsoft.com/office/powerpoint/2010/main" val="2629555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8F6EDB1B-A371-8E36-3B1A-EEA2AC4C765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F1D9ED52-BF1E-60A3-63C7-ADF37B46321A}"/>
              </a:ext>
            </a:extLst>
          </p:cNvPr>
          <p:cNvSpPr txBox="1"/>
          <p:nvPr/>
        </p:nvSpPr>
        <p:spPr>
          <a:xfrm>
            <a:off x="6757207" y="814476"/>
            <a:ext cx="4994695" cy="5078313"/>
          </a:xfrm>
          <a:prstGeom prst="rect">
            <a:avLst/>
          </a:prstGeom>
          <a:noFill/>
        </p:spPr>
        <p:txBody>
          <a:bodyPr wrap="square" rtlCol="0">
            <a:spAutoFit/>
          </a:bodyPr>
          <a:lstStyle/>
          <a:p>
            <a:pPr algn="ctr"/>
            <a:r>
              <a:rPr lang="es-ES" sz="5400" dirty="0">
                <a:solidFill>
                  <a:schemeClr val="tx2">
                    <a:lumMod val="10000"/>
                  </a:schemeClr>
                </a:solidFill>
                <a:latin typeface="Bahnschrift SemiCondensed" panose="020B0502040204020203" pitchFamily="34" charset="0"/>
              </a:rPr>
              <a:t>¿Quieres que la gloria de Dios alumbre tu corazón para predicar su Evangelio?</a:t>
            </a:r>
            <a:endParaRPr lang="es-DO" sz="5400" dirty="0">
              <a:solidFill>
                <a:schemeClr val="tx2">
                  <a:lumMod val="10000"/>
                </a:schemeClr>
              </a:solidFill>
              <a:latin typeface="Bahnschrift SemiCondensed" panose="020B0502040204020203" pitchFamily="34" charset="0"/>
            </a:endParaRPr>
          </a:p>
        </p:txBody>
      </p:sp>
    </p:spTree>
    <p:extLst>
      <p:ext uri="{BB962C8B-B14F-4D97-AF65-F5344CB8AC3E}">
        <p14:creationId xmlns:p14="http://schemas.microsoft.com/office/powerpoint/2010/main" val="41656101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1039</Words>
  <Application>Microsoft Office PowerPoint</Application>
  <PresentationFormat>Widescreen</PresentationFormat>
  <Paragraphs>61</Paragraphs>
  <Slides>21</Slides>
  <Notes>0</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21</vt:i4>
      </vt:variant>
    </vt:vector>
  </HeadingPairs>
  <TitlesOfParts>
    <vt:vector size="31" baseType="lpstr">
      <vt:lpstr>Aptos</vt:lpstr>
      <vt:lpstr>Aptos Display</vt:lpstr>
      <vt:lpstr>Arial</vt:lpstr>
      <vt:lpstr>Bahnschrift SemiCondensed</vt:lpstr>
      <vt:lpstr>Calibri</vt:lpstr>
      <vt:lpstr>Microsoft Sans Serif</vt:lpstr>
      <vt:lpstr>Poppins</vt:lpstr>
      <vt:lpstr>TAN Meringue</vt:lpstr>
      <vt:lpstr>Tema de Office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jose ferreira Neto</cp:lastModifiedBy>
  <cp:revision>11</cp:revision>
  <dcterms:created xsi:type="dcterms:W3CDTF">2025-03-29T02:32:59Z</dcterms:created>
  <dcterms:modified xsi:type="dcterms:W3CDTF">2025-05-17T19:23:43Z</dcterms:modified>
</cp:coreProperties>
</file>