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6565" r:id="rId1"/>
    <p:sldMasterId id="2147486578" r:id="rId2"/>
  </p:sldMasterIdLst>
  <p:notesMasterIdLst>
    <p:notesMasterId r:id="rId24"/>
  </p:notesMasterIdLst>
  <p:handoutMasterIdLst>
    <p:handoutMasterId r:id="rId25"/>
  </p:handoutMasterIdLst>
  <p:sldIdLst>
    <p:sldId id="2889" r:id="rId3"/>
    <p:sldId id="3156" r:id="rId4"/>
    <p:sldId id="3067" r:id="rId5"/>
    <p:sldId id="3090" r:id="rId6"/>
    <p:sldId id="2753" r:id="rId7"/>
    <p:sldId id="2196" r:id="rId8"/>
    <p:sldId id="2915" r:id="rId9"/>
    <p:sldId id="3159" r:id="rId10"/>
    <p:sldId id="3160" r:id="rId11"/>
    <p:sldId id="3118" r:id="rId12"/>
    <p:sldId id="629" r:id="rId13"/>
    <p:sldId id="3161" r:id="rId14"/>
    <p:sldId id="3162" r:id="rId15"/>
    <p:sldId id="3120" r:id="rId16"/>
    <p:sldId id="3121" r:id="rId17"/>
    <p:sldId id="3122" r:id="rId18"/>
    <p:sldId id="2816" r:id="rId19"/>
    <p:sldId id="2885" r:id="rId20"/>
    <p:sldId id="2031" r:id="rId21"/>
    <p:sldId id="2973" r:id="rId22"/>
    <p:sldId id="2975" r:id="rId23"/>
  </p:sldIdLst>
  <p:sldSz cx="9144000" cy="6858000" type="screen4x3"/>
  <p:notesSz cx="7102475" cy="9388475"/>
  <p:defaultTextStyle>
    <a:defPPr>
      <a:defRPr lang="en-US"/>
    </a:defPPr>
    <a:lvl1pPr algn="l" rtl="0" fontAlgn="base">
      <a:spcBef>
        <a:spcPct val="0"/>
      </a:spcBef>
      <a:spcAft>
        <a:spcPct val="0"/>
      </a:spcAft>
      <a:defRPr kern="1200">
        <a:solidFill>
          <a:schemeClr val="folHlink"/>
        </a:solidFill>
        <a:latin typeface="Arial" charset="0"/>
        <a:ea typeface="+mn-ea"/>
        <a:cs typeface="Arial" charset="0"/>
      </a:defRPr>
    </a:lvl1pPr>
    <a:lvl2pPr marL="457200" algn="l" rtl="0" fontAlgn="base">
      <a:spcBef>
        <a:spcPct val="0"/>
      </a:spcBef>
      <a:spcAft>
        <a:spcPct val="0"/>
      </a:spcAft>
      <a:defRPr kern="1200">
        <a:solidFill>
          <a:schemeClr val="folHlink"/>
        </a:solidFill>
        <a:latin typeface="Arial" charset="0"/>
        <a:ea typeface="+mn-ea"/>
        <a:cs typeface="Arial" charset="0"/>
      </a:defRPr>
    </a:lvl2pPr>
    <a:lvl3pPr marL="914400" algn="l" rtl="0" fontAlgn="base">
      <a:spcBef>
        <a:spcPct val="0"/>
      </a:spcBef>
      <a:spcAft>
        <a:spcPct val="0"/>
      </a:spcAft>
      <a:defRPr kern="1200">
        <a:solidFill>
          <a:schemeClr val="folHlink"/>
        </a:solidFill>
        <a:latin typeface="Arial" charset="0"/>
        <a:ea typeface="+mn-ea"/>
        <a:cs typeface="Arial" charset="0"/>
      </a:defRPr>
    </a:lvl3pPr>
    <a:lvl4pPr marL="1371600" algn="l" rtl="0" fontAlgn="base">
      <a:spcBef>
        <a:spcPct val="0"/>
      </a:spcBef>
      <a:spcAft>
        <a:spcPct val="0"/>
      </a:spcAft>
      <a:defRPr kern="1200">
        <a:solidFill>
          <a:schemeClr val="folHlink"/>
        </a:solidFill>
        <a:latin typeface="Arial" charset="0"/>
        <a:ea typeface="+mn-ea"/>
        <a:cs typeface="Arial" charset="0"/>
      </a:defRPr>
    </a:lvl4pPr>
    <a:lvl5pPr marL="1828800" algn="l" rtl="0" fontAlgn="base">
      <a:spcBef>
        <a:spcPct val="0"/>
      </a:spcBef>
      <a:spcAft>
        <a:spcPct val="0"/>
      </a:spcAft>
      <a:defRPr kern="1200">
        <a:solidFill>
          <a:schemeClr val="folHlink"/>
        </a:solidFill>
        <a:latin typeface="Arial" charset="0"/>
        <a:ea typeface="+mn-ea"/>
        <a:cs typeface="Arial" charset="0"/>
      </a:defRPr>
    </a:lvl5pPr>
    <a:lvl6pPr marL="2286000" algn="l" defTabSz="914400" rtl="0" eaLnBrk="1" latinLnBrk="0" hangingPunct="1">
      <a:defRPr kern="1200">
        <a:solidFill>
          <a:schemeClr val="folHlink"/>
        </a:solidFill>
        <a:latin typeface="Arial" charset="0"/>
        <a:ea typeface="+mn-ea"/>
        <a:cs typeface="Arial" charset="0"/>
      </a:defRPr>
    </a:lvl6pPr>
    <a:lvl7pPr marL="2743200" algn="l" defTabSz="914400" rtl="0" eaLnBrk="1" latinLnBrk="0" hangingPunct="1">
      <a:defRPr kern="1200">
        <a:solidFill>
          <a:schemeClr val="folHlink"/>
        </a:solidFill>
        <a:latin typeface="Arial" charset="0"/>
        <a:ea typeface="+mn-ea"/>
        <a:cs typeface="Arial" charset="0"/>
      </a:defRPr>
    </a:lvl7pPr>
    <a:lvl8pPr marL="3200400" algn="l" defTabSz="914400" rtl="0" eaLnBrk="1" latinLnBrk="0" hangingPunct="1">
      <a:defRPr kern="1200">
        <a:solidFill>
          <a:schemeClr val="folHlink"/>
        </a:solidFill>
        <a:latin typeface="Arial" charset="0"/>
        <a:ea typeface="+mn-ea"/>
        <a:cs typeface="Arial" charset="0"/>
      </a:defRPr>
    </a:lvl8pPr>
    <a:lvl9pPr marL="3657600" algn="l" defTabSz="914400" rtl="0" eaLnBrk="1" latinLnBrk="0" hangingPunct="1">
      <a:defRPr kern="1200">
        <a:solidFill>
          <a:schemeClr val="folHlink"/>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7">
          <p15:clr>
            <a:srgbClr val="A4A3A4"/>
          </p15:clr>
        </p15:guide>
        <p15:guide id="2" pos="223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nneth McNulty" initials="KM" lastIdx="2" clrIdx="0">
    <p:extLst>
      <p:ext uri="{19B8F6BF-5375-455C-9EA6-DF929625EA0E}">
        <p15:presenceInfo xmlns:p15="http://schemas.microsoft.com/office/powerpoint/2012/main" userId="6299ae2126c195a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C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064" autoAdjust="0"/>
    <p:restoredTop sz="71850" autoAdjust="0"/>
  </p:normalViewPr>
  <p:slideViewPr>
    <p:cSldViewPr>
      <p:cViewPr varScale="1">
        <p:scale>
          <a:sx n="42" d="100"/>
          <a:sy n="42" d="100"/>
        </p:scale>
        <p:origin x="1728" y="270"/>
      </p:cViewPr>
      <p:guideLst>
        <p:guide orient="horz" pos="2160"/>
        <p:guide pos="2880"/>
      </p:guideLst>
    </p:cSldViewPr>
  </p:slideViewPr>
  <p:outlineViewPr>
    <p:cViewPr>
      <p:scale>
        <a:sx n="33" d="100"/>
        <a:sy n="33" d="100"/>
      </p:scale>
      <p:origin x="0" y="-3830"/>
    </p:cViewPr>
  </p:outlineViewPr>
  <p:notesTextViewPr>
    <p:cViewPr>
      <p:scale>
        <a:sx n="3" d="2"/>
        <a:sy n="3" d="2"/>
      </p:scale>
      <p:origin x="0" y="0"/>
    </p:cViewPr>
  </p:notesTextViewPr>
  <p:sorterViewPr>
    <p:cViewPr>
      <p:scale>
        <a:sx n="75" d="100"/>
        <a:sy n="75" d="100"/>
      </p:scale>
      <p:origin x="0" y="0"/>
    </p:cViewPr>
  </p:sorterViewPr>
  <p:notesViewPr>
    <p:cSldViewPr>
      <p:cViewPr varScale="1">
        <p:scale>
          <a:sx n="59" d="100"/>
          <a:sy n="59" d="100"/>
        </p:scale>
        <p:origin x="3254" y="82"/>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F6D812D-51F5-4FE5-A4A1-470FB017C6E3}"/>
              </a:ext>
            </a:extLst>
          </p:cNvPr>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E5ADB5A-D5F8-451A-BB34-B2E545868C1B}"/>
              </a:ext>
            </a:extLst>
          </p:cNvPr>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F929DFDA-FA1E-40FF-9956-D234420C2A14}" type="datetimeFigureOut">
              <a:rPr lang="en-US" smtClean="0"/>
              <a:t>5/16/2025</a:t>
            </a:fld>
            <a:endParaRPr lang="en-US" dirty="0"/>
          </a:p>
        </p:txBody>
      </p:sp>
      <p:sp>
        <p:nvSpPr>
          <p:cNvPr id="4" name="Footer Placeholder 3">
            <a:extLst>
              <a:ext uri="{FF2B5EF4-FFF2-40B4-BE49-F238E27FC236}">
                <a16:creationId xmlns:a16="http://schemas.microsoft.com/office/drawing/2014/main" id="{8D05B59C-FED4-4A56-80F0-C76A98CB748E}"/>
              </a:ext>
            </a:extLst>
          </p:cNvPr>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DCAAB61-4088-4F01-8AA0-695C9223DD7F}"/>
              </a:ext>
            </a:extLst>
          </p:cNvPr>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06CE996A-FB27-4801-A8E7-9EF22DFC39D1}" type="slidenum">
              <a:rPr lang="en-US" smtClean="0"/>
              <a:t>‹nº›</a:t>
            </a:fld>
            <a:endParaRPr lang="en-US" dirty="0"/>
          </a:p>
        </p:txBody>
      </p:sp>
    </p:spTree>
    <p:extLst>
      <p:ext uri="{BB962C8B-B14F-4D97-AF65-F5344CB8AC3E}">
        <p14:creationId xmlns:p14="http://schemas.microsoft.com/office/powerpoint/2010/main" val="22088947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39" name="Rectangle 3"/>
          <p:cNvSpPr>
            <a:spLocks noGrp="1" noChangeArrowheads="1"/>
          </p:cNvSpPr>
          <p:nvPr>
            <p:ph type="dt" idx="1"/>
          </p:nvPr>
        </p:nvSpPr>
        <p:spPr bwMode="auto">
          <a:xfrm>
            <a:off x="4023092"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lgn="r">
              <a:defRPr sz="1200">
                <a:solidFill>
                  <a:schemeClr val="tx1"/>
                </a:solidFill>
                <a:latin typeface="Arial" charset="0"/>
                <a:cs typeface="+mn-cs"/>
              </a:defRPr>
            </a:lvl1pPr>
          </a:lstStyle>
          <a:p>
            <a:pPr>
              <a:defRPr/>
            </a:pPr>
            <a:endParaRPr lang="en-US" dirty="0"/>
          </a:p>
        </p:txBody>
      </p:sp>
      <p:sp>
        <p:nvSpPr>
          <p:cNvPr id="32772" name="Rectangle 4"/>
          <p:cNvSpPr>
            <a:spLocks noGrp="1" noRot="1" noChangeAspect="1" noChangeArrowheads="1" noTextEdit="1"/>
          </p:cNvSpPr>
          <p:nvPr>
            <p:ph type="sldImg" idx="2"/>
          </p:nvPr>
        </p:nvSpPr>
        <p:spPr bwMode="auto">
          <a:xfrm>
            <a:off x="1204913" y="704850"/>
            <a:ext cx="4692650" cy="35194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710248" y="4459526"/>
            <a:ext cx="5681980" cy="4224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342" name="Rectangle 6"/>
          <p:cNvSpPr>
            <a:spLocks noGrp="1" noChangeArrowheads="1"/>
          </p:cNvSpPr>
          <p:nvPr>
            <p:ph type="ftr" sz="quarter" idx="4"/>
          </p:nvPr>
        </p:nvSpPr>
        <p:spPr bwMode="auto">
          <a:xfrm>
            <a:off x="0"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43" name="Rectangle 7"/>
          <p:cNvSpPr>
            <a:spLocks noGrp="1" noChangeArrowheads="1"/>
          </p:cNvSpPr>
          <p:nvPr>
            <p:ph type="sldNum" sz="quarter" idx="5"/>
          </p:nvPr>
        </p:nvSpPr>
        <p:spPr bwMode="auto">
          <a:xfrm>
            <a:off x="4023092"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lgn="r">
              <a:defRPr sz="1200">
                <a:solidFill>
                  <a:schemeClr val="tx1"/>
                </a:solidFill>
                <a:latin typeface="Arial" charset="0"/>
                <a:cs typeface="+mn-cs"/>
              </a:defRPr>
            </a:lvl1pPr>
          </a:lstStyle>
          <a:p>
            <a:pPr>
              <a:defRPr/>
            </a:pPr>
            <a:fld id="{8FA03DF1-0740-4641-8846-A13960E4BC68}" type="slidenum">
              <a:rPr lang="en-US"/>
              <a:pPr>
                <a:defRPr/>
              </a:pPr>
              <a:t>‹nº›</a:t>
            </a:fld>
            <a:endParaRPr lang="en-US" dirty="0"/>
          </a:p>
        </p:txBody>
      </p:sp>
    </p:spTree>
    <p:extLst>
      <p:ext uri="{BB962C8B-B14F-4D97-AF65-F5344CB8AC3E}">
        <p14:creationId xmlns:p14="http://schemas.microsoft.com/office/powerpoint/2010/main" val="17698823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a:t>
            </a:fld>
            <a:endParaRPr lang="en-US" dirty="0"/>
          </a:p>
        </p:txBody>
      </p:sp>
    </p:spTree>
    <p:extLst>
      <p:ext uri="{BB962C8B-B14F-4D97-AF65-F5344CB8AC3E}">
        <p14:creationId xmlns:p14="http://schemas.microsoft.com/office/powerpoint/2010/main" val="2288832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r>
              <a:rPr lang="en-US" b="1" dirty="0"/>
              <a:t>B2: </a:t>
            </a:r>
          </a:p>
          <a:p>
            <a:pPr marL="274320" indent="-274320"/>
            <a:r>
              <a:rPr lang="en-US" b="0" dirty="0"/>
              <a:t>1.  Whom shall </a:t>
            </a:r>
            <a:r>
              <a:rPr lang="en-US" b="1" u="sng" dirty="0"/>
              <a:t>I</a:t>
            </a:r>
            <a:r>
              <a:rPr lang="en-US" b="0" dirty="0"/>
              <a:t> send and who will go for </a:t>
            </a:r>
            <a:r>
              <a:rPr lang="en-US" b="1" u="sng" dirty="0"/>
              <a:t>us</a:t>
            </a:r>
            <a:r>
              <a:rPr lang="en-US" b="0" dirty="0"/>
              <a:t>?  </a:t>
            </a:r>
          </a:p>
          <a:p>
            <a:pPr marL="274320" indent="-274320"/>
            <a:r>
              <a:rPr lang="en-US" b="0" dirty="0"/>
              <a:t>2.  These two questions are obviously parallel.  </a:t>
            </a:r>
          </a:p>
          <a:p>
            <a:pPr marL="274320" indent="-274320"/>
            <a:r>
              <a:rPr lang="en-US" b="0" dirty="0"/>
              <a:t>3.  In the first God is singular and in the second He is plural.  </a:t>
            </a:r>
          </a:p>
          <a:p>
            <a:pPr marL="274320" indent="-274320"/>
            <a:endParaRPr lang="en-US" b="0" dirty="0"/>
          </a:p>
          <a:p>
            <a:pPr marL="274320" indent="-274320"/>
            <a:r>
              <a:rPr lang="en-US" b="1" dirty="0"/>
              <a:t>B3:</a:t>
            </a:r>
          </a:p>
          <a:p>
            <a:pPr marL="274320" indent="-274320"/>
            <a:r>
              <a:rPr lang="en-US" b="0" dirty="0"/>
              <a:t>1.  It implies that God exist as three persons but one God. </a:t>
            </a:r>
          </a:p>
          <a:p>
            <a:pPr marL="274320" indent="-274320"/>
            <a:r>
              <a:rPr lang="en-US" b="0" dirty="0"/>
              <a:t>2.  This is one more place in scripture that we can see God referring to Himself in the plural.</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1" dirty="0"/>
              <a:t>Genesis 1:26 NKJV</a:t>
            </a:r>
            <a:r>
              <a:rPr lang="en-US" b="0" dirty="0"/>
              <a:t> - Then God said, "Let </a:t>
            </a:r>
            <a:r>
              <a:rPr lang="en-US" b="1" dirty="0"/>
              <a:t>Us</a:t>
            </a:r>
            <a:r>
              <a:rPr lang="en-US" b="0" dirty="0"/>
              <a:t> make man in </a:t>
            </a:r>
            <a:r>
              <a:rPr lang="en-US" b="1" dirty="0"/>
              <a:t>Our</a:t>
            </a:r>
            <a:r>
              <a:rPr lang="en-US" b="0" dirty="0"/>
              <a:t> image, …“(us and our are plural)</a:t>
            </a:r>
          </a:p>
          <a:p>
            <a:pPr marL="274320" indent="-274320"/>
            <a:r>
              <a:rPr lang="en-US" b="0" dirty="0"/>
              <a:t>3.  And in the next verse: </a:t>
            </a:r>
          </a:p>
          <a:p>
            <a:pPr marL="274320" indent="-274320"/>
            <a:r>
              <a:rPr lang="en-US" b="1" dirty="0"/>
              <a:t>Genesis 1:27 NKJV</a:t>
            </a:r>
            <a:r>
              <a:rPr lang="en-US" b="0" dirty="0"/>
              <a:t> - So God created man in </a:t>
            </a:r>
            <a:r>
              <a:rPr lang="en-US" b="1" dirty="0"/>
              <a:t>His</a:t>
            </a:r>
            <a:r>
              <a:rPr lang="en-US" b="0" dirty="0"/>
              <a:t> own image; (his is singular)</a:t>
            </a:r>
          </a:p>
          <a:p>
            <a:pPr marL="274320" indent="-274320"/>
            <a:r>
              <a:rPr lang="en-US" b="0" dirty="0"/>
              <a:t>4.  When God confused the languages at Babel, He said,</a:t>
            </a:r>
          </a:p>
          <a:p>
            <a:pPr marL="274320" indent="-274320"/>
            <a:r>
              <a:rPr lang="en-US" b="1" dirty="0"/>
              <a:t>Genesis 11:7 NKJV</a:t>
            </a:r>
            <a:r>
              <a:rPr lang="en-US" b="0" dirty="0"/>
              <a:t> - "Come, let </a:t>
            </a:r>
            <a:r>
              <a:rPr lang="en-US" b="1" dirty="0"/>
              <a:t>Us</a:t>
            </a:r>
            <a:r>
              <a:rPr lang="en-US" b="0" dirty="0"/>
              <a:t> go down and there confuse their language,…</a:t>
            </a:r>
          </a:p>
          <a:p>
            <a:pPr marL="274320" indent="-274320"/>
            <a:r>
              <a:rPr lang="en-US" b="0" dirty="0"/>
              <a:t>5.  So Isaiah gives us one more instance where we see the godhead as plural rather than singular.</a:t>
            </a:r>
          </a:p>
          <a:p>
            <a:pPr marL="274320" indent="-274320"/>
            <a:endParaRPr lang="en-US" b="0" dirty="0"/>
          </a:p>
          <a:p>
            <a:pPr marL="274320" indent="-274320"/>
            <a:r>
              <a:rPr lang="en-US" b="1" dirty="0"/>
              <a:t>B4:</a:t>
            </a:r>
          </a:p>
          <a:p>
            <a:pPr marL="274320" indent="-274320"/>
            <a:r>
              <a:rPr lang="en-US" b="0" dirty="0"/>
              <a:t>[See notes on linked slide.]</a:t>
            </a:r>
          </a:p>
          <a:p>
            <a:pPr marL="274320" indent="-457200"/>
            <a:endParaRPr lang="en-US" b="1"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2</a:t>
            </a:fld>
            <a:endParaRPr lang="en-US" dirty="0"/>
          </a:p>
        </p:txBody>
      </p:sp>
    </p:spTree>
    <p:extLst>
      <p:ext uri="{BB962C8B-B14F-4D97-AF65-F5344CB8AC3E}">
        <p14:creationId xmlns:p14="http://schemas.microsoft.com/office/powerpoint/2010/main" val="1511412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3</a:t>
            </a:fld>
            <a:endParaRPr lang="en-US" dirty="0"/>
          </a:p>
        </p:txBody>
      </p:sp>
    </p:spTree>
    <p:extLst>
      <p:ext uri="{BB962C8B-B14F-4D97-AF65-F5344CB8AC3E}">
        <p14:creationId xmlns:p14="http://schemas.microsoft.com/office/powerpoint/2010/main" val="4279383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p>
          <a:p>
            <a:pPr marL="274320" indent="-274320"/>
            <a:r>
              <a:rPr lang="en-US" b="0" dirty="0"/>
              <a:t>[See notes on linked slide.]</a:t>
            </a:r>
          </a:p>
          <a:p>
            <a:pPr marL="274320" indent="-274320"/>
            <a:endParaRPr lang="en-US" b="0" dirty="0"/>
          </a:p>
          <a:p>
            <a:pPr marL="274320" indent="-274320"/>
            <a:r>
              <a:rPr lang="en-US" b="1" dirty="0"/>
              <a:t>B2:</a:t>
            </a:r>
          </a:p>
          <a:p>
            <a:pPr marL="274320" indent="-274320"/>
            <a:r>
              <a:rPr lang="en-US" b="0" dirty="0"/>
              <a:t>[See notes on linked slide.]</a:t>
            </a:r>
          </a:p>
          <a:p>
            <a:pPr marL="274320" indent="-274320"/>
            <a:endParaRPr lang="en-US" b="0" dirty="0"/>
          </a:p>
          <a:p>
            <a:pPr marL="274320" indent="-274320"/>
            <a:r>
              <a:rPr lang="en-US" b="1" dirty="0"/>
              <a:t>B3:</a:t>
            </a:r>
          </a:p>
          <a:p>
            <a:pPr marL="274320" indent="-274320"/>
            <a:r>
              <a:rPr lang="en-US" dirty="0"/>
              <a:t>1.  He said, “I am a man of unclean lips and I dwell in the midst of a people of unclean lips.”</a:t>
            </a:r>
          </a:p>
          <a:p>
            <a:pPr marL="274320" indent="-274320"/>
            <a:endParaRPr lang="en-US" dirty="0"/>
          </a:p>
          <a:p>
            <a:pPr marL="274320" indent="-274320"/>
            <a:r>
              <a:rPr lang="en-US" b="1" dirty="0"/>
              <a:t>B4:</a:t>
            </a:r>
          </a:p>
          <a:p>
            <a:pPr marL="274320" indent="-274320"/>
            <a:r>
              <a:rPr lang="en-US" dirty="0"/>
              <a:t>[See notes on linked slide.]</a:t>
            </a:r>
          </a:p>
          <a:p>
            <a:pPr marL="274320" indent="-274320"/>
            <a:endParaRPr lang="en-US" dirty="0"/>
          </a:p>
          <a:p>
            <a:pPr marL="274320" indent="-274320"/>
            <a:r>
              <a:rPr lang="en-US" b="1" dirty="0"/>
              <a:t>B5:</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dirty="0"/>
              <a:t>[See notes on linked slide.]</a:t>
            </a:r>
          </a:p>
          <a:p>
            <a:pPr marL="274320" indent="-274320"/>
            <a:endParaRPr lang="en-US" dirty="0"/>
          </a:p>
          <a:p>
            <a:pPr marL="274320" indent="-274320"/>
            <a:r>
              <a:rPr lang="en-US" dirty="0"/>
              <a:t>B6:</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dirty="0"/>
              <a:t>[See notes on linked slide.]</a:t>
            </a:r>
          </a:p>
          <a:p>
            <a:pPr marL="274320" indent="-274320"/>
            <a:endParaRPr lang="en-US" dirty="0"/>
          </a:p>
          <a:p>
            <a:pPr marL="274320" indent="-274320"/>
            <a:r>
              <a:rPr lang="en-US" dirty="0"/>
              <a:t>B7:</a:t>
            </a:r>
          </a:p>
          <a:p>
            <a:pPr marL="274320" indent="-274320"/>
            <a:r>
              <a:rPr lang="en-US" dirty="0"/>
              <a:t>1.  We too need our sins forgiven.  </a:t>
            </a:r>
          </a:p>
          <a:p>
            <a:pPr marL="274320" indent="-274320"/>
            <a:r>
              <a:rPr lang="en-US" dirty="0"/>
              <a:t>2.  We need to be justified and declared not guilty by having our sins laid on Christ and His righteousness laid on us.  </a:t>
            </a:r>
          </a:p>
          <a:p>
            <a:pPr marL="274320" indent="-274320"/>
            <a:r>
              <a:rPr lang="en-US" dirty="0"/>
              <a:t>3.  We need to be born of the Spirit with new life from above.  </a:t>
            </a:r>
          </a:p>
          <a:p>
            <a:pPr marL="274320" indent="-274320"/>
            <a:r>
              <a:rPr lang="en-US" dirty="0"/>
              <a:t>4.  Until we are born again, we are not ready to serve God.</a:t>
            </a:r>
          </a:p>
          <a:p>
            <a:pPr marL="274320" indent="-274320"/>
            <a:r>
              <a:rPr lang="en-US" dirty="0"/>
              <a:t>5.  If the baptism of the Spirit was essential for the apostles to be effective witnesses for Jesus, how much more is it essential for us?</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altLang="en-US" dirty="0"/>
              <a:t>6.  Our hope of salvation needs to rest on Christ, not on our good works.</a:t>
            </a:r>
          </a:p>
          <a:p>
            <a:pPr marL="731520" marR="0" lvl="1" indent="-274320" algn="l" defTabSz="914400" rtl="0" eaLnBrk="0" fontAlgn="base" latinLnBrk="0" hangingPunct="0">
              <a:lnSpc>
                <a:spcPct val="100000"/>
              </a:lnSpc>
              <a:spcBef>
                <a:spcPct val="30000"/>
              </a:spcBef>
              <a:spcAft>
                <a:spcPct val="0"/>
              </a:spcAft>
              <a:buClrTx/>
              <a:buSzTx/>
              <a:buFontTx/>
              <a:buNone/>
              <a:tabLst/>
              <a:defRPr/>
            </a:pPr>
            <a:r>
              <a:rPr lang="en-US" altLang="en-US" dirty="0"/>
              <a:t>“My hope is built on nothing less than Jesus’ blood and righteousness.  I dare not trust the sweetest frame but wholly lean on Jesus’ name.  On Christ the solid Rock I stand all other ground is sinking sand.  All other ground is sinking sand.”</a:t>
            </a:r>
          </a:p>
          <a:p>
            <a:pPr marL="274320" indent="-274320"/>
            <a:endParaRPr lang="en-US" dirty="0"/>
          </a:p>
          <a:p>
            <a:pPr marL="274320" indent="-274320"/>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225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p>
          <a:p>
            <a:pPr marL="274320" indent="-274320"/>
            <a:r>
              <a:rPr lang="en-US" b="0" dirty="0"/>
              <a:t>[See notes on linked slide.]</a:t>
            </a:r>
          </a:p>
          <a:p>
            <a:pPr marL="274320" indent="-274320"/>
            <a:endParaRPr lang="en-US" b="0" dirty="0"/>
          </a:p>
          <a:p>
            <a:pPr marL="274320" indent="-274320"/>
            <a:r>
              <a:rPr lang="en-US" b="1" dirty="0"/>
              <a:t>B2:</a:t>
            </a:r>
          </a:p>
          <a:p>
            <a:pPr marL="274320" indent="-274320"/>
            <a:r>
              <a:rPr lang="en-US" b="0" dirty="0"/>
              <a:t>[See notes on linked slide.]</a:t>
            </a:r>
          </a:p>
          <a:p>
            <a:pPr marL="274320" indent="-274320"/>
            <a:endParaRPr lang="en-US" b="0" dirty="0"/>
          </a:p>
          <a:p>
            <a:pPr marL="274320" indent="-274320"/>
            <a:r>
              <a:rPr lang="en-US" b="1" dirty="0"/>
              <a:t>B3:</a:t>
            </a:r>
          </a:p>
          <a:p>
            <a:pPr marL="274320" indent="-274320"/>
            <a:r>
              <a:rPr lang="en-US" b="0" dirty="0"/>
              <a:t>[See notes on linked slide.]</a:t>
            </a:r>
          </a:p>
          <a:p>
            <a:pPr marL="274320" indent="-457200"/>
            <a:endParaRPr lang="en-US" b="0" dirty="0"/>
          </a:p>
          <a:p>
            <a:pPr marL="274320" indent="-457200"/>
            <a:r>
              <a:rPr lang="en-US" b="1" dirty="0"/>
              <a:t>B4:</a:t>
            </a:r>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b="0" dirty="0"/>
              <a:t>[See notes on linked slide.]</a:t>
            </a:r>
          </a:p>
          <a:p>
            <a:pPr marL="274320" indent="-457200"/>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5739584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dirty="0"/>
              <a:t>[See notes on linked slide.]</a:t>
            </a:r>
          </a:p>
          <a:p>
            <a:pPr marL="274320" indent="-274320"/>
            <a:endParaRPr lang="en-US" dirty="0"/>
          </a:p>
          <a:p>
            <a:pPr marL="274320" indent="-274320"/>
            <a:r>
              <a:rPr lang="en-US" b="1" dirty="0"/>
              <a:t>B2:</a:t>
            </a:r>
          </a:p>
          <a:p>
            <a:pPr marL="274320" indent="-274320"/>
            <a:r>
              <a:rPr lang="en-US" dirty="0"/>
              <a:t>[See notes on linked slide.]</a:t>
            </a:r>
          </a:p>
          <a:p>
            <a:pPr marL="274320" indent="-274320"/>
            <a:endParaRPr lang="en-US" dirty="0"/>
          </a:p>
          <a:p>
            <a:pPr marL="274320" indent="-274320"/>
            <a:r>
              <a:rPr lang="en-US" b="1" dirty="0"/>
              <a:t>B3:</a:t>
            </a:r>
          </a:p>
          <a:p>
            <a:pPr marL="274320" indent="-274320"/>
            <a:r>
              <a:rPr lang="en-US" dirty="0"/>
              <a:t>[See notes on linked slide.]</a:t>
            </a:r>
          </a:p>
          <a:p>
            <a:pPr marL="274320" indent="-274320"/>
            <a:endParaRPr lang="en-US" dirty="0"/>
          </a:p>
          <a:p>
            <a:pPr marL="274320" indent="-274320"/>
            <a:endParaRPr lang="en-US" dirty="0"/>
          </a:p>
          <a:p>
            <a:pPr marL="274320" indent="-274320"/>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A03DF1-0740-4641-8846-A13960E4BC68}" type="slidenum">
              <a:rPr kumimoji="0" lang="en-US" sz="1800" b="0" i="0" u="none" strike="noStrike" kern="0" cap="none" spc="0" normalizeH="0" baseline="0" noProof="0" smtClean="0">
                <a:ln>
                  <a:noFill/>
                </a:ln>
                <a:solidFill>
                  <a:sysClr val="windowText" lastClr="000000"/>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800" b="0" i="0" u="none" strike="noStrike" kern="0" cap="none" spc="0" normalizeH="0" baseline="0" noProof="0" dirty="0">
              <a:ln>
                <a:noFill/>
              </a:ln>
              <a:solidFill>
                <a:sysClr val="windowText" lastClr="000000"/>
              </a:solidFill>
              <a:effectLst/>
              <a:uLnTx/>
              <a:uFillTx/>
              <a:latin typeface="Arial" charset="0"/>
              <a:ea typeface="+mn-ea"/>
              <a:cs typeface="+mn-cs"/>
            </a:endParaRPr>
          </a:p>
        </p:txBody>
      </p:sp>
    </p:spTree>
    <p:extLst>
      <p:ext uri="{BB962C8B-B14F-4D97-AF65-F5344CB8AC3E}">
        <p14:creationId xmlns:p14="http://schemas.microsoft.com/office/powerpoint/2010/main" val="755064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0903277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88C43-A5A7-7F50-203D-0B169EEA2D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AA0043-D596-9E8B-F863-DB532FABE6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53ECAC-82E4-6AEC-8770-FF3DF7C78E8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30752F2-7D19-7420-2F8C-78F944D00DB9}"/>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8959739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26286-5CEB-A5DC-F80B-413401387F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CFE37E-EF5A-9408-ABFE-BB7CFD4115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CA1F0C-7B57-B56A-B9A2-0544C5238C51}"/>
              </a:ext>
            </a:extLst>
          </p:cNvPr>
          <p:cNvSpPr>
            <a:spLocks noGrp="1"/>
          </p:cNvSpPr>
          <p:nvPr>
            <p:ph type="body" idx="1"/>
          </p:nvPr>
        </p:nvSpPr>
        <p:spPr/>
        <p:txBody>
          <a:bodyPr/>
          <a:lstStyle/>
          <a:p>
            <a:pPr marL="0" indent="0">
              <a:buFontTx/>
              <a:buNone/>
            </a:pPr>
            <a:endParaRPr lang="en-US" dirty="0"/>
          </a:p>
        </p:txBody>
      </p:sp>
      <p:sp>
        <p:nvSpPr>
          <p:cNvPr id="4" name="Slide Number Placeholder 3">
            <a:extLst>
              <a:ext uri="{FF2B5EF4-FFF2-40B4-BE49-F238E27FC236}">
                <a16:creationId xmlns:a16="http://schemas.microsoft.com/office/drawing/2014/main" id="{D8BD811E-F6FE-EBBF-D285-C073F4F96D24}"/>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784008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8AC8EBC-2397-47E1-952A-8B4464872471}"/>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72CB98-8A5A-4FED-BDA0-C6AEDED91154}"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627138" name="Rectangle 2">
            <a:extLst>
              <a:ext uri="{FF2B5EF4-FFF2-40B4-BE49-F238E27FC236}">
                <a16:creationId xmlns:a16="http://schemas.microsoft.com/office/drawing/2014/main" id="{AB0658E2-5FC7-45EF-897B-DD4D69C8EFC8}"/>
              </a:ext>
            </a:extLst>
          </p:cNvPr>
          <p:cNvSpPr>
            <a:spLocks noGrp="1" noRot="1" noChangeAspect="1" noChangeArrowheads="1" noTextEdit="1"/>
          </p:cNvSpPr>
          <p:nvPr>
            <p:ph type="sldImg"/>
          </p:nvPr>
        </p:nvSpPr>
        <p:spPr>
          <a:ln/>
        </p:spPr>
      </p:sp>
      <p:sp>
        <p:nvSpPr>
          <p:cNvPr id="1627139" name="Rectangle 3">
            <a:extLst>
              <a:ext uri="{FF2B5EF4-FFF2-40B4-BE49-F238E27FC236}">
                <a16:creationId xmlns:a16="http://schemas.microsoft.com/office/drawing/2014/main" id="{11C274E4-7652-4368-B239-D6F2AE0512DB}"/>
              </a:ext>
            </a:extLst>
          </p:cNvPr>
          <p:cNvSpPr>
            <a:spLocks noGrp="1" noChangeArrowheads="1"/>
          </p:cNvSpPr>
          <p:nvPr>
            <p:ph type="body" idx="1"/>
          </p:nvPr>
        </p:nvSpPr>
        <p:spPr/>
        <p:txBody>
          <a:bodyPr/>
          <a:lstStyle/>
          <a:p>
            <a:pPr marL="274320" indent="-274320"/>
            <a:r>
              <a:rPr lang="en-US" altLang="en-US" b="1" dirty="0"/>
              <a:t>Q1: Why did Isaiah respond to a vision of the Lord with “woe is me?”</a:t>
            </a:r>
          </a:p>
          <a:p>
            <a:pPr marL="274320" indent="-274320"/>
            <a:r>
              <a:rPr lang="en-US" altLang="en-US" dirty="0"/>
              <a:t>1.  The infinite holiness of God, His awesome power and glory, His hatred of sin, brings an awareness of our own unworthiness in His presence.  </a:t>
            </a:r>
          </a:p>
          <a:p>
            <a:pPr marL="274320" indent="-274320"/>
            <a:r>
              <a:rPr lang="en-US" altLang="en-US" dirty="0"/>
              <a:t>2.  We see our inadequacies and sinfulness in contrast to His power and holiness.</a:t>
            </a:r>
          </a:p>
          <a:p>
            <a:pPr marL="274320" indent="-274320"/>
            <a:r>
              <a:rPr lang="en-US" altLang="en-US" dirty="0"/>
              <a:t>3.  Our only hope is the blood of Christ to forgive our sins and His righteousness to cover us. </a:t>
            </a:r>
          </a:p>
          <a:p>
            <a:pPr marL="274320" indent="-274320"/>
            <a:r>
              <a:rPr lang="en-US" altLang="en-US" dirty="0"/>
              <a:t>4.  The common belief was that no sinner could see God and live.</a:t>
            </a:r>
          </a:p>
          <a:p>
            <a:pPr marL="274320" indent="-274320"/>
            <a:r>
              <a:rPr lang="en-US" altLang="en-US" dirty="0"/>
              <a:t>5.  It was believed that God was a consuming fire to sin and sinners.</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altLang="en-US" dirty="0"/>
              <a:t>6.  The Hebrew translated “I am lost” can also be translated cutoff, perish, destroy.</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altLang="en-US" dirty="0"/>
              <a:t>7.  He thought that he would die as a sinner in the presence of a holy God. </a:t>
            </a:r>
          </a:p>
          <a:p>
            <a:pPr marL="274320" indent="-274320"/>
            <a:r>
              <a:rPr lang="en-US" altLang="en-US" dirty="0"/>
              <a:t>8.  This may come from Ex 33:20 where the Lord told Moses:</a:t>
            </a:r>
          </a:p>
          <a:p>
            <a:pPr marL="274320" indent="-274320"/>
            <a:r>
              <a:rPr lang="en-US" altLang="en-US" b="1" dirty="0"/>
              <a:t>Exodus 33:20 ESV</a:t>
            </a:r>
            <a:r>
              <a:rPr lang="en-US" altLang="en-US" dirty="0"/>
              <a:t> - "you cannot see my face, for man shall not see me and live."</a:t>
            </a:r>
          </a:p>
          <a:p>
            <a:pPr marL="274320" indent="-274320"/>
            <a:r>
              <a:rPr lang="en-US" altLang="en-US" dirty="0"/>
              <a:t>9.  But something happened to Isaiah that changed him from “Woe is me” to “Here am I.”</a:t>
            </a:r>
          </a:p>
          <a:p>
            <a:pPr marL="274320" indent="-274320"/>
            <a:r>
              <a:rPr lang="en-US" altLang="en-US" dirty="0"/>
              <a:t>10. We will get to that in a minute, but first, let’s look at the overview of our lessons today.</a:t>
            </a:r>
          </a:p>
          <a:p>
            <a:pPr marL="274320" indent="-274320"/>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r>
              <a:rPr lang="en-US" b="1" dirty="0"/>
              <a:t>Q1: Why was it necessary to guard the way to the tree of life?</a:t>
            </a:r>
          </a:p>
          <a:p>
            <a:pPr marL="274320" indent="-457200"/>
            <a:r>
              <a:rPr lang="en-US" dirty="0"/>
              <a:t>Because the wages of sin is death.</a:t>
            </a:r>
          </a:p>
          <a:p>
            <a:pPr marL="274320" indent="-457200"/>
            <a:r>
              <a:rPr lang="en-US" dirty="0"/>
              <a:t>God had already warned them:</a:t>
            </a:r>
          </a:p>
          <a:p>
            <a:pPr marL="274320" indent="-457200"/>
            <a:r>
              <a:rPr lang="en-US" b="1" dirty="0"/>
              <a:t>Genesis 2:17 ESV </a:t>
            </a:r>
            <a:r>
              <a:rPr lang="en-US" dirty="0"/>
              <a:t>- but of the tree of the knowledge of good and evil you shall not eat, for in the day that you eat of it you shall surely die.“</a:t>
            </a:r>
          </a:p>
          <a:p>
            <a:pPr marL="274320" indent="-457200"/>
            <a:r>
              <a:rPr lang="en-US" dirty="0"/>
              <a:t>The Hebrew there doesn’t mean they would die that very day.</a:t>
            </a:r>
          </a:p>
          <a:p>
            <a:pPr marL="274320" indent="-457200"/>
            <a:r>
              <a:rPr lang="en-US" dirty="0"/>
              <a:t>It means, if they ate, from that day, their death would be assured.</a:t>
            </a:r>
          </a:p>
          <a:p>
            <a:pPr marL="274320" indent="-457200"/>
            <a:r>
              <a:rPr lang="en-US" dirty="0"/>
              <a:t>And after they disobeyed and ate, God had pronounced the curse on His creation and on them:</a:t>
            </a:r>
          </a:p>
          <a:p>
            <a:pPr marL="274320" indent="-457200"/>
            <a:r>
              <a:rPr lang="en-US" b="1" dirty="0"/>
              <a:t>Genesis 3:19 ESV </a:t>
            </a:r>
            <a:r>
              <a:rPr lang="en-US" dirty="0"/>
              <a:t>- 19 By the sweat of your face you shall eat bread, till you return to the ground, for out of it you were taken; for you are dust, and to dust you shall return.“</a:t>
            </a:r>
          </a:p>
          <a:p>
            <a:pPr marL="274320" indent="-457200"/>
            <a:r>
              <a:rPr lang="en-US" dirty="0"/>
              <a:t>So God placed the cherubim there in Eden so that they could not partake of the Tree of life and live forever.</a:t>
            </a:r>
          </a:p>
          <a:p>
            <a:pPr marL="274320" indent="-457200"/>
            <a:endParaRPr lang="en-US" dirty="0"/>
          </a:p>
          <a:p>
            <a:pPr marL="274320" indent="-457200"/>
            <a:r>
              <a:rPr lang="en-US" b="1" dirty="0"/>
              <a:t>Q2: What do we learn about cherubim here?</a:t>
            </a:r>
          </a:p>
          <a:p>
            <a:pPr marL="274320" indent="-457200"/>
            <a:r>
              <a:rPr lang="en-US" dirty="0"/>
              <a:t>Cherubim are powerful angelic beings that God used to protect the Tree of Life from fallen mankind.</a:t>
            </a:r>
          </a:p>
          <a:p>
            <a:pPr marL="274320" indent="-457200"/>
            <a:r>
              <a:rPr lang="en-US" dirty="0"/>
              <a:t>They may have been stationed there until the flood.</a:t>
            </a:r>
          </a:p>
          <a:p>
            <a:pPr marL="274320" indent="-457200"/>
            <a:r>
              <a:rPr lang="en-US" dirty="0"/>
              <a:t>Think of Ponce De Leon and his search for the fountain of youth.</a:t>
            </a:r>
          </a:p>
          <a:p>
            <a:pPr marL="274320" indent="-457200"/>
            <a:r>
              <a:rPr lang="en-US" dirty="0"/>
              <a:t>If the antediluvian world could have broken into the garden of Eden to partake of the Tree of Life, no doubt they would have done so.</a:t>
            </a:r>
          </a:p>
          <a:p>
            <a:pPr marL="274320" indent="-457200"/>
            <a:r>
              <a:rPr lang="en-US" dirty="0"/>
              <a:t>So these cherubim were powerful enough to stop any invasion of the garden of Eden by any mob of sinners that could be assembled by Satan.</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12</a:t>
            </a:fld>
            <a:endParaRPr lang="en-US" dirty="0"/>
          </a:p>
        </p:txBody>
      </p:sp>
    </p:spTree>
    <p:extLst>
      <p:ext uri="{BB962C8B-B14F-4D97-AF65-F5344CB8AC3E}">
        <p14:creationId xmlns:p14="http://schemas.microsoft.com/office/powerpoint/2010/main" val="8961973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r>
              <a:rPr lang="en-US" dirty="0"/>
              <a:t>Note here that Isaiah is describing the Saraphim, which appear to be different from the Cherubim.</a:t>
            </a:r>
          </a:p>
          <a:p>
            <a:pPr marL="274320" indent="-457200"/>
            <a:r>
              <a:rPr lang="en-US" dirty="0"/>
              <a:t>This is the only place in the Bible where the name Seraphim is used.  The KJV uses the plural </a:t>
            </a:r>
            <a:r>
              <a:rPr lang="en-US" dirty="0" err="1"/>
              <a:t>Seraphims</a:t>
            </a:r>
            <a:r>
              <a:rPr lang="en-US" dirty="0"/>
              <a:t>, but Seraphim is already plural in the original.</a:t>
            </a:r>
          </a:p>
          <a:p>
            <a:pPr marL="274320" indent="-457200"/>
            <a:endParaRPr lang="en-US" dirty="0"/>
          </a:p>
          <a:p>
            <a:pPr marL="274320" indent="-457200"/>
            <a:r>
              <a:rPr lang="en-US" dirty="0"/>
              <a:t>Q1: How does Isaiah describe the Seraphim?</a:t>
            </a:r>
          </a:p>
          <a:p>
            <a:pPr marL="274320" indent="-457200"/>
            <a:r>
              <a:rPr lang="en-US" dirty="0"/>
              <a:t>They stand above the throne of God, apparently covering the throne.</a:t>
            </a:r>
          </a:p>
          <a:p>
            <a:pPr marL="274320" indent="-457200"/>
            <a:r>
              <a:rPr lang="en-US" dirty="0"/>
              <a:t>They each have six wings.</a:t>
            </a:r>
          </a:p>
          <a:p>
            <a:pPr marL="274320" indent="-457200"/>
            <a:r>
              <a:rPr lang="en-US" dirty="0"/>
              <a:t>With two wings they cover their face, with two they cover their feet, and with two they fly.</a:t>
            </a:r>
          </a:p>
          <a:p>
            <a:pPr marL="274320" indent="-457200"/>
            <a:r>
              <a:rPr lang="en-US" dirty="0"/>
              <a:t>When they speak, the foundations of the temple and the thresholds of the doors shake.</a:t>
            </a:r>
          </a:p>
          <a:p>
            <a:pPr marL="274320" indent="-457200"/>
            <a:r>
              <a:rPr lang="en-US" dirty="0"/>
              <a:t>Their name literally means burning ones or shining ones.</a:t>
            </a:r>
          </a:p>
          <a:p>
            <a:pPr marL="274320" indent="-457200"/>
            <a:endParaRPr lang="en-US" dirty="0"/>
          </a:p>
          <a:p>
            <a:pPr marL="274320" indent="-457200"/>
            <a:r>
              <a:rPr lang="en-US" b="1" dirty="0"/>
              <a:t>Q3:  What do these angelic beings say?</a:t>
            </a:r>
          </a:p>
          <a:p>
            <a:pPr marL="274320" indent="-457200"/>
            <a:r>
              <a:rPr lang="en-US" dirty="0"/>
              <a:t>Holy, holy, holy is the Lord of hosts.</a:t>
            </a:r>
          </a:p>
          <a:p>
            <a:pPr marL="274320" indent="-457200"/>
            <a:r>
              <a:rPr lang="en-US" dirty="0"/>
              <a:t>Why holy three times.</a:t>
            </a:r>
          </a:p>
          <a:p>
            <a:pPr marL="274320" indent="-457200"/>
            <a:r>
              <a:rPr lang="en-US" dirty="0"/>
              <a:t>First to emphasize the true holiness of God.</a:t>
            </a:r>
          </a:p>
          <a:p>
            <a:pPr marL="274320" indent="-457200"/>
            <a:r>
              <a:rPr lang="en-US" dirty="0"/>
              <a:t>But second, perhaps a reference to the triune nature of God: Father, Son, and HS.</a:t>
            </a:r>
          </a:p>
          <a:p>
            <a:pPr marL="274320" indent="-457200"/>
            <a:r>
              <a:rPr lang="en-US" dirty="0"/>
              <a:t>All three persons of the godhead are holy.</a:t>
            </a:r>
          </a:p>
          <a:p>
            <a:pPr marL="274320" indent="-457200"/>
            <a:endParaRPr lang="en-US" dirty="0"/>
          </a:p>
          <a:p>
            <a:pPr marL="274320" indent="-457200"/>
            <a:r>
              <a:rPr lang="en-US" b="1" dirty="0"/>
              <a:t>Q3: What might the covering of their face symbolize when ministering before the Lord Almighty?</a:t>
            </a:r>
          </a:p>
          <a:p>
            <a:pPr marL="274320" indent="-457200"/>
            <a:r>
              <a:rPr lang="en-US" dirty="0"/>
              <a:t>Perhaps covering their face was a sign of humility and respect and reverence before God.</a:t>
            </a:r>
          </a:p>
          <a:p>
            <a:pPr marL="274320" indent="-457200"/>
            <a:r>
              <a:rPr lang="en-US" dirty="0"/>
              <a:t>It is an acknowledgment that they are unworthy to look upon the God of infinite holiness.</a:t>
            </a:r>
          </a:p>
          <a:p>
            <a:pPr marL="274320" indent="-457200"/>
            <a:r>
              <a:rPr lang="en-US" dirty="0"/>
              <a:t>It can remind us of Job’s response when he could answer none of the Lord’s questions concerning the creation.</a:t>
            </a:r>
          </a:p>
          <a:p>
            <a:pPr marL="274320" indent="-457200"/>
            <a:r>
              <a:rPr lang="en-US" dirty="0"/>
              <a:t>Here is Job’s response:</a:t>
            </a:r>
          </a:p>
          <a:p>
            <a:pPr marL="274320" indent="-457200"/>
            <a:r>
              <a:rPr lang="en-US" b="1" dirty="0"/>
              <a:t>Job 40:4-5 NLT</a:t>
            </a:r>
            <a:r>
              <a:rPr lang="en-US" dirty="0"/>
              <a:t> - "I am nothing--how could I ever find the answers? I will cover my mouth with my hand. </a:t>
            </a:r>
            <a:r>
              <a:rPr lang="en-US" baseline="30000" dirty="0"/>
              <a:t>5</a:t>
            </a:r>
            <a:r>
              <a:rPr lang="en-US" dirty="0"/>
              <a:t> I have said too much already. I have nothing more to say.“</a:t>
            </a:r>
          </a:p>
          <a:p>
            <a:pPr marL="274320" indent="-457200"/>
            <a:r>
              <a:rPr lang="en-US" dirty="0"/>
              <a:t>It can also remind us of the Lord hiding Moses in the cleft of the rock so he would not see he face of God.</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13</a:t>
            </a:fld>
            <a:endParaRPr lang="en-US" dirty="0"/>
          </a:p>
        </p:txBody>
      </p:sp>
    </p:spTree>
    <p:extLst>
      <p:ext uri="{BB962C8B-B14F-4D97-AF65-F5344CB8AC3E}">
        <p14:creationId xmlns:p14="http://schemas.microsoft.com/office/powerpoint/2010/main" val="17928593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makes our lips unclean?  </a:t>
            </a:r>
          </a:p>
          <a:p>
            <a:pPr marL="274320" indent="-274320"/>
            <a:r>
              <a:rPr lang="en-US" dirty="0"/>
              <a:t>1.  It’s an unclean heart.</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altLang="en-US" dirty="0"/>
              <a:t>2.  Our lips are unclean because our hearts are unclean, and our hearts are unclean because we are sinners. </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altLang="en-US" dirty="0"/>
              <a:t>3.  Apart from the saving blood of Jesus we are evil rather than good. </a:t>
            </a:r>
          </a:p>
          <a:p>
            <a:pPr marL="274320" indent="-274320"/>
            <a:r>
              <a:rPr lang="en-US" dirty="0"/>
              <a:t>4.  As Jesus said, “there is none good but one, that is God.”</a:t>
            </a:r>
          </a:p>
          <a:p>
            <a:pPr marL="274320" indent="-274320"/>
            <a:endParaRPr lang="en-US" dirty="0"/>
          </a:p>
          <a:p>
            <a:pPr marL="274320" indent="-274320">
              <a:lnSpc>
                <a:spcPct val="90000"/>
              </a:lnSpc>
            </a:pPr>
            <a:r>
              <a:rPr lang="en-US" altLang="en-US" sz="1200" b="1" dirty="0"/>
              <a:t>Q2: What did Isaiah recognize as his greatest need? </a:t>
            </a:r>
          </a:p>
          <a:p>
            <a:pPr marL="274320" indent="-274320">
              <a:lnSpc>
                <a:spcPct val="90000"/>
              </a:lnSpc>
            </a:pPr>
            <a:r>
              <a:rPr lang="en-US" altLang="en-US" sz="1200" dirty="0"/>
              <a:t>1.  He recognized that his sins needed to be forgiven.</a:t>
            </a:r>
          </a:p>
          <a:p>
            <a:pPr marL="274320" indent="-274320">
              <a:lnSpc>
                <a:spcPct val="90000"/>
              </a:lnSpc>
            </a:pPr>
            <a:r>
              <a:rPr lang="en-US" altLang="en-US" sz="1200" dirty="0"/>
              <a:t>2.  He was a sinner standing in the presence of a holy God.</a:t>
            </a:r>
          </a:p>
          <a:p>
            <a:pPr marL="274320" indent="-274320">
              <a:lnSpc>
                <a:spcPct val="90000"/>
              </a:lnSpc>
            </a:pPr>
            <a:r>
              <a:rPr lang="en-US" altLang="en-US" sz="1200" dirty="0"/>
              <a:t>3.  He needed a righteousness from God to cover his filthy rags.</a:t>
            </a:r>
          </a:p>
          <a:p>
            <a:pPr marL="274320" indent="-274320">
              <a:lnSpc>
                <a:spcPct val="90000"/>
              </a:lnSpc>
            </a:pPr>
            <a:r>
              <a:rPr lang="en-US" altLang="en-US" sz="1200" dirty="0"/>
              <a:t>4.  He needed to allow God to remove his sin as he wrote in Isa 1:18:</a:t>
            </a:r>
          </a:p>
          <a:p>
            <a:pPr marL="274320" indent="-274320">
              <a:lnSpc>
                <a:spcPct val="90000"/>
              </a:lnSpc>
            </a:pPr>
            <a:r>
              <a:rPr lang="en-US" altLang="en-US" sz="1200" b="1" dirty="0"/>
              <a:t>Isaiah 1:18 ESV </a:t>
            </a:r>
            <a:r>
              <a:rPr lang="en-US" altLang="en-US" sz="1200" dirty="0"/>
              <a:t>- 18 "Come now, let us reason together, says the LORD: though your sins are like scarlet, they shall be as white as snow; though they are red like crimson, they shall become like wool.</a:t>
            </a:r>
          </a:p>
          <a:p>
            <a:pPr marL="274320" indent="-274320">
              <a:lnSpc>
                <a:spcPct val="90000"/>
              </a:lnSpc>
            </a:pPr>
            <a:endParaRPr lang="en-US" altLang="en-US" sz="1200" dirty="0"/>
          </a:p>
          <a:p>
            <a:pPr marL="274320" indent="-274320">
              <a:lnSpc>
                <a:spcPct val="90000"/>
              </a:lnSpc>
            </a:pPr>
            <a:r>
              <a:rPr lang="en-US" altLang="en-US" sz="1200" b="1" dirty="0"/>
              <a:t>Q3:  What is </a:t>
            </a:r>
            <a:r>
              <a:rPr lang="en-US" altLang="en-US" sz="1200" b="1" u="sng" dirty="0"/>
              <a:t>our</a:t>
            </a:r>
            <a:r>
              <a:rPr lang="en-US" altLang="en-US" sz="1200" b="1" dirty="0"/>
              <a:t> greatest need and how has God met it?</a:t>
            </a:r>
          </a:p>
          <a:p>
            <a:pPr marL="274320" indent="-274320"/>
            <a:r>
              <a:rPr lang="en-US" dirty="0"/>
              <a:t>1.  Our greatest need is no different than Isaiah’s: we need to be forgiven and justified through faith in the blood of Jesus.</a:t>
            </a:r>
          </a:p>
          <a:p>
            <a:pPr marL="274320" indent="-274320"/>
            <a:r>
              <a:rPr lang="en-US" dirty="0"/>
              <a:t>2.  We need a righteousness from God to cover our filthy rags.</a:t>
            </a:r>
          </a:p>
          <a:p>
            <a:pPr marL="274320" indent="-274320"/>
            <a:r>
              <a:rPr lang="en-US" dirty="0"/>
              <a:t>3.  And God has made all of that possible by grace: sending His own dear Son to die for our sins and allowing Him to take our punishment so we can receive His righteousness by faith.</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14</a:t>
            </a:fld>
            <a:endParaRPr lang="en-US" dirty="0"/>
          </a:p>
        </p:txBody>
      </p:sp>
    </p:spTree>
    <p:extLst>
      <p:ext uri="{BB962C8B-B14F-4D97-AF65-F5344CB8AC3E}">
        <p14:creationId xmlns:p14="http://schemas.microsoft.com/office/powerpoint/2010/main" val="34571303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did the angel say the burning coal did for Isaiah’s sin?</a:t>
            </a:r>
          </a:p>
          <a:p>
            <a:pPr marL="274320" indent="-274320"/>
            <a:r>
              <a:rPr lang="en-US" dirty="0"/>
              <a:t>1.  “your guilt is taken away and your sin is atoned for.”</a:t>
            </a:r>
          </a:p>
          <a:p>
            <a:pPr marL="274320" indent="-274320"/>
            <a:r>
              <a:rPr lang="en-US" dirty="0"/>
              <a:t>2.  This is obviously symbolic.  </a:t>
            </a:r>
          </a:p>
          <a:p>
            <a:pPr marL="274320" indent="-274320"/>
            <a:r>
              <a:rPr lang="en-US" dirty="0"/>
              <a:t>3.  As fire refines gold, so this coal symbolically purified Isaiah.  </a:t>
            </a:r>
          </a:p>
          <a:p>
            <a:pPr marL="274320" indent="-274320"/>
            <a:r>
              <a:rPr lang="en-US" dirty="0"/>
              <a:t>4.  Since this coal came from the altar, the symbolism points us back to the sacrificial system where every blood sacrifice pointed forward to Jesus, the Lamb of God who would take away the sins of the world.</a:t>
            </a:r>
          </a:p>
          <a:p>
            <a:pPr marL="274320" indent="-27432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15</a:t>
            </a:fld>
            <a:endParaRPr lang="en-US" dirty="0"/>
          </a:p>
        </p:txBody>
      </p:sp>
    </p:spTree>
    <p:extLst>
      <p:ext uri="{BB962C8B-B14F-4D97-AF65-F5344CB8AC3E}">
        <p14:creationId xmlns:p14="http://schemas.microsoft.com/office/powerpoint/2010/main" val="20024281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1" dirty="0"/>
              <a:t>Q1: </a:t>
            </a:r>
            <a:r>
              <a:rPr lang="en-US" altLang="en-US" sz="1200" b="1" dirty="0"/>
              <a:t>What made the difference between “woe is me” and “here am I?”</a:t>
            </a:r>
          </a:p>
          <a:p>
            <a:pPr marL="274320" indent="-274320"/>
            <a:r>
              <a:rPr lang="en-US" dirty="0"/>
              <a:t>1.  With his sins forgiven and purged, Isaiah now recognizes that He is accepted by God.  </a:t>
            </a:r>
          </a:p>
          <a:p>
            <a:pPr marL="274320" indent="-274320"/>
            <a:r>
              <a:rPr lang="en-US" dirty="0"/>
              <a:t>2.  He has been reconciled to Him. </a:t>
            </a:r>
          </a:p>
          <a:p>
            <a:pPr marL="274320" indent="-274320"/>
            <a:r>
              <a:rPr lang="en-US" dirty="0"/>
              <a:t>3.  He is on God’s side and God is on his.  </a:t>
            </a:r>
          </a:p>
          <a:p>
            <a:pPr marL="274320" indent="-274320"/>
            <a:r>
              <a:rPr lang="en-US" b="1" dirty="0"/>
              <a:t>Rom 5:1 KJV</a:t>
            </a:r>
            <a:r>
              <a:rPr lang="en-US" dirty="0"/>
              <a:t>. Therefore being justified by faith, we have peace with God through our Lord Jesus Christ:    </a:t>
            </a:r>
          </a:p>
          <a:p>
            <a:pPr marL="274320" indent="-274320"/>
            <a:r>
              <a:rPr lang="en-US" dirty="0"/>
              <a:t>4.  Now he knows he is on God’s side and God will help him.</a:t>
            </a:r>
          </a:p>
          <a:p>
            <a:pPr marL="274320" indent="-274320"/>
            <a:r>
              <a:rPr lang="en-US" dirty="0"/>
              <a:t>5.  Isaiah surrendered to the forgiving and purifying touch of the Master’s hand.  </a:t>
            </a:r>
          </a:p>
          <a:p>
            <a:pPr marL="274320" indent="-27432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16</a:t>
            </a:fld>
            <a:endParaRPr lang="en-US" dirty="0"/>
          </a:p>
        </p:txBody>
      </p:sp>
    </p:spTree>
    <p:extLst>
      <p:ext uri="{BB962C8B-B14F-4D97-AF65-F5344CB8AC3E}">
        <p14:creationId xmlns:p14="http://schemas.microsoft.com/office/powerpoint/2010/main" val="40349983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dirty="0"/>
              <a:t>1.  Now in this passage, Ezekiel calls these beings “four living creatures.”</a:t>
            </a:r>
          </a:p>
          <a:p>
            <a:pPr marL="274320" indent="-274320"/>
            <a:r>
              <a:rPr lang="en-US" b="0" dirty="0"/>
              <a:t>2.  So it is not clear from this passage that these are cherubim.</a:t>
            </a:r>
          </a:p>
          <a:p>
            <a:pPr marL="274320" indent="-274320"/>
            <a:r>
              <a:rPr lang="en-US" b="0" dirty="0"/>
              <a:t>3.  But when we get to Chapter 10 of Ezekiel, he sees a very similar vision this time in Jerusalem instead of Babylon.</a:t>
            </a:r>
          </a:p>
          <a:p>
            <a:pPr marL="274320" indent="-274320"/>
            <a:r>
              <a:rPr lang="en-US" b="0" dirty="0"/>
              <a:t>4.  And there, throughout the description, they are called Cherubim.</a:t>
            </a:r>
          </a:p>
          <a:p>
            <a:pPr marL="274320" indent="-274320"/>
            <a:r>
              <a:rPr lang="en-US" b="0" dirty="0"/>
              <a:t>5.  Note, in particular, these two verses:</a:t>
            </a:r>
          </a:p>
          <a:p>
            <a:pPr marL="274320" indent="-274320"/>
            <a:r>
              <a:rPr lang="en-US" b="1" dirty="0"/>
              <a:t>Ezekiel 10:14, 20 ESV</a:t>
            </a:r>
            <a:r>
              <a:rPr lang="en-US" b="0" dirty="0"/>
              <a:t> - 14 And every one had four faces: the first face was the face of the cherub, and the second face was a human face, and the third the face of a lion, and the fourth the face of an eagle. ... 20 These were the living creatures that I saw underneath the God of Israel by the Chebar canal; and I knew that they were cherubim.</a:t>
            </a:r>
          </a:p>
          <a:p>
            <a:pPr marL="274320" indent="-274320"/>
            <a:r>
              <a:rPr lang="en-US" b="0" dirty="0"/>
              <a:t>6.  So in the vision of chapter 1 and the vision in chapter 10, the four living creatures are cherubim.</a:t>
            </a:r>
          </a:p>
          <a:p>
            <a:pPr marL="274320" indent="-274320"/>
            <a:endParaRPr lang="en-US" b="0" dirty="0"/>
          </a:p>
          <a:p>
            <a:pPr marL="274320" indent="-274320"/>
            <a:r>
              <a:rPr lang="en-US" b="1" dirty="0"/>
              <a:t>Q1: How do the cherubim of Ezekiel differ from the seraphim of Isaiah?</a:t>
            </a:r>
          </a:p>
          <a:p>
            <a:pPr marL="274320" indent="-274320"/>
            <a:r>
              <a:rPr lang="en-US" b="0" dirty="0"/>
              <a:t>1.  The seraphim of Isaiah have six wings (two covering the face, two covering the feet, two for flying)</a:t>
            </a:r>
          </a:p>
          <a:p>
            <a:pPr marL="274320" indent="-274320"/>
            <a:r>
              <a:rPr lang="en-US" b="0" dirty="0"/>
              <a:t>2.  The Cherubim have only four wings (two wings touching adjacent cherubim and two covering their bodies.</a:t>
            </a:r>
          </a:p>
          <a:p>
            <a:pPr marL="274320" indent="-274320"/>
            <a:r>
              <a:rPr lang="en-US" b="0" dirty="0"/>
              <a:t>3.  The Seraphim has only one face to cover with two wings.</a:t>
            </a:r>
          </a:p>
          <a:p>
            <a:pPr marL="274320" indent="-274320"/>
            <a:r>
              <a:rPr lang="en-US" b="0" dirty="0"/>
              <a:t>4.  The Cherubim have four faces: human, lion, ox, and eagle.</a:t>
            </a:r>
          </a:p>
          <a:p>
            <a:pPr marL="274320" indent="-274320"/>
            <a:r>
              <a:rPr lang="en-US" b="0" dirty="0"/>
              <a:t>5.  The description in chapter 10 has the four faces as human, lion, cherub, and eagle.</a:t>
            </a:r>
          </a:p>
          <a:p>
            <a:pPr marL="274320" indent="-274320"/>
            <a:r>
              <a:rPr lang="en-US" b="0" dirty="0"/>
              <a:t>6.  Don’t know why the difference.</a:t>
            </a:r>
          </a:p>
          <a:p>
            <a:pPr marL="274320" indent="-274320"/>
            <a:r>
              <a:rPr lang="en-US" b="0" dirty="0"/>
              <a:t>7.  An additional difference is that the Seraphim appear to be above the throne of God while the Cherubim are below the throne of God.</a:t>
            </a:r>
          </a:p>
          <a:p>
            <a:pPr marL="274320" indent="-274320"/>
            <a:r>
              <a:rPr lang="en-US" b="0" dirty="0"/>
              <a:t>8.  Yet when we come to the ark of the covenant, the two covering angels above the mercy seat are called Cherubim, not Seraphim.</a:t>
            </a:r>
          </a:p>
          <a:p>
            <a:pPr marL="274320" indent="-274320"/>
            <a:r>
              <a:rPr lang="en-US" b="0" dirty="0"/>
              <a:t>9.  And these cherubim on the ark of the covenant apparently have only one face, not four.</a:t>
            </a:r>
          </a:p>
          <a:p>
            <a:pPr marL="274320" indent="-274320"/>
            <a:r>
              <a:rPr lang="en-US" b="0" dirty="0"/>
              <a:t>10. These four living creatures appear once again in the book of Revelation as John sees a vision of the throne room of God.</a:t>
            </a:r>
          </a:p>
          <a:p>
            <a:pPr marL="274320" indent="-274320"/>
            <a:endParaRPr lang="en-US" b="0" dirty="0"/>
          </a:p>
          <a:p>
            <a:pPr marL="274320" indent="-274320"/>
            <a:r>
              <a:rPr lang="en-US" b="1" dirty="0"/>
              <a:t>  </a:t>
            </a:r>
            <a:endParaRPr lang="en-US" b="0"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17</a:t>
            </a:fld>
            <a:endParaRPr lang="en-US" dirty="0"/>
          </a:p>
        </p:txBody>
      </p:sp>
    </p:spTree>
    <p:extLst>
      <p:ext uri="{BB962C8B-B14F-4D97-AF65-F5344CB8AC3E}">
        <p14:creationId xmlns:p14="http://schemas.microsoft.com/office/powerpoint/2010/main" val="4492571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Where does John see these four living creatures?</a:t>
            </a:r>
          </a:p>
          <a:p>
            <a:pPr marL="274320" indent="-274320"/>
            <a:r>
              <a:rPr lang="en-US" b="0" dirty="0"/>
              <a:t>1.  They surround the throne, one on each side.</a:t>
            </a:r>
          </a:p>
          <a:p>
            <a:pPr marL="274320" indent="-274320"/>
            <a:endParaRPr lang="en-US" b="0" dirty="0"/>
          </a:p>
          <a:p>
            <a:pPr marL="274320" indent="-274320"/>
            <a:r>
              <a:rPr lang="en-US" b="1" dirty="0"/>
              <a:t>Q2:  What is different about John’s description of the four living creatures compared to Ezekiel’s?</a:t>
            </a:r>
          </a:p>
          <a:p>
            <a:pPr marL="274320" indent="-274320"/>
            <a:r>
              <a:rPr lang="en-US" b="0" dirty="0"/>
              <a:t>1.  Ezekiel describes each living creature with four faces on four sides of its head.</a:t>
            </a:r>
          </a:p>
          <a:p>
            <a:pPr marL="274320" indent="-274320"/>
            <a:r>
              <a:rPr lang="en-US" b="0" dirty="0"/>
              <a:t>2.  John describes only one face, but a different face for each of the four creatures around the throne.</a:t>
            </a:r>
          </a:p>
          <a:p>
            <a:pPr marL="274320" indent="-274320"/>
            <a:r>
              <a:rPr lang="en-US" b="0" dirty="0"/>
              <a:t>3.  This can be reconciled by assuming John is describing what the person sitting on the throne would see.</a:t>
            </a:r>
          </a:p>
          <a:p>
            <a:pPr marL="274320" indent="-274320"/>
            <a:r>
              <a:rPr lang="en-US" b="0" dirty="0"/>
              <a:t>4.  If each of the four living creatures is standing facing the same direction on the four sides of the throne, the person on the throne would see a human face to the front, a lion’s, face to the left, an oxen’s face to the right, and an eagle’s face to the back. </a:t>
            </a:r>
          </a:p>
          <a:p>
            <a:pPr marL="274320" indent="-274320"/>
            <a:r>
              <a:rPr lang="en-US" b="0" dirty="0"/>
              <a:t>5.  An alternative explanation is that the four living creatures can manifest one or all four of their faces.</a:t>
            </a:r>
          </a:p>
          <a:p>
            <a:pPr marL="274320" indent="-274320"/>
            <a:endParaRPr lang="en-US" b="0" dirty="0"/>
          </a:p>
          <a:p>
            <a:pPr marL="274320" indent="-274320"/>
            <a:r>
              <a:rPr lang="en-US" b="1" dirty="0"/>
              <a:t>Q3:  How many wings do the four living creatures have in John’s vision here?</a:t>
            </a:r>
          </a:p>
          <a:p>
            <a:pPr marL="274320" indent="-274320"/>
            <a:r>
              <a:rPr lang="en-US" b="0" dirty="0"/>
              <a:t>1.  They have six wings like the Saraphim of Isaiah’s vision rather than the four wings like the   Cherubim of Ezekiel’s vision.</a:t>
            </a:r>
          </a:p>
          <a:p>
            <a:pPr marL="274320" indent="-274320"/>
            <a:endParaRPr lang="en-US" b="0" dirty="0"/>
          </a:p>
          <a:p>
            <a:pPr marL="274320" indent="-274320"/>
            <a:r>
              <a:rPr lang="en-US" b="1" dirty="0"/>
              <a:t>Q4: And what do these four living creatures in Revelation say continually? </a:t>
            </a:r>
          </a:p>
          <a:p>
            <a:pPr marL="274320" indent="-274320"/>
            <a:r>
              <a:rPr lang="en-US" b="0" dirty="0"/>
              <a:t>1.  Holy, Holy, Holy, just like the Saraphim of Isaiah’s vision.</a:t>
            </a:r>
          </a:p>
          <a:p>
            <a:pPr marL="274320" indent="-274320"/>
            <a:r>
              <a:rPr lang="en-US" b="0" dirty="0"/>
              <a:t>2.  So even though they are called four living creatures as in Ezekiel’s vision and have the same faces as in Ezekiel’s vision of the cherubim, they have the same number of wings and carry out the same function as the seraphim in Isaiah’s vision.</a:t>
            </a:r>
          </a:p>
          <a:p>
            <a:pPr marL="274320" indent="-274320"/>
            <a:r>
              <a:rPr lang="en-US" b="0" dirty="0"/>
              <a:t>3.  Totally confused?  So am I.</a:t>
            </a:r>
          </a:p>
          <a:p>
            <a:pPr marL="274320" indent="-274320"/>
            <a:r>
              <a:rPr lang="en-US" b="0" dirty="0"/>
              <a:t>4.  Some day when we get to the throne room in heaven we will be able to see for ourselves what these four living creatures are and how they exalt the character of God.</a:t>
            </a:r>
          </a:p>
          <a:p>
            <a:pPr marL="274320" indent="-274320"/>
            <a:endParaRPr lang="en-US" b="0"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18</a:t>
            </a:fld>
            <a:endParaRPr lang="en-US" dirty="0"/>
          </a:p>
        </p:txBody>
      </p:sp>
    </p:spTree>
    <p:extLst>
      <p:ext uri="{BB962C8B-B14F-4D97-AF65-F5344CB8AC3E}">
        <p14:creationId xmlns:p14="http://schemas.microsoft.com/office/powerpoint/2010/main" val="22866098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Why is the Lord God worthy of worship according to this verse?</a:t>
            </a:r>
          </a:p>
          <a:p>
            <a:pPr marL="274320" indent="-274320"/>
            <a:r>
              <a:rPr lang="en-US" dirty="0"/>
              <a:t>1.  Because He has created all things.</a:t>
            </a:r>
          </a:p>
          <a:p>
            <a:pPr marL="274320" indent="-274320"/>
            <a:r>
              <a:rPr lang="en-US" dirty="0"/>
              <a:t>2.  Father, Son, and Holy Spirit were all involved in the creation of this universe.</a:t>
            </a:r>
          </a:p>
          <a:p>
            <a:pPr marL="274320" indent="-274320"/>
            <a:r>
              <a:rPr lang="en-US" dirty="0"/>
              <a:t>3.  Without the creative power of our God, there would be nothing here.</a:t>
            </a:r>
          </a:p>
          <a:p>
            <a:pPr marL="274320" indent="-274320"/>
            <a:r>
              <a:rPr lang="en-US" dirty="0"/>
              <a:t>4.  Instead, we have a hundred billion galaxies in the heavens and a biosphere here on earth filled with life.</a:t>
            </a:r>
          </a:p>
          <a:p>
            <a:pPr marL="274320" indent="-274320"/>
            <a:r>
              <a:rPr lang="en-US" dirty="0"/>
              <a:t>5.  We also have a spiritual realm with myriads of angels existing before the creation of the physical universe.</a:t>
            </a:r>
          </a:p>
          <a:p>
            <a:pPr marL="274320" indent="-274320"/>
            <a:r>
              <a:rPr lang="en-US" dirty="0"/>
              <a:t>6.  God also created that.</a:t>
            </a:r>
          </a:p>
          <a:p>
            <a:pPr marL="274320" indent="-274320"/>
            <a:r>
              <a:rPr lang="en-US" dirty="0"/>
              <a:t>7.  So not only mankind, but also the spiritual beings of the spiritual realm can praise and worship God because He created all things.</a:t>
            </a:r>
          </a:p>
          <a:p>
            <a:pPr marL="274320" indent="-274320"/>
            <a:endParaRPr lang="en-US" dirty="0"/>
          </a:p>
          <a:p>
            <a:pPr marL="274320" indent="-274320"/>
            <a:r>
              <a:rPr lang="en-US" b="1" dirty="0"/>
              <a:t>Q2:  What does this verse tell us about why God created?</a:t>
            </a:r>
          </a:p>
          <a:p>
            <a:pPr marL="274320" indent="-274320"/>
            <a:r>
              <a:rPr lang="en-US" dirty="0"/>
              <a:t>1.  All things exist and were created for God’s pleasure.</a:t>
            </a:r>
          </a:p>
          <a:p>
            <a:pPr marL="274320" indent="-274320"/>
            <a:r>
              <a:rPr lang="en-US" dirty="0"/>
              <a:t>2.  God took pleasure in creating our world and the inhabitants of it.</a:t>
            </a:r>
          </a:p>
          <a:p>
            <a:pPr marL="274320" indent="-274320" eaLnBrk="1" hangingPunct="1">
              <a:lnSpc>
                <a:spcPct val="80000"/>
              </a:lnSpc>
              <a:defRPr/>
            </a:pPr>
            <a:r>
              <a:rPr lang="en-US" b="0" baseline="0" dirty="0"/>
              <a:t>3.  In other words, it pleased God to create what He did.</a:t>
            </a:r>
          </a:p>
          <a:p>
            <a:pPr marL="274320" indent="-274320" eaLnBrk="1" hangingPunct="1">
              <a:lnSpc>
                <a:spcPct val="80000"/>
              </a:lnSpc>
              <a:defRPr/>
            </a:pPr>
            <a:r>
              <a:rPr lang="en-US" b="0" baseline="0" dirty="0"/>
              <a:t>4.  We can see this in the creation account in Genesis where God looked at what He had made and “saw that it was good.”  It pleased Him.</a:t>
            </a:r>
          </a:p>
          <a:p>
            <a:pPr marL="274320" indent="-274320" eaLnBrk="1" hangingPunct="1">
              <a:lnSpc>
                <a:spcPct val="80000"/>
              </a:lnSpc>
              <a:defRPr/>
            </a:pPr>
            <a:r>
              <a:rPr lang="en-US" b="0" dirty="0"/>
              <a:t>5.  So this verse gives us the insight that God created all things according to a plan and a purpose that would please Him.</a:t>
            </a:r>
          </a:p>
          <a:p>
            <a:pPr marL="274320" indent="-274320" eaLnBrk="1" hangingPunct="1">
              <a:lnSpc>
                <a:spcPct val="80000"/>
              </a:lnSpc>
              <a:defRPr/>
            </a:pPr>
            <a:endParaRPr lang="en-US" b="0" dirty="0"/>
          </a:p>
          <a:p>
            <a:pPr marL="274320" marR="0" lvl="0" indent="-274320" algn="l" defTabSz="914400" rtl="0" eaLnBrk="1" fontAlgn="base" latinLnBrk="0" hangingPunct="1">
              <a:lnSpc>
                <a:spcPct val="80000"/>
              </a:lnSpc>
              <a:spcBef>
                <a:spcPct val="30000"/>
              </a:spcBef>
              <a:spcAft>
                <a:spcPct val="0"/>
              </a:spcAft>
              <a:buClrTx/>
              <a:buSzTx/>
              <a:buFontTx/>
              <a:buNone/>
              <a:tabLst/>
              <a:defRPr/>
            </a:pPr>
            <a:r>
              <a:rPr lang="en-US" b="1" dirty="0"/>
              <a:t>Q3:  How can we live in a way that will fulfill God’s purpose in creating us?</a:t>
            </a:r>
          </a:p>
          <a:p>
            <a:pPr marL="274320" marR="0" lvl="0" indent="-274320" algn="l" defTabSz="914400" rtl="0" eaLnBrk="1" fontAlgn="base" latinLnBrk="0" hangingPunct="1">
              <a:lnSpc>
                <a:spcPct val="80000"/>
              </a:lnSpc>
              <a:spcBef>
                <a:spcPct val="30000"/>
              </a:spcBef>
              <a:spcAft>
                <a:spcPct val="0"/>
              </a:spcAft>
              <a:buClrTx/>
              <a:buSzTx/>
              <a:buFontTx/>
              <a:buNone/>
              <a:tabLst/>
              <a:defRPr/>
            </a:pPr>
            <a:r>
              <a:rPr lang="en-US" b="0" dirty="0"/>
              <a:t>1.  As part of God’s creation, He wants us to live in a way that pleases Him.  </a:t>
            </a:r>
          </a:p>
          <a:p>
            <a:pPr marL="274320" indent="-274320" eaLnBrk="1" hangingPunct="1">
              <a:lnSpc>
                <a:spcPct val="80000"/>
              </a:lnSpc>
              <a:defRPr/>
            </a:pPr>
            <a:r>
              <a:rPr lang="en-US" b="0" dirty="0"/>
              <a:t>2.  Our lives should bring pleasure to God, not just to ourselves. </a:t>
            </a:r>
          </a:p>
          <a:p>
            <a:pPr marL="274320" indent="-274320" eaLnBrk="1" hangingPunct="1">
              <a:lnSpc>
                <a:spcPct val="80000"/>
              </a:lnSpc>
              <a:defRPr/>
            </a:pPr>
            <a:r>
              <a:rPr lang="en-US" b="0" dirty="0"/>
              <a:t>3.  Enoch’s life pleased God; Abraham’s life pleased God; Job’s life pleased God; and so should ours.</a:t>
            </a:r>
          </a:p>
          <a:p>
            <a:pPr marL="274320" lvl="0" indent="-274320" eaLnBrk="1" hangingPunct="1">
              <a:lnSpc>
                <a:spcPct val="80000"/>
              </a:lnSpc>
              <a:defRPr/>
            </a:pPr>
            <a:r>
              <a:rPr lang="en-US" b="0" baseline="0" dirty="0"/>
              <a:t>4.  Paul wrote:</a:t>
            </a:r>
          </a:p>
          <a:p>
            <a:r>
              <a:rPr lang="en-US" b="1" dirty="0"/>
              <a:t>1 Corinthians 10:31 (KJV)</a:t>
            </a:r>
          </a:p>
          <a:p>
            <a:pPr lvl="1"/>
            <a:r>
              <a:rPr lang="en-US" baseline="30000" dirty="0"/>
              <a:t>31 </a:t>
            </a:r>
            <a:r>
              <a:rPr lang="en-US" dirty="0"/>
              <a:t>Whether therefore ye eat, or drink, or whatsoever ye do, do all to the glory of God.</a:t>
            </a:r>
          </a:p>
          <a:p>
            <a:pPr marL="274320" indent="-274320" eaLnBrk="1" hangingPunct="1">
              <a:lnSpc>
                <a:spcPct val="80000"/>
              </a:lnSpc>
              <a:defRPr/>
            </a:pPr>
            <a:r>
              <a:rPr lang="en-US" b="0" dirty="0"/>
              <a:t>5.  We glorify God by living a life that pleases God:</a:t>
            </a:r>
            <a:r>
              <a:rPr lang="en-US" b="0" baseline="0" dirty="0"/>
              <a:t> trusting Jesus as our Savior, living in obedience to His commandments, confessing our sins and receiving His forgiveness, growing in love for Him each day, sharing His love with those around us, meditating on His word, communing with Him in prayer, letting our light shine in this world of darkness.</a:t>
            </a:r>
          </a:p>
          <a:p>
            <a:pPr marL="274320" lvl="0" indent="-274320" eaLnBrk="1" hangingPunct="1">
              <a:lnSpc>
                <a:spcPct val="80000"/>
              </a:lnSpc>
              <a:defRPr/>
            </a:pPr>
            <a:r>
              <a:rPr lang="en-US" b="0" baseline="0" dirty="0"/>
              <a:t>6.  We can worship God as our Creator by bringing pleasure to God in the way we live.</a:t>
            </a:r>
            <a:endParaRPr lang="en-US" b="0" dirty="0"/>
          </a:p>
          <a:p>
            <a:pPr marL="274320" lvl="0" indent="-274320" eaLnBrk="1" hangingPunct="1">
              <a:lnSpc>
                <a:spcPct val="80000"/>
              </a:lnSpc>
              <a:defRPr/>
            </a:pPr>
            <a:r>
              <a:rPr lang="en-US" b="0" dirty="0"/>
              <a:t>7.  So the first reason for worship in the heavenly throne room is that God is worthy of worship because He is Creator of all. </a:t>
            </a:r>
          </a:p>
          <a:p>
            <a:pPr marL="274320" indent="-274320"/>
            <a:endParaRPr lang="en-US" dirty="0"/>
          </a:p>
          <a:p>
            <a:pPr marL="274320" indent="-274320"/>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9597644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altLang="en-US" b="1" dirty="0">
                <a:latin typeface="Arial" panose="020B0604020202020204" pitchFamily="34" charset="0"/>
              </a:rPr>
              <a:t>Q1:  What is it that makes the Lamb worthy, not only to open the seals but to receive worship in the heavenly throne room?</a:t>
            </a:r>
          </a:p>
          <a:p>
            <a:pPr marL="274320" indent="-274320"/>
            <a:r>
              <a:rPr lang="en-US" b="0" dirty="0"/>
              <a:t>1.  He shed His blood to redeem or ransom sinners from every tribe, language, people and nation.</a:t>
            </a:r>
          </a:p>
          <a:p>
            <a:pPr marL="274320" indent="-274320"/>
            <a:r>
              <a:rPr lang="en-US" b="0" dirty="0"/>
              <a:t>2.  So, the second reason for worship in the throne room of heaven is that God has redeemed sinners from the penalty of sin and the power of sin.</a:t>
            </a:r>
          </a:p>
          <a:p>
            <a:pPr marL="274320" indent="-274320"/>
            <a:r>
              <a:rPr lang="en-US" b="0" dirty="0"/>
              <a:t>3.  Christ has paid the price to set us free from the wages of our sin: eternal death.</a:t>
            </a:r>
          </a:p>
          <a:p>
            <a:pPr marL="274320" indent="-274320"/>
            <a:r>
              <a:rPr lang="en-US" b="0" dirty="0"/>
              <a:t>4.  These two great historical events: creation and redemption, provide the motivation for worship in the heavenly throne room.</a:t>
            </a:r>
          </a:p>
          <a:p>
            <a:pPr marL="274320" indent="-274320"/>
            <a:r>
              <a:rPr lang="en-US" b="0" dirty="0"/>
              <a:t>5.  Both of these great events involved the entire godhead: Father, Son, and Holy Spirit.</a:t>
            </a:r>
          </a:p>
          <a:p>
            <a:pPr marL="274320" indent="-274320"/>
            <a:r>
              <a:rPr lang="en-US" b="0" dirty="0"/>
              <a:t>6/  May our worship here on earth be motivated by these same two great historical realities.</a:t>
            </a:r>
          </a:p>
          <a:p>
            <a:pPr marL="274320" indent="-274320"/>
            <a:r>
              <a:rPr lang="en-US" b="0" dirty="0"/>
              <a:t> </a:t>
            </a:r>
          </a:p>
        </p:txBody>
      </p:sp>
      <p:sp>
        <p:nvSpPr>
          <p:cNvPr id="4" name="Slide Number Placeholder 3"/>
          <p:cNvSpPr>
            <a:spLocks noGrp="1"/>
          </p:cNvSpPr>
          <p:nvPr>
            <p:ph type="sldNum" sz="quarter" idx="10"/>
          </p:nvPr>
        </p:nvSpPr>
        <p:spPr/>
        <p:txBody>
          <a:bodyPr/>
          <a:lstStyle/>
          <a:p>
            <a:pPr>
              <a:defRPr/>
            </a:pPr>
            <a:fld id="{8FA03DF1-0740-4641-8846-A13960E4BC68}" type="slidenum">
              <a:rPr lang="en-US" smtClean="0"/>
              <a:pPr>
                <a:defRPr/>
              </a:pPr>
              <a:t>20</a:t>
            </a:fld>
            <a:endParaRPr lang="en-US" dirty="0"/>
          </a:p>
        </p:txBody>
      </p:sp>
    </p:spTree>
    <p:extLst>
      <p:ext uri="{BB962C8B-B14F-4D97-AF65-F5344CB8AC3E}">
        <p14:creationId xmlns:p14="http://schemas.microsoft.com/office/powerpoint/2010/main" val="3082089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How do these verses contrast what the redeemed have gained through Christ to what Satan has lost by rebellion against God?</a:t>
            </a:r>
          </a:p>
          <a:p>
            <a:pPr marL="274320" indent="-274320"/>
            <a:r>
              <a:rPr lang="en-US" dirty="0"/>
              <a:t>1.  Everything that Satan and his angels have lost has been gained by the redeemed.</a:t>
            </a:r>
          </a:p>
          <a:p>
            <a:pPr marL="274320" indent="-274320"/>
            <a:endParaRPr lang="en-US" b="1" dirty="0"/>
          </a:p>
          <a:p>
            <a:pPr marL="274320" indent="-274320"/>
            <a:r>
              <a:rPr lang="en-US" b="1" dirty="0"/>
              <a:t>Q2: Where are the 144,000 redeemed standing and with whom are they standing?</a:t>
            </a:r>
          </a:p>
          <a:p>
            <a:pPr marL="274320" indent="-274320"/>
            <a:r>
              <a:rPr lang="en-US" b="0" dirty="0"/>
              <a:t>1.  They’re standing with Jesus on Mt. Zion in the heavenly Canaan.</a:t>
            </a:r>
          </a:p>
          <a:p>
            <a:pPr marL="274320" indent="-274320"/>
            <a:r>
              <a:rPr lang="en-US" b="0" dirty="0"/>
              <a:t>2.  Satan has been cast out of Mt. Zion to a desolate earth with no one to tempt.</a:t>
            </a:r>
          </a:p>
          <a:p>
            <a:pPr marL="274320" indent="-274320"/>
            <a:r>
              <a:rPr lang="en-US" b="0" dirty="0"/>
              <a:t>3.  The redeemed have the character of Christ represented by the name of Father and Son on their foreheads; Satan has the character of the antichrist.</a:t>
            </a:r>
          </a:p>
          <a:p>
            <a:pPr marL="274320" indent="-274320"/>
            <a:endParaRPr lang="en-US" b="0" dirty="0"/>
          </a:p>
          <a:p>
            <a:pPr marL="274320" indent="-274320"/>
            <a:r>
              <a:rPr lang="en-US" b="1" dirty="0"/>
              <a:t>Q3:  What other contrasts do we see in verses 4 and 5? </a:t>
            </a:r>
          </a:p>
          <a:p>
            <a:pPr marL="274320" indent="-274320"/>
            <a:r>
              <a:rPr lang="en-US" b="0" dirty="0"/>
              <a:t>1.  While the redeemed have not defiled themselves with the false doctrines of the Mother of harlots, Satan is the author of false doctrines.  </a:t>
            </a:r>
          </a:p>
          <a:p>
            <a:pPr marL="274320" indent="-274320"/>
            <a:r>
              <a:rPr lang="en-US" b="0" dirty="0"/>
              <a:t>2.  Through the immortality of the soul, he is still pushing the first lie that “ye shall not surely die.”</a:t>
            </a:r>
          </a:p>
          <a:p>
            <a:pPr marL="274320" indent="-274320"/>
            <a:r>
              <a:rPr lang="en-US" b="0" dirty="0"/>
              <a:t>3.  While the redeemed follow the Lamb wherever He goes, Satan is the arch enemy of the Lamb and tries to steal the Lord’s sheep.</a:t>
            </a:r>
          </a:p>
          <a:p>
            <a:pPr marL="274320" indent="-274320"/>
            <a:r>
              <a:rPr lang="en-US" b="0" dirty="0"/>
              <a:t>4.  While the redeemed have no lies in their mouths but speak only the truth, Satan is a liar and the father of it.</a:t>
            </a:r>
          </a:p>
          <a:p>
            <a:pPr marL="274320" indent="-274320"/>
            <a:r>
              <a:rPr lang="en-US" b="0" dirty="0"/>
              <a:t>5.  What Satan lost by rebellion against God, the redeemed have gained by surrender to God.</a:t>
            </a:r>
          </a:p>
          <a:p>
            <a:pPr marL="274320" indent="-274320"/>
            <a:endParaRPr lang="en-US" b="0"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21</a:t>
            </a:fld>
            <a:endParaRPr lang="en-US" dirty="0"/>
          </a:p>
        </p:txBody>
      </p:sp>
    </p:spTree>
    <p:extLst>
      <p:ext uri="{BB962C8B-B14F-4D97-AF65-F5344CB8AC3E}">
        <p14:creationId xmlns:p14="http://schemas.microsoft.com/office/powerpoint/2010/main" val="2251467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0" y="1143001"/>
            <a:ext cx="4953000" cy="1524000"/>
          </a:xfrm>
        </p:spPr>
        <p:txBody>
          <a:bodyPr/>
          <a:lstStyle>
            <a:lvl1pPr>
              <a:defRPr/>
            </a:lvl1pPr>
          </a:lstStyle>
          <a:p>
            <a:pPr lvl="0"/>
            <a:r>
              <a:rPr lang="en-US" noProof="0" dirty="0"/>
              <a:t>Click to edit Master title style</a:t>
            </a:r>
          </a:p>
        </p:txBody>
      </p:sp>
      <p:sp>
        <p:nvSpPr>
          <p:cNvPr id="4099" name="Rectangle 3"/>
          <p:cNvSpPr>
            <a:spLocks noGrp="1" noChangeArrowheads="1"/>
          </p:cNvSpPr>
          <p:nvPr>
            <p:ph type="subTitle" idx="1"/>
          </p:nvPr>
        </p:nvSpPr>
        <p:spPr>
          <a:xfrm>
            <a:off x="4343400" y="3581400"/>
            <a:ext cx="4495800" cy="1371600"/>
          </a:xfrm>
        </p:spPr>
        <p:txBody>
          <a:bodyPr/>
          <a:lstStyle>
            <a:lvl1pPr marL="0" indent="0" algn="ctr">
              <a:buFontTx/>
              <a:buNone/>
              <a:defRPr/>
            </a:lvl1pPr>
          </a:lstStyle>
          <a:p>
            <a:pPr lvl="0"/>
            <a:r>
              <a:rPr lang="en-US" noProof="0" dirty="0"/>
              <a:t>Click to edit Master subtitle style</a:t>
            </a:r>
          </a:p>
        </p:txBody>
      </p:sp>
    </p:spTree>
    <p:extLst>
      <p:ext uri="{BB962C8B-B14F-4D97-AF65-F5344CB8AC3E}">
        <p14:creationId xmlns:p14="http://schemas.microsoft.com/office/powerpoint/2010/main" val="2703051468"/>
      </p:ext>
    </p:extLst>
  </p:cSld>
  <p:clrMapOvr>
    <a:masterClrMapping/>
  </p:clrMapOvr>
  <p:transition spd="med">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20276372"/>
      </p:ext>
    </p:extLst>
  </p:cSld>
  <p:clrMapOvr>
    <a:masterClrMapping/>
  </p:clrMapOvr>
  <p:transition spd="med">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2028086995"/>
      </p:ext>
    </p:extLst>
  </p:cSld>
  <p:clrMapOvr>
    <a:masterClrMapping/>
  </p:clrMapOvr>
  <p:transition spd="med">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20000" cy="990600"/>
          </a:xfrm>
        </p:spPr>
        <p:txBody>
          <a:bodyPr/>
          <a:lstStyle>
            <a:lvl1pPr>
              <a:defRPr b="1"/>
            </a:lvl1pPr>
          </a:lstStyle>
          <a:p>
            <a:r>
              <a:rPr lang="en-US" dirty="0"/>
              <a:t>Click to edit Master title style</a:t>
            </a:r>
          </a:p>
        </p:txBody>
      </p:sp>
      <p:sp>
        <p:nvSpPr>
          <p:cNvPr id="4" name="Content Placeholder 3"/>
          <p:cNvSpPr>
            <a:spLocks noGrp="1"/>
          </p:cNvSpPr>
          <p:nvPr>
            <p:ph sz="quarter" idx="10"/>
          </p:nvPr>
        </p:nvSpPr>
        <p:spPr>
          <a:xfrm>
            <a:off x="609600" y="1905000"/>
            <a:ext cx="35814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419600" y="1905000"/>
            <a:ext cx="38100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66486915"/>
      </p:ext>
    </p:extLst>
  </p:cSld>
  <p:clrMapOvr>
    <a:masterClrMapping/>
  </p:clrMapOvr>
  <p:transition spd="med">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lvl="0"/>
            <a:endParaRPr lang="en-US" noProof="0" dirty="0"/>
          </a:p>
        </p:txBody>
      </p:sp>
    </p:spTree>
    <p:extLst>
      <p:ext uri="{BB962C8B-B14F-4D97-AF65-F5344CB8AC3E}">
        <p14:creationId xmlns:p14="http://schemas.microsoft.com/office/powerpoint/2010/main" val="1844114447"/>
      </p:ext>
    </p:extLst>
  </p:cSld>
  <p:clrMapOvr>
    <a:masterClrMapping/>
  </p:clrMapOvr>
  <p:transition spd="med">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93884091"/>
      </p:ext>
    </p:extLst>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85054434"/>
      </p:ext>
    </p:extLst>
  </p:cSld>
  <p:clrMap bg1="dk2" tx1="lt1" bg2="dk1" tx2="lt2" accent1="accent1" accent2="accent2" accent3="accent3" accent4="accent4" accent5="accent5" accent6="accent6" hlink="hlink" folHlink="folHlink"/>
  <p:sldLayoutIdLst>
    <p:sldLayoutId id="2147486566" r:id="rId1"/>
    <p:sldLayoutId id="2147486567" r:id="rId2"/>
    <p:sldLayoutId id="2147486568" r:id="rId3"/>
    <p:sldLayoutId id="2147486569" r:id="rId4"/>
    <p:sldLayoutId id="2147486570" r:id="rId5"/>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85752229"/>
      </p:ext>
    </p:extLst>
  </p:cSld>
  <p:clrMap bg1="dk2" tx1="lt1" bg2="dk1" tx2="lt2" accent1="accent1" accent2="accent2" accent3="accent3" accent4="accent4" accent5="accent5" accent6="accent6" hlink="hlink" folHlink="folHlink"/>
  <p:sldLayoutIdLst>
    <p:sldLayoutId id="2147486579" r:id="rId1"/>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slide" Target="slide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image" Target="../media/image7.jpg"/><Relationship Id="rId7" Type="http://schemas.openxmlformats.org/officeDocument/2006/relationships/slide" Target="slide15.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14.xml"/><Relationship Id="rId5" Type="http://schemas.openxmlformats.org/officeDocument/2006/relationships/slide" Target="slide13.xml"/><Relationship Id="rId4" Type="http://schemas.openxmlformats.org/officeDocument/2006/relationships/slide" Target="slide1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slide" Target="slide20.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slide" Target="slide19.xml"/><Relationship Id="rId5" Type="http://schemas.openxmlformats.org/officeDocument/2006/relationships/slide" Target="slide18.xml"/><Relationship Id="rId4" Type="http://schemas.openxmlformats.org/officeDocument/2006/relationships/slide" Target="slide17.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slide" Target="slide21.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5FAEF-7E96-4BD6-9FDF-4B611944AD65}"/>
              </a:ext>
            </a:extLst>
          </p:cNvPr>
          <p:cNvSpPr>
            <a:spLocks noGrp="1"/>
          </p:cNvSpPr>
          <p:nvPr>
            <p:ph type="ctrTitle"/>
          </p:nvPr>
        </p:nvSpPr>
        <p:spPr/>
        <p:txBody>
          <a:bodyPr/>
          <a:lstStyle/>
          <a:p>
            <a:r>
              <a:rPr lang="en-US" dirty="0"/>
              <a:t>Allusions Images Symbols: How to Study Bible Prophecy</a:t>
            </a:r>
          </a:p>
        </p:txBody>
      </p:sp>
      <p:sp>
        <p:nvSpPr>
          <p:cNvPr id="3" name="Subtitle 2">
            <a:extLst>
              <a:ext uri="{FF2B5EF4-FFF2-40B4-BE49-F238E27FC236}">
                <a16:creationId xmlns:a16="http://schemas.microsoft.com/office/drawing/2014/main" id="{B4E3C7B8-D982-4C44-958A-7A450720603E}"/>
              </a:ext>
            </a:extLst>
          </p:cNvPr>
          <p:cNvSpPr>
            <a:spLocks noGrp="1"/>
          </p:cNvSpPr>
          <p:nvPr>
            <p:ph type="subTitle" idx="1"/>
          </p:nvPr>
        </p:nvSpPr>
        <p:spPr>
          <a:xfrm>
            <a:off x="4191000" y="3581400"/>
            <a:ext cx="4495800" cy="1524000"/>
          </a:xfrm>
        </p:spPr>
        <p:txBody>
          <a:bodyPr/>
          <a:lstStyle/>
          <a:p>
            <a:r>
              <a:rPr lang="en-US" dirty="0"/>
              <a:t>Lesson 7</a:t>
            </a:r>
          </a:p>
          <a:p>
            <a:r>
              <a:rPr lang="en-US" dirty="0"/>
              <a:t>Foundations for Prophecy</a:t>
            </a:r>
          </a:p>
        </p:txBody>
      </p:sp>
    </p:spTree>
    <p:extLst>
      <p:ext uri="{BB962C8B-B14F-4D97-AF65-F5344CB8AC3E}">
        <p14:creationId xmlns:p14="http://schemas.microsoft.com/office/powerpoint/2010/main" val="1965342998"/>
      </p:ext>
    </p:extLst>
  </p:cSld>
  <p:clrMapOvr>
    <a:masterClrMapping/>
  </p:clrMapOvr>
  <p:transition spd="med">
    <p:random/>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207B5-D146-2B27-4411-9FFB9E4B8EDA}"/>
              </a:ext>
            </a:extLst>
          </p:cNvPr>
          <p:cNvSpPr>
            <a:spLocks noGrp="1"/>
          </p:cNvSpPr>
          <p:nvPr>
            <p:ph type="title"/>
          </p:nvPr>
        </p:nvSpPr>
        <p:spPr/>
        <p:txBody>
          <a:bodyPr/>
          <a:lstStyle/>
          <a:p>
            <a:r>
              <a:rPr lang="en-US" dirty="0"/>
              <a:t>Memory Text</a:t>
            </a:r>
            <a:br>
              <a:rPr lang="en-US" dirty="0"/>
            </a:br>
            <a:r>
              <a:rPr lang="en-US" altLang="en-US" b="1" dirty="0"/>
              <a:t>Isaiah 6:8 NKJV</a:t>
            </a:r>
            <a:endParaRPr lang="en-US" dirty="0"/>
          </a:p>
        </p:txBody>
      </p:sp>
      <p:sp>
        <p:nvSpPr>
          <p:cNvPr id="3" name="Content Placeholder 2">
            <a:extLst>
              <a:ext uri="{FF2B5EF4-FFF2-40B4-BE49-F238E27FC236}">
                <a16:creationId xmlns:a16="http://schemas.microsoft.com/office/drawing/2014/main" id="{6EA422F2-D6A8-8B3E-4E79-7EFDE4A18622}"/>
              </a:ext>
            </a:extLst>
          </p:cNvPr>
          <p:cNvSpPr>
            <a:spLocks noGrp="1"/>
          </p:cNvSpPr>
          <p:nvPr>
            <p:ph idx="1"/>
          </p:nvPr>
        </p:nvSpPr>
        <p:spPr/>
        <p:txBody>
          <a:bodyPr>
            <a:normAutofit fontScale="85000" lnSpcReduction="20000"/>
          </a:bodyPr>
          <a:lstStyle/>
          <a:p>
            <a:r>
              <a:rPr lang="en-US" altLang="en-US" b="1" dirty="0"/>
              <a:t>Also I heard the voice of the Lord, saying: "Whom shall I send, And who will go for Us?" Then I said, "Here am I! Send me.“</a:t>
            </a:r>
          </a:p>
          <a:p>
            <a:r>
              <a:rPr lang="en-US" dirty="0"/>
              <a:t>What is unusual about the pronouns in the question the Lord asks?</a:t>
            </a:r>
          </a:p>
          <a:p>
            <a:r>
              <a:rPr lang="en-US" dirty="0"/>
              <a:t>What does the singular/plural pronoun usage imply about God?</a:t>
            </a:r>
          </a:p>
          <a:p>
            <a:r>
              <a:rPr lang="en-US" dirty="0"/>
              <a:t>How did Isaiah respond when he saw this magnificent vision of the LORD high and lifted up whose train filled the temple? (</a:t>
            </a:r>
            <a:r>
              <a:rPr lang="en-US" dirty="0">
                <a:hlinkClick r:id="rId4" action="ppaction://hlinksldjump"/>
              </a:rPr>
              <a:t>Isa 6:5</a:t>
            </a:r>
            <a:r>
              <a:rPr lang="en-US" dirty="0"/>
              <a:t>)</a:t>
            </a:r>
          </a:p>
          <a:p>
            <a:endParaRPr lang="en-US" altLang="en-US" b="1" dirty="0"/>
          </a:p>
        </p:txBody>
      </p:sp>
    </p:spTree>
    <p:extLst>
      <p:ext uri="{BB962C8B-B14F-4D97-AF65-F5344CB8AC3E}">
        <p14:creationId xmlns:p14="http://schemas.microsoft.com/office/powerpoint/2010/main" val="3971717258"/>
      </p:ext>
    </p:extLst>
  </p:cSld>
  <p:clrMapOvr>
    <a:masterClrMapping/>
  </p:clrMapOvr>
  <p:transition spd="med">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60D36-2388-AC08-4334-6384730549FA}"/>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1B8E8C4C-98C0-09F3-CBC8-6C9F13747735}"/>
              </a:ext>
            </a:extLst>
          </p:cNvPr>
          <p:cNvSpPr>
            <a:spLocks noGrp="1"/>
          </p:cNvSpPr>
          <p:nvPr>
            <p:ph idx="1"/>
          </p:nvPr>
        </p:nvSpPr>
        <p:spPr>
          <a:xfrm>
            <a:off x="3505200" y="1676400"/>
            <a:ext cx="5638800" cy="5105400"/>
          </a:xfrm>
        </p:spPr>
        <p:txBody>
          <a:bodyPr>
            <a:normAutofit fontScale="85000" lnSpcReduction="10000"/>
          </a:bodyPr>
          <a:lstStyle/>
          <a:p>
            <a:r>
              <a:rPr lang="en-US" dirty="0"/>
              <a:t>The Bible gives us tantalizing glimpses into the throne room in heaven where God is worshiped by the unfallen angelic beings including 24 elders and four living creatures that dwell in the throne room and continually worship God.  Their worship can serve as a model for ours.</a:t>
            </a:r>
          </a:p>
          <a:p>
            <a:pPr lvl="1"/>
            <a:r>
              <a:rPr lang="en-US" dirty="0"/>
              <a:t>Isaiah’s Vision</a:t>
            </a:r>
          </a:p>
          <a:p>
            <a:pPr lvl="1"/>
            <a:r>
              <a:rPr lang="en-US" dirty="0"/>
              <a:t>Visions of Ezekiel and John</a:t>
            </a:r>
          </a:p>
          <a:p>
            <a:pPr lvl="1"/>
            <a:r>
              <a:rPr lang="en-US" dirty="0"/>
              <a:t>Contrasting Destinies</a:t>
            </a:r>
          </a:p>
          <a:p>
            <a:pPr lvl="1"/>
            <a:r>
              <a:rPr lang="en-US" dirty="0"/>
              <a:t> Summary </a:t>
            </a:r>
          </a:p>
        </p:txBody>
      </p:sp>
    </p:spTree>
    <p:extLst>
      <p:ext uri="{BB962C8B-B14F-4D97-AF65-F5344CB8AC3E}">
        <p14:creationId xmlns:p14="http://schemas.microsoft.com/office/powerpoint/2010/main" val="3550073823"/>
      </p:ext>
    </p:extLst>
  </p:cSld>
  <p:clrMapOvr>
    <a:masterClrMapping/>
  </p:clrMapOvr>
  <p:transition spd="med">
    <p:random/>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7131A-B489-DC55-FC04-C80BCF2C2280}"/>
              </a:ext>
            </a:extLst>
          </p:cNvPr>
          <p:cNvSpPr>
            <a:spLocks noGrp="1"/>
          </p:cNvSpPr>
          <p:nvPr>
            <p:ph type="title"/>
          </p:nvPr>
        </p:nvSpPr>
        <p:spPr/>
        <p:txBody>
          <a:bodyPr/>
          <a:lstStyle/>
          <a:p>
            <a:r>
              <a:rPr lang="en-US" dirty="0"/>
              <a:t>Isaiah’s Vision</a:t>
            </a:r>
          </a:p>
        </p:txBody>
      </p:sp>
      <p:sp>
        <p:nvSpPr>
          <p:cNvPr id="3" name="Content Placeholder 2">
            <a:extLst>
              <a:ext uri="{FF2B5EF4-FFF2-40B4-BE49-F238E27FC236}">
                <a16:creationId xmlns:a16="http://schemas.microsoft.com/office/drawing/2014/main" id="{06E823FD-9476-9BCB-DB14-7F3F71636B7D}"/>
              </a:ext>
            </a:extLst>
          </p:cNvPr>
          <p:cNvSpPr>
            <a:spLocks noGrp="1"/>
          </p:cNvSpPr>
          <p:nvPr>
            <p:ph idx="1"/>
          </p:nvPr>
        </p:nvSpPr>
        <p:spPr/>
        <p:txBody>
          <a:bodyPr>
            <a:normAutofit fontScale="70000" lnSpcReduction="20000"/>
          </a:bodyPr>
          <a:lstStyle/>
          <a:p>
            <a:r>
              <a:rPr lang="en-US" altLang="en-US" sz="3200" dirty="0"/>
              <a:t>What is the Bible’s first mention of cherubim? (</a:t>
            </a:r>
            <a:r>
              <a:rPr lang="en-US" altLang="en-US" sz="3200" dirty="0">
                <a:hlinkClick r:id="rId4" action="ppaction://hlinksldjump"/>
              </a:rPr>
              <a:t>Gen 3:24</a:t>
            </a:r>
            <a:r>
              <a:rPr lang="en-US" altLang="en-US" sz="3200" dirty="0"/>
              <a:t>)</a:t>
            </a:r>
          </a:p>
          <a:p>
            <a:r>
              <a:rPr lang="en-US" altLang="en-US" sz="3200" dirty="0"/>
              <a:t>How does Isaiah describe the Seraphim in his vision of the heavenly temple? (</a:t>
            </a:r>
            <a:r>
              <a:rPr lang="en-US" altLang="en-US" sz="3200" dirty="0">
                <a:hlinkClick r:id="rId5" action="ppaction://hlinksldjump"/>
              </a:rPr>
              <a:t>Isa 6:1-4</a:t>
            </a:r>
            <a:r>
              <a:rPr lang="en-US" altLang="en-US" sz="3200" dirty="0"/>
              <a:t>)</a:t>
            </a:r>
          </a:p>
          <a:p>
            <a:r>
              <a:rPr lang="en-US" dirty="0"/>
              <a:t>When Isaiah cried out “Woe is me,” what did he point to as the evidence of his sinfulness?</a:t>
            </a:r>
          </a:p>
          <a:p>
            <a:r>
              <a:rPr lang="en-US" altLang="en-US" sz="3200" dirty="0"/>
              <a:t>What made Isaiah’s lips unclean? (</a:t>
            </a:r>
            <a:r>
              <a:rPr lang="en-US" altLang="en-US" sz="3200" dirty="0">
                <a:hlinkClick r:id="rId6" action="ppaction://hlinksldjump"/>
              </a:rPr>
              <a:t>Matt 12:34</a:t>
            </a:r>
            <a:r>
              <a:rPr lang="en-US" altLang="en-US" sz="3200" dirty="0"/>
              <a:t>)</a:t>
            </a:r>
          </a:p>
          <a:p>
            <a:pPr>
              <a:lnSpc>
                <a:spcPct val="90000"/>
              </a:lnSpc>
            </a:pPr>
            <a:r>
              <a:rPr lang="en-US" altLang="en-US" sz="3200" dirty="0"/>
              <a:t>In his vision, how was Isaiah’s sin dealt with? (</a:t>
            </a:r>
            <a:r>
              <a:rPr lang="en-US" altLang="en-US" sz="3200" dirty="0">
                <a:hlinkClick r:id="rId7" action="ppaction://hlinksldjump"/>
              </a:rPr>
              <a:t>Isa 6:6,7</a:t>
            </a:r>
            <a:r>
              <a:rPr lang="en-US" altLang="en-US" sz="3200" dirty="0"/>
              <a:t>)</a:t>
            </a:r>
          </a:p>
          <a:p>
            <a:pPr>
              <a:lnSpc>
                <a:spcPct val="90000"/>
              </a:lnSpc>
            </a:pPr>
            <a:r>
              <a:rPr lang="en-US" altLang="en-US" sz="3200" dirty="0"/>
              <a:t>How does Isaiah now respond to the call of God? (</a:t>
            </a:r>
            <a:r>
              <a:rPr lang="en-US" altLang="en-US" sz="3200" dirty="0">
                <a:hlinkClick r:id="rId8" action="ppaction://hlinksldjump"/>
              </a:rPr>
              <a:t>Isa 6:8</a:t>
            </a:r>
            <a:r>
              <a:rPr lang="en-US" altLang="en-US" sz="3200" dirty="0"/>
              <a:t>)</a:t>
            </a:r>
          </a:p>
          <a:p>
            <a:pPr>
              <a:lnSpc>
                <a:spcPct val="90000"/>
              </a:lnSpc>
            </a:pPr>
            <a:r>
              <a:rPr lang="en-US" altLang="en-US" sz="3200" dirty="0"/>
              <a:t>What refining process do we need in order to be fit for God’s service?</a:t>
            </a:r>
          </a:p>
        </p:txBody>
      </p:sp>
    </p:spTree>
    <p:extLst>
      <p:ext uri="{BB962C8B-B14F-4D97-AF65-F5344CB8AC3E}">
        <p14:creationId xmlns:p14="http://schemas.microsoft.com/office/powerpoint/2010/main" val="722268155"/>
      </p:ext>
    </p:extLst>
  </p:cSld>
  <p:clrMapOvr>
    <a:masterClrMapping/>
  </p:clrMapOvr>
  <p:transition spd="med">
    <p:random/>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Visions of Ezekiel and John</a:t>
            </a:r>
          </a:p>
        </p:txBody>
      </p:sp>
      <p:sp>
        <p:nvSpPr>
          <p:cNvPr id="3" name="Content Placeholder 2"/>
          <p:cNvSpPr>
            <a:spLocks noGrp="1"/>
          </p:cNvSpPr>
          <p:nvPr>
            <p:ph idx="1"/>
          </p:nvPr>
        </p:nvSpPr>
        <p:spPr/>
        <p:txBody>
          <a:bodyPr>
            <a:normAutofit fontScale="85000" lnSpcReduction="20000"/>
          </a:bodyPr>
          <a:lstStyle/>
          <a:p>
            <a:r>
              <a:rPr lang="en-US" dirty="0"/>
              <a:t>How did Ezekiel describe the Cherubim that he saw in vision?  (</a:t>
            </a:r>
            <a:r>
              <a:rPr lang="en-US" dirty="0" err="1">
                <a:hlinkClick r:id="rId4" action="ppaction://hlinksldjump"/>
              </a:rPr>
              <a:t>Ezek</a:t>
            </a:r>
            <a:r>
              <a:rPr lang="en-US" dirty="0">
                <a:hlinkClick r:id="rId4" action="ppaction://hlinksldjump"/>
              </a:rPr>
              <a:t> 1:5-8,10-11</a:t>
            </a:r>
            <a:r>
              <a:rPr lang="en-US" dirty="0"/>
              <a:t>)</a:t>
            </a:r>
          </a:p>
          <a:p>
            <a:r>
              <a:rPr lang="en-US" dirty="0"/>
              <a:t>What did the apostle John see in the heavenly throne room? (</a:t>
            </a:r>
            <a:r>
              <a:rPr lang="en-US" dirty="0">
                <a:hlinkClick r:id="rId5" action="ppaction://hlinksldjump"/>
              </a:rPr>
              <a:t>Rev 4:6-8</a:t>
            </a:r>
            <a:r>
              <a:rPr lang="en-US" dirty="0"/>
              <a:t>)</a:t>
            </a:r>
          </a:p>
          <a:p>
            <a:r>
              <a:rPr lang="en-US" dirty="0"/>
              <a:t>What is the first reason we find God worthy of worship in the heavenly throne room? (</a:t>
            </a:r>
            <a:r>
              <a:rPr lang="en-US" dirty="0">
                <a:hlinkClick r:id="rId6" action="ppaction://hlinksldjump"/>
              </a:rPr>
              <a:t>Rev 4:10-11</a:t>
            </a:r>
            <a:r>
              <a:rPr lang="en-US" dirty="0"/>
              <a:t>)</a:t>
            </a:r>
          </a:p>
          <a:p>
            <a:r>
              <a:rPr lang="en-US" dirty="0"/>
              <a:t>What is the second reason we find the Lord worthy of worship in the heavenly throne room? (</a:t>
            </a:r>
            <a:r>
              <a:rPr lang="en-US" dirty="0">
                <a:hlinkClick r:id="rId7" action="ppaction://hlinksldjump"/>
              </a:rPr>
              <a:t>Rev 5:9,13-14</a:t>
            </a:r>
            <a:r>
              <a:rPr lang="en-US" dirty="0"/>
              <a:t>)</a:t>
            </a:r>
          </a:p>
          <a:p>
            <a:endParaRPr lang="en-US" dirty="0"/>
          </a:p>
          <a:p>
            <a:endParaRPr lang="en-US" dirty="0"/>
          </a:p>
        </p:txBody>
      </p:sp>
    </p:spTree>
    <p:extLst>
      <p:ext uri="{BB962C8B-B14F-4D97-AF65-F5344CB8AC3E}">
        <p14:creationId xmlns:p14="http://schemas.microsoft.com/office/powerpoint/2010/main" val="1994360239"/>
      </p:ext>
    </p:extLst>
  </p:cSld>
  <p:clrMapOvr>
    <a:masterClrMapping/>
  </p:clrMapOvr>
  <p:transition spd="med">
    <p:random/>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Contrasting Destinies</a:t>
            </a:r>
          </a:p>
        </p:txBody>
      </p:sp>
      <p:sp>
        <p:nvSpPr>
          <p:cNvPr id="3" name="Content Placeholder 2"/>
          <p:cNvSpPr>
            <a:spLocks noGrp="1"/>
          </p:cNvSpPr>
          <p:nvPr>
            <p:ph idx="1"/>
          </p:nvPr>
        </p:nvSpPr>
        <p:spPr>
          <a:xfrm>
            <a:off x="3543300" y="1646583"/>
            <a:ext cx="5562600" cy="5181600"/>
          </a:xfrm>
        </p:spPr>
        <p:txBody>
          <a:bodyPr>
            <a:normAutofit/>
          </a:bodyPr>
          <a:lstStyle/>
          <a:p>
            <a:r>
              <a:rPr lang="en-US" dirty="0"/>
              <a:t>What contrasts are described in Revelation 14 between what the redeemed can become and what Satan became in his prideful fall? (</a:t>
            </a:r>
            <a:r>
              <a:rPr lang="en-US" dirty="0">
                <a:hlinkClick r:id="rId4" action="ppaction://hlinksldjump"/>
              </a:rPr>
              <a:t>Rev 14:1-5</a:t>
            </a:r>
            <a:r>
              <a:rPr lang="en-US" dirty="0"/>
              <a:t>)</a:t>
            </a:r>
          </a:p>
        </p:txBody>
      </p:sp>
    </p:spTree>
    <p:extLst>
      <p:ext uri="{BB962C8B-B14F-4D97-AF65-F5344CB8AC3E}">
        <p14:creationId xmlns:p14="http://schemas.microsoft.com/office/powerpoint/2010/main" val="293894878"/>
      </p:ext>
    </p:extLst>
  </p:cSld>
  <p:clrMapOvr>
    <a:masterClrMapping/>
  </p:clrMapOvr>
  <p:transition spd="med">
    <p:random/>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59BFF-06B0-4CC9-8ADD-A90BD86A65FE}"/>
              </a:ext>
            </a:extLst>
          </p:cNvPr>
          <p:cNvSpPr>
            <a:spLocks noGrp="1"/>
          </p:cNvSpPr>
          <p:nvPr>
            <p:ph type="title"/>
          </p:nvPr>
        </p:nvSpPr>
        <p:spPr>
          <a:xfrm>
            <a:off x="3810000" y="457200"/>
            <a:ext cx="5029200" cy="990600"/>
          </a:xfrm>
        </p:spPr>
        <p:txBody>
          <a:bodyPr/>
          <a:lstStyle/>
          <a:p>
            <a:r>
              <a:rPr lang="en-US" dirty="0"/>
              <a:t>Summary</a:t>
            </a:r>
          </a:p>
        </p:txBody>
      </p:sp>
      <p:sp>
        <p:nvSpPr>
          <p:cNvPr id="5" name="Content Placeholder 4">
            <a:extLst>
              <a:ext uri="{FF2B5EF4-FFF2-40B4-BE49-F238E27FC236}">
                <a16:creationId xmlns:a16="http://schemas.microsoft.com/office/drawing/2014/main" id="{2C4BC2F0-16DA-CDF9-C7B9-F6C298F63761}"/>
              </a:ext>
            </a:extLst>
          </p:cNvPr>
          <p:cNvSpPr>
            <a:spLocks noGrp="1"/>
          </p:cNvSpPr>
          <p:nvPr>
            <p:ph idx="1"/>
          </p:nvPr>
        </p:nvSpPr>
        <p:spPr>
          <a:xfrm>
            <a:off x="3505200" y="1600200"/>
            <a:ext cx="5562600" cy="5257800"/>
          </a:xfrm>
        </p:spPr>
        <p:txBody>
          <a:bodyPr>
            <a:normAutofit fontScale="70000" lnSpcReduction="20000"/>
          </a:bodyPr>
          <a:lstStyle/>
          <a:p>
            <a:r>
              <a:rPr lang="en-US" altLang="en-US" dirty="0">
                <a:effectLst>
                  <a:outerShdw blurRad="38100" dist="38100" dir="2700000" algn="tl">
                    <a:srgbClr val="000000">
                      <a:alpha val="43137"/>
                    </a:srgbClr>
                  </a:outerShdw>
                </a:effectLst>
              </a:rPr>
              <a:t>The Bible describes a spiritual realm inhabited by angelic beings created by God before He created the physical universe and mankind.</a:t>
            </a:r>
          </a:p>
          <a:p>
            <a:r>
              <a:rPr lang="en-US" altLang="en-US" dirty="0">
                <a:effectLst>
                  <a:outerShdw blurRad="38100" dist="38100" dir="2700000" algn="tl">
                    <a:srgbClr val="000000">
                      <a:alpha val="43137"/>
                    </a:srgbClr>
                  </a:outerShdw>
                </a:effectLst>
              </a:rPr>
              <a:t>The Bible describes war in heaven when Lucifer, a covering cherub, rebelled against God and was cast out of heaven to this earth with his fallen angels.</a:t>
            </a:r>
          </a:p>
          <a:p>
            <a:r>
              <a:rPr lang="en-US" altLang="en-US" dirty="0">
                <a:effectLst>
                  <a:outerShdw blurRad="38100" dist="38100" dir="2700000" algn="tl">
                    <a:srgbClr val="000000">
                      <a:alpha val="43137"/>
                    </a:srgbClr>
                  </a:outerShdw>
                </a:effectLst>
              </a:rPr>
              <a:t>The demonic influence of Satan and his demons is clearly seen in the evil that has been unleashed on our world, but God has often sent good angels to minister good to His people and counter the forces of evil.</a:t>
            </a:r>
          </a:p>
          <a:p>
            <a:r>
              <a:rPr lang="en-US" altLang="en-US" dirty="0">
                <a:effectLst>
                  <a:outerShdw blurRad="38100" dist="38100" dir="2700000" algn="tl">
                    <a:srgbClr val="000000">
                      <a:alpha val="43137"/>
                    </a:srgbClr>
                  </a:outerShdw>
                </a:effectLst>
              </a:rPr>
              <a:t>In Isaiah, Ezekiel, and Revelation, the prophets describe visions of God’s throne surrounded by Seraphim, Cherubim, four living creatures, and 24 elders.</a:t>
            </a:r>
          </a:p>
          <a:p>
            <a:r>
              <a:rPr lang="en-US" altLang="en-US" dirty="0">
                <a:effectLst>
                  <a:outerShdw blurRad="38100" dist="38100" dir="2700000" algn="tl">
                    <a:srgbClr val="000000">
                      <a:alpha val="43137"/>
                    </a:srgbClr>
                  </a:outerShdw>
                </a:effectLst>
              </a:rPr>
              <a:t> </a:t>
            </a:r>
          </a:p>
        </p:txBody>
      </p:sp>
    </p:spTree>
    <p:extLst>
      <p:ext uri="{BB962C8B-B14F-4D97-AF65-F5344CB8AC3E}">
        <p14:creationId xmlns:p14="http://schemas.microsoft.com/office/powerpoint/2010/main" val="1475087255"/>
      </p:ext>
    </p:extLst>
  </p:cSld>
  <p:clrMapOvr>
    <a:masterClrMapping/>
  </p:clrMapOvr>
  <p:transition spd="med">
    <p:random/>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a:extLst>
            <a:ext uri="{FF2B5EF4-FFF2-40B4-BE49-F238E27FC236}">
              <a16:creationId xmlns:a16="http://schemas.microsoft.com/office/drawing/2014/main" id="{32FF5A9C-3BC6-76C4-D968-DF25BFB2BE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27F174-2F35-EF73-4BF0-E15398964765}"/>
              </a:ext>
            </a:extLst>
          </p:cNvPr>
          <p:cNvSpPr>
            <a:spLocks noGrp="1"/>
          </p:cNvSpPr>
          <p:nvPr>
            <p:ph type="title"/>
          </p:nvPr>
        </p:nvSpPr>
        <p:spPr>
          <a:xfrm>
            <a:off x="3810000" y="457200"/>
            <a:ext cx="5029200" cy="990600"/>
          </a:xfrm>
        </p:spPr>
        <p:txBody>
          <a:bodyPr/>
          <a:lstStyle/>
          <a:p>
            <a:r>
              <a:rPr lang="en-US" dirty="0"/>
              <a:t>Summary</a:t>
            </a:r>
          </a:p>
        </p:txBody>
      </p:sp>
      <p:sp>
        <p:nvSpPr>
          <p:cNvPr id="5" name="Content Placeholder 4">
            <a:extLst>
              <a:ext uri="{FF2B5EF4-FFF2-40B4-BE49-F238E27FC236}">
                <a16:creationId xmlns:a16="http://schemas.microsoft.com/office/drawing/2014/main" id="{30F56A72-B621-6128-3482-1E386920BE43}"/>
              </a:ext>
            </a:extLst>
          </p:cNvPr>
          <p:cNvSpPr>
            <a:spLocks noGrp="1"/>
          </p:cNvSpPr>
          <p:nvPr>
            <p:ph idx="1"/>
          </p:nvPr>
        </p:nvSpPr>
        <p:spPr>
          <a:xfrm>
            <a:off x="3505200" y="1676400"/>
            <a:ext cx="5562600" cy="5181600"/>
          </a:xfrm>
        </p:spPr>
        <p:txBody>
          <a:bodyPr>
            <a:normAutofit fontScale="70000" lnSpcReduction="20000"/>
          </a:bodyPr>
          <a:lstStyle/>
          <a:p>
            <a:pPr marL="274320" indent="-274320"/>
            <a:r>
              <a:rPr lang="en-US" altLang="en-US" dirty="0">
                <a:effectLst>
                  <a:outerShdw blurRad="38100" dist="38100" dir="2700000" algn="tl">
                    <a:srgbClr val="000000">
                      <a:alpha val="43137"/>
                    </a:srgbClr>
                  </a:outerShdw>
                </a:effectLst>
              </a:rPr>
              <a:t>These angelic beings worship God continually in an attitude of reverence and respect proclaiming His holiness and worthiness of Worship.  </a:t>
            </a:r>
          </a:p>
          <a:p>
            <a:pPr marL="274320" indent="-274320"/>
            <a:r>
              <a:rPr lang="en-US" altLang="en-US" dirty="0">
                <a:effectLst>
                  <a:outerShdw blurRad="38100" dist="38100" dir="2700000" algn="tl">
                    <a:srgbClr val="000000">
                      <a:alpha val="43137"/>
                    </a:srgbClr>
                  </a:outerShdw>
                </a:effectLst>
              </a:rPr>
              <a:t>The Bible’s first mention of cherubim is when the Lord placed them east of Eden to guard the way to the Tree of Life.</a:t>
            </a:r>
          </a:p>
          <a:p>
            <a:pPr marL="274320" indent="-274320"/>
            <a:r>
              <a:rPr lang="en-US" altLang="en-US" dirty="0">
                <a:effectLst>
                  <a:outerShdw blurRad="38100" dist="38100" dir="2700000" algn="tl">
                    <a:srgbClr val="000000">
                      <a:alpha val="43137"/>
                    </a:srgbClr>
                  </a:outerShdw>
                </a:effectLst>
              </a:rPr>
              <a:t>In Revelation 4 and 5, the angelic beings in the throne room of God declare that God is worthy of worship because He has created all things, and He has redeemed all people by the blood of the Lamb.</a:t>
            </a:r>
          </a:p>
          <a:p>
            <a:pPr marL="274320" indent="-274320"/>
            <a:r>
              <a:rPr lang="en-US" altLang="en-US" dirty="0">
                <a:effectLst>
                  <a:outerShdw blurRad="38100" dist="38100" dir="2700000" algn="tl">
                    <a:srgbClr val="000000">
                      <a:alpha val="43137"/>
                    </a:srgbClr>
                  </a:outerShdw>
                </a:effectLst>
              </a:rPr>
              <a:t>These same historical facts (creation and redemption) should motivate our worship of God, not just on Sabbath, but as we live each day, seeking to walk with Him and bring pleasure to Him by lives that are lived to His glory.</a:t>
            </a:r>
          </a:p>
          <a:p>
            <a:pPr marL="274320" indent="-274320"/>
            <a:endParaRPr lang="en-US" altLang="en-US" dirty="0">
              <a:effectLst>
                <a:outerShdw blurRad="38100" dist="38100" dir="2700000" algn="tl">
                  <a:srgbClr val="000000">
                    <a:alpha val="43137"/>
                  </a:srgbClr>
                </a:outerShdw>
              </a:effectLst>
            </a:endParaRPr>
          </a:p>
          <a:p>
            <a:pPr marL="274320" indent="-274320"/>
            <a:endParaRPr lang="en-US" alt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71190204"/>
      </p:ext>
    </p:extLst>
  </p:cSld>
  <p:clrMapOvr>
    <a:masterClrMapping/>
  </p:clrMapOvr>
  <p:transition spd="med">
    <p:random/>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a:extLst>
            <a:ext uri="{FF2B5EF4-FFF2-40B4-BE49-F238E27FC236}">
              <a16:creationId xmlns:a16="http://schemas.microsoft.com/office/drawing/2014/main" id="{C69B01FD-54D7-D1C9-31DB-9B4ACC16B1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BF3340-7752-73FE-44EF-2BD11FA2B4FE}"/>
              </a:ext>
            </a:extLst>
          </p:cNvPr>
          <p:cNvSpPr>
            <a:spLocks noGrp="1"/>
          </p:cNvSpPr>
          <p:nvPr>
            <p:ph type="title"/>
          </p:nvPr>
        </p:nvSpPr>
        <p:spPr>
          <a:xfrm>
            <a:off x="3810000" y="457200"/>
            <a:ext cx="5029200" cy="990600"/>
          </a:xfrm>
        </p:spPr>
        <p:txBody>
          <a:bodyPr/>
          <a:lstStyle/>
          <a:p>
            <a:r>
              <a:rPr lang="en-US" dirty="0"/>
              <a:t>Summary</a:t>
            </a:r>
          </a:p>
        </p:txBody>
      </p:sp>
      <p:sp>
        <p:nvSpPr>
          <p:cNvPr id="5" name="Content Placeholder 4">
            <a:extLst>
              <a:ext uri="{FF2B5EF4-FFF2-40B4-BE49-F238E27FC236}">
                <a16:creationId xmlns:a16="http://schemas.microsoft.com/office/drawing/2014/main" id="{E760C847-8632-7962-539D-D18EE7E1FD5E}"/>
              </a:ext>
            </a:extLst>
          </p:cNvPr>
          <p:cNvSpPr>
            <a:spLocks noGrp="1"/>
          </p:cNvSpPr>
          <p:nvPr>
            <p:ph idx="1"/>
          </p:nvPr>
        </p:nvSpPr>
        <p:spPr>
          <a:xfrm>
            <a:off x="3505200" y="1676400"/>
            <a:ext cx="5562600" cy="5181599"/>
          </a:xfrm>
        </p:spPr>
        <p:txBody>
          <a:bodyPr>
            <a:normAutofit fontScale="70000" lnSpcReduction="20000"/>
          </a:bodyPr>
          <a:lstStyle/>
          <a:p>
            <a:r>
              <a:rPr lang="en-US" altLang="en-US" sz="3200" dirty="0"/>
              <a:t>Revelation 14 presents a group of believers symbolically called the 144,000 who stand with the Lamb on Mt. Zion with godly characters having obtained by surrender to Christ what Satan lost by rebelling against Him.</a:t>
            </a:r>
          </a:p>
          <a:p>
            <a:r>
              <a:rPr lang="en-US" altLang="en-US" sz="3200" dirty="0"/>
              <a:t>When God called Isaiah he was overwhelmed by a sense of his own sinfulness in the presence of a holy God.  But he confessed his sins, and</a:t>
            </a:r>
            <a:r>
              <a:rPr lang="en-US" dirty="0"/>
              <a:t> God forgave his sins and purified him. So too, our greatest need is to be forgiven of our sins and be born again.</a:t>
            </a:r>
          </a:p>
          <a:p>
            <a:pPr>
              <a:defRPr/>
            </a:pPr>
            <a:r>
              <a:rPr lang="en-US" dirty="0"/>
              <a:t>This changed Isaiah, and will change us, from “woe is me” to “here am I.”</a:t>
            </a:r>
          </a:p>
          <a:p>
            <a:pPr>
              <a:defRPr/>
            </a:pPr>
            <a:r>
              <a:rPr lang="en-US" dirty="0"/>
              <a:t>Trusting in the blood and righteousness of Christ, will you, like Isaiah, answer God’s call with the words, “Here am I, send me?”</a:t>
            </a:r>
          </a:p>
          <a:p>
            <a:endParaRPr lang="en-US" alt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72224627"/>
      </p:ext>
    </p:extLst>
  </p:cSld>
  <p:clrMapOvr>
    <a:masterClrMapping/>
  </p:clrMapOvr>
  <p:transition spd="med">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997D7-779E-4CAD-B924-531D746A2D9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9C274BE-070B-425B-9BE2-C4B40B800135}"/>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169275825"/>
      </p:ext>
    </p:extLst>
  </p:cSld>
  <p:clrMapOvr>
    <a:masterClrMapping/>
  </p:clrMapOvr>
  <p:transition spd="med">
    <p:random/>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626114" name="Rectangle 2">
            <a:extLst>
              <a:ext uri="{FF2B5EF4-FFF2-40B4-BE49-F238E27FC236}">
                <a16:creationId xmlns:a16="http://schemas.microsoft.com/office/drawing/2014/main" id="{B22C4924-F7F7-4D67-B216-A76AD718DDE5}"/>
              </a:ext>
            </a:extLst>
          </p:cNvPr>
          <p:cNvSpPr>
            <a:spLocks noGrp="1" noChangeArrowheads="1"/>
          </p:cNvSpPr>
          <p:nvPr>
            <p:ph type="title"/>
          </p:nvPr>
        </p:nvSpPr>
        <p:spPr>
          <a:xfrm>
            <a:off x="990600" y="533400"/>
            <a:ext cx="7162800" cy="990600"/>
          </a:xfrm>
        </p:spPr>
        <p:txBody>
          <a:bodyPr/>
          <a:lstStyle/>
          <a:p>
            <a:r>
              <a:rPr lang="en-US" altLang="en-US" dirty="0"/>
              <a:t>Isaiah 6:5 ESV</a:t>
            </a:r>
          </a:p>
        </p:txBody>
      </p:sp>
      <p:sp>
        <p:nvSpPr>
          <p:cNvPr id="1626115" name="Rectangle 3">
            <a:extLst>
              <a:ext uri="{FF2B5EF4-FFF2-40B4-BE49-F238E27FC236}">
                <a16:creationId xmlns:a16="http://schemas.microsoft.com/office/drawing/2014/main" id="{765C24BF-1A8A-481F-995E-9DCEFA889918}"/>
              </a:ext>
            </a:extLst>
          </p:cNvPr>
          <p:cNvSpPr>
            <a:spLocks noGrp="1" noChangeArrowheads="1"/>
          </p:cNvSpPr>
          <p:nvPr>
            <p:ph idx="1"/>
          </p:nvPr>
        </p:nvSpPr>
        <p:spPr>
          <a:xfrm>
            <a:off x="609600" y="1905000"/>
            <a:ext cx="7924800" cy="4267200"/>
          </a:xfrm>
        </p:spPr>
        <p:txBody>
          <a:bodyPr>
            <a:normAutofit/>
          </a:bodyPr>
          <a:lstStyle/>
          <a:p>
            <a:pPr>
              <a:lnSpc>
                <a:spcPct val="90000"/>
              </a:lnSpc>
            </a:pPr>
            <a:r>
              <a:rPr lang="en-US" altLang="en-US" dirty="0"/>
              <a:t>And I said: "Woe is me! For I am lost; for I am a man of unclean lips, and I dwell in the midst of a people of unclean lips; for my eyes have seen the King, the LORD of hosts!“  [</a:t>
            </a:r>
            <a:r>
              <a:rPr lang="en-US" altLang="en-US" dirty="0">
                <a:hlinkClick r:id="rId4" action="ppaction://hlinksldjump"/>
              </a:rPr>
              <a:t>R</a:t>
            </a:r>
            <a:r>
              <a:rPr lang="en-US" altLang="en-US" dirty="0"/>
              <a:t>] </a:t>
            </a:r>
          </a:p>
        </p:txBody>
      </p:sp>
    </p:spTree>
  </p:cSld>
  <p:clrMapOvr>
    <a:masterClrMapping/>
  </p:clrMapOvr>
  <p:transition spd="med">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A0341-CA3A-09C0-C58E-BDFE69C15A0B}"/>
              </a:ext>
            </a:extLst>
          </p:cNvPr>
          <p:cNvSpPr>
            <a:spLocks noGrp="1"/>
          </p:cNvSpPr>
          <p:nvPr>
            <p:ph type="title"/>
          </p:nvPr>
        </p:nvSpPr>
        <p:spPr/>
        <p:txBody>
          <a:bodyPr/>
          <a:lstStyle/>
          <a:p>
            <a:r>
              <a:rPr lang="en-US" dirty="0"/>
              <a:t>Genesis 3:24 ESV</a:t>
            </a:r>
          </a:p>
        </p:txBody>
      </p:sp>
      <p:sp>
        <p:nvSpPr>
          <p:cNvPr id="3" name="Content Placeholder 2">
            <a:extLst>
              <a:ext uri="{FF2B5EF4-FFF2-40B4-BE49-F238E27FC236}">
                <a16:creationId xmlns:a16="http://schemas.microsoft.com/office/drawing/2014/main" id="{613796B3-721F-90BA-2CB7-3F1334C49E64}"/>
              </a:ext>
            </a:extLst>
          </p:cNvPr>
          <p:cNvSpPr>
            <a:spLocks noGrp="1"/>
          </p:cNvSpPr>
          <p:nvPr>
            <p:ph idx="1"/>
          </p:nvPr>
        </p:nvSpPr>
        <p:spPr/>
        <p:txBody>
          <a:bodyPr>
            <a:normAutofit/>
          </a:bodyPr>
          <a:lstStyle/>
          <a:p>
            <a:r>
              <a:rPr lang="en-US" dirty="0"/>
              <a:t>He drove out the man, and at the east of the garden of Eden he placed the cherubim and a flaming sword that turned every way to guard the way to the tree of life.  [</a:t>
            </a:r>
            <a:r>
              <a:rPr lang="en-US" dirty="0">
                <a:hlinkClick r:id="rId3" action="ppaction://hlinksldjump"/>
              </a:rPr>
              <a:t>R</a:t>
            </a:r>
            <a:r>
              <a:rPr lang="en-US" dirty="0"/>
              <a:t>]</a:t>
            </a:r>
          </a:p>
        </p:txBody>
      </p:sp>
    </p:spTree>
    <p:extLst>
      <p:ext uri="{BB962C8B-B14F-4D97-AF65-F5344CB8AC3E}">
        <p14:creationId xmlns:p14="http://schemas.microsoft.com/office/powerpoint/2010/main" val="1396375598"/>
      </p:ext>
    </p:extLst>
  </p:cSld>
  <p:clrMapOvr>
    <a:masterClrMapping/>
  </p:clrMapOvr>
  <p:transition spd="med">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7EC2E-4810-1955-76F7-6281D6CD57D4}"/>
              </a:ext>
            </a:extLst>
          </p:cNvPr>
          <p:cNvSpPr>
            <a:spLocks noGrp="1"/>
          </p:cNvSpPr>
          <p:nvPr>
            <p:ph type="title"/>
          </p:nvPr>
        </p:nvSpPr>
        <p:spPr/>
        <p:txBody>
          <a:bodyPr/>
          <a:lstStyle/>
          <a:p>
            <a:r>
              <a:rPr lang="en-US" dirty="0"/>
              <a:t>Isaiah 6:1-4 ESV</a:t>
            </a:r>
          </a:p>
        </p:txBody>
      </p:sp>
      <p:sp>
        <p:nvSpPr>
          <p:cNvPr id="3" name="Content Placeholder 2">
            <a:extLst>
              <a:ext uri="{FF2B5EF4-FFF2-40B4-BE49-F238E27FC236}">
                <a16:creationId xmlns:a16="http://schemas.microsoft.com/office/drawing/2014/main" id="{393F5983-E182-41E2-911B-16D1F548278A}"/>
              </a:ext>
            </a:extLst>
          </p:cNvPr>
          <p:cNvSpPr>
            <a:spLocks noGrp="1"/>
          </p:cNvSpPr>
          <p:nvPr>
            <p:ph idx="1"/>
          </p:nvPr>
        </p:nvSpPr>
        <p:spPr/>
        <p:txBody>
          <a:bodyPr>
            <a:normAutofit fontScale="85000" lnSpcReduction="10000"/>
          </a:bodyPr>
          <a:lstStyle/>
          <a:p>
            <a:r>
              <a:rPr lang="en-US" dirty="0"/>
              <a:t>In the year that King Uzziah died I saw the Lord sitting upon a throne, high and lifted up; and the train of his robe filled the temple. </a:t>
            </a:r>
            <a:r>
              <a:rPr lang="en-US" baseline="30000" dirty="0"/>
              <a:t>2</a:t>
            </a:r>
            <a:r>
              <a:rPr lang="en-US" dirty="0"/>
              <a:t> Above him stood the seraphim. Each had six wings: with two he covered his face, and with two he covered his feet, and with two he flew. 3 And one called to another and said: "Holy, holy, holy is the LORD of hosts; the whole earth is full of his glory!" 4 And the foundations of the thresholds shook at the voice of him who called, and the house was filled with smoke.  [</a:t>
            </a:r>
            <a:r>
              <a:rPr lang="en-US" dirty="0">
                <a:hlinkClick r:id="rId3" action="ppaction://hlinksldjump"/>
              </a:rPr>
              <a:t>R</a:t>
            </a:r>
            <a:r>
              <a:rPr lang="en-US" dirty="0"/>
              <a:t>]</a:t>
            </a:r>
          </a:p>
        </p:txBody>
      </p:sp>
    </p:spTree>
    <p:extLst>
      <p:ext uri="{BB962C8B-B14F-4D97-AF65-F5344CB8AC3E}">
        <p14:creationId xmlns:p14="http://schemas.microsoft.com/office/powerpoint/2010/main" val="42927126"/>
      </p:ext>
    </p:extLst>
  </p:cSld>
  <p:clrMapOvr>
    <a:masterClrMapping/>
  </p:clrMapOvr>
  <p:transition spd="med">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1B897-79D2-8D55-DCF5-4E321BE5D654}"/>
              </a:ext>
            </a:extLst>
          </p:cNvPr>
          <p:cNvSpPr>
            <a:spLocks noGrp="1"/>
          </p:cNvSpPr>
          <p:nvPr>
            <p:ph type="title"/>
          </p:nvPr>
        </p:nvSpPr>
        <p:spPr/>
        <p:txBody>
          <a:bodyPr/>
          <a:lstStyle/>
          <a:p>
            <a:r>
              <a:rPr lang="en-US" dirty="0"/>
              <a:t>Matthew 12:34 ESV</a:t>
            </a:r>
          </a:p>
        </p:txBody>
      </p:sp>
      <p:sp>
        <p:nvSpPr>
          <p:cNvPr id="3" name="Content Placeholder 2">
            <a:extLst>
              <a:ext uri="{FF2B5EF4-FFF2-40B4-BE49-F238E27FC236}">
                <a16:creationId xmlns:a16="http://schemas.microsoft.com/office/drawing/2014/main" id="{78E0D527-5B6B-3A2C-8AA1-566116C89C42}"/>
              </a:ext>
            </a:extLst>
          </p:cNvPr>
          <p:cNvSpPr>
            <a:spLocks noGrp="1"/>
          </p:cNvSpPr>
          <p:nvPr>
            <p:ph idx="1"/>
          </p:nvPr>
        </p:nvSpPr>
        <p:spPr/>
        <p:txBody>
          <a:bodyPr/>
          <a:lstStyle/>
          <a:p>
            <a:r>
              <a:rPr lang="en-US" dirty="0"/>
              <a:t>You brood of vipers! How can you speak good, when you are evil? For out of the abundance of the heart the mouth speaks.  [</a:t>
            </a:r>
            <a:r>
              <a:rPr lang="en-US" dirty="0">
                <a:hlinkClick r:id="rId3" action="ppaction://hlinksldjump"/>
              </a:rPr>
              <a:t>R</a:t>
            </a:r>
            <a:r>
              <a:rPr lang="en-US" dirty="0"/>
              <a:t>]</a:t>
            </a:r>
          </a:p>
        </p:txBody>
      </p:sp>
    </p:spTree>
    <p:extLst>
      <p:ext uri="{BB962C8B-B14F-4D97-AF65-F5344CB8AC3E}">
        <p14:creationId xmlns:p14="http://schemas.microsoft.com/office/powerpoint/2010/main" val="264649273"/>
      </p:ext>
    </p:extLst>
  </p:cSld>
  <p:clrMapOvr>
    <a:masterClrMapping/>
  </p:clrMapOvr>
  <p:transition spd="med">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09CD0-4CC6-417E-2ED7-C7BAD1ACDEFC}"/>
              </a:ext>
            </a:extLst>
          </p:cNvPr>
          <p:cNvSpPr>
            <a:spLocks noGrp="1"/>
          </p:cNvSpPr>
          <p:nvPr>
            <p:ph type="title"/>
          </p:nvPr>
        </p:nvSpPr>
        <p:spPr/>
        <p:txBody>
          <a:bodyPr/>
          <a:lstStyle/>
          <a:p>
            <a:r>
              <a:rPr lang="en-US" dirty="0"/>
              <a:t>Isaiah 6:6-7 ESV</a:t>
            </a:r>
          </a:p>
        </p:txBody>
      </p:sp>
      <p:sp>
        <p:nvSpPr>
          <p:cNvPr id="3" name="Content Placeholder 2">
            <a:extLst>
              <a:ext uri="{FF2B5EF4-FFF2-40B4-BE49-F238E27FC236}">
                <a16:creationId xmlns:a16="http://schemas.microsoft.com/office/drawing/2014/main" id="{6CA9FC40-773D-3E60-9C3A-D7FE39B3552B}"/>
              </a:ext>
            </a:extLst>
          </p:cNvPr>
          <p:cNvSpPr>
            <a:spLocks noGrp="1"/>
          </p:cNvSpPr>
          <p:nvPr>
            <p:ph idx="1"/>
          </p:nvPr>
        </p:nvSpPr>
        <p:spPr/>
        <p:txBody>
          <a:bodyPr/>
          <a:lstStyle/>
          <a:p>
            <a:r>
              <a:rPr lang="en-US" dirty="0"/>
              <a:t>Then one of the seraphim flew to me, having in his hand a burning coal that he had taken with tongs from the altar. 7 And he touched my mouth and said: "Behold, this has touched your lips; your guilt is taken away, and your sin atoned for.“  [</a:t>
            </a:r>
            <a:r>
              <a:rPr lang="en-US" dirty="0">
                <a:hlinkClick r:id="rId3" action="ppaction://hlinksldjump"/>
              </a:rPr>
              <a:t>R</a:t>
            </a:r>
            <a:r>
              <a:rPr lang="en-US" dirty="0"/>
              <a:t>]</a:t>
            </a:r>
          </a:p>
        </p:txBody>
      </p:sp>
    </p:spTree>
    <p:extLst>
      <p:ext uri="{BB962C8B-B14F-4D97-AF65-F5344CB8AC3E}">
        <p14:creationId xmlns:p14="http://schemas.microsoft.com/office/powerpoint/2010/main" val="3350053672"/>
      </p:ext>
    </p:extLst>
  </p:cSld>
  <p:clrMapOvr>
    <a:masterClrMapping/>
  </p:clrMapOvr>
  <p:transition spd="med">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3C670-AF71-189F-CC83-AEB69C97F8B2}"/>
              </a:ext>
            </a:extLst>
          </p:cNvPr>
          <p:cNvSpPr>
            <a:spLocks noGrp="1"/>
          </p:cNvSpPr>
          <p:nvPr>
            <p:ph type="title"/>
          </p:nvPr>
        </p:nvSpPr>
        <p:spPr/>
        <p:txBody>
          <a:bodyPr/>
          <a:lstStyle/>
          <a:p>
            <a:r>
              <a:rPr lang="en-US" dirty="0"/>
              <a:t>Isaiah 6:8 ESV</a:t>
            </a:r>
          </a:p>
        </p:txBody>
      </p:sp>
      <p:sp>
        <p:nvSpPr>
          <p:cNvPr id="3" name="Content Placeholder 2">
            <a:extLst>
              <a:ext uri="{FF2B5EF4-FFF2-40B4-BE49-F238E27FC236}">
                <a16:creationId xmlns:a16="http://schemas.microsoft.com/office/drawing/2014/main" id="{C12F7163-AAEE-F573-2792-BE4D36A0B76D}"/>
              </a:ext>
            </a:extLst>
          </p:cNvPr>
          <p:cNvSpPr>
            <a:spLocks noGrp="1"/>
          </p:cNvSpPr>
          <p:nvPr>
            <p:ph idx="1"/>
          </p:nvPr>
        </p:nvSpPr>
        <p:spPr/>
        <p:txBody>
          <a:bodyPr>
            <a:normAutofit/>
          </a:bodyPr>
          <a:lstStyle/>
          <a:p>
            <a:r>
              <a:rPr lang="en-US" dirty="0"/>
              <a:t>And I heard the voice of the Lord saying, "Whom shall I send, and who will go for us?" Then I said, "Here I am! Send me.“  [</a:t>
            </a:r>
            <a:r>
              <a:rPr lang="en-US" dirty="0">
                <a:hlinkClick r:id="rId3" action="ppaction://hlinksldjump"/>
              </a:rPr>
              <a:t>R</a:t>
            </a:r>
            <a:r>
              <a:rPr lang="en-US" dirty="0"/>
              <a:t>]</a:t>
            </a:r>
          </a:p>
        </p:txBody>
      </p:sp>
    </p:spTree>
    <p:extLst>
      <p:ext uri="{BB962C8B-B14F-4D97-AF65-F5344CB8AC3E}">
        <p14:creationId xmlns:p14="http://schemas.microsoft.com/office/powerpoint/2010/main" val="2208212670"/>
      </p:ext>
    </p:extLst>
  </p:cSld>
  <p:clrMapOvr>
    <a:masterClrMapping/>
  </p:clrMapOvr>
  <p:transition spd="med">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9E729-B710-432F-8B73-147CAA389233}"/>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Ezekiel 1:5-8, 10-11 ESV</a:t>
            </a:r>
          </a:p>
        </p:txBody>
      </p:sp>
      <p:sp>
        <p:nvSpPr>
          <p:cNvPr id="3" name="Content Placeholder 2">
            <a:extLst>
              <a:ext uri="{FF2B5EF4-FFF2-40B4-BE49-F238E27FC236}">
                <a16:creationId xmlns:a16="http://schemas.microsoft.com/office/drawing/2014/main" id="{E9A55A4A-77D6-4F8C-89E8-D95546E2060A}"/>
              </a:ext>
            </a:extLst>
          </p:cNvPr>
          <p:cNvSpPr>
            <a:spLocks noGrp="1"/>
          </p:cNvSpPr>
          <p:nvPr>
            <p:ph idx="1"/>
          </p:nvPr>
        </p:nvSpPr>
        <p:spPr>
          <a:xfrm>
            <a:off x="533400" y="1745629"/>
            <a:ext cx="7772400" cy="4800600"/>
          </a:xfrm>
        </p:spPr>
        <p:txBody>
          <a:bodyPr>
            <a:normAutofit fontScale="77500" lnSpcReduction="20000"/>
          </a:bodyPr>
          <a:lstStyle/>
          <a:p>
            <a:r>
              <a:rPr lang="en-US" dirty="0">
                <a:effectLst>
                  <a:outerShdw blurRad="38100" dist="38100" dir="2700000" algn="tl">
                    <a:srgbClr val="000000">
                      <a:alpha val="43137"/>
                    </a:srgbClr>
                  </a:outerShdw>
                </a:effectLst>
              </a:rPr>
              <a:t>And from the midst of it [a great cloud] came the likeness of four living creatures. And this was their appearance: they had a human likeness, 6 but each had four faces, and each of them had four wings. 7 Their legs were straight, and the soles of their feet were like the sole of a calf's foot. And they sparkled like burnished bronze. 8 Under their wings on their four sides they had human hands. ... 10 As for the likeness of their faces, each had a human face. The four had the face of a lion on the right side, the four had the face of an ox on the left side, and the four had the face of an eagle. 11 … And their wings were spread out above. Each creature had two wings, each of which touched the wing of another, while two covered their bodies.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2751258554"/>
      </p:ext>
    </p:extLst>
  </p:cSld>
  <p:clrMapOvr>
    <a:masterClrMapping/>
  </p:clrMapOvr>
  <p:transition spd="med">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D1202-9F4E-4FB4-89AE-820FFC9548BC}"/>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Revelation 4:6-8 ESV</a:t>
            </a:r>
          </a:p>
        </p:txBody>
      </p:sp>
      <p:sp>
        <p:nvSpPr>
          <p:cNvPr id="3" name="Content Placeholder 2">
            <a:extLst>
              <a:ext uri="{FF2B5EF4-FFF2-40B4-BE49-F238E27FC236}">
                <a16:creationId xmlns:a16="http://schemas.microsoft.com/office/drawing/2014/main" id="{BB447D62-F731-4870-886C-4139D6849A86}"/>
              </a:ext>
            </a:extLst>
          </p:cNvPr>
          <p:cNvSpPr>
            <a:spLocks noGrp="1"/>
          </p:cNvSpPr>
          <p:nvPr>
            <p:ph idx="1"/>
          </p:nvPr>
        </p:nvSpPr>
        <p:spPr/>
        <p:txBody>
          <a:bodyPr>
            <a:normAutofit fontScale="85000" lnSpcReduction="20000"/>
          </a:bodyPr>
          <a:lstStyle/>
          <a:p>
            <a:r>
              <a:rPr lang="en-US" dirty="0">
                <a:effectLst>
                  <a:outerShdw blurRad="38100" dist="38100" dir="2700000" algn="tl">
                    <a:srgbClr val="000000">
                      <a:alpha val="43137"/>
                    </a:srgbClr>
                  </a:outerShdw>
                </a:effectLst>
              </a:rPr>
              <a:t>and before the throne there was as it were a sea of glass, like crystal. And around the throne, on each side of the throne, are four living creatures, full of eyes in front and behind: </a:t>
            </a:r>
            <a:r>
              <a:rPr lang="en-US" baseline="30000" dirty="0">
                <a:effectLst>
                  <a:outerShdw blurRad="38100" dist="38100" dir="2700000" algn="tl">
                    <a:srgbClr val="000000">
                      <a:alpha val="43137"/>
                    </a:srgbClr>
                  </a:outerShdw>
                </a:effectLst>
              </a:rPr>
              <a:t>7</a:t>
            </a:r>
            <a:r>
              <a:rPr lang="en-US" dirty="0">
                <a:effectLst>
                  <a:outerShdw blurRad="38100" dist="38100" dir="2700000" algn="tl">
                    <a:srgbClr val="000000">
                      <a:alpha val="43137"/>
                    </a:srgbClr>
                  </a:outerShdw>
                </a:effectLst>
              </a:rPr>
              <a:t> the first living creature like a lion, the second living creature like an ox, the third living creature with the face of a man, and the fourth living creature like an eagle in flight. </a:t>
            </a:r>
            <a:r>
              <a:rPr lang="en-US" baseline="30000" dirty="0">
                <a:effectLst>
                  <a:outerShdw blurRad="38100" dist="38100" dir="2700000" algn="tl">
                    <a:srgbClr val="000000">
                      <a:alpha val="43137"/>
                    </a:srgbClr>
                  </a:outerShdw>
                </a:effectLst>
              </a:rPr>
              <a:t>8</a:t>
            </a:r>
            <a:r>
              <a:rPr lang="en-US" dirty="0">
                <a:effectLst>
                  <a:outerShdw blurRad="38100" dist="38100" dir="2700000" algn="tl">
                    <a:srgbClr val="000000">
                      <a:alpha val="43137"/>
                    </a:srgbClr>
                  </a:outerShdw>
                </a:effectLst>
              </a:rPr>
              <a:t> And the four living creatures, each of them with six wings, are full of eyes all around and within, and day and night they never cease to say, "Holy, holy, holy, is the Lord God Almighty, who was and is and is to come!".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a:p>
            <a:endParaRPr lang="en-US" dirty="0"/>
          </a:p>
        </p:txBody>
      </p:sp>
    </p:spTree>
    <p:extLst>
      <p:ext uri="{BB962C8B-B14F-4D97-AF65-F5344CB8AC3E}">
        <p14:creationId xmlns:p14="http://schemas.microsoft.com/office/powerpoint/2010/main" val="4097120884"/>
      </p:ext>
    </p:extLst>
  </p:cSld>
  <p:clrMapOvr>
    <a:masterClrMapping/>
  </p:clrMapOvr>
  <p:transition spd="med">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Revelation 4:10-11 KJV</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33400" y="1905000"/>
            <a:ext cx="7772400" cy="4571999"/>
          </a:xfrm>
        </p:spPr>
        <p:txBody>
          <a:bodyPr>
            <a:normAutofit/>
          </a:bodyPr>
          <a:lstStyle/>
          <a:p>
            <a:r>
              <a:rPr lang="en-US" dirty="0"/>
              <a:t>The four and twenty elders fall down before him that sat on the throne, and worship him that </a:t>
            </a:r>
            <a:r>
              <a:rPr lang="en-US" dirty="0" err="1"/>
              <a:t>liveth</a:t>
            </a:r>
            <a:r>
              <a:rPr lang="en-US" dirty="0"/>
              <a:t> for ever and ever, and cast their crowns before the throne, saying, </a:t>
            </a:r>
            <a:r>
              <a:rPr lang="en-US" baseline="30000" dirty="0"/>
              <a:t>11</a:t>
            </a:r>
            <a:r>
              <a:rPr lang="en-US" dirty="0"/>
              <a:t> Thou art worthy, O Lord, to receive glory and honor and power: for thou hast created all things, and for thy pleasure they are and were created.  [</a:t>
            </a:r>
            <a:r>
              <a:rPr lang="en-US" dirty="0">
                <a:hlinkClick r:id="rId3" action="ppaction://hlinksldjump"/>
              </a:rPr>
              <a:t>R</a:t>
            </a:r>
            <a:r>
              <a:rPr lang="en-US" dirty="0"/>
              <a:t>]</a:t>
            </a:r>
          </a:p>
          <a:p>
            <a:endParaRPr lang="en-US" dirty="0"/>
          </a:p>
        </p:txBody>
      </p:sp>
    </p:spTree>
    <p:extLst>
      <p:ext uri="{BB962C8B-B14F-4D97-AF65-F5344CB8AC3E}">
        <p14:creationId xmlns:p14="http://schemas.microsoft.com/office/powerpoint/2010/main" val="2779699465"/>
      </p:ext>
    </p:extLst>
  </p:cSld>
  <p:clrMapOvr>
    <a:masterClrMapping/>
  </p:clrMapOvr>
  <p:transition spd="med">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Revelation 5:9, 13-14 ESV</a:t>
            </a:r>
          </a:p>
        </p:txBody>
      </p:sp>
      <p:sp>
        <p:nvSpPr>
          <p:cNvPr id="3" name="Content Placeholder 2"/>
          <p:cNvSpPr>
            <a:spLocks noGrp="1"/>
          </p:cNvSpPr>
          <p:nvPr>
            <p:ph idx="1"/>
          </p:nvPr>
        </p:nvSpPr>
        <p:spPr/>
        <p:txBody>
          <a:bodyPr>
            <a:normAutofit fontScale="85000" lnSpcReduction="20000"/>
          </a:bodyPr>
          <a:lstStyle/>
          <a:p>
            <a:r>
              <a:rPr lang="en-US" dirty="0"/>
              <a:t>And they sang a new song, saying, "Worthy are you to take the scroll and to open its seals, for you were slain, and by your blood you ransomed people for God from every tribe and language and people and nation, ... 13 And I heard every creature in heaven and on earth and under the earth and in the sea, and all that is in them, saying, "To him who sits on the throne and to the Lamb be blessing and honor and glory and might forever and ever!" 14 And the four living creatures said, "Amen!" and the elders fell down and worshiped.  [</a:t>
            </a:r>
            <a:r>
              <a:rPr lang="en-US" dirty="0">
                <a:hlinkClick r:id="rId3" action="ppaction://hlinksldjump"/>
              </a:rPr>
              <a:t>R</a:t>
            </a:r>
            <a:r>
              <a:rPr lang="en-US" dirty="0"/>
              <a:t>]</a:t>
            </a:r>
          </a:p>
          <a:p>
            <a:endParaRPr lang="en-US" dirty="0"/>
          </a:p>
        </p:txBody>
      </p:sp>
    </p:spTree>
    <p:extLst>
      <p:ext uri="{BB962C8B-B14F-4D97-AF65-F5344CB8AC3E}">
        <p14:creationId xmlns:p14="http://schemas.microsoft.com/office/powerpoint/2010/main" val="2057157168"/>
      </p:ext>
    </p:extLst>
  </p:cSld>
  <p:clrMapOvr>
    <a:masterClrMapping/>
  </p:clrMapOvr>
  <p:transition spd="med">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35FF9-B608-4E57-B1CA-8A8D647BF8F7}"/>
              </a:ext>
            </a:extLst>
          </p:cNvPr>
          <p:cNvSpPr>
            <a:spLocks noGrp="1"/>
          </p:cNvSpPr>
          <p:nvPr>
            <p:ph type="title"/>
          </p:nvPr>
        </p:nvSpPr>
        <p:spPr/>
        <p:txBody>
          <a:bodyPr/>
          <a:lstStyle/>
          <a:p>
            <a:r>
              <a:rPr lang="en-US" dirty="0"/>
              <a:t>Revelation 14:1, 3-5 ESV</a:t>
            </a:r>
          </a:p>
        </p:txBody>
      </p:sp>
      <p:sp>
        <p:nvSpPr>
          <p:cNvPr id="3" name="Content Placeholder 2">
            <a:extLst>
              <a:ext uri="{FF2B5EF4-FFF2-40B4-BE49-F238E27FC236}">
                <a16:creationId xmlns:a16="http://schemas.microsoft.com/office/drawing/2014/main" id="{98D6F866-C1F2-4520-BF92-C9D9039D7162}"/>
              </a:ext>
            </a:extLst>
          </p:cNvPr>
          <p:cNvSpPr>
            <a:spLocks noGrp="1"/>
          </p:cNvSpPr>
          <p:nvPr>
            <p:ph idx="1"/>
          </p:nvPr>
        </p:nvSpPr>
        <p:spPr/>
        <p:txBody>
          <a:bodyPr>
            <a:normAutofit fontScale="77500" lnSpcReduction="20000"/>
          </a:bodyPr>
          <a:lstStyle/>
          <a:p>
            <a:r>
              <a:rPr lang="en-US" dirty="0"/>
              <a:t>Then I looked, and behold, on Mount Zion stood the Lamb, and with him 144,000 who had his name and his Father's name written on their foreheads. ... 3 and they were singing a new song before the throne and before the four living creatures and before the elders. No one could learn that song except the 144,000 who had been redeemed from the earth. 4 It is these who have not defiled themselves with women, for they are virgins. It is these who follow the Lamb wherever he goes. These have been redeemed from mankind as </a:t>
            </a:r>
            <a:r>
              <a:rPr lang="en-US" dirty="0" err="1"/>
              <a:t>firstfruits</a:t>
            </a:r>
            <a:r>
              <a:rPr lang="en-US" dirty="0"/>
              <a:t> for God and the Lamb, 5 and in their mouth no lie was found, for they are blameless.  [</a:t>
            </a:r>
            <a:r>
              <a:rPr lang="en-US" dirty="0">
                <a:hlinkClick r:id="rId3" action="ppaction://hlinksldjump"/>
              </a:rPr>
              <a:t>R]</a:t>
            </a:r>
            <a:endParaRPr lang="en-US" dirty="0"/>
          </a:p>
        </p:txBody>
      </p:sp>
    </p:spTree>
    <p:extLst>
      <p:ext uri="{BB962C8B-B14F-4D97-AF65-F5344CB8AC3E}">
        <p14:creationId xmlns:p14="http://schemas.microsoft.com/office/powerpoint/2010/main" val="1567319143"/>
      </p:ext>
    </p:extLst>
  </p:cSld>
  <p:clrMapOvr>
    <a:masterClrMapping/>
  </p:clrMapOvr>
  <p:transition spd="med">
    <p:random/>
  </p:transition>
</p:sld>
</file>

<file path=ppt/theme/theme1.xml><?xml version="1.0" encoding="utf-8"?>
<a:theme xmlns:a="http://schemas.openxmlformats.org/drawingml/2006/main" name="2_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1364256</TotalTime>
  <Words>5298</Words>
  <Application>Microsoft Office PowerPoint</Application>
  <PresentationFormat>Apresentação na tela (4:3)</PresentationFormat>
  <Paragraphs>318</Paragraphs>
  <Slides>21</Slides>
  <Notes>20</Notes>
  <HiddenSlides>0</HiddenSlides>
  <MMClips>0</MMClips>
  <ScaleCrop>false</ScaleCrop>
  <HeadingPairs>
    <vt:vector size="6" baseType="variant">
      <vt:variant>
        <vt:lpstr>Fontes usadas</vt:lpstr>
      </vt:variant>
      <vt:variant>
        <vt:i4>3</vt:i4>
      </vt:variant>
      <vt:variant>
        <vt:lpstr>Tema</vt:lpstr>
      </vt:variant>
      <vt:variant>
        <vt:i4>2</vt:i4>
      </vt:variant>
      <vt:variant>
        <vt:lpstr>Títulos de slides</vt:lpstr>
      </vt:variant>
      <vt:variant>
        <vt:i4>21</vt:i4>
      </vt:variant>
    </vt:vector>
  </HeadingPairs>
  <TitlesOfParts>
    <vt:vector size="26" baseType="lpstr">
      <vt:lpstr>Arial</vt:lpstr>
      <vt:lpstr>Arial Rounded MT Bold</vt:lpstr>
      <vt:lpstr>Calibri</vt:lpstr>
      <vt:lpstr>2_Default Design</vt:lpstr>
      <vt:lpstr>Default Design</vt:lpstr>
      <vt:lpstr>Allusions Images Symbols: How to Study Bible Prophecy</vt:lpstr>
      <vt:lpstr>Memory Text Isaiah 6:8 NKJV</vt:lpstr>
      <vt:lpstr>Overview</vt:lpstr>
      <vt:lpstr>Isaiah’s Vision</vt:lpstr>
      <vt:lpstr>Visions of Ezekiel and John</vt:lpstr>
      <vt:lpstr>Contrasting Destinies</vt:lpstr>
      <vt:lpstr>Summary</vt:lpstr>
      <vt:lpstr>Summary</vt:lpstr>
      <vt:lpstr>Summary</vt:lpstr>
      <vt:lpstr>Apresentação do PowerPoint</vt:lpstr>
      <vt:lpstr>Isaiah 6:5 ESV</vt:lpstr>
      <vt:lpstr>Genesis 3:24 ESV</vt:lpstr>
      <vt:lpstr>Isaiah 6:1-4 ESV</vt:lpstr>
      <vt:lpstr>Matthew 12:34 ESV</vt:lpstr>
      <vt:lpstr>Isaiah 6:6-7 ESV</vt:lpstr>
      <vt:lpstr>Isaiah 6:8 ESV</vt:lpstr>
      <vt:lpstr>Ezekiel 1:5-8, 10-11 ESV</vt:lpstr>
      <vt:lpstr>Revelation 4:6-8 ESV</vt:lpstr>
      <vt:lpstr>Revelation 4:10-11 KJV</vt:lpstr>
      <vt:lpstr>Revelation 5:9, 13-14 ESV</vt:lpstr>
      <vt:lpstr>Revelation 14:1, 3-5 ESV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7: Foundations for Prophecy</dc:title>
  <dc:subject>Allusions Images Symbols: How to Study Bible Prophecy</dc:subject>
  <dc:creator>Kenneth J. McNulty</dc:creator>
  <cp:lastModifiedBy>jose ferreira Neto</cp:lastModifiedBy>
  <cp:revision>23003</cp:revision>
  <cp:lastPrinted>2016-06-03T16:02:10Z</cp:lastPrinted>
  <dcterms:created xsi:type="dcterms:W3CDTF">2005-09-30T23:50:48Z</dcterms:created>
  <dcterms:modified xsi:type="dcterms:W3CDTF">2025-05-16T23:29:18Z</dcterms:modified>
  <cp:category>Topic</cp:category>
</cp:coreProperties>
</file>