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0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es-ES" sz="1800" b="1" dirty="0"/>
            <a:t>Nuestro cuerpo será espiritual, inmortal e incorruptible (1Co. 15:42-44, 50-54)</a:t>
          </a:r>
          <a:endParaRPr lang="es-ES" sz="18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es-ES" sz="1800" b="1" dirty="0"/>
            <a:t>Seremos glorificados (Col. 3:4;</a:t>
          </a:r>
          <a:br>
            <a:rPr lang="es-ES" sz="1800" b="1" dirty="0"/>
          </a:br>
          <a:r>
            <a:rPr lang="es-ES" sz="1800" b="1" dirty="0" err="1"/>
            <a:t>Flp</a:t>
          </a:r>
          <a:r>
            <a:rPr lang="es-ES" sz="1800" b="1" dirty="0"/>
            <a:t>. 3:21)</a:t>
          </a:r>
          <a:endParaRPr lang="es-ES" sz="18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es-ES" sz="1800" b="1" dirty="0"/>
            <a:t>Tendremos un cuerpo físico, y nuestros propios ojos verán a Dios (Job 19:25-27)</a:t>
          </a:r>
          <a:endParaRPr lang="es-ES" sz="18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verdadero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honesto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justo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puro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amable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de buen nombre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6" custScaleX="120792" custScaleY="93366" custRadScaleRad="98064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6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6"/>
      <dgm:spPr/>
    </dgm:pt>
    <dgm:pt modelId="{1141BFDF-95E8-4D91-97CE-5CCE188BFFD9}" type="pres">
      <dgm:prSet presAssocID="{B2643D6D-33A7-48E3-8C94-015EFC215074}" presName="node" presStyleLbl="node1" presStyleIdx="1" presStyleCnt="6" custScaleX="120792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6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6"/>
      <dgm:spPr/>
    </dgm:pt>
    <dgm:pt modelId="{284EC19B-3261-4C0A-BA70-964A610B88E3}" type="pres">
      <dgm:prSet presAssocID="{6A83FF03-0205-48D2-8C1C-B3A290B35891}" presName="node" presStyleLbl="node1" presStyleIdx="2" presStyleCnt="6" custScaleX="120792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6" custLinFactNeighborX="11865" custLinFactNeighborY="11110"/>
      <dgm:spPr/>
    </dgm:pt>
    <dgm:pt modelId="{76659567-5B11-4791-9B80-78925CDA4F37}" type="pres">
      <dgm:prSet presAssocID="{52906160-F787-41EC-8594-7E4D145CEB66}" presName="connectorText" presStyleLbl="sibTrans2D1" presStyleIdx="2" presStyleCnt="6"/>
      <dgm:spPr/>
    </dgm:pt>
    <dgm:pt modelId="{DA4F9CAF-A910-41AE-8A10-AE528558652A}" type="pres">
      <dgm:prSet presAssocID="{49E7B55F-A7C0-47EA-9012-446B999A3E1A}" presName="node" presStyleLbl="node1" presStyleIdx="3" presStyleCnt="6" custScaleX="120792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6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6"/>
      <dgm:spPr/>
    </dgm:pt>
    <dgm:pt modelId="{8A77F301-51BC-4CD4-9F81-E28C0D908C54}" type="pres">
      <dgm:prSet presAssocID="{06320EA7-06DB-4835-B4F6-8B924AC47908}" presName="node" presStyleLbl="node1" presStyleIdx="4" presStyleCnt="6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6" custLinFactX="-15620" custLinFactNeighborX="-100000"/>
      <dgm:spPr/>
    </dgm:pt>
    <dgm:pt modelId="{387EE960-E637-4DB9-AC76-584C5DF6CB53}" type="pres">
      <dgm:prSet presAssocID="{2ED63D28-8188-41B7-A4DF-0DD8A5839210}" presName="connectorText" presStyleLbl="sibTrans2D1" presStyleIdx="4" presStyleCnt="6"/>
      <dgm:spPr/>
    </dgm:pt>
    <dgm:pt modelId="{B7D9D664-9CC4-4A8B-B2D1-84C252ECE833}" type="pres">
      <dgm:prSet presAssocID="{E1CB1385-948A-4B96-909C-50A7A5D030C8}" presName="node" presStyleLbl="node1" presStyleIdx="5" presStyleCnt="6" custScaleX="120792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5" presStyleCnt="6" custLinFactNeighborX="16052" custLinFactNeighborY="13332"/>
      <dgm:spPr/>
    </dgm:pt>
    <dgm:pt modelId="{9759D987-24EE-4565-8A84-260874C492E7}" type="pres">
      <dgm:prSet presAssocID="{16C85C52-87F1-41F0-97C9-86AE4854F445}" presName="connectorText" presStyleLbl="sibTrans2D1" presStyleIdx="5" presStyleCnt="6"/>
      <dgm:spPr/>
    </dgm:pt>
  </dgm:ptLst>
  <dgm:cxnLst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7AEACCB2-3AA9-43F5-B2E9-67CA591A3F9D}" srcId="{C7A690D5-EAA0-427B-88B2-EEF082277BFC}" destId="{E1CB1385-948A-4B96-909C-50A7A5D030C8}" srcOrd="5" destOrd="0" parTransId="{302C4E03-6B9E-4B12-8F31-6BCEA978FCE2}" sibTransId="{16C85C52-87F1-41F0-97C9-86AE4854F445}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43281026-70F4-49DF-BAE9-FCB1A00DB3F3}" type="presParOf" srcId="{96B1FDB1-ACF4-4840-9E2E-8D210ED07C56}" destId="{B7D9D664-9CC4-4A8B-B2D1-84C252ECE833}" srcOrd="10" destOrd="0" presId="urn:microsoft.com/office/officeart/2005/8/layout/cycle2"/>
    <dgm:cxn modelId="{95E5D610-E30A-48B6-9019-1CB0B0A32102}" type="presParOf" srcId="{96B1FDB1-ACF4-4840-9E2E-8D210ED07C56}" destId="{7C41A576-5BE8-40F5-8D86-D486E205AC2F}" srcOrd="11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Salvación de un ser querido o de un amigo (1 Tim. 2: 3, 4)</a:t>
          </a:r>
          <a:endParaRPr lang="es-ES" sz="200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Valor para compartir nuestra fe (Apoc. 22: 17)</a:t>
          </a:r>
          <a:endParaRPr lang="es-ES" sz="200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Perdón cuando confesamos y abandonamos el mal (1 Juan 1: 9)</a:t>
          </a:r>
          <a:endParaRPr lang="es-ES" sz="200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es-ES" sz="2000" b="1">
              <a:solidFill>
                <a:schemeClr val="tx1"/>
              </a:solidFill>
            </a:rPr>
            <a:t>Fortaleza para obedecer los mandamientos de Dios (Heb. 13: 20, 21)</a:t>
          </a:r>
          <a:endParaRPr lang="es-ES" sz="200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 por quienes nos odian y maltratan (Mat. 5: 44)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Sabiduría en situaciones difíciles (Sant. 1: 5)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Comprensión de la verdad revelada en la Palabra de Dios (Juan 8: 32)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785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301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301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800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580" y="299946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Tendremos un cuerpo físico, y nuestros propios ojos verán a Dios (Job 19:25-27)</a:t>
          </a:r>
          <a:endParaRPr lang="es-ES" sz="1800" kern="1200" dirty="0"/>
        </a:p>
      </dsp:txBody>
      <dsp:txXfrm>
        <a:off x="3822580" y="299946"/>
        <a:ext cx="1750824" cy="1140923"/>
      </dsp:txXfrm>
    </dsp:sp>
    <dsp:sp modelId="{92B38AFF-B673-4C25-AB6B-57902FB61F66}">
      <dsp:nvSpPr>
        <dsp:cNvPr id="0" name=""/>
        <dsp:cNvSpPr/>
      </dsp:nvSpPr>
      <dsp:spPr>
        <a:xfrm>
          <a:off x="3000800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580" y="218703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Nuestro cuerpo será espiritual, inmortal e incorruptible (1Co. 15:42-44, 50-54)</a:t>
          </a:r>
          <a:endParaRPr lang="es-ES" sz="1800" kern="1200" dirty="0"/>
        </a:p>
      </dsp:txBody>
      <dsp:txXfrm>
        <a:off x="3822580" y="2187034"/>
        <a:ext cx="1750824" cy="1140923"/>
      </dsp:txXfrm>
    </dsp:sp>
    <dsp:sp modelId="{89A536DA-7373-4595-BEEC-C02148F19477}">
      <dsp:nvSpPr>
        <dsp:cNvPr id="0" name=""/>
        <dsp:cNvSpPr/>
      </dsp:nvSpPr>
      <dsp:spPr>
        <a:xfrm>
          <a:off x="3000800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580" y="378899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Seremos glorificados (Col. 3:4;</a:t>
          </a:r>
          <a:br>
            <a:rPr lang="es-ES" sz="1800" b="1" kern="1200" dirty="0"/>
          </a:br>
          <a:r>
            <a:rPr lang="es-ES" sz="1800" b="1" kern="1200" dirty="0" err="1"/>
            <a:t>Flp</a:t>
          </a:r>
          <a:r>
            <a:rPr lang="es-ES" sz="1800" b="1" kern="1200" dirty="0"/>
            <a:t>. 3:21)</a:t>
          </a:r>
          <a:endParaRPr lang="es-ES" sz="1800" kern="1200" dirty="0"/>
        </a:p>
      </dsp:txBody>
      <dsp:txXfrm>
        <a:off x="3822580" y="3788994"/>
        <a:ext cx="1750824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50803" y="82846"/>
          <a:ext cx="1583539" cy="122399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verdadero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262096"/>
        <a:ext cx="1119731" cy="865494"/>
      </dsp:txXfrm>
    </dsp:sp>
    <dsp:sp modelId="{9C9976D1-C018-43D5-81A0-6846E4DF5FCA}">
      <dsp:nvSpPr>
        <dsp:cNvPr id="0" name=""/>
        <dsp:cNvSpPr/>
      </dsp:nvSpPr>
      <dsp:spPr>
        <a:xfrm rot="1741804">
          <a:off x="3339595" y="968863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4212" y="1039518"/>
        <a:ext cx="171515" cy="265470"/>
      </dsp:txXfrm>
    </dsp:sp>
    <dsp:sp modelId="{1141BFDF-95E8-4D91-97CE-5CCE188BFFD9}">
      <dsp:nvSpPr>
        <dsp:cNvPr id="0" name=""/>
        <dsp:cNvSpPr/>
      </dsp:nvSpPr>
      <dsp:spPr>
        <a:xfrm>
          <a:off x="3555836" y="985647"/>
          <a:ext cx="1583539" cy="1310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honesto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1177633"/>
        <a:ext cx="1119731" cy="926991"/>
      </dsp:txXfrm>
    </dsp:sp>
    <dsp:sp modelId="{A0627442-0053-4F4F-B4CA-4D5C4565DAC1}">
      <dsp:nvSpPr>
        <dsp:cNvPr id="0" name=""/>
        <dsp:cNvSpPr/>
      </dsp:nvSpPr>
      <dsp:spPr>
        <a:xfrm rot="5400000">
          <a:off x="4596057" y="2394438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8355" y="2430630"/>
        <a:ext cx="244058" cy="265470"/>
      </dsp:txXfrm>
    </dsp:sp>
    <dsp:sp modelId="{284EC19B-3261-4C0A-BA70-964A610B88E3}">
      <dsp:nvSpPr>
        <dsp:cNvPr id="0" name=""/>
        <dsp:cNvSpPr/>
      </dsp:nvSpPr>
      <dsp:spPr>
        <a:xfrm>
          <a:off x="3555836" y="2954450"/>
          <a:ext cx="1583539" cy="1310963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justo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7740" y="3146436"/>
        <a:ext cx="1119731" cy="926991"/>
      </dsp:txXfrm>
    </dsp:sp>
    <dsp:sp modelId="{8660691B-A762-4BAF-B0AE-C2619C3AA7A5}">
      <dsp:nvSpPr>
        <dsp:cNvPr id="0" name=""/>
        <dsp:cNvSpPr/>
      </dsp:nvSpPr>
      <dsp:spPr>
        <a:xfrm rot="9000000">
          <a:off x="3406391" y="3926546"/>
          <a:ext cx="248565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75965" y="3996394"/>
        <a:ext cx="173996" cy="265470"/>
      </dsp:txXfrm>
    </dsp:sp>
    <dsp:sp modelId="{DA4F9CAF-A910-41AE-8A10-AE528558652A}">
      <dsp:nvSpPr>
        <dsp:cNvPr id="0" name=""/>
        <dsp:cNvSpPr/>
      </dsp:nvSpPr>
      <dsp:spPr>
        <a:xfrm>
          <a:off x="1850803" y="3938852"/>
          <a:ext cx="1583539" cy="1310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puro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4130838"/>
        <a:ext cx="1119731" cy="926991"/>
      </dsp:txXfrm>
    </dsp:sp>
    <dsp:sp modelId="{B9B98085-777F-4896-AE5B-A399E16C839A}">
      <dsp:nvSpPr>
        <dsp:cNvPr id="0" name=""/>
        <dsp:cNvSpPr/>
      </dsp:nvSpPr>
      <dsp:spPr>
        <a:xfrm rot="12600000">
          <a:off x="1612881" y="3963075"/>
          <a:ext cx="248565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82455" y="4070207"/>
        <a:ext cx="173996" cy="265470"/>
      </dsp:txXfrm>
    </dsp:sp>
    <dsp:sp modelId="{8A77F301-51BC-4CD4-9F81-E28C0D908C54}">
      <dsp:nvSpPr>
        <dsp:cNvPr id="0" name=""/>
        <dsp:cNvSpPr/>
      </dsp:nvSpPr>
      <dsp:spPr>
        <a:xfrm>
          <a:off x="145769" y="2954450"/>
          <a:ext cx="1583539" cy="13109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amable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3146436"/>
        <a:ext cx="1119731" cy="926991"/>
      </dsp:txXfrm>
    </dsp:sp>
    <dsp:sp modelId="{D014681F-0BDE-494B-BF50-85790A42B6FB}">
      <dsp:nvSpPr>
        <dsp:cNvPr id="0" name=""/>
        <dsp:cNvSpPr/>
      </dsp:nvSpPr>
      <dsp:spPr>
        <a:xfrm rot="16200000">
          <a:off x="360097" y="2414173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95" y="2554961"/>
        <a:ext cx="244058" cy="265470"/>
      </dsp:txXfrm>
    </dsp:sp>
    <dsp:sp modelId="{B7D9D664-9CC4-4A8B-B2D1-84C252ECE833}">
      <dsp:nvSpPr>
        <dsp:cNvPr id="0" name=""/>
        <dsp:cNvSpPr/>
      </dsp:nvSpPr>
      <dsp:spPr>
        <a:xfrm>
          <a:off x="145769" y="985647"/>
          <a:ext cx="1583539" cy="131096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 que es de buen nombre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1177633"/>
        <a:ext cx="1119731" cy="926991"/>
      </dsp:txXfrm>
    </dsp:sp>
    <dsp:sp modelId="{7C41A576-5BE8-40F5-8D86-D486E205AC2F}">
      <dsp:nvSpPr>
        <dsp:cNvPr id="0" name=""/>
        <dsp:cNvSpPr/>
      </dsp:nvSpPr>
      <dsp:spPr>
        <a:xfrm rot="19858196">
          <a:off x="1708067" y="1005087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684" y="1111412"/>
        <a:ext cx="171515" cy="265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Salvación de un ser querido o de un amigo (1 Tim. 2: 3, 4)</a:t>
          </a:r>
          <a:endParaRPr lang="es-ES" sz="2000" kern="120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Valor para compartir nuestra fe (Apoc. 22: 17)</a:t>
          </a:r>
          <a:endParaRPr lang="es-ES" sz="2000" kern="120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Perdón cuando confesamos y abandonamos el mal (1 Juan 1: 9)</a:t>
          </a:r>
          <a:endParaRPr lang="es-ES" sz="2000" kern="120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Fortaleza para obedecer los mandamientos de Dios (Heb. 13: 20, 21)</a:t>
          </a:r>
          <a:endParaRPr lang="es-ES" sz="2000" kern="120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Amor por quienes nos odian y maltratan (Mat. 5: 44)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Sabiduría en situaciones difíciles (Sant. 1: 5)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Comprensión de la verdad revelada en la Palabra de Dios (Juan 8: 32)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07/02/2026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3.jpg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6439303" y="2642033"/>
            <a:ext cx="567569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es-ES" sz="7200" b="1" noProof="0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UNA CIUDADANÍA CELESTIAL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2825598" y="6472990"/>
            <a:ext cx="3754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7 para el 14 de febrero de 2026</a:t>
            </a: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078935" y="1370157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CONTENTAMIENTO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Dios, pues, suplirá todo lo que os falta conforme a sus riquezas en gloria en Cristo Jesús”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Flp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167150" y="1392138"/>
            <a:ext cx="3298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Estamos alegres; no nos aflige nada; tenemos paz; nuestros pensamientos son puros. Tenemos una vida perfecta y plena…</a:t>
            </a:r>
            <a:br>
              <a:rPr lang="es-ES" sz="2000" b="1" dirty="0"/>
            </a:br>
            <a:r>
              <a:rPr lang="es-ES" sz="2000" b="1" dirty="0"/>
              <a:t>¿o no?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392138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Como Agur, confiamos en que Dios no nos dará más ni menos de lo que sea provechoso para nosotros (Pr. 30:8-9).</a:t>
            </a:r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167150" y="3401963"/>
            <a:ext cx="32989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Tal vez tengamos prosperidad; tal vez tengamos necesidades o problemas. Si, como Pablo, tenemos la plena seguridad de que Dios dirige nuestras vidas, seguiremos confiados en Él sea cual sea nuestra situación (</a:t>
            </a:r>
            <a:r>
              <a:rPr lang="es-ES" sz="2000" b="1" dirty="0" err="1"/>
              <a:t>Flp</a:t>
            </a:r>
            <a:r>
              <a:rPr lang="es-ES" sz="2000" b="1" dirty="0"/>
              <a:t>. 4:11-12, 19).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413337"/>
            <a:ext cx="492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 vivimos con esta confianza, estamos seguros de que “Todo lo puedo en Cristo que me fortalece” (</a:t>
            </a:r>
            <a:r>
              <a:rPr lang="es-ES" sz="2000" b="1" dirty="0" err="1"/>
              <a:t>Flp</a:t>
            </a:r>
            <a:r>
              <a:rPr lang="es-ES" sz="2000" b="1" dirty="0"/>
              <a:t>. 4:13).</a:t>
            </a:r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285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¿Qué ocurre cuando no tenemos lo que creemos que necesitamos?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2805840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CONTENTAMIENTO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1" y="6912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“Mi Dios, pues, suplirá todo lo que os falta conforme a sus riquezas en gloria en Cristo Jesús”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Flp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638633"/>
            <a:ext cx="7285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siempre sabemos si lo que pedimos es según su voluntad, pero hay ciertas peticiones que, estamos seguros, siempre son según su voluntad: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8" y="1930747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Pidámoselo al Señor y, si es según su voluntad, Él nos lo concederá (</a:t>
            </a:r>
            <a:r>
              <a:rPr lang="es-ES" sz="2000" b="1" dirty="0" err="1"/>
              <a:t>Stg</a:t>
            </a:r>
            <a:r>
              <a:rPr lang="es-ES" sz="2000" b="1" dirty="0"/>
              <a:t>. 4:2b; 1Jn. 5:14-15).</a:t>
            </a:r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41385" y="1104389"/>
            <a:ext cx="84644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“Deberíamos vivir para el mundo venidero. Es tan desagradable vivir una vida al azar y sin un blanco definido. Queremos tener un objeto en la vida —vivir para un propósito. Dios nos ayude a todos a ser abnegados, menos preocupados de nosotros mismos, más olvidadizos del yo y de los intereses egoístas; y para hacer el bien, no por el honor que esperamos recibir aquí, sino porque ése es el objeto de nuestra vida y dará una respuesta al fin de nuestra existencia”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5582847" y="5472717"/>
            <a:ext cx="4726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(Nuestra elevada vocación, 24 de agosto</a:t>
            </a:r>
            <a:r>
              <a:rPr lang="en-US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71706" y="266203"/>
            <a:ext cx="4603170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“Por nada estén afanosos, sino presenten sus pedidos a Dios en oración, ruego y acción de gracias”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4:6</a:t>
            </a: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La ciudadanía celestial: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Imitar a los fieles (Filipenses 3:17-19)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La ciudadanía plena (Filipenses 3:20-21)</a:t>
            </a:r>
          </a:p>
          <a:p>
            <a:pPr>
              <a:spcBef>
                <a:spcPts val="1800"/>
              </a:spcBef>
            </a:pP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 Hasta que lleguemos allí: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Armonía y regocijo (Filipenses 4:1-6)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Pensamientos puros (Filipenses 4:7-9)</a:t>
            </a:r>
          </a:p>
          <a:p>
            <a:pPr lvl="1">
              <a:spcBef>
                <a:spcPts val="600"/>
              </a:spcBef>
            </a:pPr>
            <a:r>
              <a:rPr lang="es-ES" sz="2000" b="1" noProof="0" dirty="0"/>
              <a:t>Contentamiento (Filipenses 4:10-13, 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En diversos lugares de sus cartas, Pablo deja claro que no somos ciudadanos de este mundo. Al aceptar a Jesús como nuestro Salvador, nacemos de nuevo. Con este nuevo nacimiento, nos convertimos en ciudadanos del Cielo.</a:t>
            </a:r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6255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3896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009528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520101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4" y="1476792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Aunque respetamos y nos sometemos a las leyes y normas de este mundo, nuestro estilo de vida es, en realidad, más amplio, de una moralidad mucho más elevada.</a:t>
            </a:r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LA CIUDADANÍA CELESTIAL</a:t>
            </a: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7865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s-ES" sz="4400" b="1" spc="6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IMITAR A LOS FIELES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1104900" y="56634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“Hermanos, sed imitadores de mí, y mirad a los que así se conducen según el ejemplo que tenéis en nosotros”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(Filipenses 3:17)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78659" y="1381291"/>
            <a:ext cx="12113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Todos tenemos personas que, de un modo u otro, han moldeado nuestra vida o nuestros pensamientos. Tal vez un artista, un deportista, un músico, un cantante. Tal vez un pastor, un predicador, un hermano o una hermana fiel.</a:t>
            </a:r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74893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62503" y="2290954"/>
            <a:ext cx="4404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Estas personas “modelo” ¿nos han ayudado a crecer como personas, o a hundirnos en vicios que nunca deberíamos haber probado?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941148" y="3587051"/>
            <a:ext cx="4288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Pablo nos invita a imitar a aquellas personas cuyos ejemplos nos elevan y nos invitan a ser mejores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3:17). También nos advierte de que, aún entre los creyentes, hay personas que no son dignas de imitar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3:18-19).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¿Qué hace la diferencia? Unos solo piensan en lo terrenal, mientras que otros tienen su pensamiento puesto en Jesús. Los buenos modelos para imitar son, a su vez, imitadores de Cristo (1Co. 11:1).</a:t>
            </a:r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1114501" y="0"/>
            <a:ext cx="790513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noProof="0" dirty="0">
                <a:ln/>
                <a:solidFill>
                  <a:schemeClr val="accent3"/>
                </a:solidFill>
              </a:rPr>
              <a:t>LA CIUDADANÍA PLENA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“Mas nuestra ciudadanía está en los cielos, de donde también esperamos al Salvador, al Señor Jesucristo” </a:t>
            </a:r>
            <a:r>
              <a:rPr lang="es-E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(Filipenses 3:20)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733366" y="1512965"/>
            <a:ext cx="3647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Admitámoslo. Los cristianos tenemos un problema: la doble ciudadanía. Somos a la vez ciudadanos de este mundo y ciudadanos del cielo. Esto nos crea graves conflictos (Ro. 7:22-23).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017622"/>
              </p:ext>
            </p:extLst>
          </p:nvPr>
        </p:nvGraphicFramePr>
        <p:xfrm>
          <a:off x="64889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733364" y="5375561"/>
            <a:ext cx="3647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Cuando seamos resucitados (o transformados), y la muerte no tenga poder sobre nosotros, ¿qué ocurrirá?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733364" y="3764083"/>
            <a:ext cx="36477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¿Cuándo conseguiremos la ciudadanía plena? ¿Cuándo dejaremos de ser ciudadanos de este mundo de pecado? En la Segunda Venida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3:20).</a:t>
            </a:r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0" y="3346951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HASTA QUE LLEGUEMOS ALLÍ</a:t>
            </a: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s-ES" sz="4400" b="1" spc="600" noProof="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ARMONÍA Y REGOCIJO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“Regocijaos en el Señor siempre. Otra vez digo: ¡Regocijaos!”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(Filipenses 4:4)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323975"/>
            <a:ext cx="8186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Concluyendo su carta, Pablo entrelaza algunos saludos personales con consejos prácticos. Pide a </a:t>
            </a:r>
            <a:r>
              <a:rPr lang="es-ES" sz="2000" b="1" noProof="0" dirty="0" err="1"/>
              <a:t>Sícigo</a:t>
            </a:r>
            <a:r>
              <a:rPr lang="es-ES" sz="2000" b="1" noProof="0" dirty="0"/>
              <a:t> [compañero fiel] y a Clemente que ayuden a </a:t>
            </a:r>
            <a:r>
              <a:rPr lang="es-ES" sz="2000" b="1" noProof="0" dirty="0" err="1"/>
              <a:t>Evodia</a:t>
            </a:r>
            <a:r>
              <a:rPr lang="es-ES" sz="2000" b="1" noProof="0" dirty="0"/>
              <a:t> y a </a:t>
            </a:r>
            <a:r>
              <a:rPr lang="es-ES" sz="2000" b="1" noProof="0" dirty="0" err="1"/>
              <a:t>Síntique</a:t>
            </a:r>
            <a:r>
              <a:rPr lang="es-ES" sz="2000" b="1" noProof="0" dirty="0"/>
              <a:t> a vivir en armonía. De todos ellos, colaboradores de Pablo, dice: “Sus nombres ya están escritos en el libro de la vida”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</a:t>
            </a:r>
            <a:r>
              <a:rPr lang="es-ES" sz="2000" b="1" noProof="0"/>
              <a:t>4:2-3 </a:t>
            </a:r>
            <a:r>
              <a:rPr lang="es-ES" sz="1600" b="1" noProof="0" dirty="0" err="1"/>
              <a:t>DHHe</a:t>
            </a:r>
            <a:r>
              <a:rPr lang="es-ES" sz="2000" b="1" noProof="0" dirty="0"/>
              <a:t>).</a:t>
            </a: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3013036"/>
            <a:ext cx="54449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Los siguientes consejos pueden desconcertarnos: “Alegraos siempre […] No os aflijáis por nada”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4:4, 6 </a:t>
            </a:r>
            <a:r>
              <a:rPr lang="es-ES" sz="1600" b="1" noProof="0" dirty="0" err="1"/>
              <a:t>DHHe</a:t>
            </a:r>
            <a:r>
              <a:rPr lang="es-ES" sz="2000" b="1" noProof="0" dirty="0"/>
              <a:t>). ¿Cómo puede ser esto posible en un mundo lleno de problemas y aflicciones?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02633" y="4643409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/>
              <a:t>Esto es posible porque nuestra alegría es “en el Señor” (</a:t>
            </a:r>
            <a:r>
              <a:rPr lang="es-ES" sz="2000" b="1" noProof="0" dirty="0" err="1"/>
              <a:t>Flp</a:t>
            </a:r>
            <a:r>
              <a:rPr lang="es-ES" sz="2000" b="1" noProof="0" dirty="0"/>
              <a:t>. 4:4a). Sobre Él echamos nuestras ansiedades, seguros de que puede cargarlas por nosotros (Mt. 6:31-34; 1P. 5:7).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¿Y cómo echamos nuestras ansiedades sobre Jesús? A través de la oración (</a:t>
            </a:r>
            <a:r>
              <a:rPr lang="es-ES" sz="2000" b="1" dirty="0" err="1"/>
              <a:t>Flp</a:t>
            </a:r>
            <a:r>
              <a:rPr lang="es-ES" sz="2000" b="1" dirty="0"/>
              <a:t>. 4:6).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s-ES" sz="4400" b="1" spc="600" noProof="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PENSAMIENTOS PUROS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643462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“Por lo demás, hermanos, todo lo que es verdadero, todo lo honesto, todo lo justo, todo lo puro, todo lo amable, todo lo que es de buen nombre; si hay virtud alguna, si algo digno de alabanza, en esto pensad”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(Filipenses 4:8)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resultado de echar nuestra ansiedad en Jesús y regocijarnos es la paz (</a:t>
            </a:r>
            <a:r>
              <a:rPr lang="es-ES" sz="2000" b="1" dirty="0" err="1"/>
              <a:t>Flp</a:t>
            </a:r>
            <a:r>
              <a:rPr lang="es-ES" sz="2000" b="1" dirty="0"/>
              <a:t>. 4:7). Una paz que el mundo no puede dar ni quitar (</a:t>
            </a:r>
            <a:r>
              <a:rPr lang="es-ES" sz="2000" b="1" dirty="0" err="1"/>
              <a:t>Jn</a:t>
            </a:r>
            <a:r>
              <a:rPr lang="es-ES" sz="2000" b="1" dirty="0"/>
              <a:t>. 14:27; 16:33).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823960"/>
              </p:ext>
            </p:extLst>
          </p:nvPr>
        </p:nvGraphicFramePr>
        <p:xfrm>
          <a:off x="6906855" y="1533197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165714" y="5177319"/>
            <a:ext cx="3642476" cy="1464231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En resumen: “si hay virtud alguna, si algo digno de alabanza, en esto pensad” (</a:t>
            </a:r>
            <a:r>
              <a:rPr lang="es-ES" sz="2000" b="1" dirty="0" err="1"/>
              <a:t>Flp</a:t>
            </a:r>
            <a:r>
              <a:rPr lang="es-ES" sz="2000" b="1" dirty="0"/>
              <a:t> 4:8b).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3067050" y="2766923"/>
            <a:ext cx="38398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 paz, según Pablo, será una protección –una guardia– para nuestros sentimientos y pensamientos (</a:t>
            </a:r>
            <a:r>
              <a:rPr lang="es-ES" sz="2000" b="1" dirty="0" err="1"/>
              <a:t>Flp</a:t>
            </a:r>
            <a:r>
              <a:rPr lang="es-ES" sz="2000" b="1" dirty="0"/>
              <a:t>. 4:7b). Para que esta guardia sea efectiva ¿en qué cosas debemos pensar (</a:t>
            </a:r>
            <a:r>
              <a:rPr lang="es-ES" sz="2000" b="1" dirty="0" err="1"/>
              <a:t>Flp</a:t>
            </a:r>
            <a:r>
              <a:rPr lang="es-ES" sz="2000" b="1" dirty="0"/>
              <a:t>. 4:8)?</a:t>
            </a:r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1324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21" baseType="lpstr">
      <vt:lpstr>Century Gothic</vt:lpstr>
      <vt:lpstr>Wingdings 3</vt:lpstr>
      <vt:lpstr>Aptos</vt:lpstr>
      <vt:lpstr>Constantia</vt:lpstr>
      <vt:lpstr>Comic Sans MS</vt:lpstr>
      <vt:lpstr>Arial</vt:lpstr>
      <vt:lpstr>Aptos Display</vt:lpstr>
      <vt:lpstr>Tema de Office</vt:lpstr>
      <vt:lpstr>Sector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63</cp:revision>
  <dcterms:created xsi:type="dcterms:W3CDTF">2026-01-12T07:53:42Z</dcterms:created>
  <dcterms:modified xsi:type="dcterms:W3CDTF">2026-02-07T16:52:05Z</dcterms:modified>
</cp:coreProperties>
</file>