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5143500" cy="9144000"/>
  <p:embeddedFontLst>
    <p:embeddedFont>
      <p:font typeface="Public Sans Light" panose="020B0604020202020204" charset="0"/>
      <p:regular r:id="rId63"/>
    </p:embeddedFont>
    <p:embeddedFont>
      <p:font typeface="Source Serif 4" panose="020B0604020202020204" charset="0"/>
      <p:regular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0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8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7.svg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svg"/><Relationship Id="rId5" Type="http://schemas.openxmlformats.org/officeDocument/2006/relationships/image" Target="../media/image55.svg"/><Relationship Id="rId4" Type="http://schemas.openxmlformats.org/officeDocument/2006/relationships/image" Target="../media/image5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612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5162" y="2152724"/>
            <a:ext cx="3471416" cy="249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Escola Sabatina — 2º Trimestre | 2026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465162" y="2451646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LIÇÃO 07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465162" y="2783904"/>
            <a:ext cx="5310783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465162" y="3088704"/>
            <a:ext cx="3322662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na Prática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465162" y="3628579"/>
            <a:ext cx="5310783" cy="225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3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71" y="2168277"/>
            <a:ext cx="2468240" cy="24682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03089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45579"/>
            <a:ext cx="516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03499"/>
            <a:ext cx="538951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1 Reis 19:12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859087"/>
            <a:ext cx="4107135" cy="1449363"/>
          </a:xfrm>
          <a:prstGeom prst="roundRect">
            <a:avLst>
              <a:gd name="adj" fmla="val 14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2000845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"Voz mansa e suave" — Hebraico: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qol demamah daqqah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585517"/>
            <a:ext cx="382361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Literalmente "som de fino silêncio" ou "voz delicada do silêncio" — Deus não estava no vento, nem no terremoto, nem no fogo, mas na quietude.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2000845"/>
            <a:ext cx="17783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364060"/>
            <a:ext cx="390294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Nem toda manifestação divina é espetacular. O contraste é poderoso: após os grandes fenômenos naturais, Deus se revela no silêncio. Às vezes, Deus fala na quietude — e é nela que somos transformados.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467919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668688"/>
            <a:ext cx="177180" cy="141759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56816" y="3645098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Pergunte à classe: "Em quais momentos de sua vida você sentiu Deus mais presente — no barulho ou no silêncio?"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2241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732926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Iluminam a Experiência de Elias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46:10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"Aquietai-vos e sabei que Eu sou Deus" — Deus se revela na quietude àqueles dispostos a parar.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Isaías 30:15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Descanso e confiança — a força espiritual nasce da quietude e não da agitação humana.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96119" y="2937942"/>
            <a:ext cx="4004965" cy="1648792"/>
          </a:xfrm>
          <a:prstGeom prst="roundRect">
            <a:avLst>
              <a:gd name="adj" fmla="val 129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2956992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063255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11:28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830538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"Vinde a Mim, todos os que estais cansados" — Deus acolhe os exaustos com misericórdia e restauração.</a:t>
            </a:r>
            <a:endParaRPr lang="en-US" sz="1100" dirty="0"/>
          </a:p>
        </p:txBody>
      </p:sp>
      <p:sp>
        <p:nvSpPr>
          <p:cNvPr id="20" name="Shape 15"/>
          <p:cNvSpPr/>
          <p:nvPr/>
        </p:nvSpPr>
        <p:spPr>
          <a:xfrm>
            <a:off x="4642842" y="2937942"/>
            <a:ext cx="4005039" cy="1648792"/>
          </a:xfrm>
          <a:prstGeom prst="roundRect">
            <a:avLst>
              <a:gd name="adj" fmla="val 129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2956992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063255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8:26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830538"/>
            <a:ext cx="36834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Espírito intercede por nós com gemidos inexprimíveis — Deus sustenta nossa fraqueza quando as palavras nos faltam.</a:t>
            </a:r>
            <a:endParaRPr lang="en-US" sz="1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5874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28365"/>
            <a:ext cx="11202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86284"/>
            <a:ext cx="396671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Elias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54473"/>
            <a:ext cx="7939162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não abandona Seus filhos em crises emocionais — Ele os encontra com ternura no silêncio.</a:t>
            </a:r>
            <a:endParaRPr lang="en-US" sz="3850" dirty="0"/>
          </a:p>
        </p:txBody>
      </p:sp>
      <p:sp>
        <p:nvSpPr>
          <p:cNvPr id="6" name="Shape 4"/>
          <p:cNvSpPr/>
          <p:nvPr/>
        </p:nvSpPr>
        <p:spPr>
          <a:xfrm>
            <a:off x="496119" y="1641872"/>
            <a:ext cx="19050" cy="225936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406070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silêncio de Deus não significa abandono. Às vezes, nossa percepção está limitada pelo sofrimento — mas a presença divina permanece constante.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62558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05049"/>
            <a:ext cx="12345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62968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Celular sem Sinal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18556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219325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195736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 celular pode estar perfeitamente funcionando, mas sem sinal em determinados lugares. Isso não significa que a torre deixou de existir.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295051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Assim acontece em crises emocionais: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sentimos que Deus está distante, mas o problema não é ausência divina — é nossa percepção limitada em meio ao sofrimento. A "torre" continua lá.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506912"/>
            <a:ext cx="8151763" cy="574030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07681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684091"/>
            <a:ext cx="754930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"Quando você não O sente, como decide continuar confiando em Deus?"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88379" y="424979"/>
            <a:ext cx="1101626" cy="223093"/>
          </a:xfrm>
          <a:prstGeom prst="roundRect">
            <a:avLst>
              <a:gd name="adj" fmla="val 713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7854" y="464716"/>
            <a:ext cx="942677" cy="14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88379" y="697632"/>
            <a:ext cx="4043065" cy="4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Elias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87214" y="1437308"/>
            <a:ext cx="4539407" cy="17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"Deus veio a Elias com ternura e cuidado."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88379" y="1297856"/>
            <a:ext cx="14288" cy="45846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88379" y="1895773"/>
            <a:ext cx="4738241" cy="35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Conflict and Courage. Washington, DC: Review and Herald, 1970, p. 212.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488379" y="2427461"/>
            <a:ext cx="4738241" cy="9897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88379" y="2656433"/>
            <a:ext cx="1736527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Espirituais</a:t>
            </a:r>
            <a:endParaRPr lang="en-US" sz="13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088" y="3042865"/>
            <a:ext cx="198834" cy="19883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19163" y="3049488"/>
            <a:ext cx="4307458" cy="17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Crises emocionais não anulam a espiritualidade</a:t>
            </a:r>
            <a:endParaRPr lang="en-US" sz="10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088" y="3681859"/>
            <a:ext cx="198834" cy="19883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19163" y="3688482"/>
            <a:ext cx="4307458" cy="17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continua presente mesmo quando não O sentimos</a:t>
            </a:r>
            <a:endParaRPr lang="en-US" sz="1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088" y="4320853"/>
            <a:ext cx="198834" cy="19883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19163" y="4327475"/>
            <a:ext cx="4307458" cy="17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silêncio de Deus não significa abandono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5162" y="379661"/>
            <a:ext cx="1825675" cy="223838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44860" y="419472"/>
            <a:ext cx="1666280" cy="144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369540" y="743620"/>
            <a:ext cx="4136008" cy="4020220"/>
          </a:xfrm>
          <a:prstGeom prst="roundRect">
            <a:avLst>
              <a:gd name="adj" fmla="val 49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02444" y="868189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Henri Nouwen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01799" y="1216000"/>
            <a:ext cx="3670846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"Orar é ouvir Aquele que nos chama de amado."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02444" y="1216000"/>
            <a:ext cx="14288" cy="18023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02444" y="1536353"/>
            <a:ext cx="3870201" cy="36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NOUWEN, Henri. The Return of the Prodigal Son. New York: Doubleday, 1992.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4738836" y="868189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738836" y="1200448"/>
            <a:ext cx="3944764" cy="3438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Às vezes, Deus fala mais profundamente no silêncio do que no fogo do Carmelo.</a:t>
            </a: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248370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078260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Segunda-Feira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Ana: Quando as Orações Parecem não ser Respondidas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902422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silêncio de Deus muitas vezes é preparação — não rejeição.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113830"/>
            <a:ext cx="76966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156320"/>
            <a:ext cx="59955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414239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algumas orações parecem permanecer sem resposta?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3115270"/>
            <a:ext cx="451016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"Ela, pois, com amargura de alma, orou ao Senhor e chorou abundantemente."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955801"/>
            <a:ext cx="19050" cy="71586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3831134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 Samuel 1:10</a:t>
            </a:r>
            <a:endParaRPr lang="en-US" sz="1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10779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53269"/>
            <a:ext cx="6082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11188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Situação de Ana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119908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Dor Profunda e Social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643411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esterilidade no contexto hebraico antigo era associada à vergonha social, considerada sinal de desfavor divino e motivo de humilhação pública — uma dor dupla: pessoal e coletiva.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272433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119908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 Sofrimento Prolongado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643411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Além da provocação contínua de Penina, o texto informa que isso acontecia "de ano em ano" — sugerindo uma espera prolongada, sem resposta aparente de Deus.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048747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119908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Nem Sempre Somos Compreendidos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643411"/>
            <a:ext cx="2138437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sacerdote Eli interpreta erroneamente sua oração silenciosa como embriaguez — mostrando que nem sempre pessoas espirituais compreendem imediatamente a dor dos outros.</a:t>
            </a:r>
            <a:endParaRPr lang="en-US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03089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45579"/>
            <a:ext cx="516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03499"/>
            <a:ext cx="573211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1 Samuel 1:10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859087"/>
            <a:ext cx="4107135" cy="1449363"/>
          </a:xfrm>
          <a:prstGeom prst="roundRect">
            <a:avLst>
              <a:gd name="adj" fmla="val 14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2000845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"Amargura de alma" — Hebraico: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mārat nephesh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585517"/>
            <a:ext cx="382361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Alma aflita, espírito profundamente ferido, coração esmagado pela dor. A oração de Ana não era mecânica — era derramamento emocional diante de Deus.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2000845"/>
            <a:ext cx="17783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364060"/>
            <a:ext cx="390294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resposta divina não foi imediata. Mas o silêncio de Deus não significava ausência. Deus via, ouvia e trabalhava além da percepção de Ana. O silêncio era preparação, não rejeição.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467919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668688"/>
            <a:ext cx="177180" cy="141759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56816" y="3645098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"Você já confundiu o silêncio de Deus com abandono? O que essa história nos ensina sobre esperar com fé?"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793626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62351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1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62622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Introdução — A Oração na Prática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96119" y="3122637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Você fala com Deus… ou apenas O procura em emergências?</a:t>
            </a:r>
            <a:endParaRPr lang="en-US" sz="3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2241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745755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Confirmam a Experiência de Ana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13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"Até quando, Senhor?" — Oração em meio ao silêncio; o salmista clama e aguarda a resposta de Deus.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Habacuque 1:2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Clamor sem resposta imediata — perseverança na esperança mesmo diante do aparente silêncio divino.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96119" y="2937942"/>
            <a:ext cx="4004965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2956992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063255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Lucas 18:1–8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830538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viúva perseverante — Jesus ensina que é preciso persistência na oração sem desanimar.</a:t>
            </a:r>
            <a:endParaRPr lang="en-US" sz="1100" dirty="0"/>
          </a:p>
        </p:txBody>
      </p:sp>
      <p:sp>
        <p:nvSpPr>
          <p:cNvPr id="20" name="Shape 15"/>
          <p:cNvSpPr/>
          <p:nvPr/>
        </p:nvSpPr>
        <p:spPr>
          <a:xfrm>
            <a:off x="4642842" y="2937942"/>
            <a:ext cx="4005039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2956992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063255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8:28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830538"/>
            <a:ext cx="368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vê o quadro completo — confiança soberana de que tudo concorre para o bem dos que amam a Deus.</a:t>
            </a:r>
            <a:endParaRPr lang="en-US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91567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34058"/>
            <a:ext cx="11202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91977"/>
            <a:ext cx="382287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Ana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2160166"/>
            <a:ext cx="7939162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silêncio de Deus muitas vezes é preparação — não rejeição.</a:t>
            </a:r>
            <a:endParaRPr lang="en-US" sz="3850" dirty="0"/>
          </a:p>
        </p:txBody>
      </p:sp>
      <p:sp>
        <p:nvSpPr>
          <p:cNvPr id="6" name="Shape 4"/>
          <p:cNvSpPr/>
          <p:nvPr/>
        </p:nvSpPr>
        <p:spPr>
          <a:xfrm>
            <a:off x="496119" y="1947565"/>
            <a:ext cx="19050" cy="164797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75500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Ana nos ensina que a espera desenvolve fé madura. Deus trabalha além da nossa percepção imediata — invisivelmente, mas ativamente.</a:t>
            </a:r>
            <a:endParaRPr lang="en-US" sz="1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62558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05049"/>
            <a:ext cx="12345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62968"/>
            <a:ext cx="355676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Semente Enterrada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18556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219325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195736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semente enterrada parece esquecida. Durante semanas, nada visível acontece. Mas debaixo da terra raízes estão sendo formadas, estrutura está crescendo, vida está sendo preparada.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295051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Assim também ocorre com muitas orações.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O céu pode parecer silencioso, mas Deus continua trabalhando invisivelmente — preparando raízes profundas para o que ainda virá.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506912"/>
            <a:ext cx="8151763" cy="574030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07681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684091"/>
            <a:ext cx="754930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"O que Deus pode estar preparando em sua vida enquanto você espera pela resposta?"</a:t>
            </a:r>
            <a:endParaRPr lang="en-US" sz="11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36959"/>
            <a:ext cx="1001762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473050"/>
            <a:ext cx="857250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674861"/>
            <a:ext cx="4722763" cy="753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Espera em Oração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696715"/>
            <a:ext cx="454201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"Nossas aparentes orações não respondidas podem revelar-se nossas maiores bênçãos."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496119" y="1581522"/>
            <a:ext cx="14288" cy="54233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239045"/>
            <a:ext cx="4722763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Conflict and Courage. Washington, DC: Review and Herald, 1970, p. 228.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96119" y="2696245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888903"/>
            <a:ext cx="1578173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Espirituais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224622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3230761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Nem toda demora é negativa — a espera desenvolve fé madura</a:t>
            </a:r>
            <a:endParaRPr lang="en-US" sz="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784811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790950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trabalha além da nossa percepção imediata</a:t>
            </a:r>
            <a:endParaRPr lang="en-US" sz="9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4345000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351139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Confiar na soberania de Deus mesmo sem ver resultados visíveis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93291"/>
            <a:ext cx="1558379" cy="182240"/>
          </a:xfrm>
          <a:prstGeom prst="roundRect">
            <a:avLst>
              <a:gd name="adj" fmla="val 746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64133" y="527298"/>
            <a:ext cx="1422350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</a:t>
            </a:r>
            <a:endParaRPr lang="en-US" sz="700" dirty="0"/>
          </a:p>
        </p:txBody>
      </p:sp>
      <p:sp>
        <p:nvSpPr>
          <p:cNvPr id="4" name="Shape 2"/>
          <p:cNvSpPr/>
          <p:nvPr/>
        </p:nvSpPr>
        <p:spPr>
          <a:xfrm>
            <a:off x="414486" y="777553"/>
            <a:ext cx="4100810" cy="3872657"/>
          </a:xfrm>
          <a:prstGeom prst="roundRect">
            <a:avLst>
              <a:gd name="adj" fmla="val 43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27893" y="868263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Corrie Ten Boom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698004" y="1147465"/>
            <a:ext cx="370388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oração deve ser o volante, não o pneu reserva."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527893" y="1147465"/>
            <a:ext cx="14288" cy="14287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27893" y="1392362"/>
            <a:ext cx="3873996" cy="142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TEN BOOM, Corrie. Tramp for the Lord. Grand Rapids: Revell, 1974.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4715098" y="868263"/>
            <a:ext cx="1417662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15098" y="1136154"/>
            <a:ext cx="3937546" cy="342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Quando Deus parece em silêncio, talvez Ele esteja trabalhando nas raízes daquilo que ainda não conseguimos ver.</a:t>
            </a:r>
            <a:endParaRPr lang="en-US" sz="3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071711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901601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Terça-Feira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411837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nos Ensina a Orar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não procura orações perfeitas; procura filhos que desejem estar com Ele.</a:t>
            </a:r>
            <a:endParaRPr lang="en-US" sz="1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113830"/>
            <a:ext cx="76966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156320"/>
            <a:ext cx="59955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414239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Jesus ensinou Seus discípulos a desenvolver uma oração verdadeira?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3115270"/>
            <a:ext cx="451016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"Portanto, vós orareis assim: Pai nosso, que estás nos céus, santificado seja o teu nome..."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955801"/>
            <a:ext cx="19050" cy="71586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3831134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6:9</a:t>
            </a:r>
            <a:endParaRPr lang="en-US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92622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35112"/>
            <a:ext cx="6082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93031"/>
            <a:ext cx="480975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Modelo de Oração de Jesus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48619"/>
            <a:ext cx="2622724" cy="2002259"/>
          </a:xfrm>
          <a:prstGeom prst="roundRect">
            <a:avLst>
              <a:gd name="adj" fmla="val 10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2190378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Confrontando a Religiosidade Vazia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2718346"/>
            <a:ext cx="2339206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 judaísmo do primeiro século, muitos líderes religiosos valorizavam orações públicas longas e demonstrações externas de piedade. Jesus confronta esse modelo religioso.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3260601" y="2048619"/>
            <a:ext cx="2622724" cy="2002259"/>
          </a:xfrm>
          <a:prstGeom prst="roundRect">
            <a:avLst>
              <a:gd name="adj" fmla="val 10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3402360" y="2190378"/>
            <a:ext cx="179107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Intimidade com o Pai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402360" y="2496889"/>
            <a:ext cx="2339206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Cristo, oração não era performance — era relacionamento íntimo com o Pai. O termo aramaico </a:t>
            </a:r>
            <a:r>
              <a:rPr lang="en-US" sz="11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Abba</a:t>
            </a: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indica profunda intimidade filial, não irreverência.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6025083" y="2048619"/>
            <a:ext cx="2622724" cy="2002259"/>
          </a:xfrm>
          <a:prstGeom prst="roundRect">
            <a:avLst>
              <a:gd name="adj" fmla="val 1062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6166842" y="2190378"/>
            <a:ext cx="2339206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 Modelo, Não uma Fórmula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166842" y="2718346"/>
            <a:ext cx="2339206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Pai Nosso não é apenas uma oração para repetição — é um modelo espiritual que inclui adoração, submissão, dependência, perdão, proteção e louvor.</a:t>
            </a:r>
            <a:endParaRPr lang="en-US" sz="11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30448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72939"/>
            <a:ext cx="516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30858"/>
            <a:ext cx="525125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Mateus 6:9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686446"/>
            <a:ext cx="4107135" cy="1993106"/>
          </a:xfrm>
          <a:prstGeom prst="roundRect">
            <a:avLst>
              <a:gd name="adj" fmla="val 10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828205"/>
            <a:ext cx="250165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"Pai nosso" — Aramaico: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Abba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191420"/>
            <a:ext cx="382361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Termo de profunda intimidade filial. Jesus apresenta um Deus acessível, próximo, amoroso e relacional — não um juiz distante a ser apaziguado.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1828205"/>
            <a:ext cx="207377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Estrutura do Pai Nosso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91420"/>
            <a:ext cx="3902943" cy="1438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Adoração — santificado seja o teu nome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 startAt="2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Submissão — venha o teu reino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 startAt="3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Dependência — o pão nosso de cada dia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 startAt="4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Perdão — perdoa as nossas dívidas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 startAt="5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Proteção — livra-nos do mal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Font typeface="+mj-lt"/>
              <a:buAutoNum type="arabicPeriod" startAt="6"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Louvor final — teu é o reino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839021"/>
            <a:ext cx="8151763" cy="574030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4039791"/>
            <a:ext cx="177180" cy="141759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56816" y="4016201"/>
            <a:ext cx="754930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"Em que parte do Pai Nosso você mais precisa crescer na sua vida de oração?"</a:t>
            </a:r>
            <a:endParaRPr lang="en-US" sz="11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383753"/>
            <a:ext cx="1373014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095" y="425574"/>
            <a:ext cx="120558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677317"/>
            <a:ext cx="6713041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Confirmam o Ensino de Jesus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488379" y="1319436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07429" y="1338486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1147" y="1443112"/>
            <a:ext cx="209327" cy="20932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46956" y="1894508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Lucas 11:1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6956" y="2194917"/>
            <a:ext cx="3697784" cy="38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"Senhor, ensina-nos a orar" — a oração pode e deve ser aprendida; é uma habilidade espiritual que se desenvolve.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4640684" y="1319436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59734" y="1338486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452" y="1443112"/>
            <a:ext cx="209327" cy="20932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99261" y="1894508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17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799261" y="2194917"/>
            <a:ext cx="3697784" cy="58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oração sacerdotal de Jesus — o modelo mais profundo de intercessão, cobrindo Seus discípulos e todos os que creriam.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488379" y="3072185"/>
            <a:ext cx="4014936" cy="1421606"/>
          </a:xfrm>
          <a:prstGeom prst="roundRect">
            <a:avLst>
              <a:gd name="adj" fmla="val 14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07429" y="3091235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147" y="3195861"/>
            <a:ext cx="209327" cy="209327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46956" y="3647256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145:18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46956" y="3947666"/>
            <a:ext cx="3697784" cy="38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está perto de todos os que O invocam — intimidade divina disponível para qualquer coração sincero.</a:t>
            </a:r>
            <a:endParaRPr lang="en-US" sz="1050" dirty="0"/>
          </a:p>
        </p:txBody>
      </p:sp>
      <p:sp>
        <p:nvSpPr>
          <p:cNvPr id="20" name="Shape 15"/>
          <p:cNvSpPr/>
          <p:nvPr/>
        </p:nvSpPr>
        <p:spPr>
          <a:xfrm>
            <a:off x="4640684" y="3072185"/>
            <a:ext cx="4014936" cy="1421606"/>
          </a:xfrm>
          <a:prstGeom prst="roundRect">
            <a:avLst>
              <a:gd name="adj" fmla="val 14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59734" y="3091235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3452" y="3195861"/>
            <a:ext cx="209327" cy="209327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799261" y="3647256"/>
            <a:ext cx="17443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4:16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799261" y="3947666"/>
            <a:ext cx="3697784" cy="387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Chegamos com confiança ao trono da graça — acesso garantido ao Pai por meio de Cristo.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3344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25835"/>
            <a:ext cx="11202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83754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Tema da Lição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51943"/>
            <a:ext cx="7939162" cy="70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verdadeira oração não busca apenas respostas; ela busca comunhão com Deus.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96119" y="1639342"/>
            <a:ext cx="19050" cy="113392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932733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Vivemos na geração da comunicação instantânea, mas muitos cristãos experimentam profunda dificuldade em manter uma comunicação constante com Deus. A oração tornou-se, para muitos, apenas um recurso emergencial — e não mais um estilo de vida.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96119" y="3687589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888358"/>
            <a:ext cx="177180" cy="14175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56816" y="3864769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Professor: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Comece perguntando à classe: "A oração é para você uma respiração espiritual diária ou um recurso para emergências?"</a:t>
            </a:r>
            <a:endParaRPr lang="en-US" sz="11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5874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28365"/>
            <a:ext cx="11202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86284"/>
            <a:ext cx="577892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do Ensino de Jesus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54473"/>
            <a:ext cx="7939162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verdadeira oração nasce da intimidade — não da aparência religiosa.</a:t>
            </a:r>
            <a:endParaRPr lang="en-US" sz="3850" dirty="0"/>
          </a:p>
        </p:txBody>
      </p:sp>
      <p:sp>
        <p:nvSpPr>
          <p:cNvPr id="6" name="Shape 4"/>
          <p:cNvSpPr/>
          <p:nvPr/>
        </p:nvSpPr>
        <p:spPr>
          <a:xfrm>
            <a:off x="496119" y="1641872"/>
            <a:ext cx="19050" cy="225936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406070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não ensinou Seus discípulos a impressionar com palavras, mas a relacionar-se com o Pai. Deus valoriza sinceridade acima de eloquência.</a:t>
            </a:r>
            <a:endParaRPr lang="en-US" sz="11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63290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05780"/>
            <a:ext cx="12345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63700"/>
            <a:ext cx="395860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Criança Diante do Pai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919288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120057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096467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criança pequena não precisa utilizar linguagem sofisticada para falar com o pai. Ela simplesmente corre, fala, chora, pede e confia — sem ensaiar palavras perfeitas.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285124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ensina que oração verdadeira possui essa simplicidade confiante.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 é sobre vocabulário espiritual elaborado — é sobre um coração aberto que busca o Pai com a naturalidade de um filho amado.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407643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608412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584823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imediata: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"O que impede você de orar com essa simplicidade de criança? Complexidade de palavras ou complexidade de coração?"</a:t>
            </a:r>
            <a:endParaRPr lang="en-US" sz="1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703213"/>
            <a:ext cx="1001762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739304"/>
            <a:ext cx="857250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941115"/>
            <a:ext cx="4605189" cy="37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o Pai Nosso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586433"/>
            <a:ext cx="454201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"Cristo não deu essa oração para que os homens a repetissem meramente como forma."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496119" y="1471240"/>
            <a:ext cx="14288" cy="54233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128763"/>
            <a:ext cx="4722763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Our High Calling. Washington, DC: Review and Herald, 1961, p. 130.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96119" y="2429991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622649"/>
            <a:ext cx="1578173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Espirituais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2958368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2964507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valoriza sinceridade acima de eloquência</a:t>
            </a:r>
            <a:endParaRPr lang="en-US" sz="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518557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524696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é relacionamento diário com o Pai</a:t>
            </a:r>
            <a:endParaRPr lang="en-US" sz="9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4078746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084886"/>
            <a:ext cx="4331196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Pai Nosso deve moldar nossa espiritualidade — não se tornar repetição mecânica</a:t>
            </a:r>
            <a:endParaRPr lang="en-US" sz="9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36836"/>
            <a:ext cx="1849859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677168"/>
            <a:ext cx="1688381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399083" y="1008459"/>
            <a:ext cx="4105647" cy="3498131"/>
          </a:xfrm>
          <a:prstGeom prst="roundRect">
            <a:avLst>
              <a:gd name="adj" fmla="val 57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3698" y="1136377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D. L. Moody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35657" y="1490663"/>
            <a:ext cx="3634457" cy="36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"Jesus nunca ensinou Seus discípulos a pregar, mas ensinou-os a orar."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533698" y="1490663"/>
            <a:ext cx="19050" cy="36760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3698" y="2002185"/>
            <a:ext cx="3836417" cy="36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MOODY, Dwight L. Prevailing Prayer. Chicago: Moody Press, 1885.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4741069" y="1136377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741069" y="1474663"/>
            <a:ext cx="3911575" cy="2904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não procura orações perfeitas; procura filhos que desejem estar com Ele.</a:t>
            </a:r>
            <a:endParaRPr lang="en-US" sz="36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5185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98174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Quarta-Feira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Daniel: Louvor, Confissão e Gratidão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902422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Quanto mais conhecemos a Deus, menos a oração gira em torno de nós mesmos.</a:t>
            </a:r>
            <a:endParaRPr lang="en-US" sz="1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892373"/>
            <a:ext cx="76966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934864"/>
            <a:ext cx="59955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192783"/>
            <a:ext cx="4722763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uma oração equilibrada revela sobre nosso relacionamento com Deus?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3336801"/>
            <a:ext cx="451016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"Ah! Senhor! Deus grande e temível, que guardastes o concerto e a misericórdia para com os que vos amam..."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3177332"/>
            <a:ext cx="19050" cy="71586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4052664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9:4</a:t>
            </a:r>
            <a:endParaRPr lang="en-US" sz="11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10779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53269"/>
            <a:ext cx="6082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11188"/>
            <a:ext cx="575414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Situação de Daniel em Babilônia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119908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No Exílio com Jerusalém Destruída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643411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está no exílio babilônico. Jerusalém encontra-se destruída. O povo sofre as consequências de séculos de rebelião espiritual — um cenário de profunda desolação.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272433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119908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Daniel Não Começa Pedindo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643411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Curiosamente, Daniel não abre sua oração com pedidos. Ele inicia adorando, reconhecendo o caráter de Deus, confessando pecados — e só então apresenta petições.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048747" y="2066776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119908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115443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Espírito Intercessor e Humilde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643411"/>
            <a:ext cx="2138437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Daniel, sendo extremamente fiel, utiliza "nós pecamos" — demonstrando espírito intercessor, humildade e identificação com o povo. A oração madura carrega outros diante de Deus.</a:t>
            </a:r>
            <a:endParaRPr lang="en-US" sz="11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76771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519261"/>
            <a:ext cx="516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77180"/>
            <a:ext cx="717649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Espiritual da Oração em Daniel 9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432768"/>
            <a:ext cx="8151763" cy="2500387"/>
          </a:xfrm>
          <a:prstGeom prst="roundRect">
            <a:avLst>
              <a:gd name="adj" fmla="val 850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42714" y="1527349"/>
            <a:ext cx="21567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Elemento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087737" y="1527349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Evidência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937498" y="1527349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42714" y="1910209"/>
            <a:ext cx="21567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Louvor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3087737" y="1910209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9:4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5937498" y="1910209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Reconhecer o caráter de Deus primeiro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642714" y="2293069"/>
            <a:ext cx="21567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Confissão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3087737" y="2293069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9:5–11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5937498" y="2293069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Transparência total diante de Deus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642714" y="2675930"/>
            <a:ext cx="21567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Reconhecimento da justiça divina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3087737" y="2675930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9:12–14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5937498" y="2675930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Aceitar a soberania de Deus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42714" y="3257252"/>
            <a:ext cx="21567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Petição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3087737" y="3257252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9:15–19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5937498" y="3257252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Apresentar necessidades ao Pai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642714" y="3640113"/>
            <a:ext cx="21567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Esperança na misericórdia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3087737" y="3640113"/>
            <a:ext cx="256148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9:18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5937498" y="3640113"/>
            <a:ext cx="25638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Confiar no amor de Deus</a:t>
            </a:r>
            <a:endParaRPr lang="en-US" sz="1100" dirty="0"/>
          </a:p>
        </p:txBody>
      </p:sp>
      <p:sp>
        <p:nvSpPr>
          <p:cNvPr id="24" name="Shape 22"/>
          <p:cNvSpPr/>
          <p:nvPr/>
        </p:nvSpPr>
        <p:spPr>
          <a:xfrm>
            <a:off x="496119" y="4092625"/>
            <a:ext cx="8151763" cy="574030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4293394"/>
            <a:ext cx="177180" cy="141759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956816" y="4269804"/>
            <a:ext cx="754930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"Qual desses elementos está mais ausente na sua vida de oração?"</a:t>
            </a:r>
            <a:endParaRPr lang="en-US" sz="11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2241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705996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Confirmam a Oração de Daniel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100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Louvor — a entrada na presença divina com gratidão e adoração, reconhecendo que Ele é Deus.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 João 1:9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Confissão — o perdão restaurador que limpa e renova o coração diante de Deus.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96119" y="2937942"/>
            <a:ext cx="4004965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2956992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063255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Filipenses 4:6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830538"/>
            <a:ext cx="3683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Gratidão — o espírito equilibrado que apresenta pedidos com ação de graças, produzindo paz interior.</a:t>
            </a:r>
            <a:endParaRPr lang="en-US" sz="1100" dirty="0"/>
          </a:p>
        </p:txBody>
      </p:sp>
      <p:sp>
        <p:nvSpPr>
          <p:cNvPr id="20" name="Shape 15"/>
          <p:cNvSpPr/>
          <p:nvPr/>
        </p:nvSpPr>
        <p:spPr>
          <a:xfrm>
            <a:off x="4642842" y="2937942"/>
            <a:ext cx="4005039" cy="1450330"/>
          </a:xfrm>
          <a:prstGeom prst="roundRect">
            <a:avLst>
              <a:gd name="adj" fmla="val 146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2956992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063255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52402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Tiago 5:16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830538"/>
            <a:ext cx="3683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Intercessão — a oração eficaz do justo que carrega outros diante de Deus com poder.</a:t>
            </a:r>
            <a:endParaRPr lang="en-US" sz="1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5874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28365"/>
            <a:ext cx="11202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86284"/>
            <a:ext cx="425023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de Daniel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54473"/>
            <a:ext cx="7939162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Oração madura não é apenas pedir. É adorar, confessar, agradecer e interceder.</a:t>
            </a:r>
            <a:endParaRPr lang="en-US" sz="3850" dirty="0"/>
          </a:p>
        </p:txBody>
      </p:sp>
      <p:sp>
        <p:nvSpPr>
          <p:cNvPr id="6" name="Shape 4"/>
          <p:cNvSpPr/>
          <p:nvPr/>
        </p:nvSpPr>
        <p:spPr>
          <a:xfrm>
            <a:off x="496119" y="1641872"/>
            <a:ext cx="19050" cy="225936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4060701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Daniel nos ensina que relacionamentos saudáveis não sobrevivem apenas de pedidos. A verdadeira comunhão inclui presença, gratidão, conversa, escuta e relacionamento.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06164"/>
            <a:ext cx="159000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548655"/>
            <a:ext cx="1419895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VERSO PARA MEMORIZAR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806574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Salmos 62:8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1674763"/>
            <a:ext cx="4510162" cy="1063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"Confie Nele em todo o tempo, ó povo; derrame diante Dele o seu coração. Deus é o nosso refúgio."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96119" y="1462162"/>
            <a:ext cx="19050" cy="148828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3109913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(Salmos 62:8)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467844"/>
            <a:ext cx="4722763" cy="1169417"/>
          </a:xfrm>
          <a:prstGeom prst="roundRect">
            <a:avLst>
              <a:gd name="adj" fmla="val 1818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668613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645024"/>
            <a:ext cx="412030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expressão hebraica para "derrame" vem de </a:t>
            </a:r>
            <a:r>
              <a:rPr lang="en-US" sz="1100" i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shaphak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despejar completamente, esvaziar, expor sem reservas. Oração não é formalidade religiosa. É abrir completamente a alma diante de Deus.</a:t>
            </a:r>
            <a:endParaRPr lang="en-US" sz="11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63290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05780"/>
            <a:ext cx="12345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63700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Lista de Compras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919288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120057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096467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Muitos tratam a oração como uma lista de compras — entram na presença de Deus apenas para pedir, reclamar ou buscar soluções imediatas. Mas relacionamentos saudáveis não sobrevivem apenas de pedidos.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2851249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um filho que só procura o pai quando precisa de dinheiro.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verdadeira comunhão inclui presença, gratidão, conversa e escuta. Assim deve ser nossa oração — não uma lista, mas um relacionamento.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407643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608412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584823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"Nas suas próximas orações, comece com cinco minutos de louvor antes de apresentar qualquer pedido."</a:t>
            </a:r>
            <a:endParaRPr lang="en-US" sz="11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36959"/>
            <a:ext cx="1001762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473050"/>
            <a:ext cx="857250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674861"/>
            <a:ext cx="4722763" cy="753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Confissão e Louvor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696715"/>
            <a:ext cx="4542011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"Nossa confissão de Sua fidelidade é o meio escolhido pelo Céu para revelar Cristo ao mundo."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496119" y="1581522"/>
            <a:ext cx="14288" cy="54233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239045"/>
            <a:ext cx="4722763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God's Amazing Grace. Washington, DC: Review and Herald, 1973, p. 277.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96119" y="2696245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888903"/>
            <a:ext cx="1578173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Espirituais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224622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3230761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oração deve incluir adoração e gratidão genuínas</a:t>
            </a:r>
            <a:endParaRPr lang="en-US" sz="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784811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790950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Confissão sincera produz transformação interior profunda</a:t>
            </a:r>
            <a:endParaRPr lang="en-US" sz="9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4345000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351139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Intercessão nos torna participantes da missão divina</a:t>
            </a:r>
            <a:endParaRPr lang="en-US" sz="9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78706"/>
            <a:ext cx="1752749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516954"/>
            <a:ext cx="1599754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404292" y="820117"/>
            <a:ext cx="4103936" cy="3844603"/>
          </a:xfrm>
          <a:prstGeom prst="roundRect">
            <a:avLst>
              <a:gd name="adj" fmla="val 49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1837" y="934938"/>
            <a:ext cx="15948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Francis de Sales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23156" y="1263402"/>
            <a:ext cx="3657526" cy="508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"Todo cristão necessita de meia hora de oração por dia — exceto quando está muito ocupado; então necessita de uma hora."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31837" y="1263402"/>
            <a:ext cx="14288" cy="50899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1837" y="1901577"/>
            <a:ext cx="3848844" cy="339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 SALES, Francis. Introduction to the Devout Life. New York: Image Books, 1972.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4732362" y="934938"/>
            <a:ext cx="15948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4732362" y="1249040"/>
            <a:ext cx="3920282" cy="330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Quanto mais conhecemos a Deus, menos a oração gira em torno de nós mesmos.</a:t>
            </a:r>
            <a:endParaRPr lang="en-US" sz="34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16657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946547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Quinta-Feira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7166074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Outras Perguntas sobre Oração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oração não é perda de tempo; é alinhamento da alma com o Céu.</a:t>
            </a:r>
            <a:endParaRPr lang="en-US" sz="11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434554"/>
            <a:ext cx="76966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477045"/>
            <a:ext cx="59955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734964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 Deus já sabe tudo, por que devemos orar?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993008"/>
            <a:ext cx="45101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próprio Espírito intercede por nós com gemidos inexprimíveis..."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833539"/>
            <a:ext cx="19050" cy="51740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3510409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8:26</a:t>
            </a:r>
            <a:endParaRPr lang="en-US" sz="11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03821"/>
            <a:ext cx="6865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846311"/>
            <a:ext cx="516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04230"/>
            <a:ext cx="579276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Romanos 8:26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759818"/>
            <a:ext cx="4107135" cy="1647825"/>
          </a:xfrm>
          <a:prstGeom prst="roundRect">
            <a:avLst>
              <a:gd name="adj" fmla="val 129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901577"/>
            <a:ext cx="3823618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"Intercede por nós" — 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hyperentynchanei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486248"/>
            <a:ext cx="38236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Interceder intensamente, atuar em favor de alguém, aproximar duas partes. O Espírito Santo compreende nossas dores, traduz nossos gemidos e leva nossa condição ao Pai.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749701" y="1901577"/>
            <a:ext cx="17783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264792"/>
            <a:ext cx="390294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oração não depende da perfeição humana — ela depende da graça divina. Paulo escreve para uma igreja em meio a conflitos e fraquezas, revelando que até nossa incapacidade de orar é assistida pelo Espírito Santo.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96119" y="3567112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67882"/>
            <a:ext cx="177180" cy="141759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56816" y="3744292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"Você já ficou sem palavras diante de Deus? Como essa verdade sobre o Espírito Santo transforma essa experiência?"</a:t>
            </a:r>
            <a:endParaRPr lang="en-US" sz="11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383753"/>
            <a:ext cx="1867942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095" y="425574"/>
            <a:ext cx="1700510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QUATRO GRANDES PERGUNTAS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677317"/>
            <a:ext cx="6701135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Respondendo às Perguntas sobre Oração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488379" y="1319436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07429" y="1338486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1147" y="1443112"/>
            <a:ext cx="209327" cy="20932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46956" y="1894508"/>
            <a:ext cx="2792462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orar se Deus já sabe tudo?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46956" y="2194917"/>
            <a:ext cx="3697784" cy="58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Porque oração não informa Deus — ela transforma o ser humano. A oração não faz Deus descer até nós; ela nos eleva até Ele.</a:t>
            </a:r>
            <a:endParaRPr lang="en-US" sz="1050" dirty="0"/>
          </a:p>
        </p:txBody>
      </p:sp>
      <p:sp>
        <p:nvSpPr>
          <p:cNvPr id="10" name="Shape 7"/>
          <p:cNvSpPr/>
          <p:nvPr/>
        </p:nvSpPr>
        <p:spPr>
          <a:xfrm>
            <a:off x="4640684" y="1319436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59734" y="1338486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452" y="1443112"/>
            <a:ext cx="209327" cy="20932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99261" y="1894508"/>
            <a:ext cx="2968005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orar quando tudo está bem?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799261" y="2194917"/>
            <a:ext cx="3697784" cy="58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Porque dependência não deve surgir apenas na crise. A oração preserva humildade, comunhão e sensibilidade espiritual mesmo nos momentos de prosperidade.</a:t>
            </a:r>
            <a:endParaRPr lang="en-US" sz="1050" dirty="0"/>
          </a:p>
        </p:txBody>
      </p:sp>
      <p:sp>
        <p:nvSpPr>
          <p:cNvPr id="15" name="Shape 11"/>
          <p:cNvSpPr/>
          <p:nvPr/>
        </p:nvSpPr>
        <p:spPr>
          <a:xfrm>
            <a:off x="488379" y="3072185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07429" y="3091235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147" y="3195861"/>
            <a:ext cx="209327" cy="209327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46956" y="3647256"/>
            <a:ext cx="2141265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 quem devemos orar?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46956" y="3947666"/>
            <a:ext cx="3697784" cy="58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Bíblia apresenta oração secreta, familiar e comunitária. As três são importantes e se complementam na vida espiritual saudável.</a:t>
            </a:r>
            <a:endParaRPr lang="en-US" sz="1050" dirty="0"/>
          </a:p>
        </p:txBody>
      </p:sp>
      <p:sp>
        <p:nvSpPr>
          <p:cNvPr id="20" name="Shape 15"/>
          <p:cNvSpPr/>
          <p:nvPr/>
        </p:nvSpPr>
        <p:spPr>
          <a:xfrm>
            <a:off x="4640684" y="3072185"/>
            <a:ext cx="4014936" cy="1615380"/>
          </a:xfrm>
          <a:prstGeom prst="roundRect">
            <a:avLst>
              <a:gd name="adj" fmla="val 129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59734" y="3091235"/>
            <a:ext cx="3976836" cy="41865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3452" y="3195861"/>
            <a:ext cx="209327" cy="209327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799261" y="3647256"/>
            <a:ext cx="2196182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ouvir a voz de Deus?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799261" y="3947666"/>
            <a:ext cx="3697784" cy="581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Principalmente através da Palavra, da atuação do Espírito e da comunhão silenciosa. Deus nunca contradiz as Escrituras.</a:t>
            </a:r>
            <a:endParaRPr lang="en-US" sz="10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16657"/>
            <a:ext cx="1225823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556989"/>
            <a:ext cx="1064344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795486"/>
            <a:ext cx="5002337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Quinta-Feira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698078" y="1600200"/>
            <a:ext cx="7949803" cy="232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6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não existe porque Deus desconhece nossas necessidades, mas porque precisamos desesperadamente de Sua presença.</a:t>
            </a:r>
            <a:endParaRPr lang="en-US" sz="3650" dirty="0"/>
          </a:p>
        </p:txBody>
      </p:sp>
      <p:sp>
        <p:nvSpPr>
          <p:cNvPr id="6" name="Shape 4"/>
          <p:cNvSpPr/>
          <p:nvPr/>
        </p:nvSpPr>
        <p:spPr>
          <a:xfrm>
            <a:off x="496119" y="1408286"/>
            <a:ext cx="19050" cy="270703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4259238"/>
            <a:ext cx="8151763" cy="36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Precisamos aprender a depender continuamente de Deus. O Espírito Santo auxilia nossas fraquezas espirituais — e a oração constante preserva nossa sensibilidade espiritual.</a:t>
            </a:r>
            <a:endParaRPr lang="en-US" sz="10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62558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05049"/>
            <a:ext cx="12345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62968"/>
            <a:ext cx="357410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Planta e a Irrigação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18556"/>
            <a:ext cx="8151763" cy="772492"/>
          </a:xfrm>
          <a:prstGeom prst="roundRect">
            <a:avLst>
              <a:gd name="adj" fmla="val 2753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2219325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195736"/>
            <a:ext cx="75493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planta não recebe água apenas quando está quase morrendo. Ela precisa de irrigação contínua para crescer saudável, produzir frutos e manter a vida vigorosa.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295051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 mesma forma, oração não é mecanismo emergencial.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É manutenção diária da vida espiritual. Quem ora apenas na crise, encontrará uma alma ressequida quando mais precisar de força.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506912"/>
            <a:ext cx="8151763" cy="574030"/>
          </a:xfrm>
          <a:prstGeom prst="roundRect">
            <a:avLst>
              <a:gd name="adj" fmla="val 370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07681"/>
            <a:ext cx="177180" cy="14175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56816" y="3684091"/>
            <a:ext cx="754930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prática:</a:t>
            </a: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"Que horário fixo você pode reservar diariamente para regar sua vida espiritual em oração?"</a:t>
            </a:r>
            <a:endParaRPr lang="en-US" sz="11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14945"/>
            <a:ext cx="1001762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551036"/>
            <a:ext cx="857250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752847"/>
            <a:ext cx="4722763" cy="753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Oração Contínua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774701"/>
            <a:ext cx="4542011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oração é a respiração da alma."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496119" y="1659508"/>
            <a:ext cx="14288" cy="386358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161059"/>
            <a:ext cx="4722763" cy="311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Obreiros Evangélicos. Tatuí, SP: Casa Publicadora Brasileira, 2008, p. 254.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96119" y="2618259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810917"/>
            <a:ext cx="1578173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Espirituais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146636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3152775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Aprender a depender continuamente de Deus em toda situação</a:t>
            </a:r>
            <a:endParaRPr lang="en-US" sz="9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706825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712964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Espírito Santo auxilia nossas fraquezas espirituais</a:t>
            </a:r>
            <a:endParaRPr lang="en-US" sz="9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4267014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273153"/>
            <a:ext cx="4331196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constante preserva sensibilidade espiritual e comunhão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78458"/>
            <a:ext cx="1753716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20948"/>
            <a:ext cx="1583606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FUNDAMENTAIS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78868"/>
            <a:ext cx="541392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Grandes Questões da Semana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34455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Estas perguntas guiarão o estudo ao longo de todos os dias da semana e serão retomadas na conclusão: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96119" y="2404988"/>
            <a:ext cx="4004965" cy="1859979"/>
          </a:xfrm>
          <a:prstGeom prst="roundRect">
            <a:avLst>
              <a:gd name="adj" fmla="val 491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96119" y="2385938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2285963" y="2192387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2413508" y="2298725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56927" y="2759348"/>
            <a:ext cx="3683347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Deus às vezes responde imediatamente e outras vezes parece permanecer em silêncio?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56927" y="3508772"/>
            <a:ext cx="3683347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silêncio de Deus não é ausência — é sabedoria. Cada resposta divina nasce do amor, do tempo e do propósito eterno de Deus.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642842" y="2404988"/>
            <a:ext cx="4005039" cy="1859979"/>
          </a:xfrm>
          <a:prstGeom prst="roundRect">
            <a:avLst>
              <a:gd name="adj" fmla="val 4916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642842" y="2385938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6432686" y="2192387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560232" y="2298725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803651" y="2759348"/>
            <a:ext cx="3683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desenvolver uma vida de oração profunda, constante e transformadora?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4803651" y="3287316"/>
            <a:ext cx="36834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Através de comunhão constante, sinceridade, perseverança, submissão e dependência diária do Espírito Santo.</a:t>
            </a:r>
            <a:endParaRPr lang="en-US" sz="11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18294"/>
            <a:ext cx="1947193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560784"/>
            <a:ext cx="177708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394022" y="921469"/>
            <a:ext cx="4107135" cy="3703662"/>
          </a:xfrm>
          <a:prstGeom prst="roundRect">
            <a:avLst>
              <a:gd name="adj" fmla="val 57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5781" y="106322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Martinho Lutero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48382" y="1444154"/>
            <a:ext cx="361101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"Tenho tanto a fazer que passarei as primeiras três horas do dia em oração."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535781" y="1444154"/>
            <a:ext cx="19050" cy="39692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5781" y="2000548"/>
            <a:ext cx="382361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LUTHER, Martin. Table Talk. London: Penguin Classics, 2017.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4749701" y="106322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749701" y="1426443"/>
            <a:ext cx="3902943" cy="305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não é perda de tempo; é alinhamento da alma com o Céu.</a:t>
            </a:r>
            <a:endParaRPr lang="en-US" sz="38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064419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894308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Sexta-Feira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5027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Síntese: A Oração na Prática como Relacionamento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953071"/>
            <a:ext cx="79391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"Confie Nele em todo o tempo, ó povo; derrame diante Dele o seu coração. Deus é o nosso refúgio."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496119" y="1793602"/>
            <a:ext cx="19050" cy="51740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470472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Salmos 62:8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496119" y="2863825"/>
            <a:ext cx="8151763" cy="10567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394022" y="3069282"/>
            <a:ext cx="4107135" cy="1497062"/>
          </a:xfrm>
          <a:prstGeom prst="roundRect">
            <a:avLst>
              <a:gd name="adj" fmla="val 142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535781" y="3211041"/>
            <a:ext cx="303654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Retorno às Perguntas Fundamentais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535781" y="3574256"/>
            <a:ext cx="38236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Deus às vezes parece em silêncio?</a:t>
            </a: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Porque Deus responde segundo Sua sabedoria, amor, tempo e propósito eterno — às vezes imediatamente, às vezes preparando, às vezes transformando primeiro o coração.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4749701" y="321104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Correlação Bíblica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4749701" y="3574256"/>
            <a:ext cx="3902943" cy="942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6:6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Oração secreta e intimidade pessoal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Hebreus 11:6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Fé como base da oração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Filipenses 4:6–7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Paz como resultado da comunhão</a:t>
            </a:r>
            <a:endParaRPr lang="en-US" sz="110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João 15:7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Permanecer em Cristo</a:t>
            </a:r>
            <a:endParaRPr lang="en-US" sz="11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84659"/>
            <a:ext cx="1466999" cy="182240"/>
          </a:xfrm>
          <a:prstGeom prst="roundRect">
            <a:avLst>
              <a:gd name="adj" fmla="val 746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64133" y="518666"/>
            <a:ext cx="1330970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 — SEXTA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96119" y="703138"/>
            <a:ext cx="4013895" cy="35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na Prática Integrada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666229" y="1329556"/>
            <a:ext cx="7981652" cy="1956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0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verdadeira não é ritual vazio, não é performance religiosa, não é repetição mecânica — é relacionamento vivo e comunhão contínua com Deus.</a:t>
            </a:r>
            <a:endParaRPr lang="en-US" sz="3050" dirty="0"/>
          </a:p>
        </p:txBody>
      </p:sp>
      <p:sp>
        <p:nvSpPr>
          <p:cNvPr id="6" name="Shape 4"/>
          <p:cNvSpPr/>
          <p:nvPr/>
        </p:nvSpPr>
        <p:spPr>
          <a:xfrm>
            <a:off x="496119" y="1193527"/>
            <a:ext cx="14288" cy="222825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96119" y="3523804"/>
            <a:ext cx="8151763" cy="543148"/>
          </a:xfrm>
          <a:prstGeom prst="roundRect">
            <a:avLst>
              <a:gd name="adj" fmla="val 3132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6" y="3680594"/>
            <a:ext cx="141759" cy="11340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64691" y="3642866"/>
            <a:ext cx="766978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Elias ensina perseverança. Ana ensina confiança na espera. Daniel ensina intercessão e adoração. Jesus ensina intimidade com o Pai. Todos apontam para uma mesma verdade: oração é permanecer em Cristo.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666229" y="4270995"/>
            <a:ext cx="798165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oração é a respiração da alma."</a:t>
            </a:r>
            <a:endParaRPr lang="en-US" sz="850" dirty="0"/>
          </a:p>
          <a:p>
            <a:pPr marL="0" indent="0" algn="l">
              <a:lnSpc>
                <a:spcPts val="1100"/>
              </a:lnSpc>
              <a:buNone/>
            </a:pPr>
            <a:r>
              <a:rPr lang="en-US" sz="8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Obreiros Evangélicos. Tatuí, SP: CPB, 2008, p. 254.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496119" y="4168973"/>
            <a:ext cx="14288" cy="48979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29680"/>
            <a:ext cx="248982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72170"/>
            <a:ext cx="2319710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EXTERNO + FRASE FINAL — SEXTA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394022" y="1532855"/>
            <a:ext cx="4107135" cy="2480890"/>
          </a:xfrm>
          <a:prstGeom prst="roundRect">
            <a:avLst>
              <a:gd name="adj" fmla="val 85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5781" y="167461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48382" y="2055540"/>
            <a:ext cx="361101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"Se pensássemos e falássemos mais de Jesus, e menos de nós mesmos, teríamos muito mais da Sua presença."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535781" y="2055540"/>
            <a:ext cx="19050" cy="39692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5781" y="2611934"/>
            <a:ext cx="382361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Caminho a Cristo. Tatuí, SP: CPB, 2021, p. 102.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4749701" y="167461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749701" y="2037829"/>
            <a:ext cx="3902943" cy="183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vida de oração não se pratica — ela se vive.</a:t>
            </a:r>
            <a:endParaRPr lang="en-US" sz="38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952253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782142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Final — Conclusão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5027"/>
            <a:ext cx="60755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Retorno às Perguntas Fundamentais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563216"/>
            <a:ext cx="4004965" cy="2256904"/>
          </a:xfrm>
          <a:prstGeom prst="roundRect">
            <a:avLst>
              <a:gd name="adj" fmla="val 405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96119" y="1544166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2285963" y="1350615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2413508" y="1456953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56927" y="1917576"/>
            <a:ext cx="3683347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Por que Deus às vezes responde imediatamente e outras vezes parece em silêncio?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56927" y="2667000"/>
            <a:ext cx="3683347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Porque Deus responde segundo Sua sabedoria, Seu amor, Seu tempo e Seu propósito eterno. Às vezes prepara antes de responder; às vezes transforma primeiro o coração; às vezes responde de maneira diferente da esperada.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4642842" y="1563216"/>
            <a:ext cx="4005039" cy="2256904"/>
          </a:xfrm>
          <a:prstGeom prst="roundRect">
            <a:avLst>
              <a:gd name="adj" fmla="val 405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4642842" y="1544166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432686" y="1350615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560232" y="1456953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803651" y="1917576"/>
            <a:ext cx="3683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desenvolver uma vida de oração profunda e transformadora?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803651" y="2445544"/>
            <a:ext cx="3683422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Através de comunhão constante, sinceridade, perseverança, submissão, estudo da Palavra e dependência diária do Espírito Santo.</a:t>
            </a:r>
            <a:endParaRPr lang="en-US" sz="11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383753"/>
            <a:ext cx="1219051" cy="223093"/>
          </a:xfrm>
          <a:prstGeom prst="roundRect">
            <a:avLst>
              <a:gd name="adj" fmla="val 713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67854" y="423490"/>
            <a:ext cx="1060103" cy="1436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TEOLÓGICA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88379" y="656406"/>
            <a:ext cx="5614690" cy="4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Cada Personagem nos Ensina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687214" y="1587996"/>
            <a:ext cx="3822725" cy="132531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88379" y="1455465"/>
            <a:ext cx="397669" cy="397669"/>
          </a:xfrm>
          <a:prstGeom prst="roundRect">
            <a:avLst>
              <a:gd name="adj" fmla="val 7185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797" y="1554882"/>
            <a:ext cx="198834" cy="19883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20911" y="1977107"/>
            <a:ext cx="2355875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Elias → Perseverança em Crise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20911" y="2258541"/>
            <a:ext cx="3756571" cy="35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não abandona em crises emocionais — Ele encontra Seus filhos com ternura no silêncio.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832821" y="1389162"/>
            <a:ext cx="3822725" cy="132531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33987" y="1256630"/>
            <a:ext cx="397669" cy="397669"/>
          </a:xfrm>
          <a:prstGeom prst="roundRect">
            <a:avLst>
              <a:gd name="adj" fmla="val 7185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3404" y="1356047"/>
            <a:ext cx="198834" cy="19883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66518" y="1778273"/>
            <a:ext cx="2118345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Ana → Confiança na Espera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4766518" y="2059707"/>
            <a:ext cx="3756571" cy="35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silêncio de Deus é preparação — não rejeição. A espera desenvolve fé madura.</a:t>
            </a:r>
            <a:endParaRPr lang="en-US" sz="1000" dirty="0"/>
          </a:p>
        </p:txBody>
      </p:sp>
      <p:sp>
        <p:nvSpPr>
          <p:cNvPr id="15" name="Shape 11"/>
          <p:cNvSpPr/>
          <p:nvPr/>
        </p:nvSpPr>
        <p:spPr>
          <a:xfrm>
            <a:off x="687214" y="3205535"/>
            <a:ext cx="3822725" cy="132531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488379" y="3073003"/>
            <a:ext cx="397669" cy="397669"/>
          </a:xfrm>
          <a:prstGeom prst="roundRect">
            <a:avLst>
              <a:gd name="adj" fmla="val 7185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797" y="3172420"/>
            <a:ext cx="198834" cy="19883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20911" y="3594646"/>
            <a:ext cx="2272531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→ Intimidade com o Pai</a:t>
            </a:r>
            <a:endParaRPr lang="en-US" sz="1300" dirty="0"/>
          </a:p>
        </p:txBody>
      </p:sp>
      <p:sp>
        <p:nvSpPr>
          <p:cNvPr id="19" name="Text 14"/>
          <p:cNvSpPr/>
          <p:nvPr/>
        </p:nvSpPr>
        <p:spPr>
          <a:xfrm>
            <a:off x="620911" y="3876080"/>
            <a:ext cx="3756571" cy="35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verdadeira oração nasce da intimidade — não da aparência religiosa. Deus valoriza sinceridade.</a:t>
            </a:r>
            <a:endParaRPr lang="en-US" sz="1000" dirty="0"/>
          </a:p>
        </p:txBody>
      </p:sp>
      <p:sp>
        <p:nvSpPr>
          <p:cNvPr id="20" name="Shape 15"/>
          <p:cNvSpPr/>
          <p:nvPr/>
        </p:nvSpPr>
        <p:spPr>
          <a:xfrm>
            <a:off x="4832821" y="3006700"/>
            <a:ext cx="3822725" cy="132531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33987" y="2874169"/>
            <a:ext cx="397669" cy="397669"/>
          </a:xfrm>
          <a:prstGeom prst="roundRect">
            <a:avLst>
              <a:gd name="adj" fmla="val 7185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404" y="2973586"/>
            <a:ext cx="198834" cy="198834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766518" y="3395811"/>
            <a:ext cx="2523679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Daniel → Intercessão e Adoração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4766518" y="3677245"/>
            <a:ext cx="3756571" cy="359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madura não é apenas pedir — é adorar, confessar, agradecer e interceder pelos outros.</a:t>
            </a:r>
            <a:endParaRPr lang="en-US" sz="1000" dirty="0"/>
          </a:p>
        </p:txBody>
      </p:sp>
      <p:sp>
        <p:nvSpPr>
          <p:cNvPr id="25" name="Text 19"/>
          <p:cNvSpPr/>
          <p:nvPr/>
        </p:nvSpPr>
        <p:spPr>
          <a:xfrm>
            <a:off x="488379" y="4507185"/>
            <a:ext cx="8167241" cy="17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Juntos, esses personagens revelam a oração como o maior instrumento de comunhão e transformação que Deus nos deu.</a:t>
            </a:r>
            <a:endParaRPr lang="en-US" sz="1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03958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428104"/>
            <a:ext cx="1150962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APLICAÇÕES PRÁTICAS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647998"/>
            <a:ext cx="4247629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Fazer a Partir de Hoje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687437" y="1537767"/>
            <a:ext cx="3827041" cy="127546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96119" y="1410184"/>
            <a:ext cx="382712" cy="382712"/>
          </a:xfrm>
          <a:prstGeom prst="roundRect">
            <a:avLst>
              <a:gd name="adj" fmla="val 7466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815" y="1505880"/>
            <a:ext cx="191319" cy="19131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23664" y="1907753"/>
            <a:ext cx="2037234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Desenvolva um altar diário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23664" y="2175867"/>
            <a:ext cx="3763342" cy="339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Reserve um horário fixo de comunhão com Bíblia, oração, silêncio e gratidão — antes das crises, não apenas durante elas.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4820692" y="1346448"/>
            <a:ext cx="3827115" cy="127546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29373" y="1218865"/>
            <a:ext cx="382712" cy="382712"/>
          </a:xfrm>
          <a:prstGeom prst="roundRect">
            <a:avLst>
              <a:gd name="adj" fmla="val 7466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5070" y="1314562"/>
            <a:ext cx="191319" cy="19131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56919" y="1716435"/>
            <a:ext cx="1625873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Ore além dos pedidos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4756919" y="1984549"/>
            <a:ext cx="3763417" cy="339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Inclua louvor, confissão, intercessão e gratidão — transformando a oração em um diálogo completo com Deus.</a:t>
            </a:r>
            <a:endParaRPr lang="en-US" sz="1000" dirty="0"/>
          </a:p>
        </p:txBody>
      </p:sp>
      <p:sp>
        <p:nvSpPr>
          <p:cNvPr id="15" name="Shape 11"/>
          <p:cNvSpPr/>
          <p:nvPr/>
        </p:nvSpPr>
        <p:spPr>
          <a:xfrm>
            <a:off x="687437" y="3076426"/>
            <a:ext cx="3827041" cy="127546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496119" y="2948843"/>
            <a:ext cx="382712" cy="382712"/>
          </a:xfrm>
          <a:prstGeom prst="roundRect">
            <a:avLst>
              <a:gd name="adj" fmla="val 7466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815" y="3044540"/>
            <a:ext cx="191319" cy="191319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23664" y="3446413"/>
            <a:ext cx="2241426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Persevere mesmo em silêncio</a:t>
            </a:r>
            <a:endParaRPr lang="en-US" sz="1250" dirty="0"/>
          </a:p>
        </p:txBody>
      </p:sp>
      <p:sp>
        <p:nvSpPr>
          <p:cNvPr id="19" name="Text 14"/>
          <p:cNvSpPr/>
          <p:nvPr/>
        </p:nvSpPr>
        <p:spPr>
          <a:xfrm>
            <a:off x="623664" y="3714527"/>
            <a:ext cx="3763342" cy="508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Nem sempre veremos respostas imediatas. Mas Deus continua agindo invisivelmente — preparando raízes para aquilo que ainda virá.</a:t>
            </a:r>
            <a:endParaRPr lang="en-US" sz="1000" dirty="0"/>
          </a:p>
        </p:txBody>
      </p:sp>
      <p:sp>
        <p:nvSpPr>
          <p:cNvPr id="20" name="Shape 15"/>
          <p:cNvSpPr/>
          <p:nvPr/>
        </p:nvSpPr>
        <p:spPr>
          <a:xfrm>
            <a:off x="4820692" y="2885108"/>
            <a:ext cx="3827115" cy="127546"/>
          </a:xfrm>
          <a:prstGeom prst="roundRect">
            <a:avLst>
              <a:gd name="adj" fmla="val 150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29373" y="2757525"/>
            <a:ext cx="382712" cy="382712"/>
          </a:xfrm>
          <a:prstGeom prst="roundRect">
            <a:avLst>
              <a:gd name="adj" fmla="val 7466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5070" y="2853221"/>
            <a:ext cx="191319" cy="19131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756919" y="3255094"/>
            <a:ext cx="211172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Interceda intencionalmente</a:t>
            </a:r>
            <a:endParaRPr lang="en-US" sz="1250" dirty="0"/>
          </a:p>
        </p:txBody>
      </p:sp>
      <p:sp>
        <p:nvSpPr>
          <p:cNvPr id="24" name="Text 18"/>
          <p:cNvSpPr/>
          <p:nvPr/>
        </p:nvSpPr>
        <p:spPr>
          <a:xfrm>
            <a:off x="4756919" y="3523208"/>
            <a:ext cx="3763417" cy="5089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Estabeleça uma lista de 3 a 5 pessoas por quem você vai interceder especificamente — ame a ponto de carregar outros diante de Deus.</a:t>
            </a:r>
            <a:endParaRPr lang="en-US" sz="1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41796"/>
            <a:ext cx="1129754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72616" y="480045"/>
            <a:ext cx="976759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NO CENTRO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96119" y="699939"/>
            <a:ext cx="4722763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— O Maior Modelo de Oração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496119" y="1669554"/>
            <a:ext cx="4722763" cy="339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Em Cristo, vemos a expressão plena da oração como relacionamento contínuo com o Pai: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96119" y="2138065"/>
            <a:ext cx="4722763" cy="721444"/>
          </a:xfrm>
          <a:prstGeom prst="roundRect">
            <a:avLst>
              <a:gd name="adj" fmla="val 9506"/>
            </a:avLst>
          </a:prstGeom>
          <a:solidFill>
            <a:srgbClr val="FFFFFF"/>
          </a:solidFill>
          <a:ln w="14288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481831" y="2138065"/>
            <a:ext cx="57150" cy="721444"/>
          </a:xfrm>
          <a:prstGeom prst="roundRect">
            <a:avLst>
              <a:gd name="adj" fmla="val 3348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80814" y="2279898"/>
            <a:ext cx="2302520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Buscava o Pai Constantemente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80814" y="2548012"/>
            <a:ext cx="4396234" cy="169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5:16 — "Jesus, porém, retirava-se para lugares desertos e orava."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496119" y="2974330"/>
            <a:ext cx="4722763" cy="721444"/>
          </a:xfrm>
          <a:prstGeom prst="roundRect">
            <a:avLst>
              <a:gd name="adj" fmla="val 9506"/>
            </a:avLst>
          </a:prstGeom>
          <a:solidFill>
            <a:srgbClr val="FFFFFF"/>
          </a:solidFill>
          <a:ln w="14288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481831" y="2974330"/>
            <a:ext cx="57150" cy="721444"/>
          </a:xfrm>
          <a:prstGeom prst="roundRect">
            <a:avLst>
              <a:gd name="adj" fmla="val 3348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680814" y="3116163"/>
            <a:ext cx="2349996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Ensinou Seus Discípulos a Orar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680814" y="3384277"/>
            <a:ext cx="4396234" cy="169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6:9–13 — O Pai Nosso como modelo de oração equilibrada e íntima.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496119" y="3810595"/>
            <a:ext cx="4722763" cy="891108"/>
          </a:xfrm>
          <a:prstGeom prst="roundRect">
            <a:avLst>
              <a:gd name="adj" fmla="val 7696"/>
            </a:avLst>
          </a:prstGeom>
          <a:solidFill>
            <a:srgbClr val="FFFFFF"/>
          </a:solidFill>
          <a:ln w="14288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481831" y="3810595"/>
            <a:ext cx="57150" cy="891108"/>
          </a:xfrm>
          <a:prstGeom prst="roundRect">
            <a:avLst>
              <a:gd name="adj" fmla="val 3348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680814" y="3952429"/>
            <a:ext cx="1742256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Hoje Intercede por Nós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680814" y="4220542"/>
            <a:ext cx="4396234" cy="339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Hebreus 7:25 — Jesus vive para sempre para interceder. A cruz é a maior prova de que Deus ouve, ama e responde.</a:t>
            </a:r>
            <a:endParaRPr lang="en-U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496119" y="814239"/>
            <a:ext cx="120841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81174" y="856729"/>
            <a:ext cx="103829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APELO ESPIRITUAL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496119" y="1114648"/>
            <a:ext cx="8151763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Talvez sua vida de oração tenha esfriado. Talvez você esteja cansado. Talvez esteja esperando respostas há anos.</a:t>
            </a:r>
            <a:endParaRPr lang="en-US" sz="3850" dirty="0"/>
          </a:p>
        </p:txBody>
      </p:sp>
      <p:sp>
        <p:nvSpPr>
          <p:cNvPr id="7" name="Text 4"/>
          <p:cNvSpPr/>
          <p:nvPr/>
        </p:nvSpPr>
        <p:spPr>
          <a:xfrm>
            <a:off x="496119" y="3772793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Hoje Cristo continua convidando: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"Permanecei em Mim."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6119" y="4130725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maior resposta da oração não é apenas receber algo de Deus. É caminhar diariamente com Ele.</a:t>
            </a:r>
            <a:endParaRPr lang="en-US" sz="11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687437" y="578197"/>
            <a:ext cx="7960444" cy="3987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250"/>
              </a:lnSpc>
              <a:buNone/>
            </a:pPr>
            <a:r>
              <a:rPr lang="en-US" sz="50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oração verdadeira não termina quando nos levantamos do joelho — ela continua enquanto caminhamos com Deus.</a:t>
            </a:r>
            <a:endParaRPr lang="en-US" sz="5000" dirty="0"/>
          </a:p>
        </p:txBody>
      </p:sp>
      <p:sp>
        <p:nvSpPr>
          <p:cNvPr id="5" name="Shape 2"/>
          <p:cNvSpPr/>
          <p:nvPr/>
        </p:nvSpPr>
        <p:spPr>
          <a:xfrm>
            <a:off x="496119" y="406003"/>
            <a:ext cx="14288" cy="433149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148283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430188"/>
            <a:ext cx="986805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VISÃO DA SEMANA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668685"/>
            <a:ext cx="4351213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Didática da Lição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96119" y="1281485"/>
            <a:ext cx="8151763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Distribuição do tempo e dos conteúdos para condução da classe: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496119" y="1609204"/>
            <a:ext cx="8151763" cy="2817019"/>
          </a:xfrm>
          <a:prstGeom prst="roundRect">
            <a:avLst>
              <a:gd name="adj" fmla="val 717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35645" y="1695450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1859310" y="1695450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Etapa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3487713" y="1695450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Conteúdo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6744593" y="1695450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Método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635645" y="2046982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1859310" y="2046982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Sábado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3487713" y="2046982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como relacionamento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6744593" y="2046982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Introdução reflexiva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35645" y="2398514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1859310" y="2398514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3487713" y="2398514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Elias — orando em crise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744593" y="2398514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Narrativa bíblica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35645" y="2750046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6 min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1859310" y="2750046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3487713" y="2750046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Quando a oração parece sem resposta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6744593" y="2750046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Debate reflexivo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635645" y="3101578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1859310" y="3101578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3487713" y="3101578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ensina a orar</a:t>
            </a:r>
            <a:endParaRPr lang="en-US" sz="1050" dirty="0"/>
          </a:p>
        </p:txBody>
      </p:sp>
      <p:sp>
        <p:nvSpPr>
          <p:cNvPr id="26" name="Text 24"/>
          <p:cNvSpPr/>
          <p:nvPr/>
        </p:nvSpPr>
        <p:spPr>
          <a:xfrm>
            <a:off x="6744593" y="3101578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Exposição textual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635645" y="3453110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1859310" y="3453110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3487713" y="3453110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Louvor, confissão e gratidão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6744593" y="3453110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Análise temática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635645" y="3804642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32" name="Text 30"/>
          <p:cNvSpPr/>
          <p:nvPr/>
        </p:nvSpPr>
        <p:spPr>
          <a:xfrm>
            <a:off x="1859310" y="3804642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3487713" y="3804642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sobre oração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6744593" y="3804642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interativas</a:t>
            </a:r>
            <a:endParaRPr lang="en-US" sz="1050" dirty="0"/>
          </a:p>
        </p:txBody>
      </p:sp>
      <p:sp>
        <p:nvSpPr>
          <p:cNvPr id="35" name="Text 33"/>
          <p:cNvSpPr/>
          <p:nvPr/>
        </p:nvSpPr>
        <p:spPr>
          <a:xfrm>
            <a:off x="635645" y="4156174"/>
            <a:ext cx="949672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50" dirty="0"/>
          </a:p>
        </p:txBody>
      </p:sp>
      <p:sp>
        <p:nvSpPr>
          <p:cNvPr id="36" name="Text 34"/>
          <p:cNvSpPr/>
          <p:nvPr/>
        </p:nvSpPr>
        <p:spPr>
          <a:xfrm>
            <a:off x="1859310" y="4156174"/>
            <a:ext cx="135441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Sexta</a:t>
            </a:r>
            <a:endParaRPr lang="en-US" sz="1050" dirty="0"/>
          </a:p>
        </p:txBody>
      </p:sp>
      <p:sp>
        <p:nvSpPr>
          <p:cNvPr id="37" name="Text 35"/>
          <p:cNvSpPr/>
          <p:nvPr/>
        </p:nvSpPr>
        <p:spPr>
          <a:xfrm>
            <a:off x="3487713" y="4156174"/>
            <a:ext cx="29828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espiritual — Permanecer em Cristo</a:t>
            </a:r>
            <a:endParaRPr lang="en-US" sz="1050" dirty="0"/>
          </a:p>
        </p:txBody>
      </p:sp>
      <p:sp>
        <p:nvSpPr>
          <p:cNvPr id="38" name="Text 36"/>
          <p:cNvSpPr/>
          <p:nvPr/>
        </p:nvSpPr>
        <p:spPr>
          <a:xfrm>
            <a:off x="6744593" y="4156174"/>
            <a:ext cx="1763911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final</a:t>
            </a:r>
            <a:endParaRPr lang="en-US" sz="10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529804"/>
            <a:ext cx="8151763" cy="10567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496119" y="1735262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Escola Sabatina — 2º Trimestre | 2026</a:t>
            </a:r>
            <a:endParaRPr lang="en-US" sz="1100" dirty="0"/>
          </a:p>
          <a:p>
            <a:pPr marL="0" indent="0" algn="ct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Lição 07 — A Oração na Prática</a:t>
            </a:r>
            <a:endParaRPr lang="en-US" sz="1100" dirty="0"/>
          </a:p>
          <a:p>
            <a:pPr marL="0" indent="0" algn="ct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96119" y="2617663"/>
            <a:ext cx="322309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54" y="2649587"/>
            <a:ext cx="1013743" cy="8400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34236" y="2617663"/>
            <a:ext cx="322309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87942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70931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Domingo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6933754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Elias: Orando em Meio à Crise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Às vezes, Deus fala mais profundamente no silêncio do que no fogo do Carmelo.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113830"/>
            <a:ext cx="76966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1156320"/>
            <a:ext cx="59955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414239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Deus responde às orações em tempos de crise emocional e espiritual?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3115270"/>
            <a:ext cx="451016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 eis que lhe veio a palavra do Senhor, que lhe disse: Que fazes aqui, Elias?"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496119" y="2955801"/>
            <a:ext cx="19050" cy="71586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3831134"/>
            <a:ext cx="4722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 Reis 19:9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210047"/>
            <a:ext cx="77837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252538"/>
            <a:ext cx="60826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510457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Situação de Elias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166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219176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214711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Vitória no Carmelo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742679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Elias acabara de enfrentar 450 profetas de Baal, chamado fogo do céu e encerrado uma seca devastadora — uma das maiores vitórias espirituais da história bíblica.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3272433" y="2166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219176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214711"/>
            <a:ext cx="178206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Colapso Emocional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521223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mesmo profeta que enfrentou um rei apóstata agora foge aterrorizado de Jezabel, sentando-se sob uma árvore e pedindo a morte: "Já basta, Senhor!"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6048747" y="2166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219176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214711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Responde de Maneira Inesperada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742679"/>
            <a:ext cx="2138437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Grandes vitórias espirituais podem ser seguidas por profundos ataques emocionais. Deus não abandona Seus filhos nesse momento — Ele vem com ternura e cuidado.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4280</Words>
  <Application>Microsoft Office PowerPoint</Application>
  <PresentationFormat>Apresentação na tela (16:9)</PresentationFormat>
  <Paragraphs>476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Arial</vt:lpstr>
      <vt:lpstr>Public Sans Light</vt:lpstr>
      <vt:lpstr>Source Serif 4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2026-05-08T05:05:11Z</dcterms:created>
  <dcterms:modified xsi:type="dcterms:W3CDTF">2026-05-09T19:04:34Z</dcterms:modified>
</cp:coreProperties>
</file>