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1"/>
  </p:notesMasterIdLst>
  <p:handoutMasterIdLst>
    <p:handoutMasterId r:id="rId22"/>
  </p:handoutMasterIdLst>
  <p:sldIdLst>
    <p:sldId id="2889" r:id="rId3"/>
    <p:sldId id="3156" r:id="rId4"/>
    <p:sldId id="3067" r:id="rId5"/>
    <p:sldId id="3090" r:id="rId6"/>
    <p:sldId id="2753" r:id="rId7"/>
    <p:sldId id="2196" r:id="rId8"/>
    <p:sldId id="2915" r:id="rId9"/>
    <p:sldId id="3159" r:id="rId10"/>
    <p:sldId id="3160" r:id="rId11"/>
    <p:sldId id="3118" r:id="rId12"/>
    <p:sldId id="2816" r:id="rId13"/>
    <p:sldId id="2885" r:id="rId14"/>
    <p:sldId id="2031" r:id="rId15"/>
    <p:sldId id="2973" r:id="rId16"/>
    <p:sldId id="2975" r:id="rId17"/>
    <p:sldId id="1855" r:id="rId18"/>
    <p:sldId id="2815" r:id="rId19"/>
    <p:sldId id="2891" r:id="rId20"/>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064" autoAdjust="0"/>
    <p:restoredTop sz="71850" autoAdjust="0"/>
  </p:normalViewPr>
  <p:slideViewPr>
    <p:cSldViewPr>
      <p:cViewPr varScale="1">
        <p:scale>
          <a:sx n="42" d="100"/>
          <a:sy n="42" d="100"/>
        </p:scale>
        <p:origin x="1728"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0"/>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5/9/2025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B2: </a:t>
            </a:r>
          </a:p>
          <a:p>
            <a:pPr marL="274320" indent="-457200"/>
            <a:r>
              <a:rPr lang="en-US" b="0" dirty="0"/>
              <a:t>1.  This scene takes place in the throne room in heaven where the one on the throne has a scroll in his right hand sealed with seven seals.</a:t>
            </a:r>
          </a:p>
          <a:p>
            <a:pPr marL="274320" indent="-457200"/>
            <a:r>
              <a:rPr lang="en-US" b="0" dirty="0"/>
              <a:t>2.  And John wept because no one was found worthy to open the seals.</a:t>
            </a:r>
          </a:p>
          <a:p>
            <a:pPr marL="274320" indent="-457200"/>
            <a:r>
              <a:rPr lang="en-US" b="0" dirty="0"/>
              <a:t>3.  But then John </a:t>
            </a:r>
            <a:r>
              <a:rPr lang="en-US" b="0" i="0" dirty="0">
                <a:solidFill>
                  <a:srgbClr val="01103A"/>
                </a:solidFill>
                <a:effectLst/>
                <a:latin typeface="arial" panose="020B0604020202020204" pitchFamily="34" charset="0"/>
              </a:rPr>
              <a:t> ”saw a Lamb standing, as though it had been slain.”</a:t>
            </a:r>
          </a:p>
          <a:p>
            <a:pPr marL="274320" indent="-457200"/>
            <a:r>
              <a:rPr lang="en-US" b="0" i="0" dirty="0">
                <a:solidFill>
                  <a:srgbClr val="01103A"/>
                </a:solidFill>
                <a:effectLst/>
                <a:latin typeface="arial" panose="020B0604020202020204" pitchFamily="34" charset="0"/>
              </a:rPr>
              <a:t>4.  And this new song pronounces Him worthy to open the seals.</a:t>
            </a:r>
          </a:p>
          <a:p>
            <a:pPr marL="274320" indent="-457200"/>
            <a:endParaRPr lang="en-US" b="0" i="0" dirty="0">
              <a:solidFill>
                <a:srgbClr val="01103A"/>
              </a:solidFill>
              <a:effectLst/>
              <a:latin typeface="arial" panose="020B0604020202020204" pitchFamily="34" charset="0"/>
            </a:endParaRPr>
          </a:p>
          <a:p>
            <a:pPr marL="274320" indent="-457200"/>
            <a:r>
              <a:rPr lang="en-US" b="1" i="0" dirty="0">
                <a:solidFill>
                  <a:srgbClr val="01103A"/>
                </a:solidFill>
                <a:effectLst/>
                <a:latin typeface="arial" panose="020B0604020202020204" pitchFamily="34" charset="0"/>
              </a:rPr>
              <a:t>B3:</a:t>
            </a:r>
          </a:p>
          <a:p>
            <a:pPr marL="274320" indent="-274320"/>
            <a:r>
              <a:rPr lang="en-US" b="0" dirty="0"/>
              <a:t>1.  The words of this song were sung by the 24 elders around the throne in heaven.</a:t>
            </a:r>
          </a:p>
          <a:p>
            <a:pPr marL="274320" indent="-274320"/>
            <a:r>
              <a:rPr lang="en-US" b="0" dirty="0"/>
              <a:t>2.  John describes these words as forming “a new song.”</a:t>
            </a:r>
          </a:p>
          <a:p>
            <a:pPr marL="274320" indent="-274320"/>
            <a:r>
              <a:rPr lang="en-US" b="0" dirty="0"/>
              <a:t>3.  So a number of commentators have looked at Chapter 5 as a picture of the enthronement of Christ following His ascension.</a:t>
            </a:r>
          </a:p>
          <a:p>
            <a:pPr marL="274320" indent="-274320"/>
            <a:r>
              <a:rPr lang="en-US" b="0" dirty="0"/>
              <a:t>4.  Our memory text is “a new song” in heaven because the rightful King has now been enthroned.</a:t>
            </a:r>
          </a:p>
          <a:p>
            <a:pPr marL="274320" indent="-274320"/>
            <a:r>
              <a:rPr lang="en-US" b="0" dirty="0"/>
              <a:t>5.  It is “a new song” because the Lamb has been slain and has proved to be worthy to break the seals of the scroll.</a:t>
            </a:r>
          </a:p>
          <a:p>
            <a:pPr marL="274320" indent="-274320"/>
            <a:endParaRPr lang="en-US" b="0" dirty="0"/>
          </a:p>
          <a:p>
            <a:pPr marL="274320" indent="-274320"/>
            <a:r>
              <a:rPr lang="en-US" b="0" dirty="0"/>
              <a:t>B4:</a:t>
            </a:r>
          </a:p>
          <a:p>
            <a:pPr marL="274320" indent="-274320"/>
            <a:r>
              <a:rPr lang="en-US" b="0" dirty="0"/>
              <a:t>1.  The Lamb is worthy because He was slain, and by His shed blood He redeemed </a:t>
            </a:r>
            <a:r>
              <a:rPr lang="en-US" b="1" i="1" dirty="0"/>
              <a:t>people</a:t>
            </a:r>
            <a:r>
              <a:rPr lang="en-US" b="0" dirty="0"/>
              <a:t> for God from every nation.</a:t>
            </a:r>
          </a:p>
          <a:p>
            <a:pPr marL="274320" indent="-274320"/>
            <a:r>
              <a:rPr lang="en-US" b="0" dirty="0"/>
              <a:t>2.  That is according to the more modern translations, like the NIV in this case.</a:t>
            </a:r>
          </a:p>
          <a:p>
            <a:pPr marL="274320" indent="-274320"/>
            <a:r>
              <a:rPr lang="en-US" b="0" dirty="0"/>
              <a:t>3.  These translations go back to the oldest and best manuscripts.</a:t>
            </a:r>
          </a:p>
          <a:p>
            <a:pPr marL="274320" indent="-274320"/>
            <a:r>
              <a:rPr lang="en-US" b="0" dirty="0"/>
              <a:t>4.  If you read this verse in the KJV or the NKJV it has the 24 elders saying: “</a:t>
            </a:r>
            <a:r>
              <a:rPr lang="en-US" b="0" i="0" dirty="0">
                <a:solidFill>
                  <a:srgbClr val="01103A"/>
                </a:solidFill>
                <a:effectLst/>
                <a:latin typeface="arial" panose="020B0604020202020204" pitchFamily="34" charset="0"/>
              </a:rPr>
              <a:t>For You were slain, And have redeemed </a:t>
            </a:r>
            <a:r>
              <a:rPr lang="en-US" b="1" i="1" dirty="0">
                <a:solidFill>
                  <a:srgbClr val="01103A"/>
                </a:solidFill>
                <a:effectLst/>
                <a:latin typeface="arial" panose="020B0604020202020204" pitchFamily="34" charset="0"/>
              </a:rPr>
              <a:t>us</a:t>
            </a:r>
            <a:r>
              <a:rPr lang="en-US" b="0" i="0" dirty="0">
                <a:solidFill>
                  <a:srgbClr val="01103A"/>
                </a:solidFill>
                <a:effectLst/>
                <a:latin typeface="arial" panose="020B0604020202020204" pitchFamily="34" charset="0"/>
              </a:rPr>
              <a:t> to God by Your blood.”</a:t>
            </a:r>
          </a:p>
          <a:p>
            <a:pPr marL="274320" indent="-274320"/>
            <a:r>
              <a:rPr lang="en-US" b="0" i="0" dirty="0">
                <a:solidFill>
                  <a:srgbClr val="01103A"/>
                </a:solidFill>
                <a:effectLst/>
                <a:latin typeface="arial" panose="020B0604020202020204" pitchFamily="34" charset="0"/>
              </a:rPr>
              <a:t>5.  This would imply that the 24 elders were redeemed from the earth and are in heaven at the ascension of Jesus before any of the seven seals are broken.</a:t>
            </a:r>
          </a:p>
          <a:p>
            <a:pPr marL="274320" indent="-274320"/>
            <a:r>
              <a:rPr lang="en-US" b="0" i="0" dirty="0">
                <a:solidFill>
                  <a:srgbClr val="01103A"/>
                </a:solidFill>
                <a:effectLst/>
                <a:latin typeface="arial" panose="020B0604020202020204" pitchFamily="34" charset="0"/>
              </a:rPr>
              <a:t>6.  As far as we know from scripture, Enoch, Moses, and Elijah are the only humans currently in heaven.</a:t>
            </a:r>
          </a:p>
          <a:p>
            <a:pPr marL="274320" indent="-274320"/>
            <a:r>
              <a:rPr lang="en-US" b="0" i="0" dirty="0">
                <a:solidFill>
                  <a:srgbClr val="01103A"/>
                </a:solidFill>
                <a:effectLst/>
                <a:latin typeface="arial" panose="020B0604020202020204" pitchFamily="34" charset="0"/>
              </a:rPr>
              <a:t>7.  The four living creatures and the 24 elders in the throne room appear to be a special order of creation separate from God’s creation of mankind.</a:t>
            </a:r>
            <a:endParaRPr lang="en-US" b="0" dirty="0"/>
          </a:p>
          <a:p>
            <a:pPr marL="274320" indent="-274320"/>
            <a:r>
              <a:rPr lang="en-US" b="0" dirty="0"/>
              <a:t>8.  In any case, it is absolutely clear that the Lamb is our Lord and Savior, Jesus Christ.</a:t>
            </a:r>
          </a:p>
          <a:p>
            <a:pPr marL="274320" indent="-274320"/>
            <a:r>
              <a:rPr lang="en-US" b="0" dirty="0"/>
              <a:t>9.  It is interesting that in Roman culture a person’s last will and testament was sealed with 7 seals.</a:t>
            </a:r>
          </a:p>
          <a:p>
            <a:pPr marL="274320" indent="-274320"/>
            <a:r>
              <a:rPr lang="en-US" b="0" dirty="0"/>
              <a:t>10. When the person died, it was unsealed and read in the presence of the original witnesses, and then it was executed.</a:t>
            </a:r>
          </a:p>
          <a:p>
            <a:pPr marL="274320" indent="-274320"/>
            <a:r>
              <a:rPr lang="en-US" b="0" dirty="0"/>
              <a:t>11. That is, the person’s possessions were divided as stipulated in the last will and testament.</a:t>
            </a:r>
          </a:p>
          <a:p>
            <a:pPr marL="274320" indent="-274320"/>
            <a:r>
              <a:rPr lang="en-US" b="0" dirty="0"/>
              <a:t>12. So now here in Revelation, we have the Lamb that was slain.</a:t>
            </a:r>
          </a:p>
          <a:p>
            <a:pPr marL="274320" indent="-274320"/>
            <a:r>
              <a:rPr lang="en-US" b="0" dirty="0"/>
              <a:t>13. John sees this Lamb standing in the center of the throne room of God Almighty, indicating that He is alive.</a:t>
            </a:r>
          </a:p>
          <a:p>
            <a:pPr marL="274320" indent="-274320"/>
            <a:r>
              <a:rPr lang="en-US" b="0" dirty="0"/>
              <a:t>14. The Lamb is the only one in the universe that is worthy to open the seals of the scroll.</a:t>
            </a:r>
          </a:p>
          <a:p>
            <a:pPr marL="274320" indent="-274320"/>
            <a:r>
              <a:rPr lang="en-US" b="0" dirty="0"/>
              <a:t>15. As He does so , the new messianic age of the Christian era begins, and this new song also looks forward to the future of redeemed humanity in verse 10.</a:t>
            </a:r>
          </a:p>
          <a:p>
            <a:pPr marL="274320" indent="-274320"/>
            <a:endParaRPr lang="en-US" b="0" dirty="0"/>
          </a:p>
          <a:p>
            <a:pPr marL="274320" indent="-274320"/>
            <a:r>
              <a:rPr lang="en-US" b="1" dirty="0"/>
              <a:t>B5:</a:t>
            </a:r>
          </a:p>
          <a:p>
            <a:pPr marL="274320" indent="-274320"/>
            <a:r>
              <a:rPr lang="en-US" b="0" dirty="0"/>
              <a:t>1.  It is a promise to those who have been purchased by the blood of Jesus.</a:t>
            </a:r>
          </a:p>
          <a:p>
            <a:pPr marL="274320" indent="-274320"/>
            <a:r>
              <a:rPr lang="en-US" b="0" dirty="0"/>
              <a:t>2.  The promise is that they will share in the reign of Christ upon the earth.</a:t>
            </a:r>
          </a:p>
          <a:p>
            <a:pPr marL="274320" indent="-274320"/>
            <a:r>
              <a:rPr lang="en-US" b="0" dirty="0"/>
              <a:t>3.  Remember the promise to the Laodicean church:</a:t>
            </a:r>
          </a:p>
          <a:p>
            <a:r>
              <a:rPr lang="en-US" sz="1200" b="1" i="0" u="none" strike="noStrike" kern="1200" dirty="0">
                <a:solidFill>
                  <a:schemeClr val="tx1"/>
                </a:solidFill>
                <a:effectLst/>
                <a:latin typeface="Arial" charset="0"/>
                <a:ea typeface="+mn-ea"/>
                <a:cs typeface="+mn-cs"/>
              </a:rPr>
              <a:t>Revelation 3:21 (NKJV)</a:t>
            </a:r>
          </a:p>
          <a:p>
            <a:pPr lvl="1"/>
            <a:r>
              <a:rPr lang="en-US" sz="1200" b="1" i="0" u="none" strike="noStrike" kern="1200" baseline="30000" dirty="0">
                <a:solidFill>
                  <a:schemeClr val="tx1"/>
                </a:solidFill>
                <a:effectLst/>
                <a:latin typeface="Arial" charset="0"/>
                <a:ea typeface="+mn-ea"/>
                <a:cs typeface="+mn-cs"/>
              </a:rPr>
              <a:t>21 </a:t>
            </a:r>
            <a:r>
              <a:rPr lang="en-US" sz="1200" b="0" i="0" u="none" strike="noStrike" kern="1200" dirty="0">
                <a:solidFill>
                  <a:schemeClr val="tx1"/>
                </a:solidFill>
                <a:effectLst/>
                <a:latin typeface="Arial" charset="0"/>
                <a:ea typeface="+mn-ea"/>
                <a:cs typeface="+mn-cs"/>
              </a:rPr>
              <a:t>To him who overcomes I will grant to sit with Me on My throne, as I also overcame and sat down with My Father on His throne.</a:t>
            </a:r>
          </a:p>
          <a:p>
            <a:pPr marL="274320" indent="-274320"/>
            <a:r>
              <a:rPr lang="en-US" b="0" dirty="0"/>
              <a:t>4.  This is not reigning over unbelievers on the earth, but reigning with Christ in the kingdom of God.</a:t>
            </a:r>
          </a:p>
          <a:p>
            <a:pPr marL="274320" indent="-274320"/>
            <a:r>
              <a:rPr lang="en-US" b="0" dirty="0"/>
              <a:t>5.  The kingdom of God will be established here on the earth when the New Jerusalem descends at the end of the millennium.</a:t>
            </a:r>
          </a:p>
          <a:p>
            <a:pPr marL="274320" indent="-274320"/>
            <a:r>
              <a:rPr lang="en-US" b="0" dirty="0"/>
              <a:t>6.  And in some way, all of us will have a part to play in carrying out God’s government.</a:t>
            </a:r>
          </a:p>
          <a:p>
            <a:pPr marL="274320" indent="-274320"/>
            <a:endParaRPr lang="en-US" b="0" dirty="0"/>
          </a:p>
          <a:p>
            <a:pPr marL="274320" indent="-274320"/>
            <a:r>
              <a:rPr lang="en-US" b="1" dirty="0"/>
              <a:t>B6:</a:t>
            </a:r>
          </a:p>
          <a:p>
            <a:pPr marL="274320" indent="-274320"/>
            <a:r>
              <a:rPr lang="en-US" b="0" dirty="0"/>
              <a:t>1.  It is the assurance of victory.</a:t>
            </a:r>
          </a:p>
          <a:p>
            <a:pPr marL="274320" indent="-274320"/>
            <a:r>
              <a:rPr lang="en-US" b="0" dirty="0"/>
              <a:t>2.  We will reign with Christ.</a:t>
            </a:r>
          </a:p>
          <a:p>
            <a:pPr marL="274320" indent="-274320"/>
            <a:r>
              <a:rPr lang="en-US" b="0" dirty="0"/>
              <a:t>3.  Christ will be victorious in the GC with Satan.</a:t>
            </a:r>
          </a:p>
          <a:p>
            <a:pPr marL="274320" indent="-274320"/>
            <a:r>
              <a:rPr lang="en-US" b="0" dirty="0"/>
              <a:t>4.  God will pronounce judgment in favor of the saints.</a:t>
            </a:r>
          </a:p>
          <a:p>
            <a:pPr marL="274320" indent="-274320"/>
            <a:r>
              <a:rPr lang="en-US" b="0" dirty="0"/>
              <a:t>5.  Christ will receive His kingdom and share it with the saints.</a:t>
            </a:r>
          </a:p>
          <a:p>
            <a:pPr marL="274320" indent="-274320"/>
            <a:r>
              <a:rPr lang="en-US" b="0" dirty="0"/>
              <a:t>6.  Christ’s death, His resurrection, ascension, and enthronement in heaven seal the defeat of Satan and his angels.</a:t>
            </a:r>
          </a:p>
          <a:p>
            <a:pPr marL="274320" indent="-274320"/>
            <a:r>
              <a:rPr lang="en-US" b="0" dirty="0"/>
              <a:t>7.  Victory is assured for all who are in Christ.</a:t>
            </a: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endParaRPr lang="en-US" b="0" i="0" dirty="0">
              <a:solidFill>
                <a:srgbClr val="01103A"/>
              </a:solidFill>
              <a:effectLst/>
              <a:latin typeface="arial" panose="020B0604020202020204" pitchFamily="34" charset="0"/>
            </a:endParaRPr>
          </a:p>
          <a:p>
            <a:pPr marL="274320" indent="-457200"/>
            <a:r>
              <a:rPr lang="en-US" b="0" i="0" dirty="0">
                <a:solidFill>
                  <a:srgbClr val="01103A"/>
                </a:solidFill>
                <a:effectLst/>
                <a:latin typeface="arial" panose="020B0604020202020204" pitchFamily="34" charset="0"/>
              </a:rPr>
              <a:t> </a:t>
            </a: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a:t>
            </a:fld>
            <a:endParaRPr lang="en-US" dirty="0"/>
          </a:p>
        </p:txBody>
      </p:sp>
    </p:spTree>
    <p:extLst>
      <p:ext uri="{BB962C8B-B14F-4D97-AF65-F5344CB8AC3E}">
        <p14:creationId xmlns:p14="http://schemas.microsoft.com/office/powerpoint/2010/main" val="15114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2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457200"/>
            <a:endParaRPr lang="en-US" b="0" dirty="0"/>
          </a:p>
          <a:p>
            <a:pPr marL="274320" indent="-457200"/>
            <a:r>
              <a:rPr lang="en-US" b="1" dirty="0"/>
              <a:t>B4:</a:t>
            </a:r>
          </a:p>
          <a:p>
            <a:pPr marL="274320" indent="-457200"/>
            <a:r>
              <a:rPr lang="en-US" altLang="en-US" dirty="0">
                <a:latin typeface="Arial" panose="020B0604020202020204" pitchFamily="34" charset="0"/>
              </a:rPr>
              <a:t>1.  The sacrificial system was all about sin and atonement or at-one-</a:t>
            </a:r>
            <a:r>
              <a:rPr lang="en-US" altLang="en-US" dirty="0" err="1">
                <a:latin typeface="Arial" panose="020B0604020202020204" pitchFamily="34" charset="0"/>
              </a:rPr>
              <a:t>ment</a:t>
            </a:r>
            <a:r>
              <a:rPr lang="en-US" altLang="en-US" dirty="0">
                <a:latin typeface="Arial" panose="020B0604020202020204" pitchFamily="34" charset="0"/>
              </a:rPr>
              <a:t>.</a:t>
            </a:r>
          </a:p>
          <a:p>
            <a:pPr marL="274320" indent="-457200"/>
            <a:r>
              <a:rPr lang="en-US" altLang="en-US" dirty="0">
                <a:latin typeface="Arial" panose="020B0604020202020204" pitchFamily="34" charset="0"/>
              </a:rPr>
              <a:t>2.  What did God tell Adam and Eve would happen to them if they ate the forbidden fruit?  (They would surly die.)</a:t>
            </a:r>
          </a:p>
          <a:p>
            <a:pPr marL="274320" indent="-457200"/>
            <a:r>
              <a:rPr lang="en-US" altLang="en-US" b="1" dirty="0">
                <a:latin typeface="Arial" panose="020B0604020202020204" pitchFamily="34" charset="0"/>
              </a:rPr>
              <a:t>Ezekiel 18:20 (NKJV)</a:t>
            </a:r>
          </a:p>
          <a:p>
            <a:pPr marL="274320" indent="-457200"/>
            <a:r>
              <a:rPr lang="en-US" altLang="en-US" baseline="30000" dirty="0">
                <a:latin typeface="Arial" panose="020B0604020202020204" pitchFamily="34" charset="0"/>
              </a:rPr>
              <a:t>	20 </a:t>
            </a:r>
            <a:r>
              <a:rPr lang="en-US" altLang="en-US" dirty="0">
                <a:latin typeface="Arial" panose="020B0604020202020204" pitchFamily="34" charset="0"/>
              </a:rPr>
              <a:t>The soul who sins shall die.</a:t>
            </a:r>
          </a:p>
          <a:p>
            <a:pPr marL="274320" indent="-457200"/>
            <a:r>
              <a:rPr lang="en-US" altLang="en-US" b="1" dirty="0">
                <a:latin typeface="Arial" panose="020B0604020202020204" pitchFamily="34" charset="0"/>
              </a:rPr>
              <a:t>Romans 6:23 (NKJV)</a:t>
            </a:r>
          </a:p>
          <a:p>
            <a:pPr marL="274320" indent="-457200"/>
            <a:r>
              <a:rPr lang="en-US" altLang="en-US" baseline="30000" dirty="0">
                <a:latin typeface="Arial" panose="020B0604020202020204" pitchFamily="34" charset="0"/>
              </a:rPr>
              <a:t>	23 </a:t>
            </a:r>
            <a:r>
              <a:rPr lang="en-US" altLang="en-US" dirty="0">
                <a:latin typeface="Arial" panose="020B0604020202020204" pitchFamily="34" charset="0"/>
              </a:rPr>
              <a:t>For the wages of sin </a:t>
            </a:r>
            <a:r>
              <a:rPr lang="en-US" altLang="en-US" i="1" dirty="0">
                <a:latin typeface="Arial" panose="020B0604020202020204" pitchFamily="34" charset="0"/>
              </a:rPr>
              <a:t>is</a:t>
            </a:r>
            <a:r>
              <a:rPr lang="en-US" altLang="en-US" dirty="0">
                <a:latin typeface="Arial" panose="020B0604020202020204" pitchFamily="34" charset="0"/>
              </a:rPr>
              <a:t> death,</a:t>
            </a:r>
          </a:p>
          <a:p>
            <a:pPr marL="274320" indent="-457200"/>
            <a:r>
              <a:rPr lang="en-US" altLang="en-US" dirty="0">
                <a:latin typeface="Arial" panose="020B0604020202020204" pitchFamily="34" charset="0"/>
              </a:rPr>
              <a:t>3.  Sin separates us from God and brings death.  </a:t>
            </a:r>
          </a:p>
          <a:p>
            <a:pPr marL="274320" indent="-457200"/>
            <a:r>
              <a:rPr lang="en-US" altLang="en-US" dirty="0">
                <a:latin typeface="Arial" panose="020B0604020202020204" pitchFamily="34" charset="0"/>
              </a:rPr>
              <a:t>4.  This is the first lesson from the sanctuary.</a:t>
            </a:r>
          </a:p>
          <a:p>
            <a:pPr marL="274320" indent="-457200"/>
            <a:r>
              <a:rPr lang="en-US" altLang="en-US" dirty="0">
                <a:latin typeface="Arial" panose="020B0604020202020204" pitchFamily="34" charset="0"/>
              </a:rPr>
              <a:t>5.  The second lesson is that an innocent substitute can take our place and die in place of us.</a:t>
            </a:r>
          </a:p>
          <a:p>
            <a:pPr marL="274320" indent="-457200"/>
            <a:r>
              <a:rPr lang="en-US" altLang="en-US" dirty="0">
                <a:latin typeface="Arial" panose="020B0604020202020204" pitchFamily="34" charset="0"/>
              </a:rPr>
              <a:t>6.  For us to be brought back together with God, the blood of the substitute must be shed, and atonement must be made with the blood.</a:t>
            </a:r>
          </a:p>
          <a:p>
            <a:pPr marL="274320" indent="-457200"/>
            <a:r>
              <a:rPr lang="en-US" altLang="en-US" dirty="0">
                <a:latin typeface="Arial" panose="020B0604020202020204" pitchFamily="34" charset="0"/>
              </a:rPr>
              <a:t>7.  The sanctuary service was God’s teaching tool in the OT times to teach the gospel of forgiveness of sins and reconciliation to God by faith.</a:t>
            </a:r>
          </a:p>
          <a:p>
            <a:pPr marL="274320" indent="-457200"/>
            <a:r>
              <a:rPr lang="en-US" altLang="en-US" dirty="0">
                <a:latin typeface="Arial" panose="020B0604020202020204" pitchFamily="34" charset="0"/>
              </a:rPr>
              <a:t>8.  It taught the awful consequences of sin and the good news of forgiveness through God’s provision.  </a:t>
            </a:r>
          </a:p>
          <a:p>
            <a:pPr marL="274320" indent="-457200"/>
            <a:r>
              <a:rPr lang="en-US" altLang="en-US" dirty="0">
                <a:latin typeface="Arial" panose="020B0604020202020204" pitchFamily="34" charset="0"/>
              </a:rPr>
              <a:t>9.  Forgiveness in OT times was provisional.</a:t>
            </a:r>
          </a:p>
          <a:p>
            <a:pPr marL="274320" indent="-457200"/>
            <a:r>
              <a:rPr lang="en-US" altLang="en-US" dirty="0">
                <a:latin typeface="Arial" panose="020B0604020202020204" pitchFamily="34" charset="0"/>
              </a:rPr>
              <a:t>10. Hebrews tells us :</a:t>
            </a:r>
          </a:p>
          <a:p>
            <a:pPr marL="274320" indent="-457200"/>
            <a:r>
              <a:rPr lang="en-US" altLang="en-US" b="1" dirty="0">
                <a:latin typeface="Arial" panose="020B0604020202020204" pitchFamily="34" charset="0"/>
              </a:rPr>
              <a:t>Hebrews 10:4 (NKJV)</a:t>
            </a:r>
          </a:p>
          <a:p>
            <a:pPr marL="274320" indent="-457200"/>
            <a:r>
              <a:rPr lang="en-US" altLang="en-US" baseline="30000" dirty="0">
                <a:latin typeface="Arial" panose="020B0604020202020204" pitchFamily="34" charset="0"/>
              </a:rPr>
              <a:t>	4 </a:t>
            </a:r>
            <a:r>
              <a:rPr lang="en-US" altLang="en-US" dirty="0">
                <a:latin typeface="Arial" panose="020B0604020202020204" pitchFamily="34" charset="0"/>
              </a:rPr>
              <a:t>For </a:t>
            </a:r>
            <a:r>
              <a:rPr lang="en-US" altLang="en-US" i="1" dirty="0">
                <a:latin typeface="Arial" panose="020B0604020202020204" pitchFamily="34" charset="0"/>
              </a:rPr>
              <a:t>it is</a:t>
            </a:r>
            <a:r>
              <a:rPr lang="en-US" altLang="en-US" dirty="0">
                <a:latin typeface="Arial" panose="020B0604020202020204" pitchFamily="34" charset="0"/>
              </a:rPr>
              <a:t> not possible that the blood of bulls and goats could take away sins.</a:t>
            </a:r>
          </a:p>
          <a:p>
            <a:pPr marL="274320" indent="-457200"/>
            <a:r>
              <a:rPr lang="en-US" altLang="en-US" dirty="0">
                <a:latin typeface="Arial" panose="020B0604020202020204" pitchFamily="34" charset="0"/>
              </a:rPr>
              <a:t>11. So forgiveness was provisional until Jesus died on Calvary to fulfill all of the animal sacrifices and pay the price for the sin of the whole world.</a:t>
            </a:r>
          </a:p>
          <a:p>
            <a:pPr marL="274320" indent="-457200"/>
            <a:r>
              <a:rPr lang="en-US" altLang="en-US" dirty="0">
                <a:latin typeface="Arial" panose="020B0604020202020204" pitchFamily="34" charset="0"/>
              </a:rPr>
              <a:t>12.  The sanctuary was a teaching tool to teach the everlasting gospel of “substitutionary atonement.”  </a:t>
            </a:r>
          </a:p>
          <a:p>
            <a:pPr marL="274320" indent="-457200"/>
            <a:r>
              <a:rPr lang="en-US" altLang="en-US" dirty="0">
                <a:latin typeface="Arial" panose="020B0604020202020204" pitchFamily="34" charset="0"/>
              </a:rPr>
              <a:t>13. Sins can be forgiven by the death of an acceptable substitute: the substitute was Christ.</a:t>
            </a:r>
          </a:p>
          <a:p>
            <a:pPr marL="274320" indent="-457200"/>
            <a:endParaRPr lang="en-US" altLang="en-US" b="1" dirty="0">
              <a:latin typeface="Arial" panose="020B0604020202020204" pitchFamily="34" charset="0"/>
            </a:endParaRPr>
          </a:p>
          <a:p>
            <a:pPr marL="274320" indent="-457200"/>
            <a:r>
              <a:rPr lang="en-US" altLang="en-US" b="1" dirty="0">
                <a:latin typeface="Arial" panose="020B0604020202020204" pitchFamily="34" charset="0"/>
              </a:rPr>
              <a:t>B5:</a:t>
            </a:r>
          </a:p>
          <a:p>
            <a:pPr marL="274320" indent="-457200"/>
            <a:r>
              <a:rPr lang="en-US" altLang="en-US" dirty="0">
                <a:latin typeface="Arial" panose="020B0604020202020204" pitchFamily="34" charset="0"/>
              </a:rPr>
              <a:t>1.  Pagans sacrificed animals, humans, children to their gods to appease them and turn away their wrath.</a:t>
            </a:r>
          </a:p>
          <a:p>
            <a:pPr marL="274320" indent="-457200"/>
            <a:r>
              <a:rPr lang="en-US" altLang="en-US" dirty="0">
                <a:latin typeface="Arial" panose="020B0604020202020204" pitchFamily="34" charset="0"/>
              </a:rPr>
              <a:t>2.  The idea was that if they could appease their gods with sacrifices, the gods would bless them in various ways.</a:t>
            </a:r>
          </a:p>
          <a:p>
            <a:pPr marL="274320" indent="-457200"/>
            <a:r>
              <a:rPr lang="en-US" altLang="en-US" dirty="0">
                <a:latin typeface="Arial" panose="020B0604020202020204" pitchFamily="34" charset="0"/>
              </a:rPr>
              <a:t>3.  In paganism, the sacrifice was something the deity needed.</a:t>
            </a:r>
          </a:p>
          <a:p>
            <a:pPr marL="274320" indent="-457200"/>
            <a:r>
              <a:rPr lang="en-US" altLang="en-US" dirty="0">
                <a:latin typeface="Arial" panose="020B0604020202020204" pitchFamily="34" charset="0"/>
              </a:rPr>
              <a:t>4.  In the Hebrew sacrificial system, it was not Yahweh that needed the sacrifice, it was the sinner.</a:t>
            </a:r>
          </a:p>
          <a:p>
            <a:pPr marL="274320" indent="-457200"/>
            <a:r>
              <a:rPr lang="en-US" altLang="en-US" dirty="0">
                <a:latin typeface="Arial" panose="020B0604020202020204" pitchFamily="34" charset="0"/>
              </a:rPr>
              <a:t>5.  Blood was shed and atonement was made for the sinner.</a:t>
            </a:r>
          </a:p>
          <a:p>
            <a:pPr marL="274320" indent="-457200"/>
            <a:r>
              <a:rPr lang="en-US" altLang="en-US" dirty="0">
                <a:latin typeface="Arial" panose="020B0604020202020204" pitchFamily="34" charset="0"/>
              </a:rPr>
              <a:t>6.  In the Hebrew system the sacrifice pointed to a reality beyond the life of the animal.</a:t>
            </a:r>
          </a:p>
          <a:p>
            <a:pPr marL="274320" indent="-457200"/>
            <a:r>
              <a:rPr lang="en-US" altLang="en-US" dirty="0">
                <a:latin typeface="Arial" panose="020B0604020202020204" pitchFamily="34" charset="0"/>
              </a:rPr>
              <a:t>7.  It pointed to God’s plan for the redemption of mankind: The Son of God would become the Lamb that takes away the sins of the world.</a:t>
            </a:r>
          </a:p>
          <a:p>
            <a:pPr marL="274320" indent="-457200"/>
            <a:r>
              <a:rPr lang="en-US" altLang="en-US" dirty="0">
                <a:latin typeface="Arial" panose="020B0604020202020204" pitchFamily="34" charset="0"/>
              </a:rPr>
              <a:t>8.  The Hebrew sacrifice pointed to the grace of God in providing forgiveness through a substitute.</a:t>
            </a:r>
          </a:p>
          <a:p>
            <a:pPr marL="274320" indent="-45720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7395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dirty="0"/>
              <a:t>[See notes on linked slide.]</a:t>
            </a:r>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03DF1-0740-4641-8846-A13960E4BC68}" type="slidenum">
              <a:rPr kumimoji="0" lang="en-US" sz="1800" b="0" i="0" u="none" strike="noStrike" kern="0" cap="none" spc="0" normalizeH="0" baseline="0" noProof="0" smtClean="0">
                <a:ln>
                  <a:noFill/>
                </a:ln>
                <a:solidFill>
                  <a:sysClr val="windowText" lastClr="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endParaRPr>
          </a:p>
        </p:txBody>
      </p:sp>
    </p:spTree>
    <p:extLst>
      <p:ext uri="{BB962C8B-B14F-4D97-AF65-F5344CB8AC3E}">
        <p14:creationId xmlns:p14="http://schemas.microsoft.com/office/powerpoint/2010/main" val="7550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the Lord say is better than sacrifices and burnt offerings?</a:t>
            </a:r>
          </a:p>
          <a:p>
            <a:pPr marL="274320" indent="-274320"/>
            <a:r>
              <a:rPr lang="en-US" b="0" dirty="0"/>
              <a:t>1.  Obedience.</a:t>
            </a:r>
          </a:p>
          <a:p>
            <a:pPr marL="274320" indent="-274320"/>
            <a:r>
              <a:rPr lang="en-US" b="0" dirty="0"/>
              <a:t>2.  The Lord has no special interest in the abundance of sacrifices.</a:t>
            </a:r>
          </a:p>
          <a:p>
            <a:pPr marL="274320" indent="-274320"/>
            <a:r>
              <a:rPr lang="en-US" b="0" dirty="0"/>
              <a:t>3.  He had commanded Saul to obliterate the Amalekites.</a:t>
            </a:r>
          </a:p>
          <a:p>
            <a:pPr marL="274320" indent="-274320"/>
            <a:r>
              <a:rPr lang="en-US" b="0" dirty="0"/>
              <a:t>4.  But Saul returned with the best of the animals as plunder.</a:t>
            </a:r>
          </a:p>
          <a:p>
            <a:pPr marL="274320" indent="-274320"/>
            <a:r>
              <a:rPr lang="en-US" b="0" dirty="0"/>
              <a:t>5.  And here is the excuse he offered Samuel:</a:t>
            </a:r>
          </a:p>
          <a:p>
            <a:pPr marL="274320" indent="-274320"/>
            <a:r>
              <a:rPr lang="en-US" b="1" dirty="0"/>
              <a:t>1 Samuel 15:21 ESV</a:t>
            </a:r>
            <a:r>
              <a:rPr lang="en-US" b="0" dirty="0"/>
              <a:t> - But the people took of the spoil, sheep and oxen, the best of the things devoted to destruction, to sacrifice to the LORD your God in Gilgal.“</a:t>
            </a:r>
          </a:p>
          <a:p>
            <a:pPr marL="274320" indent="-274320"/>
            <a:r>
              <a:rPr lang="en-US" b="0" dirty="0"/>
              <a:t>6.  So Saul admitted he had disobeyed the Lord’s instruction, but he had lots of animals to offer to cover his sin!</a:t>
            </a:r>
          </a:p>
          <a:p>
            <a:pPr marL="274320" indent="-274320"/>
            <a:r>
              <a:rPr lang="en-US" b="0" dirty="0"/>
              <a:t>7.  Well, the Lord prefers obedience to sacrifice. </a:t>
            </a:r>
          </a:p>
          <a:p>
            <a:pPr marL="274320" indent="-274320"/>
            <a:r>
              <a:rPr lang="en-US" b="0" dirty="0"/>
              <a:t>8.  If he had obeyed the Lord to begin with, he wouldn’t need to offer sacrifices for sin.</a:t>
            </a:r>
          </a:p>
          <a:p>
            <a:pPr marL="274320" indent="-274320"/>
            <a:r>
              <a:rPr lang="en-US" b="0" dirty="0"/>
              <a:t>9.  The same is true for us today.</a:t>
            </a:r>
          </a:p>
          <a:p>
            <a:pPr marL="274320" indent="-274320"/>
            <a:r>
              <a:rPr lang="en-US" b="0" dirty="0"/>
              <a:t>10. If we obey the Lord, we won’t have to ask forgiveness for our sins.</a:t>
            </a:r>
          </a:p>
          <a:p>
            <a:pPr marL="274320" indent="-274320"/>
            <a:r>
              <a:rPr lang="en-US" b="0" dirty="0"/>
              <a:t>11. So let us not rebel against the Lord’s commandments, thinking we can always ask forgiveness later.</a:t>
            </a:r>
          </a:p>
          <a:p>
            <a:pPr marL="274320" indent="-274320"/>
            <a:r>
              <a:rPr lang="en-US" b="0" dirty="0"/>
              <a:t>12. God is pleased with an obedient attitude that puts God first and shuns sin and evil.</a:t>
            </a:r>
          </a:p>
          <a:p>
            <a:pPr marL="274320" indent="-274320"/>
            <a:r>
              <a:rPr lang="en-US" b="0"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11</a:t>
            </a:fld>
            <a:endParaRPr lang="en-US" dirty="0"/>
          </a:p>
        </p:txBody>
      </p:sp>
    </p:spTree>
    <p:extLst>
      <p:ext uri="{BB962C8B-B14F-4D97-AF65-F5344CB8AC3E}">
        <p14:creationId xmlns:p14="http://schemas.microsoft.com/office/powerpoint/2010/main" val="449257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kind of sacrifice is God looking for when we have sinned?</a:t>
            </a:r>
          </a:p>
          <a:p>
            <a:pPr marL="274320" indent="-274320"/>
            <a:r>
              <a:rPr lang="en-US" dirty="0"/>
              <a:t>1.  He is looking for an attitude of humility, of repentance, of confession, of admission of guilt.</a:t>
            </a:r>
          </a:p>
          <a:p>
            <a:pPr marL="274320" indent="-274320"/>
            <a:r>
              <a:rPr lang="en-US" dirty="0"/>
              <a:t>2.  He is looking for sorrow for sin and a broken heart because we broke the heart of God.</a:t>
            </a:r>
          </a:p>
          <a:p>
            <a:pPr marL="274320" indent="-274320"/>
            <a:r>
              <a:rPr lang="en-US" dirty="0"/>
              <a:t>3.  He is looking for a longing desire to be forgiven and restored to fellowship.</a:t>
            </a:r>
          </a:p>
          <a:p>
            <a:pPr marL="274320" indent="-274320"/>
            <a:r>
              <a:rPr lang="en-US" b="0" dirty="0"/>
              <a:t>4.  Refusal to confess our sins places us in danger of grieving the Holy Spirit.</a:t>
            </a:r>
          </a:p>
          <a:p>
            <a:pPr marL="274320" indent="-274320"/>
            <a:r>
              <a:rPr lang="en-US" b="0" dirty="0"/>
              <a:t>5.  God is looking for a contrite heart that longs to be restored through forgiveness.</a:t>
            </a:r>
          </a:p>
          <a:p>
            <a:pPr marL="274320" indent="-274320"/>
            <a:r>
              <a:rPr lang="en-US" dirty="0"/>
              <a:t>6.  Rituals and external forms won’t cut it with God who looks not on the outward appearance but on the heart.</a:t>
            </a:r>
          </a:p>
          <a:p>
            <a:pPr marL="274320" indent="-274320"/>
            <a:r>
              <a:rPr lang="en-US" dirty="0"/>
              <a:t>7.  God desires not forms and rituals but loving relationship and devotion.</a:t>
            </a:r>
          </a:p>
          <a:p>
            <a:pPr marL="274320" indent="-274320"/>
            <a:r>
              <a:rPr lang="en-US" dirty="0"/>
              <a:t>8.  As Jesus said to the woman at the well.</a:t>
            </a:r>
          </a:p>
          <a:p>
            <a:pPr marL="274320" indent="-274320"/>
            <a:r>
              <a:rPr lang="en-US" b="1" dirty="0"/>
              <a:t>John 4:24 ESV</a:t>
            </a:r>
            <a:r>
              <a:rPr lang="en-US" dirty="0"/>
              <a:t> - God is spirit, and those who worship him must worship in spirit and truth.“</a:t>
            </a: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6609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did God get the skins to make the coats?</a:t>
            </a:r>
          </a:p>
          <a:p>
            <a:pPr marL="274320" indent="-274320"/>
            <a:r>
              <a:rPr lang="en-US" altLang="en-US" dirty="0"/>
              <a:t>1.  God introduced the sacrificial system right after the first sin.</a:t>
            </a:r>
          </a:p>
          <a:p>
            <a:pPr marL="274320" indent="-274320"/>
            <a:r>
              <a:rPr lang="en-US" altLang="en-US" dirty="0"/>
              <a:t>2.  The coats of skin came from animal sacrifices that pointed forward to Christ the Redeemer.</a:t>
            </a:r>
          </a:p>
          <a:p>
            <a:pPr marL="274320" indent="-274320"/>
            <a:r>
              <a:rPr lang="en-US" altLang="en-US" dirty="0"/>
              <a:t>3.  John the beloved apostle writes this about Jesus:</a:t>
            </a:r>
          </a:p>
          <a:p>
            <a:pPr marL="274320" indent="-274320"/>
            <a:r>
              <a:rPr lang="en-US" b="1" dirty="0"/>
              <a:t>1 John 2:2 (NIV)  </a:t>
            </a:r>
            <a:r>
              <a:rPr lang="en-US" baseline="30000" dirty="0"/>
              <a:t>2 </a:t>
            </a:r>
            <a:r>
              <a:rPr lang="en-US" dirty="0"/>
              <a:t>He is the atoning sacrifice for our sins, and not only for ours but also for the sins of the whole world.</a:t>
            </a:r>
          </a:p>
          <a:p>
            <a:pPr marL="274320" lvl="0" indent="-274320"/>
            <a:r>
              <a:rPr lang="en-US" dirty="0"/>
              <a:t>4.  God put into effect the </a:t>
            </a:r>
            <a:r>
              <a:rPr lang="en-US" b="1" dirty="0"/>
              <a:t>everlasting covenant </a:t>
            </a:r>
            <a:r>
              <a:rPr lang="en-US" dirty="0"/>
              <a:t>of salvation established</a:t>
            </a:r>
            <a:r>
              <a:rPr lang="en-US" baseline="0" dirty="0"/>
              <a:t> from the foundation of the world.</a:t>
            </a:r>
            <a:endParaRPr lang="en-US" dirty="0"/>
          </a:p>
          <a:p>
            <a:pPr marL="274320" lvl="0" indent="-274320"/>
            <a:r>
              <a:rPr lang="en-US" dirty="0"/>
              <a:t>5.  God the Son would die for the sins of His own creatures.</a:t>
            </a:r>
          </a:p>
          <a:p>
            <a:pPr marL="274320" lvl="0" indent="-274320"/>
            <a:r>
              <a:rPr lang="en-US" dirty="0"/>
              <a:t>6.  And</a:t>
            </a:r>
            <a:r>
              <a:rPr lang="en-US" baseline="0" dirty="0"/>
              <a:t> God the Father would accept His death in place of ours as the wages of our sin.</a:t>
            </a:r>
          </a:p>
          <a:p>
            <a:pPr marL="274320" lvl="0" indent="-274320"/>
            <a:r>
              <a:rPr lang="en-US" baseline="0" dirty="0"/>
              <a:t>7.  Because of the curse, we continue to die the first death, but, because of Christ, those who trust Him will escape the second death.</a:t>
            </a:r>
          </a:p>
          <a:p>
            <a:pPr marL="274320" indent="-274320"/>
            <a:r>
              <a:rPr lang="en-US" b="1" dirty="0"/>
              <a:t>1 Corinthians 15:22 (NKJV)</a:t>
            </a:r>
          </a:p>
          <a:p>
            <a:pPr marL="731520" lvl="2" indent="-274320"/>
            <a:r>
              <a:rPr lang="en-US" baseline="30000" dirty="0"/>
              <a:t>22 </a:t>
            </a:r>
            <a:r>
              <a:rPr lang="en-US" dirty="0"/>
              <a:t>For as in Adam all die, even so in Christ all shall be made alive. </a:t>
            </a:r>
          </a:p>
          <a:p>
            <a:pPr marL="274320" lvl="0" indent="-274320"/>
            <a:endParaRPr lang="en-US" dirty="0"/>
          </a:p>
          <a:p>
            <a:pPr marL="274320" indent="-274320"/>
            <a:r>
              <a:rPr lang="en-US" b="1" dirty="0"/>
              <a:t>Q2: What is the significance of the last two words of this verse, that the Lord God “clothed them?”</a:t>
            </a:r>
          </a:p>
          <a:p>
            <a:pPr marL="274320" indent="-274320"/>
            <a:r>
              <a:rPr lang="en-US" dirty="0"/>
              <a:t>1.  Following the sacrifice for their sin, it was the Lord who clothed them.</a:t>
            </a:r>
          </a:p>
          <a:p>
            <a:pPr marL="274320" indent="-274320"/>
            <a:r>
              <a:rPr lang="en-US" dirty="0"/>
              <a:t>2.  The fig leaves of their own devising were an insufficient covering.</a:t>
            </a:r>
          </a:p>
          <a:p>
            <a:pPr marL="274320" indent="-274320"/>
            <a:r>
              <a:rPr lang="en-US" dirty="0"/>
              <a:t>3.  Their nakedness was even less appropriate.</a:t>
            </a:r>
          </a:p>
          <a:p>
            <a:pPr marL="274320" indent="-274320"/>
            <a:r>
              <a:rPr lang="en-US" dirty="0"/>
              <a:t>4.  To be reconciled to God and stand in His presence, we need a covering that He alone can provide.</a:t>
            </a:r>
          </a:p>
          <a:p>
            <a:pPr marL="274320" indent="-274320"/>
            <a:r>
              <a:rPr lang="en-US" dirty="0"/>
              <a:t>5.  Our own righteousness is filthy rags as Isaiah records.</a:t>
            </a:r>
          </a:p>
          <a:p>
            <a:pPr marL="274320" indent="-274320"/>
            <a:r>
              <a:rPr lang="en-US" dirty="0"/>
              <a:t>6.  The righteousness that saves is a righteousness that comes from God.</a:t>
            </a:r>
          </a:p>
          <a:p>
            <a:pPr marL="274320" indent="-274320"/>
            <a:r>
              <a:rPr lang="en-US" dirty="0"/>
              <a:t>7.  As God clothed them, so He must clothe us in a robe of Christ’s righteousness.</a:t>
            </a:r>
          </a:p>
          <a:p>
            <a:pPr marL="274320" indent="-274320"/>
            <a:r>
              <a:rPr lang="en-US" dirty="0"/>
              <a:t>8.  It was the sacrifice that provided their covering: the same is true for us.</a:t>
            </a:r>
          </a:p>
          <a:p>
            <a:pPr marL="274320" indent="-274320"/>
            <a:r>
              <a:rPr lang="en-US" dirty="0"/>
              <a:t>9.  Christ our sacrifice provides His robe of righteousness in which there is not one thread of our own devising.</a:t>
            </a:r>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altLang="en-US" b="1" dirty="0">
                <a:latin typeface="Arial" panose="020B0604020202020204" pitchFamily="34" charset="0"/>
              </a:rPr>
              <a:t>Q1:  What kind of an offering was the Lord looking for when Cain and Abel came before Him to worship?</a:t>
            </a:r>
          </a:p>
          <a:p>
            <a:pPr marL="274320" indent="-274320"/>
            <a:r>
              <a:rPr lang="en-US" b="0" dirty="0">
                <a:latin typeface="Arial" panose="020B0604020202020204" pitchFamily="34" charset="0"/>
              </a:rPr>
              <a:t>1.  He wasn’t looking for a thank offering; He was looking for a sin offering.</a:t>
            </a:r>
          </a:p>
          <a:p>
            <a:pPr marL="274320" indent="-274320"/>
            <a:r>
              <a:rPr lang="en-US" b="0" dirty="0">
                <a:latin typeface="Arial" panose="020B0604020202020204" pitchFamily="34" charset="0"/>
              </a:rPr>
              <a:t>2.  Apparently both Cain and Abel has been instructed in the sacrificial system and knew what God expected.</a:t>
            </a:r>
          </a:p>
          <a:p>
            <a:pPr marL="274320" indent="-274320"/>
            <a:r>
              <a:rPr lang="en-US" b="0" dirty="0">
                <a:latin typeface="Arial" panose="020B0604020202020204" pitchFamily="34" charset="0"/>
              </a:rPr>
              <a:t>3.  Abel followed the instructions; Cain did not.</a:t>
            </a:r>
          </a:p>
          <a:p>
            <a:pPr marL="274320" indent="-274320"/>
            <a:r>
              <a:rPr lang="en-US" b="0" dirty="0">
                <a:latin typeface="Arial" panose="020B0604020202020204" pitchFamily="34" charset="0"/>
              </a:rPr>
              <a:t>4.  When we, as sinners, come before a holy God, we should not just be thankful for His blessings, but we should be sorry for our sins.</a:t>
            </a:r>
          </a:p>
          <a:p>
            <a:pPr marL="274320" indent="-274320"/>
            <a:r>
              <a:rPr lang="en-US" b="0" dirty="0">
                <a:latin typeface="Arial" panose="020B0604020202020204" pitchFamily="34" charset="0"/>
              </a:rPr>
              <a:t>5.  It is really our sins that separate us from our God and break our fellowship with Him.</a:t>
            </a:r>
          </a:p>
          <a:p>
            <a:pPr marL="274320" indent="-274320"/>
            <a:r>
              <a:rPr lang="en-US" b="0" dirty="0">
                <a:latin typeface="Arial" panose="020B0604020202020204" pitchFamily="34" charset="0"/>
              </a:rPr>
              <a:t>6.  If our worship is to be from the heart, we must acknowledge that we are sinners seeking to come into the presence of a holy God.</a:t>
            </a:r>
          </a:p>
          <a:p>
            <a:pPr marL="274320" indent="-274320"/>
            <a:r>
              <a:rPr lang="en-US" b="0" dirty="0">
                <a:latin typeface="Arial" panose="020B0604020202020204" pitchFamily="34" charset="0"/>
              </a:rPr>
              <a:t>7.  Able brought a sin offering by which he acknowledged his need of forgiveness.</a:t>
            </a:r>
          </a:p>
          <a:p>
            <a:pPr marL="274320" indent="-274320"/>
            <a:r>
              <a:rPr lang="en-US" b="0" dirty="0">
                <a:latin typeface="Arial" panose="020B0604020202020204" pitchFamily="34" charset="0"/>
              </a:rPr>
              <a:t>8.  He and his offering were accepted and God’s forgiveness was granted, looking forward to the Lamb of God who would ultimately take away the sin of the world.</a:t>
            </a:r>
          </a:p>
          <a:p>
            <a:pPr marL="274320" indent="-274320"/>
            <a:r>
              <a:rPr lang="en-US" b="0" dirty="0">
                <a:latin typeface="Arial" panose="020B0604020202020204" pitchFamily="34" charset="0"/>
              </a:rPr>
              <a:t>9.  God rejected Cain and his offering since it did not express the desire for forgiveness.</a:t>
            </a:r>
          </a:p>
          <a:p>
            <a:pPr marL="274320" indent="-274320"/>
            <a:r>
              <a:rPr lang="en-US" b="0" dirty="0">
                <a:latin typeface="Arial" panose="020B0604020202020204" pitchFamily="34" charset="0"/>
              </a:rPr>
              <a:t>10. He acknowledged no sin, and his sacrifice could shed no blood for forgiveness.</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08208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the key word here that distinguishes between Cain and Abel and their offerings?</a:t>
            </a:r>
          </a:p>
          <a:p>
            <a:pPr marL="274320" indent="-274320"/>
            <a:r>
              <a:rPr lang="en-US" b="0" dirty="0"/>
              <a:t>1.  This is the great faith chapter and that is the key difference.</a:t>
            </a:r>
          </a:p>
          <a:p>
            <a:pPr marL="274320" indent="-274320"/>
            <a:r>
              <a:rPr lang="en-US" b="0" dirty="0"/>
              <a:t>2.  It was “by faith” that Abel and his sacrifice were acceptable to God.</a:t>
            </a:r>
          </a:p>
          <a:p>
            <a:pPr marL="274320" indent="-274320"/>
            <a:r>
              <a:rPr lang="en-US" b="0" dirty="0"/>
              <a:t>3.  He came trusting in God for the forgiveness of his sins.</a:t>
            </a:r>
          </a:p>
          <a:p>
            <a:pPr marL="274320" indent="-274320"/>
            <a:r>
              <a:rPr lang="en-US" b="0" dirty="0"/>
              <a:t>4.  His sacrifice of a lamb pointed forward to the sacrifice of Jesus.</a:t>
            </a:r>
          </a:p>
          <a:p>
            <a:pPr marL="274320" indent="-274320"/>
            <a:r>
              <a:rPr lang="en-US" b="0" dirty="0"/>
              <a:t>5.  God’s acceptance of his offering implied the forgiveness of his sins.</a:t>
            </a:r>
          </a:p>
          <a:p>
            <a:pPr marL="274320" indent="-274320"/>
            <a:r>
              <a:rPr lang="en-US" b="0" dirty="0"/>
              <a:t>6.  He received God’s grace of forgiveness by faith in God’s promise.</a:t>
            </a:r>
          </a:p>
          <a:p>
            <a:pPr marL="274320" indent="-274320"/>
            <a:r>
              <a:rPr lang="en-US" b="0" dirty="0"/>
              <a:t>7.  Cain, on the other hand, thought the works of his hands were sufficient to give him a right relationship with the Lord.</a:t>
            </a:r>
          </a:p>
          <a:p>
            <a:pPr marL="274320" indent="-274320"/>
            <a:r>
              <a:rPr lang="en-US" b="0" dirty="0"/>
              <a:t>8.  He came trusting his own works rather than the grace of God.</a:t>
            </a:r>
          </a:p>
          <a:p>
            <a:pPr marL="274320" indent="-274320"/>
            <a:endParaRPr lang="en-US" b="0" dirty="0"/>
          </a:p>
          <a:p>
            <a:pPr marL="274320" indent="-274320"/>
            <a:r>
              <a:rPr lang="en-US" b="1" dirty="0"/>
              <a:t>Q2: Do you think Abel still speaks today, and, if so, what is he saying?</a:t>
            </a:r>
          </a:p>
          <a:p>
            <a:pPr marL="274320" indent="-274320"/>
            <a:r>
              <a:rPr lang="en-US" b="0" dirty="0"/>
              <a:t>1.  He is saying what the author of Hebrews says in Heb 11:6</a:t>
            </a:r>
          </a:p>
          <a:p>
            <a:pPr marL="274320" indent="-274320"/>
            <a:r>
              <a:rPr lang="en-US" b="1" dirty="0"/>
              <a:t>Hebrews 11:6 NIV </a:t>
            </a:r>
            <a:r>
              <a:rPr lang="en-US" b="0" dirty="0"/>
              <a:t>- … without faith it is impossible to please God.</a:t>
            </a:r>
          </a:p>
          <a:p>
            <a:pPr marL="274320" indent="-274320"/>
            <a:r>
              <a:rPr lang="en-US" b="0" dirty="0"/>
              <a:t>2.  You cannot be forgiven of your sins by the works of the law.</a:t>
            </a:r>
          </a:p>
          <a:p>
            <a:pPr marL="274320" indent="-274320"/>
            <a:r>
              <a:rPr lang="en-US" b="0" dirty="0"/>
              <a:t>3.  There is only one way to be forgiven and saved, by receiving the grace of God through faith.</a:t>
            </a:r>
          </a:p>
          <a:p>
            <a:pPr marL="274320" indent="-274320"/>
            <a:r>
              <a:rPr lang="en-US" b="0" dirty="0"/>
              <a:t>4.  Saving faith is trusting in Jesus Christ as a living person for forgiveness of sins and for eternal life with God.  </a:t>
            </a:r>
          </a:p>
          <a:p>
            <a:pPr marL="274320" indent="-274320"/>
            <a:r>
              <a:rPr lang="en-US" b="0" dirty="0"/>
              <a:t>5.  There is no other way to be saved.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25146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Is Paul here against celebrating the Passover festival?</a:t>
            </a:r>
          </a:p>
          <a:p>
            <a:pPr marL="274320" indent="-274320"/>
            <a:r>
              <a:rPr lang="en-US" b="0" dirty="0"/>
              <a:t>1.  Not at all!  He says, let us therefore, celebrate the festival.</a:t>
            </a:r>
          </a:p>
          <a:p>
            <a:pPr marL="274320" indent="-274320"/>
            <a:r>
              <a:rPr lang="en-US" b="0" dirty="0"/>
              <a:t>2.  But he wants to celebrate it in a new way, recognizing that Christ is our Passover Lamb, and that He has already been sacrificed for us.</a:t>
            </a:r>
          </a:p>
          <a:p>
            <a:pPr marL="274320" indent="-274320"/>
            <a:r>
              <a:rPr lang="en-US" b="0" dirty="0"/>
              <a:t>3.  We don’t need to sacrifice a Passover lamb, we need only to accept Christ by faith as our Passover Lamb.</a:t>
            </a:r>
          </a:p>
          <a:p>
            <a:pPr marL="274320" indent="-274320"/>
            <a:r>
              <a:rPr lang="en-US" b="0" dirty="0"/>
              <a:t>4.  As the Passover was a celebration of deliverance from bondage in Egypt, so Christ delivers us from the bondage of sin.</a:t>
            </a:r>
          </a:p>
          <a:p>
            <a:pPr marL="274320" indent="-274320"/>
            <a:r>
              <a:rPr lang="en-US" b="0" dirty="0"/>
              <a:t>5.  As the angel of death passed over the Israelite houses that had the blood of the lamb on the door posts, so the angel of death passes over us who have the blood of the Lamb on the doorposts of our hearts.</a:t>
            </a:r>
          </a:p>
          <a:p>
            <a:pPr marL="274320" indent="-274320"/>
            <a:r>
              <a:rPr lang="en-US" b="0" dirty="0"/>
              <a:t>6.  As the blood of the lamb delivered their first-born from death, so the blood of the Lamb delivers us from the wages of sin.</a:t>
            </a:r>
          </a:p>
          <a:p>
            <a:pPr marL="274320" indent="-457200"/>
            <a:r>
              <a:rPr lang="en-US" b="0" dirty="0"/>
              <a:t>7.  Jesus died at the very hour the Passover lambs were being sacrificed.</a:t>
            </a:r>
          </a:p>
          <a:p>
            <a:pPr marL="274320" indent="-457200">
              <a:buNone/>
            </a:pPr>
            <a:r>
              <a:rPr lang="en-US" b="0" dirty="0"/>
              <a:t>8.  The Passover was on Sabbath in the year Jesus was crucified, and that Sabbath began Friday at sunset.</a:t>
            </a:r>
          </a:p>
          <a:p>
            <a:pPr marL="274320" indent="-457200">
              <a:buFontTx/>
              <a:buNone/>
            </a:pPr>
            <a:r>
              <a:rPr lang="en-US" b="0" dirty="0"/>
              <a:t>9.  The sacrifice of Passover lambs would begin at 3:00 on Friday afternoon, the very hour Marks records Jesus dying on the cross.  </a:t>
            </a:r>
          </a:p>
          <a:p>
            <a:pPr marL="274320" indent="-457200"/>
            <a:r>
              <a:rPr lang="en-US" b="0" dirty="0"/>
              <a:t>10.  This was also the very hour of the evening sacrifice in the temple.</a:t>
            </a:r>
          </a:p>
          <a:p>
            <a:pPr marL="274320" indent="-457200"/>
            <a:endParaRPr lang="en-US" b="0" dirty="0"/>
          </a:p>
          <a:p>
            <a:pPr marL="274320" indent="-457200"/>
            <a:r>
              <a:rPr lang="en-US" b="1" dirty="0"/>
              <a:t>Q2:  What other Spring Festivals were fulfilled by Jesus?</a:t>
            </a:r>
          </a:p>
          <a:p>
            <a:pPr marL="274320" indent="-457200"/>
            <a:r>
              <a:rPr lang="en-US" b="0" dirty="0"/>
              <a:t>1.  The wave sheaf offering was to be offered on the first day after the Sabbath.</a:t>
            </a:r>
          </a:p>
          <a:p>
            <a:pPr marL="274320" indent="-457200"/>
            <a:r>
              <a:rPr lang="en-US" b="0" dirty="0"/>
              <a:t>2.  This would have been on Sunday.</a:t>
            </a:r>
          </a:p>
          <a:p>
            <a:pPr marL="274320" indent="-457200"/>
            <a:r>
              <a:rPr lang="en-US" b="0" dirty="0"/>
              <a:t>3.  On this day, the priest was to wave the first fruits of the barley harvest before the Lord in thanksgiving.</a:t>
            </a:r>
          </a:p>
          <a:p>
            <a:pPr marL="274320" indent="-457200"/>
            <a:r>
              <a:rPr lang="en-US" b="0" dirty="0"/>
              <a:t>4.  On that day, Jesus rose from he dead as the first fruits of the resurrection.</a:t>
            </a:r>
          </a:p>
          <a:p>
            <a:pPr marL="274320" indent="-457200"/>
            <a:r>
              <a:rPr lang="en-US" b="0" dirty="0"/>
              <a:t>5. We recall what Paul wrote in 1 Cor 15:23</a:t>
            </a:r>
          </a:p>
          <a:p>
            <a:pPr marL="274320" indent="-457200"/>
            <a:r>
              <a:rPr lang="en-US" sz="1200" b="1" i="0" u="none" strike="noStrike" kern="1200" dirty="0">
                <a:solidFill>
                  <a:schemeClr val="tx1"/>
                </a:solidFill>
                <a:effectLst/>
                <a:latin typeface="Arial" charset="0"/>
                <a:ea typeface="+mn-ea"/>
                <a:cs typeface="+mn-cs"/>
              </a:rPr>
              <a:t>1 Corinthians 15:23 (KJV)  </a:t>
            </a:r>
            <a:r>
              <a:rPr lang="en-US" sz="1200" b="0" i="0" u="none" strike="noStrike" kern="1200" dirty="0">
                <a:solidFill>
                  <a:schemeClr val="tx1"/>
                </a:solidFill>
                <a:effectLst/>
                <a:latin typeface="Arial" charset="0"/>
                <a:ea typeface="+mn-ea"/>
                <a:cs typeface="+mn-cs"/>
              </a:rPr>
              <a:t>But every man in his own order: Christ the </a:t>
            </a:r>
            <a:r>
              <a:rPr lang="en-US" sz="1200" b="0" i="0" u="none" strike="noStrike" kern="1200" dirty="0" err="1">
                <a:solidFill>
                  <a:schemeClr val="tx1"/>
                </a:solidFill>
                <a:effectLst/>
                <a:latin typeface="Arial" charset="0"/>
                <a:ea typeface="+mn-ea"/>
                <a:cs typeface="+mn-cs"/>
              </a:rPr>
              <a:t>firstfruits</a:t>
            </a:r>
            <a:r>
              <a:rPr lang="en-US" sz="1200" b="0" i="0" u="none" strike="noStrike" kern="1200" dirty="0">
                <a:solidFill>
                  <a:schemeClr val="tx1"/>
                </a:solidFill>
                <a:effectLst/>
                <a:latin typeface="Arial" charset="0"/>
                <a:ea typeface="+mn-ea"/>
                <a:cs typeface="+mn-cs"/>
              </a:rPr>
              <a:t>; afterward they that are Christ's at his coming.</a:t>
            </a:r>
          </a:p>
          <a:p>
            <a:pPr marL="274320" indent="-457200"/>
            <a:r>
              <a:rPr lang="en-US" b="0" dirty="0"/>
              <a:t>6.  As Israel was thankful for the first fruits of the barley harvest, so we are thankful for the resurrection of Jesus, the first fruits of the mighty harvest of souls that will occur when He returns.</a:t>
            </a:r>
          </a:p>
          <a:p>
            <a:pPr marL="274320" indent="-457200"/>
            <a:r>
              <a:rPr lang="en-US" b="0" dirty="0"/>
              <a:t>7.  Pentecost fifty days later was the wheat harvest festival in Israel.</a:t>
            </a:r>
          </a:p>
          <a:p>
            <a:pPr marL="274320" indent="-457200"/>
            <a:r>
              <a:rPr lang="en-US" b="0" dirty="0"/>
              <a:t>8.  This harvest festival typifies the ingathering of the redeemed.</a:t>
            </a:r>
          </a:p>
          <a:p>
            <a:pPr marL="274320" indent="-457200"/>
            <a:r>
              <a:rPr lang="en-US" b="0" dirty="0"/>
              <a:t>9. In the parable of the wheat and the tares, Jesus portrayed the wheat as being gathered into His barn.</a:t>
            </a:r>
          </a:p>
          <a:p>
            <a:pPr marL="274320" indent="-457200"/>
            <a:r>
              <a:rPr lang="en-US" b="0" dirty="0"/>
              <a:t>10. Pentecost is a fitting representation of the work of the Holy Spirit in producing a harvest of souls ready to be gathered into God’s kingdom.</a:t>
            </a:r>
          </a:p>
          <a:p>
            <a:pPr marL="274320" indent="-457200"/>
            <a:r>
              <a:rPr lang="en-US" b="0" dirty="0"/>
              <a:t>11. So, in His death and resurrection, Jesus fulfilled all of the Jewish spring festivals given in Leviticus 23.</a:t>
            </a:r>
          </a:p>
          <a:p>
            <a:pPr marL="274320" indent="-457200"/>
            <a:r>
              <a:rPr lang="en-US" b="0" dirty="0"/>
              <a:t>12. He died as our Passover Lamb to save us from sin and its wages.</a:t>
            </a:r>
          </a:p>
          <a:p>
            <a:pPr marL="274320" indent="-457200"/>
            <a:r>
              <a:rPr lang="en-US" b="0" dirty="0"/>
              <a:t>13. He rose as the </a:t>
            </a:r>
            <a:r>
              <a:rPr lang="en-US" b="0" dirty="0" err="1"/>
              <a:t>firstfruits</a:t>
            </a:r>
            <a:r>
              <a:rPr lang="en-US" b="0" dirty="0"/>
              <a:t> of the resurrection to be our living and life-giving Savior.</a:t>
            </a:r>
          </a:p>
          <a:p>
            <a:pPr marL="274320" indent="-457200"/>
            <a:r>
              <a:rPr lang="en-US" b="0" dirty="0"/>
              <a:t>14. And He sent the Holy Spirit on Pentecost to empower the gospel message and produce a harvest at His coming.</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697218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was the function of this curtain in the temple?</a:t>
            </a:r>
          </a:p>
          <a:p>
            <a:pPr marL="274320" indent="-274320"/>
            <a:r>
              <a:rPr lang="en-US" b="0" dirty="0"/>
              <a:t>1.  It separated the holy place from the most holy place.</a:t>
            </a:r>
          </a:p>
          <a:p>
            <a:pPr marL="274320" indent="-274320"/>
            <a:r>
              <a:rPr lang="en-US" b="0" dirty="0"/>
              <a:t>2.  In Solomon’s temple, the most holy place was where the ark of the covenant was with the mercy seat between the two cherubim with the shekinah glory representing the presence of God hovering above the mercy seat.</a:t>
            </a:r>
          </a:p>
          <a:p>
            <a:pPr marL="274320" indent="-274320"/>
            <a:r>
              <a:rPr lang="en-US" b="0" dirty="0"/>
              <a:t>3.  Beneath the mercy seat was the ten commandments in the ark, along with a few other things.</a:t>
            </a:r>
          </a:p>
          <a:p>
            <a:pPr marL="274320" indent="-274320"/>
            <a:r>
              <a:rPr lang="en-US" dirty="0"/>
              <a:t>4.  But after the Babylonian captivity, the temple restored by Ezra and Nehemiah did not have the ark of the covenant or the shekinah glory.</a:t>
            </a:r>
          </a:p>
          <a:p>
            <a:pPr marL="274320" indent="-274320"/>
            <a:r>
              <a:rPr lang="en-US" dirty="0"/>
              <a:t>5.  Apparently, someone had taken the ark and hidden it so that it would not be captured by the Babylonians.</a:t>
            </a:r>
          </a:p>
          <a:p>
            <a:pPr marL="274320" indent="-274320"/>
            <a:r>
              <a:rPr lang="en-US" dirty="0"/>
              <a:t>6.  It is still missing today.  Its discovery would be the greatest archaeological find in history. </a:t>
            </a:r>
          </a:p>
          <a:p>
            <a:pPr marL="274320" indent="-274320"/>
            <a:r>
              <a:rPr lang="en-US" dirty="0"/>
              <a:t>7.  But still in Herod’s temple of Jesus’ day, the most holy place was thought of as housing the presence of God.</a:t>
            </a:r>
          </a:p>
          <a:p>
            <a:pPr marL="274320" indent="-274320"/>
            <a:r>
              <a:rPr lang="en-US" dirty="0"/>
              <a:t>8.  So the tearing of this curtain of separation indicated that God is no longer separated from His people.</a:t>
            </a:r>
          </a:p>
          <a:p>
            <a:pPr marL="274320" indent="-274320"/>
            <a:r>
              <a:rPr lang="en-US" dirty="0"/>
              <a:t>9.  Levitical priests are no longer required to intercede before the veil offering incense and prayers of intercession for sinners.</a:t>
            </a:r>
          </a:p>
          <a:p>
            <a:pPr marL="274320" indent="-274320"/>
            <a:r>
              <a:rPr lang="en-US" dirty="0"/>
              <a:t>10. We can go behind the veil by the intercession of Jesus our living Savior.</a:t>
            </a:r>
          </a:p>
          <a:p>
            <a:pPr marL="274320" indent="-274320"/>
            <a:r>
              <a:rPr lang="en-US" dirty="0"/>
              <a:t>11. As the writer to the Hebrews puts it:</a:t>
            </a:r>
          </a:p>
          <a:p>
            <a:pPr marL="274320" indent="-274320"/>
            <a:r>
              <a:rPr lang="en-US" b="1" dirty="0"/>
              <a:t>Hebrews 6:19-20 ESV </a:t>
            </a:r>
            <a:r>
              <a:rPr lang="en-US" dirty="0"/>
              <a:t>- We have this as a sure and steadfast anchor of the soul, a hope that enters into the inner place behind the curtain, </a:t>
            </a:r>
            <a:r>
              <a:rPr lang="en-US" baseline="30000" dirty="0"/>
              <a:t>20</a:t>
            </a:r>
            <a:r>
              <a:rPr lang="en-US" dirty="0"/>
              <a:t> where Jesus has gone as a forerunner on our behalf, having become a high priest forever after the order of Melchizedek.</a:t>
            </a:r>
          </a:p>
          <a:p>
            <a:pPr marL="274320" indent="-274320"/>
            <a:endParaRPr lang="en-US" b="1" dirty="0"/>
          </a:p>
          <a:p>
            <a:pPr marL="274320" indent="-274320"/>
            <a:r>
              <a:rPr lang="en-US" b="1" dirty="0"/>
              <a:t>Q2:  What is the significance of the veil being torn from top to bottom rather than from bottom to top?</a:t>
            </a:r>
          </a:p>
          <a:p>
            <a:pPr marL="274320" indent="-274320"/>
            <a:r>
              <a:rPr lang="en-US" altLang="en-US" dirty="0"/>
              <a:t>1.  From top to bottom was an indication that this was a divine act rather than a human one.</a:t>
            </a:r>
          </a:p>
          <a:p>
            <a:pPr marL="274320" indent="-274320"/>
            <a:r>
              <a:rPr lang="en-US" altLang="en-US" dirty="0"/>
              <a:t>2.  Perhaps the angel of the Lord was dispatched to the temple to rip the veil at the moment of Jesus’ death.</a:t>
            </a:r>
          </a:p>
          <a:p>
            <a:pPr marL="274320" indent="-274320"/>
            <a:r>
              <a:rPr lang="en-US" altLang="en-US" dirty="0"/>
              <a:t>3.  As a divine act this is the first indication we have that the death of Jesus was accepted by the Father as the ultimate sacrifice for sin.</a:t>
            </a:r>
          </a:p>
          <a:p>
            <a:pPr marL="274320" indent="-274320"/>
            <a:r>
              <a:rPr lang="en-US" altLang="en-US" dirty="0"/>
              <a:t>4.  Of course, there were other signs with the crucifixion: the three hours of darkness, the earthquake, the words of the Centurion.</a:t>
            </a:r>
          </a:p>
          <a:p>
            <a:pPr marL="274320" indent="-274320"/>
            <a:r>
              <a:rPr lang="en-US" altLang="en-US" dirty="0"/>
              <a:t>5.  But this was the first indication from the Father that Jesus had accomplished His mission.</a:t>
            </a:r>
          </a:p>
          <a:p>
            <a:pPr marL="274320" indent="-274320"/>
            <a:r>
              <a:rPr lang="en-US" altLang="en-US" dirty="0"/>
              <a:t>6.  The sacrificial types offered in the temple and met their fulfillment in the death of Christ, the antitype.  </a:t>
            </a:r>
          </a:p>
          <a:p>
            <a:pPr marL="274320" indent="-274320"/>
            <a:r>
              <a:rPr lang="en-US" altLang="en-US" dirty="0"/>
              <a:t>7.  The animal sacrifices had served their purpose and were replace by an infinitely better sacrifice.</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924216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This is just one of many places in the book of Hebrews that points out the superiority of Christ’s sacrifice.</a:t>
            </a:r>
          </a:p>
          <a:p>
            <a:pPr marL="274320" indent="-274320"/>
            <a:r>
              <a:rPr lang="en-US" dirty="0"/>
              <a:t>2.  The writer declares in Heb 10:4 that:</a:t>
            </a:r>
          </a:p>
          <a:p>
            <a:pPr marL="274320" indent="-274320"/>
            <a:r>
              <a:rPr lang="en-US" b="1" dirty="0"/>
              <a:t>Hebrews 10:4 NIV </a:t>
            </a:r>
            <a:r>
              <a:rPr lang="en-US" dirty="0"/>
              <a:t>- It is impossible for the blood of bulls and goats to take away sins.</a:t>
            </a:r>
          </a:p>
          <a:p>
            <a:pPr marL="274320" indent="-274320"/>
            <a:r>
              <a:rPr lang="en-US" dirty="0"/>
              <a:t>3.  Only the blood of Jesus can do that.</a:t>
            </a:r>
          </a:p>
          <a:p>
            <a:pPr marL="274320" indent="-274320"/>
            <a:r>
              <a:rPr lang="en-US" dirty="0"/>
              <a:t>4.  In this passage he points out that Jesus’ sacrifice was made only once and is efficacious for taking away all sin.</a:t>
            </a:r>
          </a:p>
          <a:p>
            <a:pPr marL="274320" indent="-274320"/>
            <a:r>
              <a:rPr lang="en-US" dirty="0"/>
              <a:t>5.  He doesn’t need to be offered over and over again like the animal sacrifices which were in themselves ineffective, but pointed forward to God’s final solution to the sin problem.</a:t>
            </a:r>
          </a:p>
          <a:p>
            <a:pPr marL="274320" indent="-274320"/>
            <a:r>
              <a:rPr lang="en-US" dirty="0"/>
              <a:t>6.  Christ’s once-for-all sacrifice is sufficient to take away all sins.</a:t>
            </a:r>
          </a:p>
          <a:p>
            <a:pPr marL="274320" indent="-274320"/>
            <a:r>
              <a:rPr lang="en-US" dirty="0"/>
              <a:t>7.  So when He returns, he will not come to deal with sin.</a:t>
            </a:r>
          </a:p>
          <a:p>
            <a:pPr marL="274320" indent="-274320"/>
            <a:r>
              <a:rPr lang="en-US" dirty="0"/>
              <a:t>8.  He did that at His first coming and in His High Priestly ministry in the heavenly sanctuary.</a:t>
            </a:r>
          </a:p>
          <a:p>
            <a:pPr marL="274320" indent="-274320"/>
            <a:r>
              <a:rPr lang="en-US" dirty="0"/>
              <a:t>9.  When He appears again it will be to save those who are trusting in His blood for their justification. </a:t>
            </a:r>
          </a:p>
          <a:p>
            <a:pPr marL="274320" indent="-274320"/>
            <a:r>
              <a:rPr lang="en-US" dirty="0"/>
              <a:t>10. Are you waiting for Jesus, trusting Him for the forgiveness of your sins?</a:t>
            </a:r>
          </a:p>
          <a:p>
            <a:pPr marL="274320" indent="-274320"/>
            <a:r>
              <a:rPr lang="en-US" dirty="0"/>
              <a:t>11. Then He’s coming for you and He’s coming for me.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3488437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7.xml"/><Relationship Id="rId4" Type="http://schemas.openxmlformats.org/officeDocument/2006/relationships/slide" Target="slide1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6</a:t>
            </a:r>
          </a:p>
          <a:p>
            <a:r>
              <a:rPr lang="en-US" dirty="0"/>
              <a:t>Understanding Sacrifice</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07B5-D146-2B27-4411-9FFB9E4B8EDA}"/>
              </a:ext>
            </a:extLst>
          </p:cNvPr>
          <p:cNvSpPr>
            <a:spLocks noGrp="1"/>
          </p:cNvSpPr>
          <p:nvPr>
            <p:ph type="title"/>
          </p:nvPr>
        </p:nvSpPr>
        <p:spPr/>
        <p:txBody>
          <a:bodyPr/>
          <a:lstStyle/>
          <a:p>
            <a:r>
              <a:rPr lang="en-US" dirty="0"/>
              <a:t>Memory Text</a:t>
            </a:r>
            <a:br>
              <a:rPr lang="en-US" dirty="0"/>
            </a:br>
            <a:r>
              <a:rPr lang="en-US" altLang="en-US" b="1" dirty="0"/>
              <a:t>Revelation 5:9-10 ESV</a:t>
            </a:r>
            <a:endParaRPr lang="en-US" dirty="0"/>
          </a:p>
        </p:txBody>
      </p:sp>
      <p:sp>
        <p:nvSpPr>
          <p:cNvPr id="3" name="Content Placeholder 2">
            <a:extLst>
              <a:ext uri="{FF2B5EF4-FFF2-40B4-BE49-F238E27FC236}">
                <a16:creationId xmlns:a16="http://schemas.microsoft.com/office/drawing/2014/main" id="{6EA422F2-D6A8-8B3E-4E79-7EFDE4A18622}"/>
              </a:ext>
            </a:extLst>
          </p:cNvPr>
          <p:cNvSpPr>
            <a:spLocks noGrp="1"/>
          </p:cNvSpPr>
          <p:nvPr>
            <p:ph idx="1"/>
          </p:nvPr>
        </p:nvSpPr>
        <p:spPr/>
        <p:txBody>
          <a:bodyPr>
            <a:normAutofit fontScale="70000" lnSpcReduction="20000"/>
          </a:bodyPr>
          <a:lstStyle/>
          <a:p>
            <a:r>
              <a:rPr lang="en-US" altLang="en-US" b="1" dirty="0"/>
              <a:t>And they sang a new song, saying, "Worthy are you to take the scroll and to open its seals, for you were slain, and by your blood you ransomed people for God from every tribe and language and people and nation, 10 and you have made them a kingdom and priests to our God, and they shall reign on the earth.“</a:t>
            </a:r>
          </a:p>
          <a:p>
            <a:r>
              <a:rPr lang="en-US" dirty="0">
                <a:effectLst>
                  <a:outerShdw blurRad="38100" dist="38100" dir="2700000" algn="tl">
                    <a:srgbClr val="000000">
                      <a:alpha val="43137"/>
                    </a:srgbClr>
                  </a:outerShdw>
                </a:effectLst>
              </a:rPr>
              <a:t>Where does this scene take place?</a:t>
            </a:r>
          </a:p>
          <a:p>
            <a:r>
              <a:rPr lang="en-US" dirty="0">
                <a:effectLst>
                  <a:outerShdw blurRad="38100" dist="38100" dir="2700000" algn="tl">
                    <a:srgbClr val="000000">
                      <a:alpha val="43137"/>
                    </a:srgbClr>
                  </a:outerShdw>
                </a:effectLst>
              </a:rPr>
              <a:t>Who is singing this new song of praise?</a:t>
            </a:r>
          </a:p>
          <a:p>
            <a:r>
              <a:rPr lang="en-US" dirty="0">
                <a:effectLst>
                  <a:outerShdw blurRad="38100" dist="38100" dir="2700000" algn="tl">
                    <a:srgbClr val="000000">
                      <a:alpha val="43137"/>
                    </a:srgbClr>
                  </a:outerShdw>
                </a:effectLst>
              </a:rPr>
              <a:t>Why is the Lamb worthy?  What has He done?</a:t>
            </a:r>
          </a:p>
          <a:p>
            <a:r>
              <a:rPr lang="en-US" dirty="0">
                <a:effectLst>
                  <a:outerShdw blurRad="38100" dist="38100" dir="2700000" algn="tl">
                    <a:srgbClr val="000000">
                      <a:alpha val="43137"/>
                    </a:srgbClr>
                  </a:outerShdw>
                </a:effectLst>
              </a:rPr>
              <a:t>What is the promise of verse 10?</a:t>
            </a:r>
          </a:p>
          <a:p>
            <a:r>
              <a:rPr lang="en-US" dirty="0">
                <a:effectLst>
                  <a:outerShdw blurRad="38100" dist="38100" dir="2700000" algn="tl">
                    <a:srgbClr val="000000">
                      <a:alpha val="43137"/>
                    </a:srgbClr>
                  </a:outerShdw>
                </a:effectLst>
              </a:rPr>
              <a:t>What assurance do you find in this promise?</a:t>
            </a:r>
            <a:endParaRPr lang="en-US" altLang="en-US" b="1" dirty="0"/>
          </a:p>
          <a:p>
            <a:endParaRPr lang="en-US" altLang="en-US" b="1" dirty="0"/>
          </a:p>
        </p:txBody>
      </p:sp>
    </p:spTree>
    <p:extLst>
      <p:ext uri="{BB962C8B-B14F-4D97-AF65-F5344CB8AC3E}">
        <p14:creationId xmlns:p14="http://schemas.microsoft.com/office/powerpoint/2010/main" val="397171725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05400"/>
          </a:xfrm>
        </p:spPr>
        <p:txBody>
          <a:bodyPr>
            <a:normAutofit fontScale="85000" lnSpcReduction="20000"/>
          </a:bodyPr>
          <a:lstStyle/>
          <a:p>
            <a:r>
              <a:rPr lang="en-US" dirty="0"/>
              <a:t>The sacrificial system throughout the OT was a type that pointed forward to Christ, the antitype, whose sacrifice of himself on Calvary takes away the sin of the world.  His atoning sacrifice is effective to redeem all who receive Him as Savior and Lord and trust in Him as a living Person for the forgiveness of their sins.</a:t>
            </a:r>
          </a:p>
          <a:p>
            <a:pPr lvl="1"/>
            <a:r>
              <a:rPr lang="en-US" dirty="0"/>
              <a:t>Better than Sacrifice</a:t>
            </a:r>
          </a:p>
          <a:p>
            <a:pPr lvl="1"/>
            <a:r>
              <a:rPr lang="en-US" dirty="0"/>
              <a:t>Animal Sacrifice</a:t>
            </a:r>
          </a:p>
          <a:p>
            <a:pPr lvl="1"/>
            <a:r>
              <a:rPr lang="en-US" dirty="0"/>
              <a:t>Our Passover</a:t>
            </a:r>
          </a:p>
          <a:p>
            <a:pPr lvl="1"/>
            <a:r>
              <a:rPr lang="en-US" dirty="0"/>
              <a:t> 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131A-B489-DC55-FC04-C80BCF2C2280}"/>
              </a:ext>
            </a:extLst>
          </p:cNvPr>
          <p:cNvSpPr>
            <a:spLocks noGrp="1"/>
          </p:cNvSpPr>
          <p:nvPr>
            <p:ph type="title"/>
          </p:nvPr>
        </p:nvSpPr>
        <p:spPr/>
        <p:txBody>
          <a:bodyPr/>
          <a:lstStyle/>
          <a:p>
            <a:r>
              <a:rPr lang="en-US" dirty="0"/>
              <a:t>Better than Sacrifice</a:t>
            </a:r>
          </a:p>
        </p:txBody>
      </p:sp>
      <p:sp>
        <p:nvSpPr>
          <p:cNvPr id="3" name="Content Placeholder 2">
            <a:extLst>
              <a:ext uri="{FF2B5EF4-FFF2-40B4-BE49-F238E27FC236}">
                <a16:creationId xmlns:a16="http://schemas.microsoft.com/office/drawing/2014/main" id="{06E823FD-9476-9BCB-DB14-7F3F71636B7D}"/>
              </a:ext>
            </a:extLst>
          </p:cNvPr>
          <p:cNvSpPr>
            <a:spLocks noGrp="1"/>
          </p:cNvSpPr>
          <p:nvPr>
            <p:ph idx="1"/>
          </p:nvPr>
        </p:nvSpPr>
        <p:spPr/>
        <p:txBody>
          <a:bodyPr>
            <a:normAutofit/>
          </a:bodyPr>
          <a:lstStyle/>
          <a:p>
            <a:r>
              <a:rPr lang="en-US" altLang="en-US" sz="3200" dirty="0"/>
              <a:t>What did Samuel tell Saul that was better in God’s eyes than sacrifices?  (</a:t>
            </a:r>
            <a:r>
              <a:rPr lang="en-US" altLang="en-US" sz="3200" dirty="0">
                <a:hlinkClick r:id="rId4" action="ppaction://hlinksldjump"/>
              </a:rPr>
              <a:t>1 Sam 15:22</a:t>
            </a:r>
            <a:r>
              <a:rPr lang="en-US" altLang="en-US" sz="3200" dirty="0"/>
              <a:t>)</a:t>
            </a:r>
          </a:p>
          <a:p>
            <a:r>
              <a:rPr lang="en-US" altLang="en-US" dirty="0"/>
              <a:t>What did David have to say about sacrifices in his psalm of confession for his sin with Bathsheba? (</a:t>
            </a:r>
            <a:r>
              <a:rPr lang="en-US" altLang="en-US" dirty="0">
                <a:hlinkClick r:id="rId5" action="ppaction://hlinksldjump"/>
              </a:rPr>
              <a:t>Ps 51:16-17</a:t>
            </a:r>
            <a:r>
              <a:rPr lang="en-US" altLang="en-US" dirty="0"/>
              <a:t>)</a:t>
            </a:r>
          </a:p>
          <a:p>
            <a:endParaRPr lang="en-US" altLang="en-US" sz="3200" dirty="0"/>
          </a:p>
        </p:txBody>
      </p:sp>
    </p:spTree>
    <p:extLst>
      <p:ext uri="{BB962C8B-B14F-4D97-AF65-F5344CB8AC3E}">
        <p14:creationId xmlns:p14="http://schemas.microsoft.com/office/powerpoint/2010/main" val="722268155"/>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Animal Sacrifices</a:t>
            </a:r>
          </a:p>
        </p:txBody>
      </p:sp>
      <p:sp>
        <p:nvSpPr>
          <p:cNvPr id="3" name="Content Placeholder 2"/>
          <p:cNvSpPr>
            <a:spLocks noGrp="1"/>
          </p:cNvSpPr>
          <p:nvPr>
            <p:ph idx="1"/>
          </p:nvPr>
        </p:nvSpPr>
        <p:spPr/>
        <p:txBody>
          <a:bodyPr>
            <a:normAutofit fontScale="77500" lnSpcReduction="20000"/>
          </a:bodyPr>
          <a:lstStyle/>
          <a:p>
            <a:r>
              <a:rPr lang="en-US" dirty="0"/>
              <a:t>Where and when did the sacrificial system begin? (</a:t>
            </a:r>
            <a:r>
              <a:rPr lang="en-US" dirty="0">
                <a:hlinkClick r:id="rId4" action="ppaction://hlinksldjump"/>
              </a:rPr>
              <a:t>Gen 3:21</a:t>
            </a:r>
            <a:r>
              <a:rPr lang="en-US" dirty="0"/>
              <a:t>)</a:t>
            </a:r>
          </a:p>
          <a:p>
            <a:r>
              <a:rPr lang="en-US" dirty="0"/>
              <a:t>Why did the Lord accept Abel’s offering but not Cain’s? (</a:t>
            </a:r>
            <a:r>
              <a:rPr lang="en-US" dirty="0">
                <a:hlinkClick r:id="rId5" action="ppaction://hlinksldjump"/>
              </a:rPr>
              <a:t>Heb 9:22; Lev 17:11</a:t>
            </a:r>
            <a:r>
              <a:rPr lang="en-US" dirty="0"/>
              <a:t>)</a:t>
            </a:r>
          </a:p>
          <a:p>
            <a:r>
              <a:rPr lang="en-US" dirty="0"/>
              <a:t>How does the book of Hebrews add to our understanding of the difference between these two brothers and their offerings?  (</a:t>
            </a:r>
            <a:r>
              <a:rPr lang="en-US" dirty="0">
                <a:hlinkClick r:id="rId6" action="ppaction://hlinksldjump"/>
              </a:rPr>
              <a:t>Heb 11:4</a:t>
            </a:r>
            <a:r>
              <a:rPr lang="en-US" dirty="0"/>
              <a:t>)</a:t>
            </a:r>
          </a:p>
          <a:p>
            <a:r>
              <a:rPr lang="en-US" dirty="0"/>
              <a:t>What do you think God was trying to get across to sinners through the sacrificial system in the OT?</a:t>
            </a:r>
          </a:p>
          <a:p>
            <a:r>
              <a:rPr lang="en-US" dirty="0"/>
              <a:t>How did the Hebrew sacrificial system differ from pagan sacrifices?</a:t>
            </a:r>
          </a:p>
          <a:p>
            <a:endParaRPr lang="en-US" dirty="0"/>
          </a:p>
          <a:p>
            <a:endParaRPr lang="en-US" dirty="0"/>
          </a:p>
          <a:p>
            <a:endParaRPr lang="en-US" dirty="0"/>
          </a:p>
        </p:txBody>
      </p:sp>
    </p:spTree>
    <p:extLst>
      <p:ext uri="{BB962C8B-B14F-4D97-AF65-F5344CB8AC3E}">
        <p14:creationId xmlns:p14="http://schemas.microsoft.com/office/powerpoint/2010/main" val="1994360239"/>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Passover</a:t>
            </a:r>
          </a:p>
        </p:txBody>
      </p:sp>
      <p:sp>
        <p:nvSpPr>
          <p:cNvPr id="3" name="Content Placeholder 2"/>
          <p:cNvSpPr>
            <a:spLocks noGrp="1"/>
          </p:cNvSpPr>
          <p:nvPr>
            <p:ph idx="1"/>
          </p:nvPr>
        </p:nvSpPr>
        <p:spPr>
          <a:xfrm>
            <a:off x="3543300" y="1646583"/>
            <a:ext cx="5562600" cy="5181600"/>
          </a:xfrm>
        </p:spPr>
        <p:txBody>
          <a:bodyPr>
            <a:normAutofit fontScale="92500" lnSpcReduction="20000"/>
          </a:bodyPr>
          <a:lstStyle/>
          <a:p>
            <a:r>
              <a:rPr lang="en-US" dirty="0">
                <a:effectLst>
                  <a:outerShdw blurRad="38100" dist="38100" dir="2700000" algn="tl">
                    <a:srgbClr val="000000">
                      <a:alpha val="43137"/>
                    </a:srgbClr>
                  </a:outerShdw>
                </a:effectLst>
              </a:rPr>
              <a:t>How did Jesus fulfill the OT Spring Festivals in the timing of His death, resurrection and outpouring of the Holy Spirit?  </a:t>
            </a:r>
            <a:r>
              <a:rPr lang="en-US" dirty="0"/>
              <a:t>(</a:t>
            </a:r>
            <a:r>
              <a:rPr lang="en-US" dirty="0">
                <a:hlinkClick r:id="rId4" action="ppaction://hlinksldjump"/>
              </a:rPr>
              <a:t>1 Cor 5:7-8</a:t>
            </a:r>
            <a:r>
              <a:rPr lang="en-US" dirty="0"/>
              <a:t>).</a:t>
            </a:r>
          </a:p>
          <a:p>
            <a:r>
              <a:rPr lang="en-US" dirty="0"/>
              <a:t>What event in the temple marked the end of the sacrificial system.  (</a:t>
            </a:r>
            <a:r>
              <a:rPr lang="en-US" dirty="0">
                <a:hlinkClick r:id="rId5" action="ppaction://hlinksldjump"/>
              </a:rPr>
              <a:t>Mark 15:38</a:t>
            </a:r>
            <a:r>
              <a:rPr lang="en-US" dirty="0"/>
              <a:t>)</a:t>
            </a:r>
          </a:p>
          <a:p>
            <a:r>
              <a:rPr lang="en-US" dirty="0"/>
              <a:t>How does the writer to the Hebrews point out the superiority of Christ’s sacrifice to those offered in the OT? (</a:t>
            </a:r>
            <a:r>
              <a:rPr lang="en-US" dirty="0">
                <a:hlinkClick r:id="rId6" action="ppaction://hlinksldjump"/>
              </a:rPr>
              <a:t>Heb 9:25-28</a:t>
            </a:r>
            <a:r>
              <a:rPr lang="en-US" dirty="0"/>
              <a:t>)</a:t>
            </a:r>
          </a:p>
        </p:txBody>
      </p:sp>
    </p:spTree>
    <p:extLst>
      <p:ext uri="{BB962C8B-B14F-4D97-AF65-F5344CB8AC3E}">
        <p14:creationId xmlns:p14="http://schemas.microsoft.com/office/powerpoint/2010/main" val="293894878"/>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00200"/>
            <a:ext cx="5562600" cy="5257800"/>
          </a:xfrm>
        </p:spPr>
        <p:txBody>
          <a:bodyPr>
            <a:normAutofit fontScale="70000" lnSpcReduction="20000"/>
          </a:bodyPr>
          <a:lstStyle/>
          <a:p>
            <a:r>
              <a:rPr lang="en-US" altLang="en-US" dirty="0">
                <a:effectLst>
                  <a:outerShdw blurRad="38100" dist="38100" dir="2700000" algn="tl">
                    <a:srgbClr val="000000">
                      <a:alpha val="43137"/>
                    </a:srgbClr>
                  </a:outerShdw>
                </a:effectLst>
              </a:rPr>
              <a:t>The Lamb in the book of Revelation is a very common symbol for Jesus Christ.</a:t>
            </a:r>
          </a:p>
          <a:p>
            <a:r>
              <a:rPr lang="en-US" altLang="en-US" dirty="0">
                <a:effectLst>
                  <a:outerShdw blurRad="38100" dist="38100" dir="2700000" algn="tl">
                    <a:srgbClr val="000000">
                      <a:alpha val="43137"/>
                    </a:srgbClr>
                  </a:outerShdw>
                </a:effectLst>
              </a:rPr>
              <a:t>In John’s throne room vision in Rev. 5, Jesus is portrayed as the Lamb that was slain but is now alive, and is the only one in the universe worthy to unseal the scroll.</a:t>
            </a:r>
          </a:p>
          <a:p>
            <a:r>
              <a:rPr lang="en-US" altLang="en-US" dirty="0">
                <a:effectLst>
                  <a:outerShdw blurRad="38100" dist="38100" dir="2700000" algn="tl">
                    <a:srgbClr val="000000">
                      <a:alpha val="43137"/>
                    </a:srgbClr>
                  </a:outerShdw>
                </a:effectLst>
              </a:rPr>
              <a:t>He is worthy because He was slain to redeem men from every tribe and nation.  This is consistent with John the Baptist’s description of Jesus as the Lamb of God that takes away the sin of the world.</a:t>
            </a:r>
          </a:p>
          <a:p>
            <a:r>
              <a:rPr lang="en-US" altLang="en-US" dirty="0">
                <a:effectLst>
                  <a:outerShdw blurRad="38100" dist="38100" dir="2700000" algn="tl">
                    <a:srgbClr val="000000">
                      <a:alpha val="43137"/>
                    </a:srgbClr>
                  </a:outerShdw>
                </a:effectLst>
              </a:rPr>
              <a:t>God instituted the sacrificial system in Eden after the first sin, as He clothed Adam and Eve with garments of skin, laying their sin on an innocent substitute.  </a:t>
            </a:r>
          </a:p>
          <a:p>
            <a:r>
              <a:rPr lang="en-US" dirty="0"/>
              <a:t>It was “by faith” that Abel and his sacrifice were acceptable to God.</a:t>
            </a:r>
          </a:p>
          <a:p>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81600"/>
          </a:xfrm>
        </p:spPr>
        <p:txBody>
          <a:bodyPr>
            <a:normAutofit fontScale="70000" lnSpcReduction="20000"/>
          </a:bodyPr>
          <a:lstStyle/>
          <a:p>
            <a:pPr marL="274320" indent="-274320"/>
            <a:r>
              <a:rPr lang="en-US" dirty="0"/>
              <a:t>His sacrifice of a lamb pointed forward to the sacrifice of Jesus, and He came trusting in God for the forgiveness of his sins.</a:t>
            </a:r>
          </a:p>
          <a:p>
            <a:pPr marL="274320" indent="-274320"/>
            <a:r>
              <a:rPr lang="en-US" dirty="0"/>
              <a:t>Cain, on the other hand, came trusting his own works rather than the grace of God.</a:t>
            </a:r>
          </a:p>
          <a:p>
            <a:pPr marL="274320" indent="-274320"/>
            <a:r>
              <a:rPr lang="en-US" altLang="en-US" dirty="0">
                <a:effectLst>
                  <a:outerShdw blurRad="38100" dist="38100" dir="2700000" algn="tl">
                    <a:srgbClr val="000000">
                      <a:alpha val="43137"/>
                    </a:srgbClr>
                  </a:outerShdw>
                </a:effectLst>
              </a:rPr>
              <a:t>Throughout the OT, the sacrificial system was used as a teaching tool to impress on God’s people the gospel of salvation by grace through faith.</a:t>
            </a:r>
            <a:endParaRPr lang="en-US" dirty="0"/>
          </a:p>
          <a:p>
            <a:r>
              <a:rPr lang="en-US" altLang="en-US" dirty="0">
                <a:effectLst>
                  <a:outerShdw blurRad="38100" dist="38100" dir="2700000" algn="tl">
                    <a:srgbClr val="000000">
                      <a:alpha val="43137"/>
                    </a:srgbClr>
                  </a:outerShdw>
                </a:effectLst>
              </a:rPr>
              <a:t>The sacrificial system taught that the wages of sin is death.  But the good news is that an innocent substitute can die in our place.  We can be forgiven and reconciled to God by “substitutionary atonement.”</a:t>
            </a:r>
          </a:p>
          <a:p>
            <a:r>
              <a:rPr lang="en-US" altLang="en-US" dirty="0">
                <a:effectLst>
                  <a:outerShdw blurRad="38100" dist="38100" dir="2700000" algn="tl">
                    <a:srgbClr val="000000">
                      <a:alpha val="43137"/>
                    </a:srgbClr>
                  </a:outerShdw>
                </a:effectLst>
              </a:rPr>
              <a:t>All of the animal sacrifices pointed forward to Jesus who would be the sinless Substitute that would die in our place.</a:t>
            </a: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599"/>
          </a:xfrm>
        </p:spPr>
        <p:txBody>
          <a:bodyPr>
            <a:normAutofit fontScale="70000" lnSpcReduction="20000"/>
          </a:bodyPr>
          <a:lstStyle/>
          <a:p>
            <a:r>
              <a:rPr lang="en-US" altLang="en-US" dirty="0">
                <a:effectLst>
                  <a:outerShdw blurRad="38100" dist="38100" dir="2700000" algn="tl">
                    <a:srgbClr val="000000">
                      <a:alpha val="43137"/>
                    </a:srgbClr>
                  </a:outerShdw>
                </a:effectLst>
              </a:rPr>
              <a:t>Jesus is also the fulfillment of the Passover typology.  He died at the very hour the Passover lambs were sacrificed.  As the Passover blood delivered the Israelites from the angel of death, so the blood of Jesus delivers us from the second death. </a:t>
            </a:r>
          </a:p>
          <a:p>
            <a:r>
              <a:rPr lang="en-US" altLang="en-US" dirty="0">
                <a:effectLst>
                  <a:outerShdw blurRad="38100" dist="38100" dir="2700000" algn="tl">
                    <a:srgbClr val="000000">
                      <a:alpha val="43137"/>
                    </a:srgbClr>
                  </a:outerShdw>
                </a:effectLst>
              </a:rPr>
              <a:t>When Jesus died, the veil in the temple was torn from top to bottom signifying the end of the sacrificial system.  </a:t>
            </a:r>
          </a:p>
          <a:p>
            <a:r>
              <a:rPr lang="en-US" altLang="en-US" dirty="0">
                <a:effectLst>
                  <a:outerShdw blurRad="38100" dist="38100" dir="2700000" algn="tl">
                    <a:srgbClr val="000000">
                      <a:alpha val="43137"/>
                    </a:srgbClr>
                  </a:outerShdw>
                </a:effectLst>
              </a:rPr>
              <a:t>We now have direct access to the Father as Jesus intercedes for us at His right hand.</a:t>
            </a:r>
          </a:p>
          <a:p>
            <a:r>
              <a:rPr lang="en-US" altLang="en-US" dirty="0">
                <a:effectLst>
                  <a:outerShdw blurRad="38100" dist="38100" dir="2700000" algn="tl">
                    <a:srgbClr val="000000">
                      <a:alpha val="43137"/>
                    </a:srgbClr>
                  </a:outerShdw>
                </a:effectLst>
              </a:rPr>
              <a:t>His once-for-all sacrifice is sufficient to redeem all those who receive Him as Savior and Lord and are trusting His shed blood for their forgiveness.</a:t>
            </a:r>
          </a:p>
          <a:p>
            <a:r>
              <a:rPr lang="en-US" altLang="en-US" dirty="0">
                <a:effectLst>
                  <a:outerShdw blurRad="38100" dist="38100" dir="2700000" algn="tl">
                    <a:srgbClr val="000000">
                      <a:alpha val="43137"/>
                    </a:srgbClr>
                  </a:outerShdw>
                </a:effectLst>
              </a:rPr>
              <a:t>Are you trusting Him today as a living Savior for the forgiveness of your sins?</a:t>
            </a:r>
          </a:p>
          <a:p>
            <a:endParaRPr lang="en-US" altLang="en-US" dirty="0">
              <a:effectLst>
                <a:outerShdw blurRad="38100" dist="38100" dir="2700000" algn="tl">
                  <a:srgbClr val="000000">
                    <a:alpha val="43137"/>
                  </a:srgbClr>
                </a:outerShdw>
              </a:effectLst>
            </a:endParaRPr>
          </a:p>
          <a:p>
            <a:endParaRPr lang="en-US" altLang="en-US" dirty="0">
              <a:effectLst>
                <a:outerShdw blurRad="38100" dist="38100" dir="2700000" algn="tl">
                  <a:srgbClr val="000000">
                    <a:alpha val="43137"/>
                  </a:srgbClr>
                </a:outerShdw>
              </a:effectLst>
            </a:endParaRPr>
          </a:p>
          <a:p>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9E729-B710-432F-8B73-147CAA389233}"/>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1 Samuel 15:22 ESV</a:t>
            </a:r>
          </a:p>
        </p:txBody>
      </p:sp>
      <p:sp>
        <p:nvSpPr>
          <p:cNvPr id="3" name="Content Placeholder 2">
            <a:extLst>
              <a:ext uri="{FF2B5EF4-FFF2-40B4-BE49-F238E27FC236}">
                <a16:creationId xmlns:a16="http://schemas.microsoft.com/office/drawing/2014/main" id="{E9A55A4A-77D6-4F8C-89E8-D95546E2060A}"/>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Samuel said, "Has the LORD as great delight in burnt offerings and sacrifices, as in obeying the voice of the LORD? Behold, to obey is better than sacrifice, and to listen than the fat of rams.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751258554"/>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D1202-9F4E-4FB4-89AE-820FFC9548BC}"/>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Psalm 51:16-17 ESV</a:t>
            </a:r>
          </a:p>
        </p:txBody>
      </p:sp>
      <p:sp>
        <p:nvSpPr>
          <p:cNvPr id="3" name="Content Placeholder 2">
            <a:extLst>
              <a:ext uri="{FF2B5EF4-FFF2-40B4-BE49-F238E27FC236}">
                <a16:creationId xmlns:a16="http://schemas.microsoft.com/office/drawing/2014/main" id="{BB447D62-F731-4870-886C-4139D6849A86}"/>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For you will not delight in sacrifice, or I would give it; you will not be pleased with a burnt offering. 17 The sacrifices of God are a broken spirit; a broken and contrite heart, O God, you will not despise.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4097120884"/>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3:21 NKJV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Also for Adam and his wife the LORD God made tunics of skin, and clothed them.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9:22; Leviticus 17:11 NKJV</a:t>
            </a:r>
          </a:p>
        </p:txBody>
      </p:sp>
      <p:sp>
        <p:nvSpPr>
          <p:cNvPr id="3" name="Content Placeholder 2"/>
          <p:cNvSpPr>
            <a:spLocks noGrp="1"/>
          </p:cNvSpPr>
          <p:nvPr>
            <p:ph idx="1"/>
          </p:nvPr>
        </p:nvSpPr>
        <p:spPr/>
        <p:txBody>
          <a:bodyPr>
            <a:normAutofit/>
          </a:bodyPr>
          <a:lstStyle/>
          <a:p>
            <a:r>
              <a:rPr lang="en-US" dirty="0"/>
              <a:t>… and without shedding of blood there is no remission.  (Heb 9:22)</a:t>
            </a:r>
          </a:p>
          <a:p>
            <a:r>
              <a:rPr lang="en-US" dirty="0"/>
              <a:t>'For the life of the flesh is in the blood, and I have given it to you upon the altar to make atonement for your souls; for it is the blood that makes atonement for the soul.’ (Lev 17:11 NKJV)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05715716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5FF9-B608-4E57-B1CA-8A8D647BF8F7}"/>
              </a:ext>
            </a:extLst>
          </p:cNvPr>
          <p:cNvSpPr>
            <a:spLocks noGrp="1"/>
          </p:cNvSpPr>
          <p:nvPr>
            <p:ph type="title"/>
          </p:nvPr>
        </p:nvSpPr>
        <p:spPr/>
        <p:txBody>
          <a:bodyPr/>
          <a:lstStyle/>
          <a:p>
            <a:r>
              <a:rPr lang="en-US" dirty="0"/>
              <a:t>Hebrews 11:4 NKJV</a:t>
            </a:r>
          </a:p>
        </p:txBody>
      </p:sp>
      <p:sp>
        <p:nvSpPr>
          <p:cNvPr id="3" name="Content Placeholder 2">
            <a:extLst>
              <a:ext uri="{FF2B5EF4-FFF2-40B4-BE49-F238E27FC236}">
                <a16:creationId xmlns:a16="http://schemas.microsoft.com/office/drawing/2014/main" id="{98D6F866-C1F2-4520-BF92-C9D9039D7162}"/>
              </a:ext>
            </a:extLst>
          </p:cNvPr>
          <p:cNvSpPr>
            <a:spLocks noGrp="1"/>
          </p:cNvSpPr>
          <p:nvPr>
            <p:ph idx="1"/>
          </p:nvPr>
        </p:nvSpPr>
        <p:spPr/>
        <p:txBody>
          <a:bodyPr>
            <a:normAutofit/>
          </a:bodyPr>
          <a:lstStyle/>
          <a:p>
            <a:r>
              <a:rPr lang="en-US" dirty="0"/>
              <a:t>By faith Abel offered to God a more excellent sacrifice than Cain, through which he obtained witness that he was righteous, God testifying of his gifts; and through it he being dead still speaks.  [</a:t>
            </a:r>
            <a:r>
              <a:rPr lang="en-US" dirty="0">
                <a:hlinkClick r:id="rId3" action="ppaction://hlinksldjump"/>
              </a:rPr>
              <a:t>R</a:t>
            </a:r>
            <a:r>
              <a:rPr lang="en-US" dirty="0"/>
              <a:t>]</a:t>
            </a:r>
          </a:p>
        </p:txBody>
      </p:sp>
    </p:spTree>
    <p:extLst>
      <p:ext uri="{BB962C8B-B14F-4D97-AF65-F5344CB8AC3E}">
        <p14:creationId xmlns:p14="http://schemas.microsoft.com/office/powerpoint/2010/main" val="1567319143"/>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effectLst/>
              </a:rPr>
              <a:t>1 Corinthians 5:7-8 ESV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722438"/>
            <a:ext cx="7772400" cy="4632325"/>
          </a:xfrm>
        </p:spPr>
        <p:txBody>
          <a:bodyPr>
            <a:normAutofit/>
          </a:bodyPr>
          <a:lstStyle/>
          <a:p>
            <a:r>
              <a:rPr lang="en-US" dirty="0">
                <a:effectLst/>
              </a:rPr>
              <a:t>Cleanse out the old leaven that you may be a new lump, as you really are unleavened. For Christ, our Passover lamb, has been sacrificed. </a:t>
            </a:r>
            <a:r>
              <a:rPr lang="en-US" baseline="30000" dirty="0">
                <a:effectLst/>
              </a:rPr>
              <a:t>8</a:t>
            </a:r>
            <a:r>
              <a:rPr lang="en-US" dirty="0">
                <a:effectLst/>
              </a:rPr>
              <a:t> Let us therefore celebrate the festival, not with the old leaven, the leaven of malice and evil, but with the unleavened bread of sincerity and truth.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958706996"/>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BCE1-3DDE-4F5E-936E-D59D5997FBD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Mark 15:38 ESV</a:t>
            </a:r>
          </a:p>
        </p:txBody>
      </p:sp>
      <p:sp>
        <p:nvSpPr>
          <p:cNvPr id="3" name="Content Placeholder 2">
            <a:extLst>
              <a:ext uri="{FF2B5EF4-FFF2-40B4-BE49-F238E27FC236}">
                <a16:creationId xmlns:a16="http://schemas.microsoft.com/office/drawing/2014/main" id="{886B3539-9DED-4684-A5CC-86A0CCAF12C2}"/>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the curtain of the temple was torn in two, from top to bottom.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917048385"/>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BFA01-E309-4BCF-AC73-D0ED96EEB4E6}"/>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Hebrews 9:25-28 NIV</a:t>
            </a:r>
            <a:endParaRPr lang="en-US" dirty="0"/>
          </a:p>
        </p:txBody>
      </p:sp>
      <p:sp>
        <p:nvSpPr>
          <p:cNvPr id="3" name="Content Placeholder 2">
            <a:extLst>
              <a:ext uri="{FF2B5EF4-FFF2-40B4-BE49-F238E27FC236}">
                <a16:creationId xmlns:a16="http://schemas.microsoft.com/office/drawing/2014/main" id="{7719124A-D625-41E1-BCE8-872C3E2A9C6F}"/>
              </a:ext>
            </a:extLst>
          </p:cNvPr>
          <p:cNvSpPr>
            <a:spLocks noGrp="1"/>
          </p:cNvSpPr>
          <p:nvPr>
            <p:ph idx="1"/>
          </p:nvPr>
        </p:nvSpPr>
        <p:spPr/>
        <p:txBody>
          <a:bodyPr>
            <a:normAutofit fontScale="85000" lnSpcReduction="20000"/>
          </a:bodyPr>
          <a:lstStyle/>
          <a:p>
            <a:r>
              <a:rPr lang="en-US" dirty="0">
                <a:effectLst>
                  <a:outerShdw blurRad="38100" dist="38100" dir="2700000" algn="tl">
                    <a:srgbClr val="000000">
                      <a:alpha val="43137"/>
                    </a:srgbClr>
                  </a:outerShdw>
                </a:effectLst>
              </a:rPr>
              <a:t>Nor did he enter heaven to offer himself again and again, the way the high priest enters the Most Holy Place every year with blood that is not his own. </a:t>
            </a:r>
            <a:r>
              <a:rPr lang="en-US" baseline="30000" dirty="0">
                <a:effectLst>
                  <a:outerShdw blurRad="38100" dist="38100" dir="2700000" algn="tl">
                    <a:srgbClr val="000000">
                      <a:alpha val="43137"/>
                    </a:srgbClr>
                  </a:outerShdw>
                </a:effectLst>
              </a:rPr>
              <a:t>26</a:t>
            </a:r>
            <a:r>
              <a:rPr lang="en-US" dirty="0">
                <a:effectLst>
                  <a:outerShdw blurRad="38100" dist="38100" dir="2700000" algn="tl">
                    <a:srgbClr val="000000">
                      <a:alpha val="43137"/>
                    </a:srgbClr>
                  </a:outerShdw>
                </a:effectLst>
              </a:rPr>
              <a:t> Otherwise Christ would have had to suffer many times since the creation of the world. But he has appeared once for all at the culmination of the ages to do away with sin by the sacrifice of himself. </a:t>
            </a:r>
            <a:r>
              <a:rPr lang="en-US" baseline="30000" dirty="0">
                <a:effectLst>
                  <a:outerShdw blurRad="38100" dist="38100" dir="2700000" algn="tl">
                    <a:srgbClr val="000000">
                      <a:alpha val="43137"/>
                    </a:srgbClr>
                  </a:outerShdw>
                </a:effectLst>
              </a:rPr>
              <a:t>27</a:t>
            </a:r>
            <a:r>
              <a:rPr lang="en-US" dirty="0">
                <a:effectLst>
                  <a:outerShdw blurRad="38100" dist="38100" dir="2700000" algn="tl">
                    <a:srgbClr val="000000">
                      <a:alpha val="43137"/>
                    </a:srgbClr>
                  </a:outerShdw>
                </a:effectLst>
              </a:rPr>
              <a:t> Just as people are destined to die once, and after that to face judgment, </a:t>
            </a:r>
            <a:r>
              <a:rPr lang="en-US" baseline="30000" dirty="0">
                <a:effectLst>
                  <a:outerShdw blurRad="38100" dist="38100" dir="2700000" algn="tl">
                    <a:srgbClr val="000000">
                      <a:alpha val="43137"/>
                    </a:srgbClr>
                  </a:outerShdw>
                </a:effectLst>
              </a:rPr>
              <a:t>28</a:t>
            </a:r>
            <a:r>
              <a:rPr lang="en-US" dirty="0">
                <a:effectLst>
                  <a:outerShdw blurRad="38100" dist="38100" dir="2700000" algn="tl">
                    <a:srgbClr val="000000">
                      <a:alpha val="43137"/>
                    </a:srgbClr>
                  </a:outerShdw>
                </a:effectLst>
              </a:rPr>
              <a:t> so Christ was sacrificed once to take away the sins of many; and he will appear a second time, not to bear sin, but to bring salvation to those who are waiting for him.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407244511"/>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1363557</TotalTime>
  <Words>5207</Words>
  <Application>Microsoft Office PowerPoint</Application>
  <PresentationFormat>Apresentação na tela (4:3)</PresentationFormat>
  <Paragraphs>333</Paragraphs>
  <Slides>18</Slides>
  <Notes>17</Notes>
  <HiddenSlides>0</HiddenSlides>
  <MMClips>0</MMClips>
  <ScaleCrop>false</ScaleCrop>
  <HeadingPairs>
    <vt:vector size="6" baseType="variant">
      <vt:variant>
        <vt:lpstr>Fontes usadas</vt:lpstr>
      </vt:variant>
      <vt:variant>
        <vt:i4>4</vt:i4>
      </vt:variant>
      <vt:variant>
        <vt:lpstr>Tema</vt:lpstr>
      </vt:variant>
      <vt:variant>
        <vt:i4>2</vt:i4>
      </vt:variant>
      <vt:variant>
        <vt:lpstr>Títulos de slides</vt:lpstr>
      </vt:variant>
      <vt:variant>
        <vt:i4>18</vt:i4>
      </vt:variant>
    </vt:vector>
  </HeadingPairs>
  <TitlesOfParts>
    <vt:vector size="24" baseType="lpstr">
      <vt:lpstr>Arial</vt:lpstr>
      <vt:lpstr>Arial</vt:lpstr>
      <vt:lpstr>Arial Rounded MT Bold</vt:lpstr>
      <vt:lpstr>Calibri</vt:lpstr>
      <vt:lpstr>2_Default Design</vt:lpstr>
      <vt:lpstr>Default Design</vt:lpstr>
      <vt:lpstr>Allusions Images Symbols: How to Study Bible Prophecy</vt:lpstr>
      <vt:lpstr>Memory Text Revelation 5:9-10 ESV</vt:lpstr>
      <vt:lpstr>Overview</vt:lpstr>
      <vt:lpstr>Better than Sacrifice</vt:lpstr>
      <vt:lpstr>Animal Sacrifices</vt:lpstr>
      <vt:lpstr>Our Passover</vt:lpstr>
      <vt:lpstr>Summary</vt:lpstr>
      <vt:lpstr>Summary</vt:lpstr>
      <vt:lpstr>Summary</vt:lpstr>
      <vt:lpstr>Apresentação do PowerPoint</vt:lpstr>
      <vt:lpstr>1 Samuel 15:22 ESV</vt:lpstr>
      <vt:lpstr>Psalm 51:16-17 ESV</vt:lpstr>
      <vt:lpstr>Genesis 3:21 NKJV</vt:lpstr>
      <vt:lpstr>Hebrews 9:22; Leviticus 17:11 NKJV</vt:lpstr>
      <vt:lpstr>Hebrews 11:4 NKJV</vt:lpstr>
      <vt:lpstr>1 Corinthians 5:7-8 ESV</vt:lpstr>
      <vt:lpstr>Mark 15:38 ESV</vt:lpstr>
      <vt:lpstr>Hebrews 9:25-28 NIV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6: Understanding Sacrifice</dc:title>
  <dc:subject>Allusions Images Symbols: How to Study Bible Prophecy</dc:subject>
  <dc:creator>Kenneth J. McNulty</dc:creator>
  <cp:lastModifiedBy>jose ferreira Neto</cp:lastModifiedBy>
  <cp:revision>22994</cp:revision>
  <cp:lastPrinted>2016-06-03T16:02:10Z</cp:lastPrinted>
  <dcterms:created xsi:type="dcterms:W3CDTF">2005-09-30T23:50:48Z</dcterms:created>
  <dcterms:modified xsi:type="dcterms:W3CDTF">2025-05-09T22:07:10Z</dcterms:modified>
  <cp:category>Topic</cp:category>
</cp:coreProperties>
</file>