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62" r:id="rId4"/>
    <p:sldId id="258" r:id="rId5"/>
    <p:sldId id="259" r:id="rId6"/>
    <p:sldId id="263" r:id="rId7"/>
    <p:sldId id="279" r:id="rId8"/>
    <p:sldId id="260" r:id="rId9"/>
    <p:sldId id="265" r:id="rId10"/>
    <p:sldId id="267" r:id="rId11"/>
    <p:sldId id="268" r:id="rId12"/>
    <p:sldId id="266" r:id="rId13"/>
    <p:sldId id="269" r:id="rId14"/>
    <p:sldId id="271" r:id="rId15"/>
    <p:sldId id="280" r:id="rId16"/>
    <p:sldId id="270" r:id="rId17"/>
    <p:sldId id="273" r:id="rId18"/>
    <p:sldId id="275" r:id="rId19"/>
    <p:sldId id="274" r:id="rId20"/>
    <p:sldId id="261" r:id="rId21"/>
  </p:sldIdLst>
  <p:sldSz cx="12192000" cy="6858000"/>
  <p:notesSz cx="6858000" cy="9144000"/>
  <p:photoAlbum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3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D06BC-5580-9C4A-BE36-48D0A6257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8E7635-8F26-91A5-E118-7AE00DE6A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48D031-7506-3828-AF8F-18B8B1A6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0BA5BF-7FA8-E23A-4A4B-E878014B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6B04F8-661E-1E94-E58F-EA524998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15180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FCB47-5CB8-8F53-E1A3-F040AF11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5ADBCB-1D13-920D-A044-6905B400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2726DB-9DE9-0E76-29BF-1BD0F4E87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77501-0F5C-7078-D652-F826387E3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F1F5DC-C908-A68F-84C9-6D33DBFE8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8586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C40AA4-8E1A-2AD0-8AED-872F5459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559992-3FD0-E990-91A8-513208077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8EE7E-0838-CF24-FB41-59EA2726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11F76A-D08F-DC9F-034D-7AD6E846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8E2523-CC54-C64C-3511-7A4565E4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7505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2EF2B-B0DC-A54F-8A06-3D7B5CDF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8FE155-B890-82FF-09BC-7AFBE356B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768A74-6680-1DDA-862E-B944DEC3A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EEEE48-7670-0E14-21A7-C23AFEE4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6A8D11-A984-1AC5-9EA9-3619152F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D7BAF1-EACF-0980-DE8F-534DA9D7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6937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AFD95-0B9E-B4C2-E764-2F302677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2D9EED-4A50-8453-7273-B59453482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A39BD4-3440-DC48-AB55-920E7DF14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55D4B8-867A-C6D8-0577-3E19B53EF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91D286-48D0-CDCA-4BCB-176132D72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03ED85-522E-A5F2-49ED-53B19DFB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42233B7-B2EA-CC1E-4DD9-15F5782F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B31DDA-352A-7E79-9295-8CDC244B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0831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9BCEA-8183-3E34-EAF5-EA2EE89F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1176DA-98E5-5477-CCD8-1C24A1E5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01DD6F-7291-FCC8-C98A-3A89C247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8EB968-B5AB-26BF-17A7-437FB63FB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3042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E89CEFD-2EF8-DA48-9AE3-AB493A305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B896CF-5FFA-40E7-9DD4-A70CA856D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870AB2-A18C-691F-9244-374EA06D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15701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C7A3-6DAF-9AF2-7F3A-31110C3B2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2E6E2D-48F9-176F-C644-74335B354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42D183-56EF-E02B-406A-631FE1356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65C53D-4D3C-10FB-A232-57E296062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E8ABB0-E915-7768-AD4E-9B0C0262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C5CC3D-C216-912A-31EB-890BF4913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273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25A7E-10C3-2079-7847-84FB477E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74FB40-A522-4643-8768-250DDAB42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A9D26F-39A8-64A0-9D60-68A2D2433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02DA5A-33BE-8D2E-C45C-DF8571E7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0F46E-0102-052A-C8B6-03206463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6790E1-EE3B-061E-72AF-0DAB4D01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46796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D4146-244E-7C3E-7E4F-E1667838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6EE291-D8E6-2A58-6643-829F423D9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657921-1308-3980-EE70-CA3F1858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F789E1-C557-7774-BDC5-A86F5ABED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B29CCC-B57F-9639-FACF-5845F345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59995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3842AA-1268-BED9-46D2-705127A03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786552-0B84-D14F-3AAD-03AC57BFE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EC0BF5-23DD-0F53-A57C-1B3C2D8B8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D379A-17AF-41D3-01AE-86128F7E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915D48-F3A5-B1F1-A539-1C9C6906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0045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33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8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49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7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60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10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30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28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5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6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3EB061-EF52-46FD-AACC-BD4016BF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389108-2BC6-97F1-66DA-50DE2B13F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C6012C-E319-D90D-9ECE-8D37D05E3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55B33-6739-4EE3-AB51-CE49033D12DF}" type="datetimeFigureOut">
              <a:rPr lang="es-DO" smtClean="0"/>
              <a:t>3/5/2025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588455-B51E-2837-D696-1DEEF2790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03CDC6-2518-143D-38C7-5F6289F0D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172329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2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4370" y="1361717"/>
            <a:ext cx="3081226" cy="5097266"/>
          </a:xfrm>
          <a:custGeom>
            <a:avLst/>
            <a:gdLst/>
            <a:ahLst/>
            <a:cxnLst/>
            <a:rect l="l" t="t" r="r" b="b"/>
            <a:pathLst>
              <a:path w="4621839" h="7645899">
                <a:moveTo>
                  <a:pt x="0" y="0"/>
                </a:moveTo>
                <a:lnTo>
                  <a:pt x="4621838" y="0"/>
                </a:lnTo>
                <a:lnTo>
                  <a:pt x="4621838" y="7645899"/>
                </a:lnTo>
                <a:lnTo>
                  <a:pt x="0" y="7645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524" t="-6388" b="-1245"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732484" y="606859"/>
            <a:ext cx="3232907" cy="6878959"/>
            <a:chOff x="0" y="0"/>
            <a:chExt cx="502532" cy="10692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2532" cy="1069286"/>
            </a:xfrm>
            <a:custGeom>
              <a:avLst/>
              <a:gdLst/>
              <a:ahLst/>
              <a:cxnLst/>
              <a:rect l="l" t="t" r="r" b="b"/>
              <a:pathLst>
                <a:path w="502532" h="1069286">
                  <a:moveTo>
                    <a:pt x="0" y="0"/>
                  </a:moveTo>
                  <a:lnTo>
                    <a:pt x="502532" y="0"/>
                  </a:lnTo>
                  <a:lnTo>
                    <a:pt x="502532" y="1069286"/>
                  </a:lnTo>
                  <a:lnTo>
                    <a:pt x="0" y="1069286"/>
                  </a:lnTo>
                  <a:close/>
                </a:path>
              </a:pathLst>
            </a:custGeom>
            <a:blipFill>
              <a:blip r:embed="rId3"/>
              <a:stretch>
                <a:fillRect l="-92025" r="-92025"/>
              </a:stretch>
            </a:blipFill>
          </p:spPr>
          <p:txBody>
            <a:bodyPr/>
            <a:lstStyle/>
            <a:p>
              <a:pPr defTabSz="609630"/>
              <a:endParaRPr lang="es-DO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546634" y="2131951"/>
            <a:ext cx="4092223" cy="803564"/>
          </a:xfrm>
          <a:custGeom>
            <a:avLst/>
            <a:gdLst/>
            <a:ahLst/>
            <a:cxnLst/>
            <a:rect l="l" t="t" r="r" b="b"/>
            <a:pathLst>
              <a:path w="6138334" h="1205346">
                <a:moveTo>
                  <a:pt x="0" y="0"/>
                </a:moveTo>
                <a:lnTo>
                  <a:pt x="6138334" y="0"/>
                </a:lnTo>
                <a:lnTo>
                  <a:pt x="6138334" y="1205346"/>
                </a:lnTo>
                <a:lnTo>
                  <a:pt x="0" y="1205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08163" y="3478376"/>
            <a:ext cx="228600" cy="212118"/>
          </a:xfrm>
          <a:custGeom>
            <a:avLst/>
            <a:gdLst/>
            <a:ahLst/>
            <a:cxnLst/>
            <a:rect l="l" t="t" r="r" b="b"/>
            <a:pathLst>
              <a:path w="609918" h="609918">
                <a:moveTo>
                  <a:pt x="0" y="0"/>
                </a:moveTo>
                <a:lnTo>
                  <a:pt x="609918" y="0"/>
                </a:lnTo>
                <a:lnTo>
                  <a:pt x="609918" y="609917"/>
                </a:lnTo>
                <a:lnTo>
                  <a:pt x="0" y="6099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616768" y="5720184"/>
            <a:ext cx="1137816" cy="1137816"/>
          </a:xfrm>
          <a:custGeom>
            <a:avLst/>
            <a:gdLst/>
            <a:ahLst/>
            <a:cxnLst/>
            <a:rect l="l" t="t" r="r" b="b"/>
            <a:pathLst>
              <a:path w="1706724" h="1706724">
                <a:moveTo>
                  <a:pt x="0" y="0"/>
                </a:moveTo>
                <a:lnTo>
                  <a:pt x="1706724" y="0"/>
                </a:lnTo>
                <a:lnTo>
                  <a:pt x="1706724" y="1706724"/>
                </a:lnTo>
                <a:lnTo>
                  <a:pt x="0" y="1706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670628" y="784100"/>
            <a:ext cx="835572" cy="9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717"/>
              </a:lnSpc>
            </a:pPr>
            <a:r>
              <a:rPr lang="en-US" sz="797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10/05/2025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4750" y="790450"/>
            <a:ext cx="2625725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37"/>
              </a:lnSpc>
            </a:pPr>
            <a:r>
              <a:rPr lang="en-US" sz="1263" spc="-25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TIEMPO  DE  LA LECCIÓN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6634" y="2087246"/>
            <a:ext cx="5813973" cy="1256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806"/>
              </a:lnSpc>
            </a:pPr>
            <a:r>
              <a:rPr lang="en-US" sz="4666" dirty="0">
                <a:solidFill>
                  <a:srgbClr val="00BDA6"/>
                </a:solidFill>
                <a:latin typeface="TAN Meringue"/>
                <a:ea typeface="TAN Meringue"/>
                <a:cs typeface="TAN Meringue"/>
                <a:sym typeface="TAN Meringue"/>
              </a:rPr>
              <a:t>ENTENDIENDO EL SACRIFICIO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8163" y="3824934"/>
            <a:ext cx="5410200" cy="2573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15"/>
              </a:lnSpc>
            </a:pPr>
            <a:r>
              <a:rPr lang="es-ES" sz="2800" dirty="0">
                <a:solidFill>
                  <a:srgbClr val="12100F"/>
                </a:solidFill>
                <a:latin typeface="Montserrat"/>
                <a:ea typeface="Montserrat"/>
                <a:cs typeface="Montserrat"/>
                <a:sym typeface="Montserrat"/>
              </a:rPr>
              <a:t>“Y cantaban un nuevo cántico, diciendo: ‘Digno eres de tomar el libro y de abrir sus sellos; porque tú fuiste inmolado, y con tu sangre nos has redimido para Dios, de todo linaje y lengua y pueblo y nación’ ” (</a:t>
            </a:r>
            <a:r>
              <a:rPr lang="es-ES" sz="2800" dirty="0" err="1">
                <a:solidFill>
                  <a:srgbClr val="12100F"/>
                </a:solidFill>
                <a:latin typeface="Montserrat"/>
                <a:ea typeface="Montserrat"/>
                <a:cs typeface="Montserrat"/>
                <a:sym typeface="Montserrat"/>
              </a:rPr>
              <a:t>Apoc</a:t>
            </a:r>
            <a:r>
              <a:rPr lang="es-ES" sz="2800" dirty="0">
                <a:solidFill>
                  <a:srgbClr val="12100F"/>
                </a:solidFill>
                <a:latin typeface="Montserrat"/>
                <a:ea typeface="Montserrat"/>
                <a:cs typeface="Montserrat"/>
                <a:sym typeface="Montserrat"/>
              </a:rPr>
              <a:t>. 5:9)</a:t>
            </a:r>
            <a:endParaRPr lang="en-US" sz="2800" dirty="0">
              <a:solidFill>
                <a:srgbClr val="12100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" y="735699"/>
            <a:ext cx="1467913" cy="20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509"/>
              </a:lnSpc>
            </a:pPr>
            <a:r>
              <a:rPr lang="en-US" sz="1677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LECCIÓN 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6497083"/>
            <a:ext cx="4002739" cy="23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871"/>
              </a:lnSpc>
            </a:pPr>
            <a:r>
              <a:rPr lang="en-US" sz="1337" spc="434">
                <a:solidFill>
                  <a:srgbClr val="342F28"/>
                </a:solidFill>
                <a:latin typeface="Poppins"/>
                <a:ea typeface="Poppins"/>
                <a:cs typeface="Poppins"/>
                <a:sym typeface="Poppins"/>
              </a:rPr>
              <a:t>WWW.CRISTOWEB.COM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8805-EA3B-1447-26A5-CC8B5FDE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BD766E02-8281-AD12-A72E-3FCCFC32AF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BB818CBA-4EB7-762F-7134-01CD514EE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9E9E242-F6E7-ABFC-CA20-3C7EA1C4B2CF}"/>
              </a:ext>
            </a:extLst>
          </p:cNvPr>
          <p:cNvSpPr txBox="1"/>
          <p:nvPr/>
        </p:nvSpPr>
        <p:spPr>
          <a:xfrm>
            <a:off x="5175850" y="2311880"/>
            <a:ext cx="64956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>
                <a:solidFill>
                  <a:srgbClr val="002060"/>
                </a:solidFill>
                <a:latin typeface="Bahnschrift SemiCondensed" panose="020B0502040204020203" pitchFamily="34" charset="0"/>
              </a:rPr>
              <a:t>El Cordero inmolado</a:t>
            </a:r>
            <a:endParaRPr lang="es-DO" sz="8000" dirty="0">
              <a:solidFill>
                <a:srgbClr val="002060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360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997CC54F-1265-D50C-3D7B-D510BF104D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8815A23-FD6D-7CA2-57D6-CBBA29FE856D}"/>
              </a:ext>
            </a:extLst>
          </p:cNvPr>
          <p:cNvSpPr txBox="1"/>
          <p:nvPr/>
        </p:nvSpPr>
        <p:spPr>
          <a:xfrm>
            <a:off x="287548" y="2175896"/>
            <a:ext cx="44080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>
                <a:latin typeface="Bahnschrift SemiCondensed" panose="020B0502040204020203" pitchFamily="34" charset="0"/>
              </a:rPr>
              <a:t>¿Cuál es un sacrificio</a:t>
            </a:r>
          </a:p>
          <a:p>
            <a:pPr algn="ctr"/>
            <a:r>
              <a:rPr lang="es-ES" sz="5400">
                <a:latin typeface="Bahnschrift SemiCondensed" panose="020B0502040204020203" pitchFamily="34" charset="0"/>
              </a:rPr>
              <a:t> que agrada a Dios?</a:t>
            </a:r>
            <a:endParaRPr lang="es-DO" sz="5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FE220E-38CB-4CB9-6BD6-07DF756B83A5}"/>
              </a:ext>
            </a:extLst>
          </p:cNvPr>
          <p:cNvSpPr txBox="1"/>
          <p:nvPr/>
        </p:nvSpPr>
        <p:spPr>
          <a:xfrm>
            <a:off x="5477774" y="68148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Un corazón   quebrantado y arrepentido.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21C2AF-FFFE-53D1-9529-0EC05E0ED204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3724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014E7BAB-3E56-136E-E4F1-84DB20A88D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35BFA8-1DA7-191C-4106-5AB1C133F2C5}"/>
              </a:ext>
            </a:extLst>
          </p:cNvPr>
          <p:cNvSpPr txBox="1"/>
          <p:nvPr/>
        </p:nvSpPr>
        <p:spPr>
          <a:xfrm>
            <a:off x="403172" y="151179"/>
            <a:ext cx="981686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Is. 1: 4 </a:t>
            </a:r>
          </a:p>
          <a:p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¡Oh gente pecadora, pueblo cargado de maldad, generación de malignos, hijos depravados! 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Dejaron a Jehová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provocaron a ira al Santo de Israel</a:t>
            </a:r>
            <a:r>
              <a:rPr lang="es-ES" sz="6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, se volvieron atrás</a:t>
            </a:r>
            <a:r>
              <a:rPr lang="es-ES" sz="6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6000" dirty="0">
              <a:solidFill>
                <a:schemeClr val="accent6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2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2E9E0-22DC-8DBA-1DB0-B02308E4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385AD7E4-8F7C-BE3E-2D3C-8940F4684B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0669B9-AD5E-74BE-20D6-3AD2F965B2EE}"/>
              </a:ext>
            </a:extLst>
          </p:cNvPr>
          <p:cNvSpPr txBox="1"/>
          <p:nvPr/>
        </p:nvSpPr>
        <p:spPr>
          <a:xfrm>
            <a:off x="258792" y="258792"/>
            <a:ext cx="98168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Is. 1: 11 </a:t>
            </a:r>
          </a:p>
          <a:p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¿Para qué me sirve, dice Jehová, la multitud de vuestros sacrificios?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Hastiado estoy de holocaustos de carneros y de sebo de animales gordos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; no quiero sangre de bueyes, ni de ovejas, ni de machos cabríos.</a:t>
            </a:r>
            <a:endParaRPr lang="es-DO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21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64E0A-D49C-601B-F1C5-D17BBAD5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930F7CD4-93F6-B907-7B8A-9BA95E5703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70081A9-70FB-A814-75F1-28ED5339ED0C}"/>
              </a:ext>
            </a:extLst>
          </p:cNvPr>
          <p:cNvSpPr txBox="1"/>
          <p:nvPr/>
        </p:nvSpPr>
        <p:spPr>
          <a:xfrm>
            <a:off x="258792" y="258792"/>
            <a:ext cx="981686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Salmos 51: 17 NVI</a:t>
            </a:r>
          </a:p>
          <a:p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El sacrificio que te agrada es un </a:t>
            </a:r>
            <a:r>
              <a:rPr lang="es-ES" sz="6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espíritu quebrantado</a:t>
            </a:r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; tú, oh Dios, no desprecias al </a:t>
            </a:r>
            <a:r>
              <a:rPr lang="es-ES" sz="6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corazón quebrantado y arrepentido</a:t>
            </a:r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66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722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B303EBD8-0F6E-D11E-F634-F573F02C95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4BDA124-5A6C-56AB-65BF-7509FEF1EEE3}"/>
              </a:ext>
            </a:extLst>
          </p:cNvPr>
          <p:cNvSpPr txBox="1"/>
          <p:nvPr/>
        </p:nvSpPr>
        <p:spPr>
          <a:xfrm>
            <a:off x="2165230" y="369574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91F695-653C-1ED8-4569-A52AF65A22FA}"/>
              </a:ext>
            </a:extLst>
          </p:cNvPr>
          <p:cNvSpPr txBox="1"/>
          <p:nvPr/>
        </p:nvSpPr>
        <p:spPr>
          <a:xfrm>
            <a:off x="4796287" y="422692"/>
            <a:ext cx="732382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  <a:latin typeface="Bahnschrift SemiCondensed" panose="020B0502040204020203" pitchFamily="34" charset="0"/>
              </a:rPr>
              <a:t>Los corderos y otros animales sacrificados eran meros símbolos que apuntaban hacia el sacrificio expiatorio del Cordero de Dios. Eran actos de fe que daban a los pecadores la oportunidad concreta de expresar su confianza en la obra del Mesías venidero. El sistema de sacrificios, el Templo y todo lo demás señalaban a la muerte de Jesús en la Cruz. Una vez que Jesús cumplió su misión en la Cruz y resucitó victorioso, las representaciones se volvieron innecesarias. Lección del lunes.</a:t>
            </a:r>
            <a:endParaRPr lang="es-DO" sz="32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904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ABE9D-52DD-3C74-9D7C-4DFACE1AC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D5F7B021-D347-485F-8E31-6E3CEBF661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AA74676-75F9-3939-E427-15632AEF61C4}"/>
              </a:ext>
            </a:extLst>
          </p:cNvPr>
          <p:cNvSpPr txBox="1"/>
          <p:nvPr/>
        </p:nvSpPr>
        <p:spPr>
          <a:xfrm>
            <a:off x="349370" y="2037872"/>
            <a:ext cx="4408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>
                <a:latin typeface="Bahnschrift SemiCondensed" panose="020B0502040204020203" pitchFamily="34" charset="0"/>
              </a:rPr>
              <a:t>¿Por qué fue aceptable</a:t>
            </a:r>
          </a:p>
          <a:p>
            <a:pPr algn="ctr"/>
            <a:r>
              <a:rPr lang="es-ES" sz="4800">
                <a:latin typeface="Bahnschrift SemiCondensed" panose="020B0502040204020203" pitchFamily="34" charset="0"/>
              </a:rPr>
              <a:t> para Dios el </a:t>
            </a:r>
          </a:p>
          <a:p>
            <a:pPr algn="ctr"/>
            <a:r>
              <a:rPr lang="es-ES" sz="4800">
                <a:latin typeface="Bahnschrift SemiCondensed" panose="020B0502040204020203" pitchFamily="34" charset="0"/>
              </a:rPr>
              <a:t>sacrificio de Jesús?</a:t>
            </a:r>
            <a:endParaRPr lang="es-DO" sz="48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00E9097-1C38-C3D9-C94B-BA8B4A04C269}"/>
              </a:ext>
            </a:extLst>
          </p:cNvPr>
          <p:cNvSpPr txBox="1"/>
          <p:nvPr/>
        </p:nvSpPr>
        <p:spPr>
          <a:xfrm>
            <a:off x="5477774" y="68148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Porque, en la humanidad de Cristo, Él era todo lo que la raza humana debía ser, reflejando la gloria de Dios.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CCC715-CDD5-2C4B-AC49-B5779CD339A5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61335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20E45-AB53-06D7-3244-55C9B8C58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5AF7D16B-4103-756E-19C1-2FFD5F935A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2A3002-1B59-80CE-6343-05BF30EC703A}"/>
              </a:ext>
            </a:extLst>
          </p:cNvPr>
          <p:cNvSpPr txBox="1"/>
          <p:nvPr/>
        </p:nvSpPr>
        <p:spPr>
          <a:xfrm>
            <a:off x="210666" y="290876"/>
            <a:ext cx="981686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Is. 53: 7-8</a:t>
            </a:r>
          </a:p>
          <a:p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Angustiado él, y afligido, no abrió su boca; como </a:t>
            </a:r>
            <a:r>
              <a:rPr lang="es-ES" sz="4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cordero fue llevado al matadero</a:t>
            </a:r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; y como oveja delante de sus trasquiladores, enmudeció, y no abrió su boca. 8 Por cárcel y por juicio fue quitado; y su generación, ¿quién la contará? Porque fue cortado de la tierra de los vivientes, y por la rebelión de mi pueblo fue herido.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1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20803-7577-06A3-44B8-7AE64F43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EC09F167-88BD-1D3D-9693-C4C9F763A1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EFA4AE-E804-B667-0C06-11883A3438DA}"/>
              </a:ext>
            </a:extLst>
          </p:cNvPr>
          <p:cNvSpPr txBox="1"/>
          <p:nvPr/>
        </p:nvSpPr>
        <p:spPr>
          <a:xfrm>
            <a:off x="271731" y="338083"/>
            <a:ext cx="981686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 Pe. 1: 18-19</a:t>
            </a:r>
          </a:p>
          <a:p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sabiendo que fuisteis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rescatados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de vuestra vana manera de vivir, la cual recibisteis de vuestros padres, no con cosas corruptibles, como oro o plata, 19 sino con la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sangre preciosa de Cristo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como de un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cordero sin mancha y sin contaminación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</a:t>
            </a:r>
            <a:endParaRPr lang="es-DO" sz="4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38BE-9CF4-B1B0-3A25-40F3A4F64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C3BD0C63-CC0B-648F-6863-BB622C7299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E68D51-E94F-E563-E690-D903B4B68367}"/>
              </a:ext>
            </a:extLst>
          </p:cNvPr>
          <p:cNvSpPr txBox="1"/>
          <p:nvPr/>
        </p:nvSpPr>
        <p:spPr>
          <a:xfrm>
            <a:off x="2165230" y="353532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B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E08064-F7B3-4DB9-85CF-F12BEECA5979}"/>
              </a:ext>
            </a:extLst>
          </p:cNvPr>
          <p:cNvSpPr txBox="1"/>
          <p:nvPr/>
        </p:nvSpPr>
        <p:spPr>
          <a:xfrm>
            <a:off x="4732118" y="4391"/>
            <a:ext cx="732382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>
                <a:solidFill>
                  <a:schemeClr val="bg1"/>
                </a:solidFill>
                <a:latin typeface="Bahnschrift SemiCondensed" panose="020B0502040204020203" pitchFamily="34" charset="0"/>
              </a:rPr>
              <a:t>Jesús fue el único ser humano cuya vida resultó aceptable a los ojos de un Dios santo. Todos los demás hemos pecado, y la manera pecaminosa en que vivimos representa falsamente la naturaleza y el carácter santo de nuestro Hacedor. Él es el Cordero sin mancha, la expresión más poderosa de la justicia y la gloria de Dios. Lección del martes.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13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3191C-2C4B-BE8A-8171-103A3C3F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D91B86E6-6C68-F161-D575-BF707D7F92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FECAC2D-B11F-A879-181C-48304D143534}"/>
              </a:ext>
            </a:extLst>
          </p:cNvPr>
          <p:cNvSpPr txBox="1"/>
          <p:nvPr/>
        </p:nvSpPr>
        <p:spPr>
          <a:xfrm>
            <a:off x="253042" y="1986118"/>
            <a:ext cx="4408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latin typeface="Bahnschrift SemiCondensed" panose="020B0502040204020203" pitchFamily="34" charset="0"/>
              </a:rPr>
              <a:t>¿Cómo podemos llenar de esplendor y gloria</a:t>
            </a:r>
          </a:p>
          <a:p>
            <a:pPr algn="ctr"/>
            <a:r>
              <a:rPr lang="es-ES" sz="4800" dirty="0">
                <a:latin typeface="Bahnschrift SemiCondensed" panose="020B0502040204020203" pitchFamily="34" charset="0"/>
              </a:rPr>
              <a:t> nuestras vidas?</a:t>
            </a:r>
            <a:endParaRPr lang="es-DO" sz="48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029BB7-DC78-4D0B-AAD8-E57CC125C988}"/>
              </a:ext>
            </a:extLst>
          </p:cNvPr>
          <p:cNvSpPr txBox="1"/>
          <p:nvPr/>
        </p:nvSpPr>
        <p:spPr>
          <a:xfrm>
            <a:off x="5477774" y="681487"/>
            <a:ext cx="65215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Teniendo la presencia de Cristo en nuestros corazones por medio del Espíritu Santo, así como la presencia de Jesús llenó de gloria el segundo templo.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F4D02F-77E0-8795-364C-A8A29FD27D15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457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FBF0E-D3A3-3D44-46D0-4C0DDC1C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2D8F5518-7993-6B31-4E6E-E65B6F542F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2A1ECE-1ECE-AD7A-8714-55912EFFF0F2}"/>
              </a:ext>
            </a:extLst>
          </p:cNvPr>
          <p:cNvSpPr txBox="1"/>
          <p:nvPr/>
        </p:nvSpPr>
        <p:spPr>
          <a:xfrm>
            <a:off x="223604" y="112294"/>
            <a:ext cx="981686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Hageo 2: 7-9</a:t>
            </a:r>
          </a:p>
          <a:p>
            <a:r>
              <a:rPr lang="es-ES" sz="4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y haré temblar a todas las naciones, y </a:t>
            </a:r>
            <a:r>
              <a:rPr lang="es-ES" sz="43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vendrá el Deseado de todas las naciones</a:t>
            </a:r>
            <a:r>
              <a:rPr lang="es-ES" sz="4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; y </a:t>
            </a:r>
            <a:r>
              <a:rPr lang="es-ES" sz="43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llenaré de gloria esta casa</a:t>
            </a:r>
            <a:r>
              <a:rPr lang="es-ES" sz="4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ha dicho Jehová de los ejércitos. 8 Mía es la plata, y mío es el oro, dice Jehová de los ejércitos. 9 </a:t>
            </a:r>
            <a:r>
              <a:rPr lang="es-ES" sz="43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La gloria postrera de esta casa será mayor que la primera</a:t>
            </a:r>
            <a:r>
              <a:rPr lang="es-ES" sz="4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ha dicho Jehová de los ejércitos; y daré paz en este lugar, dice Jehová de los ejércitos.</a:t>
            </a:r>
            <a:endParaRPr lang="es-DO" sz="4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95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707F5-6929-3B35-3037-200D278A2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AD9C9264-EF64-E4D1-E8E1-F13D9D2DFC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7332E2D-77BC-75E6-E70D-0B4AAB1F7186}"/>
              </a:ext>
            </a:extLst>
          </p:cNvPr>
          <p:cNvSpPr txBox="1"/>
          <p:nvPr/>
        </p:nvSpPr>
        <p:spPr>
          <a:xfrm>
            <a:off x="223604" y="112294"/>
            <a:ext cx="981686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Mt. 1: 23</a:t>
            </a:r>
          </a:p>
          <a:p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He aquí, una virgen concebirá y dará a luz un hijo, Y llamarás su nombre  Emanuel, que traducido es: </a:t>
            </a:r>
            <a:r>
              <a:rPr lang="es-ES" sz="6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Dios con nosotros</a:t>
            </a:r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66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87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01E6-F579-BAB8-4417-651150DC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5DD3B543-A31D-0EA9-A133-E70B3F949E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3C78DD6-F564-29EE-E14E-45ACEB920D53}"/>
              </a:ext>
            </a:extLst>
          </p:cNvPr>
          <p:cNvSpPr txBox="1"/>
          <p:nvPr/>
        </p:nvSpPr>
        <p:spPr>
          <a:xfrm>
            <a:off x="2165230" y="385616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F985375-C19D-888A-4E77-02851D0A190F}"/>
              </a:ext>
            </a:extLst>
          </p:cNvPr>
          <p:cNvSpPr txBox="1"/>
          <p:nvPr/>
        </p:nvSpPr>
        <p:spPr>
          <a:xfrm>
            <a:off x="4732118" y="117693"/>
            <a:ext cx="732382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solidFill>
                  <a:schemeClr val="bg1"/>
                </a:solidFill>
                <a:latin typeface="Bahnschrift SemiCondensed" panose="020B0502040204020203" pitchFamily="34" charset="0"/>
              </a:rPr>
              <a:t>Fue en el segundo Templo donde Jesús, la encarnación de Dios, apareció en persona, en carne y hueso. Dios mismo había salido de detrás del velo para convertirse en uno de nosotros y unirse a nosotros en este mundo arruinado por el pecado. En lugar de acercarnos a él, Dios se acercó personalmente a nosotros cuando descendió en la persona de Jesús y vino a nuestro encuentro.  Lección del miércoles.</a:t>
            </a:r>
            <a:endParaRPr lang="es-DO" sz="36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30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30E5C-F510-692E-F508-7D3BD62F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F2CE1096-771A-E6BC-A55F-CA3FA9EC76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CC3112-A60E-0447-652A-D71DF0A3CB6E}"/>
              </a:ext>
            </a:extLst>
          </p:cNvPr>
          <p:cNvSpPr txBox="1"/>
          <p:nvPr/>
        </p:nvSpPr>
        <p:spPr>
          <a:xfrm>
            <a:off x="349370" y="1942983"/>
            <a:ext cx="44080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latin typeface="Bahnschrift SemiCondensed" panose="020B0502040204020203" pitchFamily="34" charset="0"/>
              </a:rPr>
              <a:t>¿Cuál es el único camino por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 el que podemos entrar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en la presencia de Dios?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4FCA29-A439-AF59-8545-F50B992C23B6}"/>
              </a:ext>
            </a:extLst>
          </p:cNvPr>
          <p:cNvSpPr txBox="1"/>
          <p:nvPr/>
        </p:nvSpPr>
        <p:spPr>
          <a:xfrm>
            <a:off x="5477774" y="68148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Fe en Cristo y su sangre, fe en el Cordero inmolado, el único digno de recibir el poder, la gloria y la alabanza.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55C13C-CECC-2EC9-2327-1C5B76445C37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76025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3F7B-2841-4F7B-5126-98BCCDA7A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8874E465-37A4-E5BF-4B00-12086D4687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F93726E-0D6A-A5C0-45AE-88AEB62430DF}"/>
              </a:ext>
            </a:extLst>
          </p:cNvPr>
          <p:cNvSpPr txBox="1"/>
          <p:nvPr/>
        </p:nvSpPr>
        <p:spPr>
          <a:xfrm>
            <a:off x="271731" y="27407"/>
            <a:ext cx="981686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Ap. 5: 11-12</a:t>
            </a:r>
          </a:p>
          <a:p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Y miré, y oí la voz de muchos ángeles alrededor del trono, y de los seres vivientes, y de los ancianos; y su número era millones de millones, 12 que decían a gran voz: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El Cordero que fue inmolado es digno de tomar el poder, las riquezas, la sabiduría, la fortaleza, la honra, la gloria y la alabanza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4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38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8ADC9-DF9D-B44A-2E7C-71CD42A84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1E504053-2DE2-58D6-04DA-32F523D404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509F747-DFDA-E26C-0F12-0C6C96DCFF51}"/>
              </a:ext>
            </a:extLst>
          </p:cNvPr>
          <p:cNvSpPr txBox="1"/>
          <p:nvPr/>
        </p:nvSpPr>
        <p:spPr>
          <a:xfrm>
            <a:off x="2165230" y="385616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E494A1-22D1-954D-46F1-75481421FEFB}"/>
              </a:ext>
            </a:extLst>
          </p:cNvPr>
          <p:cNvSpPr txBox="1"/>
          <p:nvPr/>
        </p:nvSpPr>
        <p:spPr>
          <a:xfrm>
            <a:off x="4732118" y="257277"/>
            <a:ext cx="7323826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800">
                <a:solidFill>
                  <a:schemeClr val="bg1"/>
                </a:solidFill>
                <a:latin typeface="Bahnschrift SemiCondensed" panose="020B0502040204020203" pitchFamily="34" charset="0"/>
              </a:rPr>
              <a:t>La mayor revelación de cómo es el Padre se aprecia en la muerte de Jesús por nosotros en la Cruz. La Cruz, por lo tanto, debería mostrarnos dos cosas: que Dios nos ama al punto de sacrificarse por nosotros, y que nuestra condición como pecadores es tan grave y desesperada que solo mediante la Cruz podemos ser salvados. Lección del jueves.</a:t>
            </a:r>
            <a:endParaRPr lang="es-DO" sz="3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555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8F6EDB1B-A371-8E36-3B1A-EEA2AC4C76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D9ED52-BF1E-60A3-63C7-ADF37B46321A}"/>
              </a:ext>
            </a:extLst>
          </p:cNvPr>
          <p:cNvSpPr txBox="1"/>
          <p:nvPr/>
        </p:nvSpPr>
        <p:spPr>
          <a:xfrm>
            <a:off x="6757207" y="814476"/>
            <a:ext cx="499469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chemeClr val="tx2">
                    <a:lumMod val="10000"/>
                  </a:schemeClr>
                </a:solidFill>
                <a:latin typeface="Bahnschrift SemiCondensed" panose="020B0502040204020203" pitchFamily="34" charset="0"/>
              </a:rPr>
              <a:t>¿Quieres presentarte ante Cristo con un corazón arrepentido?</a:t>
            </a:r>
            <a:endParaRPr lang="es-DO" sz="6000" dirty="0">
              <a:solidFill>
                <a:schemeClr val="tx2">
                  <a:lumMod val="10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6101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966</Words>
  <Application>Microsoft Office PowerPoint</Application>
  <PresentationFormat>Widescreen</PresentationFormat>
  <Paragraphs>50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Aptos</vt:lpstr>
      <vt:lpstr>Aptos Display</vt:lpstr>
      <vt:lpstr>Arial</vt:lpstr>
      <vt:lpstr>Bahnschrift SemiCondensed</vt:lpstr>
      <vt:lpstr>Calibri</vt:lpstr>
      <vt:lpstr>Montserrat</vt:lpstr>
      <vt:lpstr>Poppins</vt:lpstr>
      <vt:lpstr>TAN Meringue</vt:lpstr>
      <vt:lpstr>Tema de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jose ferreira Neto</cp:lastModifiedBy>
  <cp:revision>9</cp:revision>
  <dcterms:created xsi:type="dcterms:W3CDTF">2025-03-29T02:32:59Z</dcterms:created>
  <dcterms:modified xsi:type="dcterms:W3CDTF">2025-05-03T16:33:29Z</dcterms:modified>
</cp:coreProperties>
</file>