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76" r:id="rId6"/>
    <p:sldId id="261" r:id="rId7"/>
    <p:sldId id="263" r:id="rId8"/>
    <p:sldId id="269" r:id="rId9"/>
    <p:sldId id="274" r:id="rId10"/>
    <p:sldId id="278" r:id="rId11"/>
    <p:sldId id="264" r:id="rId12"/>
    <p:sldId id="265" r:id="rId13"/>
    <p:sldId id="270" r:id="rId14"/>
    <p:sldId id="271" r:id="rId15"/>
    <p:sldId id="266" r:id="rId16"/>
    <p:sldId id="267" r:id="rId17"/>
    <p:sldId id="272" r:id="rId18"/>
    <p:sldId id="273" r:id="rId19"/>
    <p:sldId id="268" r:id="rId20"/>
    <p:sldId id="262" r:id="rId21"/>
  </p:sldIdLst>
  <p:sldSz cx="12192000" cy="6858000"/>
  <p:notesSz cx="6858000" cy="9144000"/>
  <p:photoAlbum/>
  <p:defaultTextStyle>
    <a:defPPr>
      <a:defRPr lang="es-D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9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F42E46-B9AD-CBFB-94A1-39EF5718C1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67A572B-0A61-68A3-58A6-4520137E40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13DA4A3-8C37-1D3F-0FC5-8C65F069E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25/4/2026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7035633-DA09-27FB-14B6-798D992F6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A9A432B-036A-D31A-789B-E0D186A9D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154689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8D4075-0097-7921-51FB-80208CC24D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8F4A17E-67C0-5B25-B7B6-1E9252C146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827787E-0227-D56E-0E19-E038C9B41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25/4/2026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30CDF15-BBFE-8AAC-53C3-E1C4DC398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E2E283E-41A5-EE21-899A-667765DDD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324525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B16907A-87D4-B23F-41C8-590D946511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42E8237-52AD-B70B-F488-16A31601BB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B2DFFEF-F9F7-BBDB-3710-5A405B8CF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25/4/2026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2C65F62-EA39-E35D-CB27-0C1268FA7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AD631C3-3164-F874-E77F-AA6E26C23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049401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60374A-80F9-0505-E564-733E9F1EB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0E9BBD5-5D9A-5418-1534-0E2941F958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108A9AA-25A9-0EB5-C96D-E4743A6C2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25/4/2026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DE75B7E-DF97-ED15-9D6D-D9023EEF7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158A6F9-D97B-A9A5-3175-F28759188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365273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BC7DFB-3DD7-A291-3C41-8F4196D7E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618D9BF-E12C-D68F-0D8A-D3D2D9A5B6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D071F57-600F-FEE8-D8C4-2E0A77EA6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25/4/2026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D67E230-44F6-28B7-B0D3-8FBD8D9E7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D808AB8-11B4-6E51-2A70-857323C6D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929054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605333-572D-54D7-E59C-E03B46B7D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0F36351-3CD8-B14A-449B-6DD432B476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AAE0710-66CF-D667-6AE2-28F5C1BC68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74DC4F3-865F-59B8-27BC-622FA0723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25/4/2026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AF64F38-F364-AB19-B58E-8CF009D9E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474A6FC-8FDB-DBF7-5121-C7E640888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095832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756019-8823-2AE3-81CF-82B2AD55E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57F1850-E434-3525-7192-FF48BFDE6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A368115-E53F-5975-237B-1D985B8675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6A274D4-BB1F-8A31-8A66-BF8B237052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410D8C6-FBD1-8006-7D23-931DFDC33D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5AD9676-5E66-CAF4-9897-B9C2A3AE8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25/4/2026</a:t>
            </a:fld>
            <a:endParaRPr lang="es-D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A9780EE-96B6-E498-097A-BA3B74BB7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ADDC799-0C61-D882-BF1E-0AD346F14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412292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4A7814-8ED1-7945-17B2-5E3453E5D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E0D4841-E930-79DB-BE36-D6AF88433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25/4/2026</a:t>
            </a:fld>
            <a:endParaRPr lang="es-D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6AF6E56-2983-58A6-BB69-3D79896FD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5A64611-5C9D-99FB-8C50-AD6CE7E12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228200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04B445C-B17A-81A5-D5AF-964D7D206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25/4/2026</a:t>
            </a:fld>
            <a:endParaRPr lang="es-D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5A20035-EE18-B962-C482-FAFB622DE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30FCDD8-0D95-5333-31BE-535DEAEB9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728695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29ACB3-CE0D-DCED-BFA0-D06801A2A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B391FF5-4B33-E438-F15A-F7332A2DF2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B110C6D-FAEE-6636-1B2E-39AABEE665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49C9C7A-E058-407F-CB2F-152D56E8D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25/4/2026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A612D67-113D-C770-C109-8F460E672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9108C48-EC02-0EE4-228E-F105CD59A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665543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7A49AC-43D3-9ED8-E8D4-9E6794AE5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5C700C8-F2EF-5592-F1FB-CA9407E677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D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EF487C3-75E5-4218-60E9-14F1D387CE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4FD8B3E-044C-6B4F-4448-5A686938E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25/4/2026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4E833A0-2488-EA3A-2CB8-5C8F47FDC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5BDD62D-466F-1BA6-6C8C-77FA1B2D2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677549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5D432DD-D652-906C-0029-40E0EEB670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07E8D70-7B93-D3CA-129B-C0ECB18A35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BBFC69-1EAB-ED61-C28E-C8B1D28BE9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AB916B-9F13-4833-B428-CC8FD1CB0C49}" type="datetimeFigureOut">
              <a:rPr lang="es-DO" smtClean="0"/>
              <a:t>25/4/2026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CF8AF63-A1D7-D265-DDAB-F15CABA870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97BD10C-11AA-4101-D775-56E695F69C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BCEECE-6518-457D-8CF3-338F17E52BEC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18704859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1">
            <a:extLst>
              <a:ext uri="{FF2B5EF4-FFF2-40B4-BE49-F238E27FC236}">
                <a16:creationId xmlns:a16="http://schemas.microsoft.com/office/drawing/2014/main" id="{469E72A3-3880-CFED-1221-EEF665D09A10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66FAE7CE-D226-77C4-3B28-2487FC5A4E5F}"/>
              </a:ext>
            </a:extLst>
          </p:cNvPr>
          <p:cNvSpPr txBox="1"/>
          <p:nvPr/>
        </p:nvSpPr>
        <p:spPr>
          <a:xfrm>
            <a:off x="0" y="906585"/>
            <a:ext cx="62913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>
                <a:solidFill>
                  <a:schemeClr val="accent6"/>
                </a:solidFill>
              </a:rPr>
              <a:t>CÓMO ESTUDIAR LA BIBLIA</a:t>
            </a:r>
            <a:endParaRPr lang="es-DO" sz="3600" dirty="0">
              <a:solidFill>
                <a:schemeClr val="accent6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1F589FD-B02B-31C9-584C-52113FF50EF8}"/>
              </a:ext>
            </a:extLst>
          </p:cNvPr>
          <p:cNvSpPr txBox="1"/>
          <p:nvPr/>
        </p:nvSpPr>
        <p:spPr>
          <a:xfrm>
            <a:off x="570522" y="2625970"/>
            <a:ext cx="498621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«Así será mi palabra que sale de mi boca, no volverá a mí vacía, antes hará lo que yo quiero, y prosperará en lo que le ordené» (Isa. 55: 11).</a:t>
            </a:r>
            <a:endParaRPr lang="es-DO" sz="32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7C89766-DBA1-E925-C8AF-337341930653}"/>
              </a:ext>
            </a:extLst>
          </p:cNvPr>
          <p:cNvSpPr txBox="1"/>
          <p:nvPr/>
        </p:nvSpPr>
        <p:spPr>
          <a:xfrm>
            <a:off x="687753" y="2165417"/>
            <a:ext cx="27744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accent2">
                    <a:lumMod val="75000"/>
                  </a:schemeClr>
                </a:solidFill>
                <a:latin typeface="Bahnschrift SemiCondensed" panose="020B0502040204020203" pitchFamily="34" charset="0"/>
              </a:rPr>
              <a:t>Versículo para memorizar</a:t>
            </a:r>
            <a:endParaRPr lang="es-DO" dirty="0">
              <a:solidFill>
                <a:schemeClr val="accent2">
                  <a:lumMod val="75000"/>
                </a:schemeClr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0B1109B-4551-6995-2813-538D3A9DCB8B}"/>
              </a:ext>
            </a:extLst>
          </p:cNvPr>
          <p:cNvSpPr txBox="1"/>
          <p:nvPr/>
        </p:nvSpPr>
        <p:spPr>
          <a:xfrm>
            <a:off x="687753" y="6185168"/>
            <a:ext cx="27744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accent2">
                    <a:lumMod val="75000"/>
                  </a:schemeClr>
                </a:solidFill>
              </a:rPr>
              <a:t>Sábado 2 de mayo 2026</a:t>
            </a:r>
            <a:endParaRPr lang="es-DO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71E7FBD4-FCB1-2096-D890-991DE7DB6F62}"/>
              </a:ext>
            </a:extLst>
          </p:cNvPr>
          <p:cNvSpPr txBox="1"/>
          <p:nvPr/>
        </p:nvSpPr>
        <p:spPr>
          <a:xfrm>
            <a:off x="8268675" y="6252530"/>
            <a:ext cx="2540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2000" dirty="0">
                <a:solidFill>
                  <a:schemeClr val="accent6"/>
                </a:solidFill>
              </a:rPr>
              <a:t>Lección 5</a:t>
            </a:r>
          </a:p>
        </p:txBody>
      </p:sp>
    </p:spTree>
    <p:extLst>
      <p:ext uri="{BB962C8B-B14F-4D97-AF65-F5344CB8AC3E}">
        <p14:creationId xmlns:p14="http://schemas.microsoft.com/office/powerpoint/2010/main" val="29881651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4C208A-D3D4-3FEC-4E15-510048A1B0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4904C55D-3E18-0859-783C-B5C1A1F85F9F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17F06E3F-D422-CC97-C618-0CACF15D4E1D}"/>
              </a:ext>
            </a:extLst>
          </p:cNvPr>
          <p:cNvSpPr txBox="1"/>
          <p:nvPr/>
        </p:nvSpPr>
        <p:spPr>
          <a:xfrm>
            <a:off x="3268980" y="171450"/>
            <a:ext cx="873252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Lucas 10: 39 Esta tenía una hermana que se llamaba María, la cual, </a:t>
            </a:r>
            <a:r>
              <a:rPr lang="es-ES" sz="66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sentándose a los pies de Jesús, oía su palabra</a:t>
            </a:r>
            <a:r>
              <a:rPr lang="es-ES" sz="6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</a:t>
            </a:r>
            <a:endParaRPr lang="es-DO" sz="66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D13EB6D-9416-A754-716B-098D0002A457}"/>
              </a:ext>
            </a:extLst>
          </p:cNvPr>
          <p:cNvSpPr txBox="1"/>
          <p:nvPr/>
        </p:nvSpPr>
        <p:spPr>
          <a:xfrm>
            <a:off x="685800" y="2335292"/>
            <a:ext cx="1897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>
                <a:solidFill>
                  <a:schemeClr val="bg1"/>
                </a:solidFill>
              </a:rPr>
              <a:t>Lucas 10: 39 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03173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70008F-9D1C-2AC7-BB35-062812ABDA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A307C9C4-B8D2-B2FF-A2D2-532BE2397AF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80A8681D-37F5-E11C-E547-4BF9B092EF0E}"/>
              </a:ext>
            </a:extLst>
          </p:cNvPr>
          <p:cNvSpPr txBox="1"/>
          <p:nvPr/>
        </p:nvSpPr>
        <p:spPr>
          <a:xfrm>
            <a:off x="3602892" y="70338"/>
            <a:ext cx="8378092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>
                <a:solidFill>
                  <a:schemeClr val="bg1"/>
                </a:solidFill>
              </a:rPr>
              <a:t>¿Hay algún lugar tranquilo en tu casa o al aire libre donde puedas encontrarte cada mañana con Dios y sentarte a los pies de Jesús para aprender de su Palabra? (Luc. 10: 39-42) Si desarrollas el hábito de ir diariamente a un lugar determinado para pasar tiempo con Dios, será más probable que regreses allí cada día. Recuerda que una relación duradera con Dios requiere una decisión diaria y que puedes empezar de nuevo hoy mismo. </a:t>
            </a:r>
            <a:endParaRPr lang="es-DO" sz="3600" dirty="0">
              <a:solidFill>
                <a:schemeClr val="bg1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81B76BF-40E7-4936-A2F3-4BBFFDB31DBB}"/>
              </a:ext>
            </a:extLst>
          </p:cNvPr>
          <p:cNvSpPr txBox="1"/>
          <p:nvPr/>
        </p:nvSpPr>
        <p:spPr>
          <a:xfrm>
            <a:off x="539261" y="2024185"/>
            <a:ext cx="27197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2400">
                <a:solidFill>
                  <a:schemeClr val="bg1"/>
                </a:solidFill>
                <a:latin typeface="Bahnschrift SemiCondensed" panose="020B0502040204020203" pitchFamily="34" charset="0"/>
              </a:rPr>
              <a:t>Lección del lunes.</a:t>
            </a:r>
            <a:endParaRPr lang="es-DO" sz="2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A69D5297-2C92-5071-6075-206078E35D6A}"/>
              </a:ext>
            </a:extLst>
          </p:cNvPr>
          <p:cNvSpPr txBox="1"/>
          <p:nvPr/>
        </p:nvSpPr>
        <p:spPr>
          <a:xfrm>
            <a:off x="1508760" y="971550"/>
            <a:ext cx="925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dirty="0">
                <a:solidFill>
                  <a:schemeClr val="accent6"/>
                </a:solidFill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32413037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DEA387-A80F-1A75-C609-9300431AA1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FF924D96-1C4A-7B1E-4BC7-63BBBB9E55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98A87017-1CF2-B2DD-449F-D89AC26AF30E}"/>
              </a:ext>
            </a:extLst>
          </p:cNvPr>
          <p:cNvSpPr txBox="1"/>
          <p:nvPr/>
        </p:nvSpPr>
        <p:spPr>
          <a:xfrm>
            <a:off x="4056185" y="2003234"/>
            <a:ext cx="281353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>
                <a:latin typeface="Bahnschrift SemiCondensed" panose="020B0502040204020203" pitchFamily="34" charset="0"/>
              </a:rPr>
              <a:t>¿Cómo se logra</a:t>
            </a:r>
          </a:p>
          <a:p>
            <a:pPr algn="ctr"/>
            <a:r>
              <a:rPr lang="es-ES" sz="4000">
                <a:latin typeface="Bahnschrift SemiCondensed" panose="020B0502040204020203" pitchFamily="34" charset="0"/>
              </a:rPr>
              <a:t> un estudio bíblico</a:t>
            </a:r>
          </a:p>
          <a:p>
            <a:pPr algn="ctr"/>
            <a:r>
              <a:rPr lang="es-ES" sz="4000">
                <a:latin typeface="Bahnschrift SemiCondensed" panose="020B0502040204020203" pitchFamily="34" charset="0"/>
              </a:rPr>
              <a:t> profundo?</a:t>
            </a:r>
            <a:endParaRPr lang="es-DO" sz="4000" dirty="0"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FBD6EE9-E08E-8675-3080-22FBCEF15BBA}"/>
              </a:ext>
            </a:extLst>
          </p:cNvPr>
          <p:cNvSpPr txBox="1"/>
          <p:nvPr/>
        </p:nvSpPr>
        <p:spPr>
          <a:xfrm>
            <a:off x="7862277" y="2364154"/>
            <a:ext cx="348566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>
                <a:solidFill>
                  <a:schemeClr val="bg1"/>
                </a:solidFill>
                <a:latin typeface="Bahnschrift SemiCondensed" panose="020B0502040204020203" pitchFamily="34" charset="0"/>
              </a:rPr>
              <a:t>Mediante la oración ferviente, la escritura de reflexiones y el compartir lo </a:t>
            </a:r>
          </a:p>
          <a:p>
            <a:pPr algn="ctr"/>
            <a:r>
              <a:rPr lang="es-ES" sz="3600">
                <a:solidFill>
                  <a:schemeClr val="bg1"/>
                </a:solidFill>
                <a:latin typeface="Bahnschrift SemiCondensed" panose="020B0502040204020203" pitchFamily="34" charset="0"/>
              </a:rPr>
              <a:t>aprendido.</a:t>
            </a:r>
            <a:endParaRPr lang="es-ES" sz="36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209B6E9E-83EF-ED6A-261D-88123BF4DAAD}"/>
              </a:ext>
            </a:extLst>
          </p:cNvPr>
          <p:cNvSpPr txBox="1"/>
          <p:nvPr/>
        </p:nvSpPr>
        <p:spPr>
          <a:xfrm>
            <a:off x="1359877" y="6488668"/>
            <a:ext cx="836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3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42788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89DD21-293E-4AAD-1243-B64DF18EDD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8FC260E9-CFBC-815B-C732-4E3EF4FA175F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3F6A183B-4332-C5E0-9C5B-B67B251B0108}"/>
              </a:ext>
            </a:extLst>
          </p:cNvPr>
          <p:cNvSpPr txBox="1"/>
          <p:nvPr/>
        </p:nvSpPr>
        <p:spPr>
          <a:xfrm>
            <a:off x="3268980" y="811798"/>
            <a:ext cx="873252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7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15 En tus </a:t>
            </a:r>
            <a:r>
              <a:rPr lang="es-ES" sz="72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preceptos</a:t>
            </a:r>
            <a:r>
              <a:rPr lang="es-ES" sz="7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[</a:t>
            </a:r>
            <a:r>
              <a:rPr lang="es-ES" sz="72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mandamientos</a:t>
            </a:r>
            <a:r>
              <a:rPr lang="es-ES" sz="7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]  medito    y pongo mis ojos en </a:t>
            </a:r>
            <a:r>
              <a:rPr lang="es-ES" sz="72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tus sendas</a:t>
            </a:r>
            <a:r>
              <a:rPr lang="es-ES" sz="7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</a:t>
            </a:r>
            <a:endParaRPr lang="es-DO" sz="72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1237D8E-8080-29C2-74A9-707DD18D2416}"/>
              </a:ext>
            </a:extLst>
          </p:cNvPr>
          <p:cNvSpPr txBox="1"/>
          <p:nvPr/>
        </p:nvSpPr>
        <p:spPr>
          <a:xfrm>
            <a:off x="685800" y="2335292"/>
            <a:ext cx="2183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>
                <a:solidFill>
                  <a:schemeClr val="bg1"/>
                </a:solidFill>
              </a:rPr>
              <a:t>Salmos 119: 15 NVI 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87959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63257C-C517-06F3-6D73-487C1F0296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7DC84AE4-A04C-806A-DCDC-E01237C83E7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0828F200-047F-45D3-BDF2-6813E77ED145}"/>
              </a:ext>
            </a:extLst>
          </p:cNvPr>
          <p:cNvSpPr txBox="1"/>
          <p:nvPr/>
        </p:nvSpPr>
        <p:spPr>
          <a:xfrm>
            <a:off x="3268980" y="171450"/>
            <a:ext cx="873252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4 Jehová el Señor me dio </a:t>
            </a:r>
            <a:r>
              <a:rPr lang="es-ES" sz="54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lengua de sabios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para saber </a:t>
            </a:r>
            <a:r>
              <a:rPr lang="es-ES" sz="54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hablar palabras al cansado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; despertará mañana tras mañana, </a:t>
            </a:r>
            <a:r>
              <a:rPr lang="es-ES" sz="54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despertará mi oído 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para que oiga </a:t>
            </a:r>
            <a:r>
              <a:rPr lang="es-ES" sz="54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como los sabios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</a:t>
            </a:r>
            <a:endParaRPr lang="es-DO" sz="5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DAB22A6-5FBE-5082-CD1F-D0BD0A414B38}"/>
              </a:ext>
            </a:extLst>
          </p:cNvPr>
          <p:cNvSpPr txBox="1"/>
          <p:nvPr/>
        </p:nvSpPr>
        <p:spPr>
          <a:xfrm>
            <a:off x="685800" y="2335292"/>
            <a:ext cx="1897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>
                <a:solidFill>
                  <a:schemeClr val="bg1"/>
                </a:solidFill>
              </a:rPr>
              <a:t>Isaías 50: 4 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60041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1A6D11-4916-6EE6-9CA0-EEFC47394B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27CD372B-2BB3-9C52-E03C-19AC24BD8114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F92ECC88-4D3B-84D2-5F8E-2609025698AD}"/>
              </a:ext>
            </a:extLst>
          </p:cNvPr>
          <p:cNvSpPr txBox="1"/>
          <p:nvPr/>
        </p:nvSpPr>
        <p:spPr>
          <a:xfrm>
            <a:off x="3602892" y="70338"/>
            <a:ext cx="8378092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400" dirty="0">
                <a:solidFill>
                  <a:schemeClr val="bg1"/>
                </a:solidFill>
              </a:rPr>
              <a:t>Algo que hará de tu estudio de la Biblia una experiencia vibrante es compartir con otros lo que has descubierto. Cuando explicamos lo que hemos aprendido, el proceso de sintetizar y compartir consolida nuestros pensamientos. Esto nos ayuda a retener el conocimiento. La doble bendición consiste en que, cuando compartimos con otros algo que hemos aprendido, la conversación espiritual resulta motivadora y enriquecedora para ambas partes. </a:t>
            </a:r>
            <a:endParaRPr lang="es-DO" sz="3400" dirty="0">
              <a:solidFill>
                <a:schemeClr val="bg1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3D90B9DF-65EF-E4F4-DF2A-297C8B7ABD86}"/>
              </a:ext>
            </a:extLst>
          </p:cNvPr>
          <p:cNvSpPr txBox="1"/>
          <p:nvPr/>
        </p:nvSpPr>
        <p:spPr>
          <a:xfrm>
            <a:off x="398584" y="2133600"/>
            <a:ext cx="30636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2400">
                <a:solidFill>
                  <a:schemeClr val="bg1"/>
                </a:solidFill>
                <a:latin typeface="Bahnschrift SemiCondensed" panose="020B0502040204020203" pitchFamily="34" charset="0"/>
              </a:rPr>
              <a:t>Lección del miércoles.</a:t>
            </a:r>
            <a:endParaRPr lang="es-DO" sz="2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16A6697-EEC2-C913-CB74-6651B99C9741}"/>
              </a:ext>
            </a:extLst>
          </p:cNvPr>
          <p:cNvSpPr txBox="1"/>
          <p:nvPr/>
        </p:nvSpPr>
        <p:spPr>
          <a:xfrm>
            <a:off x="1508760" y="971550"/>
            <a:ext cx="925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dirty="0">
                <a:solidFill>
                  <a:schemeClr val="accent6"/>
                </a:solidFill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7476064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E145AA-CB68-7B75-7244-D00E65564D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1F999A2E-75C5-6F7A-DCE4-859828A7B5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2BFD766A-2B73-B756-5F22-0249B27F1DD2}"/>
              </a:ext>
            </a:extLst>
          </p:cNvPr>
          <p:cNvSpPr txBox="1"/>
          <p:nvPr/>
        </p:nvSpPr>
        <p:spPr>
          <a:xfrm>
            <a:off x="4071816" y="2174647"/>
            <a:ext cx="281353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>
                <a:latin typeface="Bahnschrift SemiCondensed" panose="020B0502040204020203" pitchFamily="34" charset="0"/>
              </a:rPr>
              <a:t>¿Qué efecto </a:t>
            </a:r>
          </a:p>
          <a:p>
            <a:pPr algn="ctr"/>
            <a:r>
              <a:rPr lang="es-ES" sz="3600">
                <a:latin typeface="Bahnschrift SemiCondensed" panose="020B0502040204020203" pitchFamily="34" charset="0"/>
              </a:rPr>
              <a:t>transformador tiene </a:t>
            </a:r>
          </a:p>
          <a:p>
            <a:pPr algn="ctr"/>
            <a:r>
              <a:rPr lang="es-ES" sz="3600">
                <a:latin typeface="Bahnschrift SemiCondensed" panose="020B0502040204020203" pitchFamily="34" charset="0"/>
              </a:rPr>
              <a:t>la Palabra en el creyente?</a:t>
            </a:r>
            <a:endParaRPr lang="es-DO" sz="3600" dirty="0"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6C883FC-447D-A25D-7424-893AA443CC10}"/>
              </a:ext>
            </a:extLst>
          </p:cNvPr>
          <p:cNvSpPr txBox="1"/>
          <p:nvPr/>
        </p:nvSpPr>
        <p:spPr>
          <a:xfrm>
            <a:off x="7862277" y="2364154"/>
            <a:ext cx="348566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Otorga inteligencia espiritual, sana el espíritu y nos lleva a confiar en que las promesas divinas tendrán efecto en nuestras vidas.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8CE17DB7-1590-DEE4-F544-5BAAB9876286}"/>
              </a:ext>
            </a:extLst>
          </p:cNvPr>
          <p:cNvSpPr txBox="1"/>
          <p:nvPr/>
        </p:nvSpPr>
        <p:spPr>
          <a:xfrm>
            <a:off x="1359877" y="6488668"/>
            <a:ext cx="836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4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21608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AA16B8-EA04-3B15-6ADD-F15CC8D8C5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BF74627D-8274-29C6-5FC8-86CDD4145962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762BDFD1-B921-F215-4235-552FAD331360}"/>
              </a:ext>
            </a:extLst>
          </p:cNvPr>
          <p:cNvSpPr txBox="1"/>
          <p:nvPr/>
        </p:nvSpPr>
        <p:spPr>
          <a:xfrm>
            <a:off x="3268980" y="171450"/>
            <a:ext cx="873252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10 Porque como desciende de los cielos la lluvia y la nieve, y no vuelve allá, sino que riega la tierra, y la hace germinar y producir, y da semilla al que siembra, y pan al que come, 11 así será </a:t>
            </a:r>
            <a:r>
              <a:rPr lang="es-ES" sz="44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mi palabra </a:t>
            </a:r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que sale de mi boca; </a:t>
            </a:r>
            <a:r>
              <a:rPr lang="es-ES" sz="44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no volverá a mí vacía</a:t>
            </a:r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sino que </a:t>
            </a:r>
            <a:r>
              <a:rPr lang="es-ES" sz="44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hará lo que yo quiero</a:t>
            </a:r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y </a:t>
            </a:r>
            <a:r>
              <a:rPr lang="es-ES" sz="44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será prosperada</a:t>
            </a:r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en aquello para que la envié.</a:t>
            </a:r>
            <a:endParaRPr lang="es-DO" sz="4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7A880A1-579E-F05D-738D-845882E665F0}"/>
              </a:ext>
            </a:extLst>
          </p:cNvPr>
          <p:cNvSpPr txBox="1"/>
          <p:nvPr/>
        </p:nvSpPr>
        <p:spPr>
          <a:xfrm>
            <a:off x="685800" y="2335292"/>
            <a:ext cx="1897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>
                <a:solidFill>
                  <a:schemeClr val="bg1"/>
                </a:solidFill>
              </a:rPr>
              <a:t>Isaías 55: 10-11 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64134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AE6618-A625-3B7F-82C0-9A6A54CF80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30C99605-7A69-A414-7286-53EA17390864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F215E5E7-C431-1103-AFDA-5BC2D7239A6A}"/>
              </a:ext>
            </a:extLst>
          </p:cNvPr>
          <p:cNvSpPr txBox="1"/>
          <p:nvPr/>
        </p:nvSpPr>
        <p:spPr>
          <a:xfrm>
            <a:off x="3314700" y="1188720"/>
            <a:ext cx="873252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104 De tus mandamientos he adquirido </a:t>
            </a:r>
            <a:r>
              <a:rPr lang="es-ES" sz="60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inteligencia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; Por tanto, he </a:t>
            </a:r>
            <a:r>
              <a:rPr lang="es-ES" sz="60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aborrecido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todo </a:t>
            </a:r>
            <a:r>
              <a:rPr lang="es-ES" sz="60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camino de mentira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</a:t>
            </a:r>
            <a:endParaRPr lang="es-DO" sz="60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ECD7652-1060-B23B-5D52-44E9C5C26744}"/>
              </a:ext>
            </a:extLst>
          </p:cNvPr>
          <p:cNvSpPr txBox="1"/>
          <p:nvPr/>
        </p:nvSpPr>
        <p:spPr>
          <a:xfrm>
            <a:off x="685800" y="2335292"/>
            <a:ext cx="21374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>
                <a:solidFill>
                  <a:schemeClr val="bg1"/>
                </a:solidFill>
              </a:rPr>
              <a:t>Salmos 119: 104 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5032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903DBA-BD8F-843F-E0F6-FFE253C9B0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C3F5C379-C9D1-E741-DDC6-3DB2A7AEA730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ADAA86B4-B3A3-47AF-EB53-D0088D91BE78}"/>
              </a:ext>
            </a:extLst>
          </p:cNvPr>
          <p:cNvSpPr txBox="1"/>
          <p:nvPr/>
        </p:nvSpPr>
        <p:spPr>
          <a:xfrm>
            <a:off x="3602892" y="70338"/>
            <a:ext cx="8378092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200" dirty="0">
                <a:solidFill>
                  <a:schemeClr val="bg1"/>
                </a:solidFill>
              </a:rPr>
              <a:t>La Palabra viva y poderosa de Dios llega directamente a nuestro corazón y nos desafía a crecer en Cristo solo en la medida en que dedicamos tiempo y esfuerzo a profundizar en ella con una actitud sumisa y humilde, y con la disposición a poner en práctica lo que enseña. </a:t>
            </a:r>
            <a:endParaRPr lang="es-DO" sz="4200" dirty="0">
              <a:solidFill>
                <a:schemeClr val="bg1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56B2C00-CA8E-9DB3-D52B-1CB13097288F}"/>
              </a:ext>
            </a:extLst>
          </p:cNvPr>
          <p:cNvSpPr txBox="1"/>
          <p:nvPr/>
        </p:nvSpPr>
        <p:spPr>
          <a:xfrm>
            <a:off x="398584" y="2133600"/>
            <a:ext cx="30636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2400">
                <a:solidFill>
                  <a:schemeClr val="bg1"/>
                </a:solidFill>
                <a:latin typeface="Bahnschrift SemiCondensed" panose="020B0502040204020203" pitchFamily="34" charset="0"/>
              </a:rPr>
              <a:t>Lección del jueves.</a:t>
            </a:r>
            <a:endParaRPr lang="es-DO" sz="2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78C59D7-3CA7-DF2C-A04F-1E2EBC44B9B1}"/>
              </a:ext>
            </a:extLst>
          </p:cNvPr>
          <p:cNvSpPr txBox="1"/>
          <p:nvPr/>
        </p:nvSpPr>
        <p:spPr>
          <a:xfrm>
            <a:off x="1508760" y="971550"/>
            <a:ext cx="925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dirty="0">
                <a:solidFill>
                  <a:schemeClr val="accent6"/>
                </a:solidFill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1198329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2">
            <a:extLst>
              <a:ext uri="{FF2B5EF4-FFF2-40B4-BE49-F238E27FC236}">
                <a16:creationId xmlns:a16="http://schemas.microsoft.com/office/drawing/2014/main" id="{6E21A2CC-F234-E85D-74D7-122BB33B816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6CDD4CA8-4B9A-8A57-1953-78901D8BFC64}"/>
              </a:ext>
            </a:extLst>
          </p:cNvPr>
          <p:cNvSpPr txBox="1"/>
          <p:nvPr/>
        </p:nvSpPr>
        <p:spPr>
          <a:xfrm>
            <a:off x="74343" y="3360616"/>
            <a:ext cx="595131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>
                <a:solidFill>
                  <a:schemeClr val="accent2">
                    <a:lumMod val="75000"/>
                  </a:schemeClr>
                </a:solidFill>
                <a:latin typeface="Bahnschrift SemiCondensed" panose="020B0502040204020203" pitchFamily="34" charset="0"/>
              </a:rPr>
              <a:t>Palabra viva y poderosa</a:t>
            </a:r>
            <a:endParaRPr lang="es-DO" sz="4400" dirty="0">
              <a:solidFill>
                <a:schemeClr val="accent2">
                  <a:lumMod val="75000"/>
                </a:schemeClr>
              </a:solidFill>
              <a:latin typeface="Bahnschrift Semi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722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6">
            <a:extLst>
              <a:ext uri="{FF2B5EF4-FFF2-40B4-BE49-F238E27FC236}">
                <a16:creationId xmlns:a16="http://schemas.microsoft.com/office/drawing/2014/main" id="{5C342321-F5B9-A440-0B1F-D6279A14EF7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DB39ADA3-B514-7863-F001-C07333D9EBFA}"/>
              </a:ext>
            </a:extLst>
          </p:cNvPr>
          <p:cNvSpPr txBox="1"/>
          <p:nvPr/>
        </p:nvSpPr>
        <p:spPr>
          <a:xfrm>
            <a:off x="328245" y="2000738"/>
            <a:ext cx="5331575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400" dirty="0">
                <a:latin typeface="Bahnschrift SemiCondensed" panose="020B0502040204020203" pitchFamily="34" charset="0"/>
              </a:rPr>
              <a:t>¿Quieres dedicar tiempo a estudiar la Biblia y a compartir lo aprendido?</a:t>
            </a:r>
            <a:endParaRPr lang="es-DO" sz="4400" dirty="0">
              <a:latin typeface="Bahnschrift Semi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2803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E42267BE-D8EE-D8B3-06AB-CCB0CDE99B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90EE4FCF-161B-C1F2-0BAA-67DD397B1420}"/>
              </a:ext>
            </a:extLst>
          </p:cNvPr>
          <p:cNvSpPr txBox="1"/>
          <p:nvPr/>
        </p:nvSpPr>
        <p:spPr>
          <a:xfrm>
            <a:off x="4056185" y="2151727"/>
            <a:ext cx="281353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>
                <a:latin typeface="Bahnschrift SemiCondensed" panose="020B0502040204020203" pitchFamily="34" charset="0"/>
              </a:rPr>
              <a:t>¿Por qué dedicar </a:t>
            </a:r>
          </a:p>
          <a:p>
            <a:pPr algn="ctr"/>
            <a:r>
              <a:rPr lang="es-ES" sz="3200">
                <a:latin typeface="Bahnschrift SemiCondensed" panose="020B0502040204020203" pitchFamily="34" charset="0"/>
              </a:rPr>
              <a:t>tiempo exclusivo</a:t>
            </a:r>
          </a:p>
          <a:p>
            <a:pPr algn="ctr"/>
            <a:r>
              <a:rPr lang="es-ES" sz="3200">
                <a:latin typeface="Bahnschrift SemiCondensed" panose="020B0502040204020203" pitchFamily="34" charset="0"/>
              </a:rPr>
              <a:t> a la Biblia?</a:t>
            </a:r>
            <a:endParaRPr lang="es-DO" sz="3200" dirty="0"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2558525-0552-C570-EB17-26E6D5CF0390}"/>
              </a:ext>
            </a:extLst>
          </p:cNvPr>
          <p:cNvSpPr txBox="1"/>
          <p:nvPr/>
        </p:nvSpPr>
        <p:spPr>
          <a:xfrm>
            <a:off x="7862277" y="2364154"/>
            <a:ext cx="348566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Para permanecer en Cristo y permitir</a:t>
            </a:r>
          </a:p>
          <a:p>
            <a:pPr algn="ctr"/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que su Palabra nutra una fe fructífera.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8F672A77-BACE-D002-9B77-5C3E6EFFB17E}"/>
              </a:ext>
            </a:extLst>
          </p:cNvPr>
          <p:cNvSpPr txBox="1"/>
          <p:nvPr/>
        </p:nvSpPr>
        <p:spPr>
          <a:xfrm>
            <a:off x="1359877" y="6488668"/>
            <a:ext cx="836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1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2272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6FB105E7-6AF0-ACFE-E530-126D1A20A48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3D0CA9DA-7641-0DFE-DE58-5B6A4EC782BE}"/>
              </a:ext>
            </a:extLst>
          </p:cNvPr>
          <p:cNvSpPr txBox="1"/>
          <p:nvPr/>
        </p:nvSpPr>
        <p:spPr>
          <a:xfrm>
            <a:off x="3360420" y="937260"/>
            <a:ext cx="873252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13 y </a:t>
            </a:r>
            <a:r>
              <a:rPr lang="es-ES" sz="66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me buscaréis </a:t>
            </a:r>
            <a:r>
              <a:rPr lang="es-ES" sz="6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y </a:t>
            </a:r>
            <a:r>
              <a:rPr lang="es-ES" sz="66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me hallaréis</a:t>
            </a:r>
            <a:r>
              <a:rPr lang="es-ES" sz="6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porque me buscaréis </a:t>
            </a:r>
            <a:r>
              <a:rPr lang="es-ES" sz="66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de todo vuestro corazón</a:t>
            </a:r>
            <a:r>
              <a:rPr lang="es-ES" sz="6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</a:t>
            </a:r>
            <a:endParaRPr lang="es-DO" sz="66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87C6BAB-3A28-5DC2-6E06-0D7498BB6045}"/>
              </a:ext>
            </a:extLst>
          </p:cNvPr>
          <p:cNvSpPr txBox="1"/>
          <p:nvPr/>
        </p:nvSpPr>
        <p:spPr>
          <a:xfrm>
            <a:off x="685800" y="2335292"/>
            <a:ext cx="1897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>
                <a:solidFill>
                  <a:schemeClr val="bg1"/>
                </a:solidFill>
              </a:rPr>
              <a:t>Jer. 29: 13 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1889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21EF7D-EA00-C2B0-6FB6-953223C889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6A2CC02A-8814-B2FB-E71D-17BCEE0200F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32BBA16F-BADE-5FBA-36E4-14857C017842}"/>
              </a:ext>
            </a:extLst>
          </p:cNvPr>
          <p:cNvSpPr txBox="1"/>
          <p:nvPr/>
        </p:nvSpPr>
        <p:spPr>
          <a:xfrm>
            <a:off x="3268980" y="171450"/>
            <a:ext cx="873252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11 Y estos eran más nobles que los que estaban en Tesalónica, pues </a:t>
            </a:r>
            <a:r>
              <a:rPr lang="es-ES" sz="60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recibieron la palabra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con toda solicitud, </a:t>
            </a:r>
            <a:r>
              <a:rPr lang="es-ES" sz="60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escudriñando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cada día las </a:t>
            </a:r>
            <a:r>
              <a:rPr lang="es-ES" sz="60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Escrituras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para ver si estas cosas eran así.</a:t>
            </a:r>
            <a:endParaRPr lang="es-DO" sz="60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D658B5A-30CB-41E9-D32A-3D08B763D982}"/>
              </a:ext>
            </a:extLst>
          </p:cNvPr>
          <p:cNvSpPr txBox="1"/>
          <p:nvPr/>
        </p:nvSpPr>
        <p:spPr>
          <a:xfrm>
            <a:off x="685800" y="2335292"/>
            <a:ext cx="1897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>
                <a:solidFill>
                  <a:schemeClr val="bg1"/>
                </a:solidFill>
              </a:rPr>
              <a:t>Hechos 17: 11 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2769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41811F25-69DC-F633-4A68-F0D0F6486FB6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3CFC65EA-F9C1-59EE-4AEC-09EF7D7BADD4}"/>
              </a:ext>
            </a:extLst>
          </p:cNvPr>
          <p:cNvSpPr txBox="1"/>
          <p:nvPr/>
        </p:nvSpPr>
        <p:spPr>
          <a:xfrm>
            <a:off x="3618523" y="265723"/>
            <a:ext cx="83780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dirty="0">
                <a:solidFill>
                  <a:schemeClr val="bg1"/>
                </a:solidFill>
              </a:rPr>
              <a:t>Dios nos dio su inspirada y preciosa Palabra para que conociéramos más acerca de él y de nosotros mismos. Cuando dedicamos tiempo a contemplar el indescriptible y hermoso carácter de Dios, y las maneras en las que ha interactuado con la humanidad a lo largo de la historia, solo podemos amarlo más. </a:t>
            </a:r>
            <a:endParaRPr lang="es-DO" sz="4000" dirty="0">
              <a:solidFill>
                <a:schemeClr val="bg1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721FF07-52A1-CD1A-2449-A0D0EF653FB8}"/>
              </a:ext>
            </a:extLst>
          </p:cNvPr>
          <p:cNvSpPr txBox="1"/>
          <p:nvPr/>
        </p:nvSpPr>
        <p:spPr>
          <a:xfrm>
            <a:off x="343876" y="2081599"/>
            <a:ext cx="30792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2400">
                <a:solidFill>
                  <a:schemeClr val="bg1"/>
                </a:solidFill>
                <a:latin typeface="Bahnschrift SemiCondensed" panose="020B0502040204020203" pitchFamily="34" charset="0"/>
              </a:rPr>
              <a:t>Lección del domingo.</a:t>
            </a:r>
            <a:endParaRPr lang="es-DO" sz="2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B5B72CE6-2DC3-E8D4-7DB5-9F5B78F730DA}"/>
              </a:ext>
            </a:extLst>
          </p:cNvPr>
          <p:cNvSpPr txBox="1"/>
          <p:nvPr/>
        </p:nvSpPr>
        <p:spPr>
          <a:xfrm>
            <a:off x="1508760" y="971550"/>
            <a:ext cx="925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dirty="0">
                <a:solidFill>
                  <a:schemeClr val="accent6"/>
                </a:solidFill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8851887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44CCBF-8B86-9D58-6F05-3951A88EBC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E5947D78-6E22-DA3C-4F36-530B69E43C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EB9DDF4F-3888-6830-7090-0ED5A6E733B1}"/>
              </a:ext>
            </a:extLst>
          </p:cNvPr>
          <p:cNvSpPr txBox="1"/>
          <p:nvPr/>
        </p:nvSpPr>
        <p:spPr>
          <a:xfrm>
            <a:off x="4056185" y="1909450"/>
            <a:ext cx="281353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>
                <a:latin typeface="Bahnschrift SemiCondensed" panose="020B0502040204020203" pitchFamily="34" charset="0"/>
              </a:rPr>
              <a:t>¿Qué importancia</a:t>
            </a:r>
          </a:p>
          <a:p>
            <a:pPr algn="ctr"/>
            <a:r>
              <a:rPr lang="es-ES" sz="3600">
                <a:latin typeface="Bahnschrift SemiCondensed" panose="020B0502040204020203" pitchFamily="34" charset="0"/>
              </a:rPr>
              <a:t> tiene un buen lugar </a:t>
            </a:r>
          </a:p>
          <a:p>
            <a:pPr algn="ctr"/>
            <a:r>
              <a:rPr lang="es-ES" sz="3600">
                <a:latin typeface="Bahnschrift SemiCondensed" panose="020B0502040204020203" pitchFamily="34" charset="0"/>
              </a:rPr>
              <a:t>de estudio y oración?</a:t>
            </a:r>
            <a:endParaRPr lang="es-DO" sz="3600" dirty="0"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7DCDDCE-42F9-C027-30EA-76117C3BF881}"/>
              </a:ext>
            </a:extLst>
          </p:cNvPr>
          <p:cNvSpPr txBox="1"/>
          <p:nvPr/>
        </p:nvSpPr>
        <p:spPr>
          <a:xfrm>
            <a:off x="7862277" y="2364154"/>
            <a:ext cx="348566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Facilita el hábito de buscar a Dios sin distracciones, siguiendo el ejemplo de Jesús.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49343E55-E98B-EEC7-0654-097AF8FEB3F1}"/>
              </a:ext>
            </a:extLst>
          </p:cNvPr>
          <p:cNvSpPr txBox="1"/>
          <p:nvPr/>
        </p:nvSpPr>
        <p:spPr>
          <a:xfrm>
            <a:off x="1359877" y="6488668"/>
            <a:ext cx="836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2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31667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33EE6F-7A11-43CE-0BC6-12E9F15010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7B5DE272-3640-64C5-30E4-4C520DD5988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FA013757-7F45-2ABA-835C-F3DEED728FDC}"/>
              </a:ext>
            </a:extLst>
          </p:cNvPr>
          <p:cNvSpPr txBox="1"/>
          <p:nvPr/>
        </p:nvSpPr>
        <p:spPr>
          <a:xfrm>
            <a:off x="3268980" y="171450"/>
            <a:ext cx="873252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7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8 Mi corazón ha dicho de ti: </a:t>
            </a:r>
            <a:r>
              <a:rPr lang="es-ES" sz="72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Buscad mi rostro</a:t>
            </a:r>
            <a:r>
              <a:rPr lang="es-ES" sz="7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 Tu rostro </a:t>
            </a:r>
            <a:r>
              <a:rPr lang="es-ES" sz="72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buscaré</a:t>
            </a:r>
            <a:r>
              <a:rPr lang="es-ES" sz="7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oh Jehová;</a:t>
            </a:r>
            <a:endParaRPr lang="es-DO" sz="72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E4D7CD80-A49A-1551-476E-C256BF62289A}"/>
              </a:ext>
            </a:extLst>
          </p:cNvPr>
          <p:cNvSpPr txBox="1"/>
          <p:nvPr/>
        </p:nvSpPr>
        <p:spPr>
          <a:xfrm>
            <a:off x="685800" y="2335292"/>
            <a:ext cx="1897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>
                <a:solidFill>
                  <a:schemeClr val="bg1"/>
                </a:solidFill>
              </a:rPr>
              <a:t>Salmos 27: 8 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9673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0AC77E-7452-EC68-BBE4-A09ACE7F13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E0430B3F-73D7-6AE2-5268-D7DAF13EB499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5899B8FD-2C9C-9622-5E48-19ABDE79C936}"/>
              </a:ext>
            </a:extLst>
          </p:cNvPr>
          <p:cNvSpPr txBox="1"/>
          <p:nvPr/>
        </p:nvSpPr>
        <p:spPr>
          <a:xfrm>
            <a:off x="3268980" y="171450"/>
            <a:ext cx="873252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35 Levantándose </a:t>
            </a:r>
            <a:r>
              <a:rPr lang="es-ES" sz="66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muy de mañana</a:t>
            </a:r>
            <a:r>
              <a:rPr lang="es-ES" sz="6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siendo aún muy oscuro, salió y </a:t>
            </a:r>
            <a:r>
              <a:rPr lang="es-ES" sz="66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se fue a un lugar desierto</a:t>
            </a:r>
            <a:r>
              <a:rPr lang="es-ES" sz="6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y allí </a:t>
            </a:r>
            <a:r>
              <a:rPr lang="es-ES" sz="66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oraba</a:t>
            </a:r>
            <a:r>
              <a:rPr lang="es-ES" sz="6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</a:t>
            </a:r>
            <a:endParaRPr lang="es-DO" sz="66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9411FF8-E950-D938-4376-A74DF0905A9B}"/>
              </a:ext>
            </a:extLst>
          </p:cNvPr>
          <p:cNvSpPr txBox="1"/>
          <p:nvPr/>
        </p:nvSpPr>
        <p:spPr>
          <a:xfrm>
            <a:off x="685800" y="2335292"/>
            <a:ext cx="1897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>
                <a:solidFill>
                  <a:schemeClr val="bg1"/>
                </a:solidFill>
              </a:rPr>
              <a:t>Marcos 1: 35 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6624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779</Words>
  <Application>Microsoft Office PowerPoint</Application>
  <PresentationFormat>Widescreen</PresentationFormat>
  <Paragraphs>59</Paragraphs>
  <Slides>20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5" baseType="lpstr">
      <vt:lpstr>Aptos</vt:lpstr>
      <vt:lpstr>Aptos Display</vt:lpstr>
      <vt:lpstr>Arial</vt:lpstr>
      <vt:lpstr>Bahnschrift SemiCondensed</vt:lpstr>
      <vt:lpstr>Tema de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jose ferreira Neto</cp:lastModifiedBy>
  <cp:revision>9</cp:revision>
  <dcterms:created xsi:type="dcterms:W3CDTF">2026-03-28T01:41:21Z</dcterms:created>
  <dcterms:modified xsi:type="dcterms:W3CDTF">2026-04-25T18:37:22Z</dcterms:modified>
</cp:coreProperties>
</file>