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s-ES" sz="2000" b="1" dirty="0">
              <a:solidFill>
                <a:schemeClr val="tx2">
                  <a:lumMod val="50000"/>
                </a:schemeClr>
              </a:solidFill>
            </a:rPr>
            <a:t>Cómo estudiar la Biblia:</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es-ES" sz="2000" b="1" dirty="0">
              <a:effectLst>
                <a:outerShdw blurRad="38100" dist="38100" dir="2700000" algn="tl">
                  <a:srgbClr val="000000"/>
                </a:outerShdw>
              </a:effectLst>
            </a:rPr>
            <a:t>El tiempo</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es-ES" sz="2000" b="1" dirty="0">
              <a:effectLst>
                <a:outerShdw blurRad="38100" dist="38100" dir="2700000" algn="tl">
                  <a:srgbClr val="000000"/>
                </a:outerShdw>
              </a:effectLst>
            </a:rPr>
            <a:t>El lugar</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es-ES" sz="2000" b="1" dirty="0">
              <a:effectLst>
                <a:outerShdw blurRad="38100" dist="38100" dir="2700000" algn="tl">
                  <a:srgbClr val="000000"/>
                </a:outerShdw>
              </a:effectLst>
            </a:rPr>
            <a:t>La técnica</a:t>
          </a:r>
          <a:endParaRPr lang="es-ES" sz="200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s-ES" sz="2000" b="1" dirty="0">
              <a:solidFill>
                <a:schemeClr val="accent2">
                  <a:lumMod val="50000"/>
                </a:schemeClr>
              </a:solidFill>
            </a:rPr>
            <a:t>Beneficios del estudio de la Biblia:</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es-ES" sz="2000" b="1" dirty="0">
              <a:effectLst>
                <a:outerShdw blurRad="38100" dist="38100" dir="2700000" algn="tl">
                  <a:srgbClr val="000000"/>
                </a:outerShdw>
              </a:effectLst>
            </a:rPr>
            <a:t>El beneficio de compartirla</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es-ES" sz="2000" b="1" dirty="0">
              <a:effectLst>
                <a:outerShdw blurRad="38100" dist="38100" dir="2700000" algn="tl">
                  <a:srgbClr val="000000"/>
                </a:outerShdw>
              </a:effectLst>
            </a:rPr>
            <a:t>El beneficio de comerla</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es-ES" sz="2000" b="1" dirty="0">
              <a:effectLst>
                <a:outerShdw blurRad="38100" dist="38100" dir="2700000" algn="tl">
                  <a:srgbClr val="000000"/>
                </a:outerShdw>
              </a:effectLst>
            </a:rPr>
            <a:t>Un estudio profundo de la Biblia se compone de cuatro secciones</a:t>
          </a: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Orar</a:t>
          </a: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es-ES" sz="2000" b="1" dirty="0">
              <a:effectLst>
                <a:outerShdw blurRad="38100" dist="38100" dir="2700000" algn="tl">
                  <a:srgbClr val="000000"/>
                </a:outerShdw>
              </a:effectLst>
            </a:rPr>
            <a:t>Leer y comprender [técnica propuesta]</a:t>
          </a: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es-ES" sz="2000" b="1" dirty="0">
              <a:effectLst>
                <a:outerShdw blurRad="38100" dist="38100" dir="2700000" algn="tl">
                  <a:srgbClr val="000000"/>
                </a:outerShdw>
              </a:effectLst>
            </a:rPr>
            <a:t>Orar</a:t>
          </a: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es-ES" sz="2000" b="1" dirty="0">
              <a:effectLst>
                <a:outerShdw blurRad="38100" dist="38100" dir="2700000" algn="tl">
                  <a:srgbClr val="000000"/>
                </a:outerShdw>
              </a:effectLst>
            </a:rPr>
            <a:t>Compartir</a:t>
          </a: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es-ES" sz="2000" b="1" dirty="0">
              <a:effectLst/>
            </a:rPr>
            <a:t>Invita al Espíritu Santo para que sea tu guía en el estudio</a:t>
          </a: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dirty="0">
              <a:effectLst/>
            </a:rPr>
            <a:t>Elige un versículo o un pasaje de la Biblia</a:t>
          </a: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es-ES" sz="2000" b="1">
              <a:effectLst/>
            </a:rPr>
            <a:t>Él tocará tu corazón y tu mente para que entiendas lo que leas</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solidFill>
                <a:prstClr val="black"/>
              </a:solidFill>
              <a:effectLst/>
              <a:latin typeface="Aptos" panose="02110004020202020204"/>
              <a:ea typeface="+mn-ea"/>
              <a:cs typeface="+mn-cs"/>
            </a:rPr>
            <a:t>Escríbelo</a:t>
          </a:r>
          <a:r>
            <a:rPr lang="es-ES" sz="2000" b="1" kern="1200" dirty="0">
              <a:effectLst/>
            </a:rPr>
            <a:t> para ayudarte a grabarlo en la mente</a:t>
          </a: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solidFill>
                <a:schemeClr val="bg1"/>
              </a:solidFill>
              <a:effectLst>
                <a:outerShdw blurRad="38100" dist="38100" dir="2700000" algn="tl">
                  <a:srgbClr val="000000"/>
                </a:outerShdw>
              </a:effectLst>
              <a:latin typeface="Aptos" panose="02110004020202020204"/>
              <a:ea typeface="+mn-ea"/>
              <a:cs typeface="+mn-cs"/>
            </a:rPr>
            <a:t>Subraya</a:t>
          </a:r>
          <a:r>
            <a:rPr lang="es-ES" sz="2000" b="1" kern="1200" dirty="0">
              <a:solidFill>
                <a:schemeClr val="bg1"/>
              </a:solidFill>
              <a:effectLst>
                <a:outerShdw blurRad="38100" dist="38100" dir="2700000" algn="tl">
                  <a:srgbClr val="000000"/>
                </a:outerShdw>
              </a:effectLst>
            </a:rPr>
            <a:t> las ideas clave</a:t>
          </a: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dirty="0">
              <a:solidFill>
                <a:schemeClr val="bg1"/>
              </a:solidFill>
              <a:effectLst>
                <a:outerShdw blurRad="38100" dist="38100" dir="2700000" algn="tl">
                  <a:srgbClr val="000000"/>
                </a:outerShdw>
              </a:effectLst>
            </a:rPr>
            <a:t>Escribe los pensamientos que te inspiran esas ideas clave</a:t>
          </a: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effectLst/>
            </a:rPr>
            <a:t>Pide a Dios que te ayude a </a:t>
          </a:r>
          <a:r>
            <a:rPr lang="es-ES" sz="2000" b="1" kern="1200" dirty="0">
              <a:solidFill>
                <a:prstClr val="black"/>
              </a:solidFill>
              <a:effectLst/>
              <a:latin typeface="Aptos" panose="02110004020202020204"/>
              <a:ea typeface="+mn-ea"/>
              <a:cs typeface="+mn-cs"/>
            </a:rPr>
            <a:t>aplicar</a:t>
          </a:r>
          <a:r>
            <a:rPr lang="es-ES" sz="2000" b="1" kern="1200" dirty="0">
              <a:effectLst/>
            </a:rPr>
            <a:t> las ideas aprendidas</a:t>
          </a: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effectLst/>
            </a:rPr>
            <a:t>Piensa con quién podrías </a:t>
          </a:r>
          <a:r>
            <a:rPr lang="es-ES" sz="2000" b="1" kern="1200" dirty="0">
              <a:solidFill>
                <a:prstClr val="black"/>
              </a:solidFill>
              <a:effectLst/>
              <a:latin typeface="Aptos" panose="02110004020202020204"/>
              <a:ea typeface="+mn-ea"/>
              <a:cs typeface="+mn-cs"/>
            </a:rPr>
            <a:t>compartir</a:t>
          </a:r>
          <a:r>
            <a:rPr lang="es-ES" sz="2000" b="1" kern="1200" dirty="0">
              <a:effectLst/>
            </a:rPr>
            <a:t> lo aprendido</a:t>
          </a: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s-ES" sz="2400" b="1" dirty="0">
              <a:effectLst>
                <a:outerShdw blurRad="38100" dist="38100" dir="2700000" algn="tl">
                  <a:srgbClr val="000000"/>
                </a:outerShdw>
              </a:effectLst>
            </a:rPr>
            <a:t>Otras técnicas de estudio de la Biblia</a:t>
          </a: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es-ES" sz="2000" b="1" dirty="0">
              <a:solidFill>
                <a:schemeClr val="tx1"/>
              </a:solidFill>
              <a:effectLst/>
            </a:rPr>
            <a:t>Comparar versículo con versículo (</a:t>
          </a:r>
          <a:r>
            <a:rPr lang="es-ES" sz="2000" b="1" dirty="0" err="1">
              <a:solidFill>
                <a:schemeClr val="tx1"/>
              </a:solidFill>
              <a:effectLst/>
            </a:rPr>
            <a:t>Is</a:t>
          </a:r>
          <a:r>
            <a:rPr lang="es-ES" sz="2000" b="1" dirty="0">
              <a:solidFill>
                <a:schemeClr val="tx1"/>
              </a:solidFill>
              <a:effectLst/>
            </a:rPr>
            <a:t>. 28:10)</a:t>
          </a: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es-ES" sz="2000" b="1" dirty="0">
              <a:solidFill>
                <a:schemeClr val="tx1"/>
              </a:solidFill>
              <a:effectLst/>
            </a:rPr>
            <a:t>Estudiar capítulos o libros completos</a:t>
          </a: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es-ES" sz="2000" b="1" dirty="0">
              <a:solidFill>
                <a:schemeClr val="tx1"/>
              </a:solidFill>
              <a:effectLst/>
            </a:rPr>
            <a:t>Estudiar un tema o palabra con la ayuda de una concordancia</a:t>
          </a: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es-ES" sz="2000" b="1" dirty="0">
              <a:solidFill>
                <a:schemeClr val="tx1"/>
              </a:solidFill>
              <a:effectLst/>
            </a:rPr>
            <a:t>Consultar comentarios o diccionarios bíblicos</a:t>
          </a: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es-ES" sz="2000" b="1" dirty="0">
              <a:solidFill>
                <a:schemeClr val="tx1"/>
              </a:solidFill>
              <a:effectLst/>
            </a:rPr>
            <a:t>Leer en paralelo con pasajes de la serie “El gran conflicto” de Elena G. White</a:t>
          </a: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2">
                  <a:lumMod val="50000"/>
                </a:schemeClr>
              </a:solidFill>
            </a:rPr>
            <a:t>Cómo estudiar la Biblia:</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tiempo</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lugar</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técnica</a:t>
          </a:r>
          <a:endParaRPr lang="es-ES" sz="2000"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Beneficios del estudio de la Biblia:</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beneficio de compartirla</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beneficio de comerla</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Un estudio profundo de la Biblia se compone de cuatro secciones</a:t>
          </a: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Orar</a:t>
          </a: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Invita al Espíritu Santo para que sea tu guía en el estudio</a:t>
          </a: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a:effectLst/>
            </a:rPr>
            <a:t>Él tocará tu corazón y tu mente para que entiendas lo que leas</a:t>
          </a:r>
          <a:endParaRPr lang="es-ES" sz="2000" b="1" kern="120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Leer y comprender [técnica propuesta]</a:t>
          </a: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Elige un versículo o un pasaje de la Biblia</a:t>
          </a: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Escríbelo</a:t>
          </a:r>
          <a:r>
            <a:rPr lang="es-ES" sz="2000" b="1" kern="1200" dirty="0">
              <a:effectLst/>
            </a:rPr>
            <a:t> para ayudarte a grabarlo en la mente</a:t>
          </a: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outerShdw>
              </a:effectLst>
              <a:latin typeface="Aptos" panose="02110004020202020204"/>
              <a:ea typeface="+mn-ea"/>
              <a:cs typeface="+mn-cs"/>
            </a:rPr>
            <a:t>Subraya</a:t>
          </a:r>
          <a:r>
            <a:rPr lang="es-ES" sz="2000" b="1" kern="1200" dirty="0">
              <a:solidFill>
                <a:schemeClr val="bg1"/>
              </a:solidFill>
              <a:effectLst>
                <a:outerShdw blurRad="38100" dist="38100" dir="2700000" algn="tl">
                  <a:srgbClr val="000000"/>
                </a:outerShdw>
              </a:effectLst>
            </a:rPr>
            <a:t> las ideas clave</a:t>
          </a: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outerShdw>
              </a:effectLst>
            </a:rPr>
            <a:t>Escribe los pensamientos que te inspiran esas ideas clave</a:t>
          </a: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Orar</a:t>
          </a: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Pide a Dios que te ayude a </a:t>
          </a:r>
          <a:r>
            <a:rPr lang="es-ES" sz="2000" b="1" kern="1200" dirty="0">
              <a:solidFill>
                <a:prstClr val="black"/>
              </a:solidFill>
              <a:effectLst/>
              <a:latin typeface="Aptos" panose="02110004020202020204"/>
              <a:ea typeface="+mn-ea"/>
              <a:cs typeface="+mn-cs"/>
            </a:rPr>
            <a:t>aplicar</a:t>
          </a:r>
          <a:r>
            <a:rPr lang="es-ES" sz="2000" b="1" kern="1200" dirty="0">
              <a:effectLst/>
            </a:rPr>
            <a:t> las ideas aprendidas</a:t>
          </a: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Compartir</a:t>
          </a: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Piensa con quién podrías </a:t>
          </a:r>
          <a:r>
            <a:rPr lang="es-ES" sz="2000" b="1" kern="1200" dirty="0">
              <a:solidFill>
                <a:prstClr val="black"/>
              </a:solidFill>
              <a:effectLst/>
              <a:latin typeface="Aptos" panose="02110004020202020204"/>
              <a:ea typeface="+mn-ea"/>
              <a:cs typeface="+mn-cs"/>
            </a:rPr>
            <a:t>compartir</a:t>
          </a:r>
          <a:r>
            <a:rPr lang="es-ES" sz="2000" b="1" kern="1200" dirty="0">
              <a:effectLst/>
            </a:rPr>
            <a:t> lo aprendido</a:t>
          </a: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Otras técnicas de estudio de la Biblia</a:t>
          </a: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Comparar versículo con versículo (</a:t>
          </a:r>
          <a:r>
            <a:rPr lang="es-ES" sz="2000" b="1" kern="1200" dirty="0" err="1">
              <a:solidFill>
                <a:schemeClr val="tx1"/>
              </a:solidFill>
              <a:effectLst/>
            </a:rPr>
            <a:t>Is</a:t>
          </a:r>
          <a:r>
            <a:rPr lang="es-ES" sz="2000" b="1" kern="1200" dirty="0">
              <a:solidFill>
                <a:schemeClr val="tx1"/>
              </a:solidFill>
              <a:effectLst/>
            </a:rPr>
            <a:t>. 28:10)</a:t>
          </a: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Estudiar capítulos o libros completos</a:t>
          </a: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Estudiar un tema o palabra con la ayuda de una concordancia</a:t>
          </a: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Consultar comentarios o diccionarios bíblicos</a:t>
          </a: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Leer en paralelo con pasajes de la serie “El gran conflicto” de Elena G. White</a:t>
          </a: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25/04/2026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25/04/2026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25/04/2026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CÓMO ESTUDIAR</a:t>
            </a:r>
            <a:b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br>
            <a: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LA BIBLIA</a:t>
            </a: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es-ES" sz="1600" b="1" dirty="0">
                <a:solidFill>
                  <a:schemeClr val="accent5">
                    <a:lumMod val="40000"/>
                    <a:lumOff val="60000"/>
                  </a:schemeClr>
                </a:solidFill>
                <a:effectLst>
                  <a:outerShdw blurRad="38100" dist="38100" dir="2700000" algn="tl">
                    <a:srgbClr val="000000"/>
                  </a:outerShdw>
                </a:effectLst>
              </a:rPr>
              <a:t>Lección 5 para el 2 de mayo de 2026</a:t>
            </a: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BENEFICIO DE COMPARTIRLA</a:t>
            </a:r>
          </a:p>
        </p:txBody>
      </p:sp>
      <p:sp>
        <p:nvSpPr>
          <p:cNvPr id="5" name="CuadroTexto 4">
            <a:extLst>
              <a:ext uri="{FF2B5EF4-FFF2-40B4-BE49-F238E27FC236}">
                <a16:creationId xmlns:a16="http://schemas.microsoft.com/office/drawing/2014/main" id="{D75AD3EE-BE1F-9CCB-93E6-37CB448FFED6}"/>
              </a:ext>
            </a:extLst>
          </p:cNvPr>
          <p:cNvSpPr txBox="1"/>
          <p:nvPr/>
        </p:nvSpPr>
        <p:spPr>
          <a:xfrm>
            <a:off x="847724" y="712291"/>
            <a:ext cx="10496549" cy="646331"/>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“El Señor me ha instruido para que yo consuele a los cansados con palabras de aliento. Todas las mañanas me hace estar atento para que escuche dócilmente”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(Isaías 50:4 </a:t>
            </a:r>
            <a:r>
              <a:rPr lang="es-ES" sz="1100"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DHHe</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323439"/>
          </a:xfrm>
          <a:prstGeom prst="rect">
            <a:avLst/>
          </a:prstGeom>
          <a:noFill/>
        </p:spPr>
        <p:txBody>
          <a:bodyPr wrap="square" rtlCol="0">
            <a:spAutoFit/>
          </a:bodyPr>
          <a:lstStyle/>
          <a:p>
            <a:pPr>
              <a:spcBef>
                <a:spcPts val="600"/>
              </a:spcBef>
            </a:pPr>
            <a:r>
              <a:rPr lang="es-ES" sz="2000" b="1" dirty="0"/>
              <a:t>Te piden que prepares una predicación para el culto del sábado. Dedicas tiempo especial para estudiar con oración un tema que el Espíritu Santo te ha inspirado. El sábado predicas con poder. ¿Quién es el que más beneficio puede obtener de este sermón?</a:t>
            </a:r>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1015663"/>
          </a:xfrm>
          <a:prstGeom prst="rect">
            <a:avLst/>
          </a:prstGeom>
          <a:noFill/>
        </p:spPr>
        <p:txBody>
          <a:bodyPr wrap="square">
            <a:spAutoFit/>
          </a:bodyPr>
          <a:lstStyle/>
          <a:p>
            <a:pPr>
              <a:spcBef>
                <a:spcPts val="600"/>
              </a:spcBef>
            </a:pPr>
            <a:r>
              <a:rPr lang="es-ES" sz="2000" b="1" dirty="0"/>
              <a:t>Un estudio de la Biblia que compartimos con otros –ya sea en un sermón o de forma personal− tiene un doble beneficio.</a:t>
            </a:r>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743755"/>
            <a:ext cx="6097604" cy="1015663"/>
          </a:xfrm>
          <a:prstGeom prst="rect">
            <a:avLst/>
          </a:prstGeom>
          <a:noFill/>
        </p:spPr>
        <p:txBody>
          <a:bodyPr wrap="square">
            <a:spAutoFit/>
          </a:bodyPr>
          <a:lstStyle/>
          <a:p>
            <a:pPr>
              <a:spcBef>
                <a:spcPts val="600"/>
              </a:spcBef>
            </a:pPr>
            <a:r>
              <a:rPr lang="es-ES" sz="2000" b="1" dirty="0"/>
              <a:t>En ambos casos, la relación con Dios se fortalece y profundiza. Así es el poder de la Palabra de Dios que “no volverá a mí vacía” (</a:t>
            </a:r>
            <a:r>
              <a:rPr lang="es-ES" sz="2000" b="1" dirty="0" err="1"/>
              <a:t>Is</a:t>
            </a:r>
            <a:r>
              <a:rPr lang="es-ES" sz="2000" b="1" dirty="0"/>
              <a:t>. 55:11).</a:t>
            </a:r>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15304"/>
            <a:ext cx="6097604" cy="1631216"/>
          </a:xfrm>
          <a:prstGeom prst="rect">
            <a:avLst/>
          </a:prstGeom>
          <a:noFill/>
        </p:spPr>
        <p:txBody>
          <a:bodyPr wrap="square">
            <a:spAutoFit/>
          </a:bodyPr>
          <a:lstStyle/>
          <a:p>
            <a:pPr>
              <a:spcBef>
                <a:spcPts val="600"/>
              </a:spcBef>
            </a:pPr>
            <a:r>
              <a:rPr lang="es-ES" sz="2000" b="1" dirty="0"/>
              <a:t>En primer lugar, nos beneficiamos nosotros por lo que hemos aprendido. En segundo lugar, las personas con quienes compartimos este conocimiento son beneficiadas y estimuladas a profundizar en ese conocimiento.</a:t>
            </a: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EL BENEFICIO DE COMERLA</a:t>
            </a:r>
          </a:p>
        </p:txBody>
      </p:sp>
      <p:sp>
        <p:nvSpPr>
          <p:cNvPr id="5" name="CuadroTexto 4">
            <a:extLst>
              <a:ext uri="{FF2B5EF4-FFF2-40B4-BE49-F238E27FC236}">
                <a16:creationId xmlns:a16="http://schemas.microsoft.com/office/drawing/2014/main" id="{BA6E8906-48DA-9348-8C40-D1D3C19E673B}"/>
              </a:ext>
            </a:extLst>
          </p:cNvPr>
          <p:cNvSpPr txBox="1"/>
          <p:nvPr/>
        </p:nvSpPr>
        <p:spPr>
          <a:xfrm>
            <a:off x="781050" y="673884"/>
            <a:ext cx="10629900"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“¡Cuán dulces son a mi paladar tus palabras! Más que la miel a mi boca” </a:t>
            </a:r>
            <a:r>
              <a:rPr lang="es-ES" sz="1400" b="1" dirty="0">
                <a:solidFill>
                  <a:schemeClr val="accent5">
                    <a:lumMod val="50000"/>
                  </a:schemeClr>
                </a:solidFill>
                <a:latin typeface="Comic Sans MS" panose="030F0702030302020204" pitchFamily="66" charset="0"/>
              </a:rPr>
              <a:t>(Salmo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es-ES" sz="2000" b="1" dirty="0"/>
              <a:t>¡Tenemos que comer la Palabra de Dios (</a:t>
            </a:r>
            <a:r>
              <a:rPr lang="es-ES" sz="2000" b="1" dirty="0" err="1"/>
              <a:t>Jer</a:t>
            </a:r>
            <a:r>
              <a:rPr lang="es-ES" sz="2000" b="1" dirty="0"/>
              <a:t>. 15:16)!</a:t>
            </a: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609850" y="4524881"/>
            <a:ext cx="5251896" cy="2246769"/>
          </a:xfrm>
          <a:prstGeom prst="rect">
            <a:avLst/>
          </a:prstGeom>
          <a:noFill/>
        </p:spPr>
        <p:txBody>
          <a:bodyPr wrap="square">
            <a:spAutoFit/>
          </a:bodyPr>
          <a:lstStyle/>
          <a:p>
            <a:pPr>
              <a:spcBef>
                <a:spcPts val="600"/>
              </a:spcBef>
            </a:pPr>
            <a:r>
              <a:rPr lang="es-ES" sz="2000" b="1" dirty="0"/>
              <a:t>«Cualquiera que sea el alcance intelectual del hombre, no crea ni por un instante que no necesita escudriñar cabalmente de continuo las Escrituras para obtener mayor luz. Como pueblo, somos llamados individualmente a ser estudiantes de la profecía» </a:t>
            </a:r>
            <a:r>
              <a:rPr lang="es-ES" sz="1600" b="1" dirty="0"/>
              <a:t>(Elena G</a:t>
            </a:r>
            <a:r>
              <a:rPr lang="es-ES" sz="1600" b="1"/>
              <a:t>. White</a:t>
            </a:r>
            <a:r>
              <a:rPr lang="es-ES" sz="1600" b="1" dirty="0"/>
              <a:t>, El otro poder, p. 34)</a:t>
            </a:r>
            <a:r>
              <a:rPr lang="es-ES" sz="2000" b="1" dirty="0"/>
              <a:t>.</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323439"/>
          </a:xfrm>
          <a:prstGeom prst="rect">
            <a:avLst/>
          </a:prstGeom>
          <a:noFill/>
        </p:spPr>
        <p:txBody>
          <a:bodyPr wrap="square">
            <a:spAutoFit/>
          </a:bodyPr>
          <a:lstStyle/>
          <a:p>
            <a:pPr>
              <a:spcBef>
                <a:spcPts val="600"/>
              </a:spcBef>
            </a:pPr>
            <a:r>
              <a:rPr lang="es-ES" sz="2000" b="1" dirty="0"/>
              <a:t>Solo tenemos que acercarnos y escuchar lo que Dios nos dice a través de la Biblia (</a:t>
            </a:r>
            <a:r>
              <a:rPr lang="es-ES" sz="2000" b="1" dirty="0" err="1"/>
              <a:t>Is</a:t>
            </a:r>
            <a:r>
              <a:rPr lang="es-ES" sz="2000" b="1" dirty="0"/>
              <a:t>. 55:3). Cuanto más tiempo dediquemos a profundizar en sus páginas más alimento recibiremos, y más bendiciones obtendremos.</a:t>
            </a:r>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¡Y, además, este alimento es gratis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55:1)!</a:t>
            </a: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Aunque es más dulce que la miel, no debemos comerla literalmente (Sal. 119:103). Leer la Biblia es un alimento para el alma, un verdadero refrigerio que sana nuestro espíritu y transforma nuestro carácter.</a:t>
            </a: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901570"/>
            <a:ext cx="10491019" cy="4601260"/>
          </a:xfrm>
          <a:prstGeom prst="rect">
            <a:avLst/>
          </a:prstGeom>
          <a:noFill/>
        </p:spPr>
        <p:txBody>
          <a:bodyPr wrap="square">
            <a:spAutoFit/>
          </a:bodyPr>
          <a:lstStyle/>
          <a:p>
            <a:pPr>
              <a:spcBef>
                <a:spcPts val="600"/>
              </a:spcBef>
            </a:pPr>
            <a:r>
              <a:rPr lang="es-ES" sz="2400" b="1" dirty="0">
                <a:latin typeface="Constantia" panose="02030602050306030303" pitchFamily="18" charset="0"/>
              </a:rPr>
              <a:t>“La mera lectura de la Palabra no producirá los resultados previstos por el cielo; debe ser estudiada y alimentada en el corazón. El conocimiento de Dios no se obtiene sin un esfuerzo mental. Debemos estudiar la Biblia con diligencia, pidiéndole a Dios la ayuda de su Santo Espíritu, para que seamos capaces de comprenderla. Deberíamos tomar un versículo y concentrar la mente en la tarea de descubrir cuál es el pensamiento que Dios ha colocado para nosotros en dicho versículo. […]</a:t>
            </a:r>
          </a:p>
          <a:p>
            <a:pPr>
              <a:spcBef>
                <a:spcPts val="600"/>
              </a:spcBef>
            </a:pPr>
            <a:r>
              <a:rPr lang="es-ES" sz="2400" b="1" dirty="0">
                <a:latin typeface="Constantia" panose="02030602050306030303" pitchFamily="18" charset="0"/>
              </a:rPr>
              <a:t>La Palabra de Dios es el pan de vida. Los que la coman y la digieran, transformándola en una parte de cada acción y de cada atributo del carácter, crecerán vigorosos en la fortaleza de Dios. Ella le concede un vigor inmortal al alma, perfecciona la experiencia y produce un regocijo que permanecerá para siempre”</a:t>
            </a:r>
          </a:p>
        </p:txBody>
      </p:sp>
      <p:sp>
        <p:nvSpPr>
          <p:cNvPr id="4" name="CuadroTexto 3">
            <a:extLst>
              <a:ext uri="{FF2B5EF4-FFF2-40B4-BE49-F238E27FC236}">
                <a16:creationId xmlns:a16="http://schemas.microsoft.com/office/drawing/2014/main" id="{5B44EB59-82F9-15E0-BFCD-3F93D0B28D6C}"/>
              </a:ext>
            </a:extLst>
          </p:cNvPr>
          <p:cNvSpPr txBox="1"/>
          <p:nvPr/>
        </p:nvSpPr>
        <p:spPr>
          <a:xfrm>
            <a:off x="7311598" y="5617876"/>
            <a:ext cx="3425297" cy="338554"/>
          </a:xfrm>
          <a:prstGeom prst="rect">
            <a:avLst/>
          </a:prstGeom>
          <a:noFill/>
        </p:spPr>
        <p:txBody>
          <a:bodyPr wrap="none" rtlCol="0">
            <a:spAutoFit/>
          </a:bodyPr>
          <a:lstStyle/>
          <a:p>
            <a:pPr algn="r"/>
            <a:r>
              <a:rPr lang="es-ES" sz="1600" b="1" dirty="0"/>
              <a:t>E. G. W. (Exaltad a Jesús, 7 de abril)</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508105"/>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“Así será mi palabra que sale de mi boca,</a:t>
            </a:r>
            <a:b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b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no volverá a mí vacía, antes hará lo que</a:t>
            </a:r>
            <a:b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b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yo quiero, y prosperará en lo que le ordené” </a:t>
            </a:r>
            <a:r>
              <a:rPr kumimoji="0" lang="es-ES"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(Isaías 55:11)</a:t>
            </a:r>
            <a:endPar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169787884"/>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1015663"/>
          </a:xfrm>
          <a:prstGeom prst="rect">
            <a:avLst/>
          </a:prstGeom>
          <a:noFill/>
        </p:spPr>
        <p:txBody>
          <a:bodyPr wrap="square" rtlCol="0">
            <a:spAutoFit/>
          </a:bodyPr>
          <a:lstStyle/>
          <a:p>
            <a:pPr>
              <a:spcBef>
                <a:spcPts val="600"/>
              </a:spcBef>
            </a:pPr>
            <a:r>
              <a:rPr lang="es-ES" sz="2000" b="1" dirty="0"/>
              <a:t>“Los santos hombres de Dios hablaron siendo inspirados por el Espíritu Santo” (2P. 1:21), y registraron su mensaje en las páginas de la Biblia.</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44487"/>
            <a:ext cx="63319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podemos extraer estas joyas que Dios ha preparado para nosotros en la Biblia, y qué beneficios obtenemos de su estudio?</a:t>
            </a: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49772"/>
            <a:ext cx="63319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ella encontramos joyas que dan vida, esperanza, ánimo, consuelo, … Algunas se ven a simple vista, otras hay que buscarlas con más detenimiento.</a:t>
            </a: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851750"/>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s-ES" sz="7200" b="1" spc="600" dirty="0">
                <a:ln/>
                <a:solidFill>
                  <a:srgbClr val="A32FFF"/>
                </a:solidFill>
                <a:effectLst>
                  <a:reflection blurRad="6350" stA="55000" endA="300" endPos="45500" dir="5400000" sy="-100000" algn="bl" rotWithShape="0"/>
                </a:effectLst>
              </a:rPr>
              <a:t>CÓMO ESTUDIAR LA BIBLIA</a:t>
            </a: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rPr>
              <a:t>EL TIEMPO</a:t>
            </a: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“y me buscaréis y me hallaréis, porque me buscaréis de todo vuestro corazón” </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(Jeremías 29:13)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es-ES" sz="2000" b="1" dirty="0"/>
              <a:t>¿Cuál es el mejor momento para estudiar la Biblia?</a:t>
            </a:r>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19730"/>
            <a:ext cx="5268870" cy="1015663"/>
          </a:xfrm>
          <a:prstGeom prst="rect">
            <a:avLst/>
          </a:prstGeom>
          <a:noFill/>
        </p:spPr>
        <p:txBody>
          <a:bodyPr wrap="square">
            <a:spAutoFit/>
          </a:bodyPr>
          <a:lstStyle/>
          <a:p>
            <a:pPr>
              <a:spcBef>
                <a:spcPts val="600"/>
              </a:spcBef>
            </a:pPr>
            <a:r>
              <a:rPr lang="es-ES" sz="2000" b="1" dirty="0"/>
              <a:t>Debemos analizar nuestra respuesta teniendo en cuenta dos factores: el factor tiempo y el factor calidad.</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174325"/>
            <a:ext cx="8866366" cy="1323439"/>
          </a:xfrm>
          <a:prstGeom prst="rect">
            <a:avLst/>
          </a:prstGeom>
          <a:noFill/>
        </p:spPr>
        <p:txBody>
          <a:bodyPr wrap="square">
            <a:spAutoFit/>
          </a:bodyPr>
          <a:lstStyle/>
          <a:p>
            <a:pPr>
              <a:spcBef>
                <a:spcPts val="600"/>
              </a:spcBef>
            </a:pPr>
            <a:r>
              <a:rPr lang="es-ES" sz="2000" b="1" dirty="0"/>
              <a:t>De todos modos, el tiempo que dediquemos al estudio no se puede limitar a una lectura superficial. Aquí entra en juego nuestra motivación. ¿Por qué leo la Biblia? ¿Busco en ello tan solo conocimiento o tengo un deseo intenso de conocer más de Dios?</a:t>
            </a: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841554"/>
            <a:ext cx="526886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Evidentemente sacaremos más provecho apartando en nuestra agenda una hora para el estudio de la Biblia que dedicando tan solo cinco minutos.</a:t>
            </a: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máximo rendimiento de nuestro estudio de la Biblia lo sacaremos cuando se convierta en un tiempo para estar con Dios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29:13), y deleitarnos en Él (Sal. 37:4); cuando busquemos en sus páginas el mensaje especial de Dios para nosotros.</a:t>
            </a: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accent5"/>
                </a:solidFill>
              </a:rPr>
              <a:t>EL LUGAR</a:t>
            </a: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es-ES" b="1" dirty="0">
                <a:solidFill>
                  <a:srgbClr val="002060"/>
                </a:solidFill>
                <a:effectLst>
                  <a:glow rad="127000">
                    <a:srgbClr val="4CEE7B"/>
                  </a:glow>
                </a:effectLst>
                <a:latin typeface="Comic Sans MS" panose="030F0702030302020204" pitchFamily="66" charset="0"/>
              </a:rPr>
              <a:t>“Levantándose muy de mañana, siendo aún muy oscuro, salió y se fue a un lugar desierto, y allí oraba” </a:t>
            </a:r>
            <a:r>
              <a:rPr lang="es-ES" sz="1400" b="1" dirty="0">
                <a:solidFill>
                  <a:srgbClr val="002060"/>
                </a:solidFill>
                <a:effectLst>
                  <a:glow rad="127000">
                    <a:srgbClr val="4CEE7B"/>
                  </a:glow>
                </a:effectLst>
                <a:latin typeface="Comic Sans MS" panose="030F0702030302020204" pitchFamily="66" charset="0"/>
              </a:rPr>
              <a:t>(Marcos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es-ES" sz="2000" b="1" dirty="0"/>
              <a:t>Cuando Jesús quería tener un momento de comunión especial con Dios, madrugaba y buscaba un lugar tranquilo (Mr. 1:35). Esto se puede aplicar tanto para la oración como para el estudio de la Biblia.</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es-ES" sz="2000" b="1" dirty="0"/>
              <a:t>Es difícil concentrarse en el estudio en un lugar bullicioso o ajetreado. Es más fácil hacerlo en un lugar cómodo, aislado y tranquilo.</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Una vez encontrado el momento y el lugar oportunos, hagamos de esto una actividad habitual. Tal vez alguna circunstancia especial nos haga perder ese momento, pero no dejemos pasar demasiado tiempo sin nuestro estudio diario de la Biblia.</a:t>
            </a: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450004"/>
            <a:ext cx="59234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primeras o las últimas horas del día, cuando hay más silencio, pueden ser momentos en los que más fácilmente podemos centrar nuestros pensamientos en Dios.</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LA TÉCNICA </a:t>
            </a:r>
            <a:r>
              <a:rPr lang="es-ES" spc="0" dirty="0">
                <a:solidFill>
                  <a:schemeClr val="bg2">
                    <a:lumMod val="40000"/>
                    <a:lumOff val="60000"/>
                  </a:schemeClr>
                </a:solidFill>
              </a:rPr>
              <a:t>(1)</a:t>
            </a:r>
          </a:p>
        </p:txBody>
      </p:sp>
      <p:sp>
        <p:nvSpPr>
          <p:cNvPr id="5" name="CuadroTexto 4">
            <a:extLst>
              <a:ext uri="{FF2B5EF4-FFF2-40B4-BE49-F238E27FC236}">
                <a16:creationId xmlns:a16="http://schemas.microsoft.com/office/drawing/2014/main" id="{8543F40B-5A8E-7716-2968-82E89F65278A}"/>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“Así será mi palabra que sale de mi boca, no volverá a mí vacía…”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(Isaías 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3251339378"/>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180875461"/>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LA TÉCNICA </a:t>
            </a:r>
            <a:r>
              <a:rPr lang="es-ES"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“Así será mi palabra que sale de mi boca, no volverá a mí vacía…”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(Isaías 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21512" y="1510509"/>
            <a:ext cx="5451986" cy="4152675"/>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es-ES" sz="6000" b="1" spc="600" dirty="0">
                <a:ln/>
                <a:solidFill>
                  <a:srgbClr val="FF0000"/>
                </a:solidFill>
                <a:effectLst>
                  <a:reflection blurRad="6350" stA="55000" endA="300" endPos="30000" dir="5400000" sy="-100000" algn="bl" rotWithShape="0"/>
                </a:effectLst>
              </a:rPr>
              <a:t>BENEFICIOS DEL ESTUDIO DE LA BIBLIA</a:t>
            </a: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528</TotalTime>
  <Words>1246</Words>
  <Application>Microsoft Office PowerPoint</Application>
  <PresentationFormat>Widescreen</PresentationFormat>
  <Paragraphs>67</Paragraphs>
  <Slides>12</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64</cp:revision>
  <dcterms:created xsi:type="dcterms:W3CDTF">2026-03-21T15:43:08Z</dcterms:created>
  <dcterms:modified xsi:type="dcterms:W3CDTF">2026-04-25T18:33:17Z</dcterms:modified>
</cp:coreProperties>
</file>