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7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</p:sldIdLst>
  <p:sldSz cx="14630400" cy="8229600"/>
  <p:notesSz cx="8229600" cy="14630400"/>
  <p:embeddedFontLst>
    <p:embeddedFont>
      <p:font typeface="MuseoModerno Medium" panose="020B0604020202020204" charset="0"/>
      <p:regular r:id="rId79"/>
    </p:embeddedFont>
    <p:embeddedFont>
      <p:font typeface="Source Sans 3" panose="020B0604020202020204" charset="0"/>
      <p:regular r:id="rId80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8" d="100"/>
          <a:sy n="58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1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494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0.svg"/><Relationship Id="rId4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6.svg"/><Relationship Id="rId4" Type="http://schemas.openxmlformats.org/officeDocument/2006/relationships/image" Target="../media/image25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9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3.svg"/><Relationship Id="rId4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7.svg"/><Relationship Id="rId4" Type="http://schemas.openxmlformats.org/officeDocument/2006/relationships/image" Target="../media/image36.sv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3.svg"/><Relationship Id="rId5" Type="http://schemas.openxmlformats.org/officeDocument/2006/relationships/image" Target="../media/image42.svg"/><Relationship Id="rId4" Type="http://schemas.openxmlformats.org/officeDocument/2006/relationships/image" Target="../media/image41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9.sv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4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sv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4.sv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57.png"/><Relationship Id="rId14" Type="http://schemas.openxmlformats.org/officeDocument/2006/relationships/image" Target="../media/image62.sv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64.sv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67.svg"/><Relationship Id="rId4" Type="http://schemas.openxmlformats.org/officeDocument/2006/relationships/image" Target="../media/image66.sv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71.svg"/><Relationship Id="rId5" Type="http://schemas.openxmlformats.org/officeDocument/2006/relationships/image" Target="../media/image70.svg"/><Relationship Id="rId4" Type="http://schemas.openxmlformats.org/officeDocument/2006/relationships/image" Target="../media/image69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6603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ESCOLA SABATINA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1465540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2º. Trimestre | 2026</a:t>
            </a:r>
            <a:endParaRPr lang="en-US" sz="3550" dirty="0"/>
          </a:p>
        </p:txBody>
      </p:sp>
      <p:sp>
        <p:nvSpPr>
          <p:cNvPr id="5" name="Text 2"/>
          <p:cNvSpPr/>
          <p:nvPr/>
        </p:nvSpPr>
        <p:spPr>
          <a:xfrm>
            <a:off x="6280190" y="237267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3075742"/>
            <a:ext cx="7556421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LIÇÃO 05</a:t>
            </a:r>
            <a:endParaRPr lang="en-US" sz="6150" dirty="0"/>
          </a:p>
        </p:txBody>
      </p:sp>
      <p:sp>
        <p:nvSpPr>
          <p:cNvPr id="7" name="Text 4"/>
          <p:cNvSpPr/>
          <p:nvPr/>
        </p:nvSpPr>
        <p:spPr>
          <a:xfrm>
            <a:off x="6280190" y="4394121"/>
            <a:ext cx="604289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Como Estudar a Bíblia</a:t>
            </a:r>
            <a:endParaRPr lang="en-US" sz="4450" dirty="0"/>
          </a:p>
        </p:txBody>
      </p:sp>
      <p:sp>
        <p:nvSpPr>
          <p:cNvPr id="8" name="Text 5"/>
          <p:cNvSpPr/>
          <p:nvPr/>
        </p:nvSpPr>
        <p:spPr>
          <a:xfrm>
            <a:off x="6280190" y="544306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6280190" y="606111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6280190" y="67641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Apresentado por: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6280190" y="7209234"/>
            <a:ext cx="389155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Pr. Moisés Lopes Sanches Jr.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795713"/>
            <a:ext cx="4512112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Reflexão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6117550" y="1315998"/>
            <a:ext cx="7726561" cy="51034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"Não há nada mais apropriado para fortalecer o intelecto do que o estudo das Escrituras… Se a Palavra de Deus fosse estudada como deveria, os homens teriam uma nobreza de caráter raramente vista."</a:t>
            </a:r>
            <a:endParaRPr lang="en-US" sz="4000" dirty="0"/>
          </a:p>
        </p:txBody>
      </p:sp>
      <p:sp>
        <p:nvSpPr>
          <p:cNvPr id="4" name="Text 2"/>
          <p:cNvSpPr/>
          <p:nvPr/>
        </p:nvSpPr>
        <p:spPr>
          <a:xfrm>
            <a:off x="6117550" y="6603206"/>
            <a:ext cx="7726561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(Ellen G. White, Lift Him Up, p. 111)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5811441" y="1315998"/>
            <a:ext cx="22860" cy="5597485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03346"/>
            <a:ext cx="695396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Aplicações da Introdução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165753"/>
            <a:ext cx="13042821" cy="868918"/>
          </a:xfrm>
          <a:prstGeom prst="roundRect">
            <a:avLst>
              <a:gd name="adj" fmla="val 1683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763310" y="3165753"/>
            <a:ext cx="121920" cy="868918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1142524" y="3423047"/>
            <a:ext cx="1088076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🧠</a:t>
            </a: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Mente: A Bíblia deve ser estudada com </a:t>
            </a:r>
            <a:r>
              <a:rPr lang="en-US" sz="2200" b="1" u="sng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profundidade, não superficialmente</a:t>
            </a: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.</a:t>
            </a:r>
            <a:endParaRPr lang="en-US" sz="2200" dirty="0"/>
          </a:p>
        </p:txBody>
      </p:sp>
      <p:sp>
        <p:nvSpPr>
          <p:cNvPr id="6" name="Shape 4"/>
          <p:cNvSpPr/>
          <p:nvPr/>
        </p:nvSpPr>
        <p:spPr>
          <a:xfrm>
            <a:off x="793790" y="4261485"/>
            <a:ext cx="13042821" cy="868918"/>
          </a:xfrm>
          <a:prstGeom prst="roundRect">
            <a:avLst>
              <a:gd name="adj" fmla="val 1683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7" name="Shape 5"/>
          <p:cNvSpPr/>
          <p:nvPr/>
        </p:nvSpPr>
        <p:spPr>
          <a:xfrm>
            <a:off x="763310" y="4261485"/>
            <a:ext cx="121920" cy="868918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1142524" y="4518779"/>
            <a:ext cx="1004661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❤️</a:t>
            </a: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Coração: O estudo deve gerar </a:t>
            </a:r>
            <a:r>
              <a:rPr lang="en-US" sz="2200" b="1" u="sng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amor por Deus, não apenas informação</a:t>
            </a: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.</a:t>
            </a:r>
            <a:endParaRPr lang="en-US" sz="2200" dirty="0"/>
          </a:p>
        </p:txBody>
      </p:sp>
      <p:sp>
        <p:nvSpPr>
          <p:cNvPr id="9" name="Shape 7"/>
          <p:cNvSpPr/>
          <p:nvPr/>
        </p:nvSpPr>
        <p:spPr>
          <a:xfrm>
            <a:off x="793790" y="5357217"/>
            <a:ext cx="13042821" cy="868918"/>
          </a:xfrm>
          <a:prstGeom prst="roundRect">
            <a:avLst>
              <a:gd name="adj" fmla="val 1683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8"/>
          <p:cNvSpPr/>
          <p:nvPr/>
        </p:nvSpPr>
        <p:spPr>
          <a:xfrm>
            <a:off x="763310" y="5357217"/>
            <a:ext cx="121920" cy="868918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1142524" y="5614511"/>
            <a:ext cx="1098982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✋</a:t>
            </a:r>
            <a:r>
              <a:rPr lang="en-US" sz="22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Vontade:</a:t>
            </a: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A Palavra deve ser praticada diariamente — não apenas conhecida.</a:t>
            </a:r>
            <a:endParaRPr lang="en-US" sz="2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2105144"/>
            <a:ext cx="1356241" cy="441484"/>
          </a:xfrm>
          <a:prstGeom prst="roundRect">
            <a:avLst>
              <a:gd name="adj" fmla="val 6165"/>
            </a:avLst>
          </a:prstGeom>
          <a:noFill/>
          <a:ln w="7620">
            <a:solidFill>
              <a:srgbClr val="325F7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937498" y="2180749"/>
            <a:ext cx="1068824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25F7B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PENSAMENTO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1133951" y="3141940"/>
            <a:ext cx="12702659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“A Bíblia não é um fim em si mesma, mas um meio de conduzir os homens a um conhecimento íntimo e satisfatório de Deus.” </a:t>
            </a:r>
            <a:endParaRPr lang="en-US" sz="4450" dirty="0"/>
          </a:p>
        </p:txBody>
      </p:sp>
      <p:sp>
        <p:nvSpPr>
          <p:cNvPr id="5" name="Text 3"/>
          <p:cNvSpPr/>
          <p:nvPr/>
        </p:nvSpPr>
        <p:spPr>
          <a:xfrm>
            <a:off x="1133951" y="5359003"/>
            <a:ext cx="12032337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(TOZER, A. W. </a:t>
            </a:r>
            <a:r>
              <a:rPr lang="en-US" sz="2650" i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The Pursuit of God</a:t>
            </a: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. Harrisburg: Christian Publications, 1948)</a:t>
            </a:r>
            <a:endParaRPr lang="en-US" sz="2650" dirty="0"/>
          </a:p>
        </p:txBody>
      </p:sp>
      <p:sp>
        <p:nvSpPr>
          <p:cNvPr id="6" name="Shape 4"/>
          <p:cNvSpPr/>
          <p:nvPr/>
        </p:nvSpPr>
        <p:spPr>
          <a:xfrm>
            <a:off x="793790" y="2801779"/>
            <a:ext cx="30480" cy="3322677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99346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Ilustração Didática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042404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Imagine alguém que possui um mapa detalhado de uma cidade, mas nunca sai de casa. Ele conhece ruas, nomes e caminhos — mas nunca experimentou o lugar.</a:t>
            </a:r>
            <a:endParaRPr lang="en-US" sz="17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8800" y="4393287"/>
            <a:ext cx="340162" cy="34016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4386263"/>
            <a:ext cx="618434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Assim é quem apenas lê a Bíblia sem vivê-la.</a:t>
            </a:r>
            <a:endParaRPr lang="en-US" sz="22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8800" y="5534382"/>
            <a:ext cx="340162" cy="34016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530906" y="5527357"/>
            <a:ext cx="681930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verdadeiro estudante da Palavra caminha no mapa, vivenciando o que aprende.</a:t>
            </a:r>
            <a:endParaRPr lang="en-US" sz="2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1133951" y="2647474"/>
            <a:ext cx="12702659" cy="2934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"A Bíblia só revela seu poder quando deixa de ser apenas lida e passa a ser vivida."</a:t>
            </a:r>
            <a:endParaRPr lang="en-US" sz="6150" dirty="0"/>
          </a:p>
        </p:txBody>
      </p:sp>
      <p:sp>
        <p:nvSpPr>
          <p:cNvPr id="5" name="Shape 2"/>
          <p:cNvSpPr/>
          <p:nvPr/>
        </p:nvSpPr>
        <p:spPr>
          <a:xfrm>
            <a:off x="793790" y="2307312"/>
            <a:ext cx="30480" cy="3614976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58704"/>
            <a:ext cx="579286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1. Domingo — Tempo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334458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u="sng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Pergunta central: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793790" y="3128248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717965"/>
            <a:ext cx="9779675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 se a sua falta de transformação não fosse falta de fé… mas falta de tempo intencional com a Palavra?</a:t>
            </a:r>
            <a:endParaRPr lang="en-US" sz="3550" dirty="0"/>
          </a:p>
        </p:txBody>
      </p:sp>
      <p:sp>
        <p:nvSpPr>
          <p:cNvPr id="6" name="Text 4"/>
          <p:cNvSpPr/>
          <p:nvPr/>
        </p:nvSpPr>
        <p:spPr>
          <a:xfrm>
            <a:off x="793790" y="5645706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6235422"/>
            <a:ext cx="977967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Por que a qualidade e a intencionalidade do tempo dedicado à Bíblia determinam a profundidade do relacionamento com Deus?</a:t>
            </a:r>
            <a:endParaRPr lang="en-US" sz="22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487" y="2362795"/>
            <a:ext cx="1463040" cy="14630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59117"/>
            <a:ext cx="3641169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 Crônicas 16:11 — NVI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793790" y="333803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133951" y="4296251"/>
            <a:ext cx="12702659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51738C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"Buscai o Senhor e o Seu poder; buscai perpetuamente a Sua presença."</a:t>
            </a:r>
            <a:endParaRPr lang="en-US" sz="3550" dirty="0"/>
          </a:p>
        </p:txBody>
      </p:sp>
      <p:sp>
        <p:nvSpPr>
          <p:cNvPr id="5" name="Shape 3"/>
          <p:cNvSpPr/>
          <p:nvPr/>
        </p:nvSpPr>
        <p:spPr>
          <a:xfrm>
            <a:off x="793790" y="3956090"/>
            <a:ext cx="30480" cy="1814274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793790" y="1473160"/>
            <a:ext cx="13042821" cy="1730812"/>
          </a:xfrm>
          <a:prstGeom prst="roundRect">
            <a:avLst>
              <a:gd name="adj" fmla="val 1966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1051084" y="17304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Darash — Buscai: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51084" y="2220873"/>
            <a:ext cx="125282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Hebraico: דָּרַשׁ — investigar cuidadosamente, buscar com dedicação, desejar profundamente. Implica intencionalidade e esforço, não casualidade.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3430786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1051084" y="3688080"/>
            <a:ext cx="349091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Tamid — Perpetuamente: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51084" y="4178498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Hebraico: תָּמִיד — continuamente, regularmente, sem interrupção. A relação com Deus não é episódica, mas constante e disciplinada.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025509"/>
            <a:ext cx="13042821" cy="1730812"/>
          </a:xfrm>
          <a:prstGeom prst="roundRect">
            <a:avLst>
              <a:gd name="adj" fmla="val 1966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51084" y="52828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Contexto Histórico: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51084" y="5773222"/>
            <a:ext cx="125282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Texto inserido na entronização da arca em Jerusalém — Davi estabelece um padrão de adoração contínua (1Cr 16). Buscar a Deus significa consultar, depender e relacionar-se.</a:t>
            </a:r>
            <a:endParaRPr lang="en-US" sz="1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0011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Correlações Bíblicas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062526"/>
            <a:ext cx="13042821" cy="3266837"/>
          </a:xfrm>
          <a:prstGeom prst="roundRect">
            <a:avLst>
              <a:gd name="adj" fmla="val 104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801410" y="3070146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801648" y="3070146"/>
            <a:ext cx="3387090" cy="650319"/>
          </a:xfrm>
          <a:prstGeom prst="roundRect">
            <a:avLst>
              <a:gd name="adj" fmla="val 5232"/>
            </a:avLst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1028462" y="3213854"/>
            <a:ext cx="29296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Texto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4188738" y="3070146"/>
            <a:ext cx="4820126" cy="650319"/>
          </a:xfrm>
          <a:prstGeom prst="rect">
            <a:avLst/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4419362" y="3213854"/>
            <a:ext cx="435887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Tema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008864" y="3070146"/>
            <a:ext cx="4820126" cy="650319"/>
          </a:xfrm>
          <a:prstGeom prst="rect">
            <a:avLst/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8"/>
          <p:cNvSpPr/>
          <p:nvPr/>
        </p:nvSpPr>
        <p:spPr>
          <a:xfrm>
            <a:off x="9239488" y="3213854"/>
            <a:ext cx="43626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Relação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801410" y="3720465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1028462" y="3864173"/>
            <a:ext cx="29296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Marcos 1:35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4419362" y="3864173"/>
            <a:ext cx="435887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Jesus separa tempo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9239488" y="3864173"/>
            <a:ext cx="43626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Modelo de disciplina espiritual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801410" y="4370784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4"/>
          <p:cNvSpPr/>
          <p:nvPr/>
        </p:nvSpPr>
        <p:spPr>
          <a:xfrm>
            <a:off x="1028462" y="4514493"/>
            <a:ext cx="29296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Salmo 63:1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4419362" y="4514493"/>
            <a:ext cx="435887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Buscar cedo ao Senhor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9239488" y="4514493"/>
            <a:ext cx="43626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Prioridade no início do dia</a:t>
            </a: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801410" y="5021104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Text 18"/>
          <p:cNvSpPr/>
          <p:nvPr/>
        </p:nvSpPr>
        <p:spPr>
          <a:xfrm>
            <a:off x="1028462" y="5164812"/>
            <a:ext cx="29296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Jeremias 29:13</a:t>
            </a:r>
            <a:endParaRPr lang="en-US" sz="1750" dirty="0"/>
          </a:p>
        </p:txBody>
      </p:sp>
      <p:sp>
        <p:nvSpPr>
          <p:cNvPr id="21" name="Text 19"/>
          <p:cNvSpPr/>
          <p:nvPr/>
        </p:nvSpPr>
        <p:spPr>
          <a:xfrm>
            <a:off x="4419362" y="5164812"/>
            <a:ext cx="435887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Buscar de todo coração</a:t>
            </a:r>
            <a:endParaRPr lang="en-US" sz="1750" dirty="0"/>
          </a:p>
        </p:txBody>
      </p:sp>
      <p:sp>
        <p:nvSpPr>
          <p:cNvPr id="22" name="Text 20"/>
          <p:cNvSpPr/>
          <p:nvPr/>
        </p:nvSpPr>
        <p:spPr>
          <a:xfrm>
            <a:off x="9239488" y="5164812"/>
            <a:ext cx="43626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Intensidade da busca</a:t>
            </a:r>
            <a:endParaRPr lang="en-US" sz="1750" dirty="0"/>
          </a:p>
        </p:txBody>
      </p:sp>
      <p:sp>
        <p:nvSpPr>
          <p:cNvPr id="23" name="Shape 21"/>
          <p:cNvSpPr/>
          <p:nvPr/>
        </p:nvSpPr>
        <p:spPr>
          <a:xfrm>
            <a:off x="801410" y="5671423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4" name="Text 22"/>
          <p:cNvSpPr/>
          <p:nvPr/>
        </p:nvSpPr>
        <p:spPr>
          <a:xfrm>
            <a:off x="1028462" y="5815132"/>
            <a:ext cx="29296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Atos 17:11</a:t>
            </a:r>
            <a:endParaRPr lang="en-US" sz="1750" dirty="0"/>
          </a:p>
        </p:txBody>
      </p:sp>
      <p:sp>
        <p:nvSpPr>
          <p:cNvPr id="25" name="Text 23"/>
          <p:cNvSpPr/>
          <p:nvPr/>
        </p:nvSpPr>
        <p:spPr>
          <a:xfrm>
            <a:off x="4419362" y="5815132"/>
            <a:ext cx="435887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Bereanos — estudo diário</a:t>
            </a:r>
            <a:endParaRPr lang="en-US" sz="1750" dirty="0"/>
          </a:p>
        </p:txBody>
      </p:sp>
      <p:sp>
        <p:nvSpPr>
          <p:cNvPr id="26" name="Text 24"/>
          <p:cNvSpPr/>
          <p:nvPr/>
        </p:nvSpPr>
        <p:spPr>
          <a:xfrm>
            <a:off x="9239488" y="5815132"/>
            <a:ext cx="43626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Método diligente</a:t>
            </a:r>
            <a:endParaRPr lang="en-US" sz="17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80190" y="952262"/>
            <a:ext cx="7556421" cy="1685806"/>
          </a:xfrm>
          <a:prstGeom prst="roundRect">
            <a:avLst>
              <a:gd name="adj" fmla="val 1917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6495574" y="1167646"/>
            <a:ext cx="646390" cy="646390"/>
          </a:xfrm>
          <a:prstGeom prst="roundRect">
            <a:avLst>
              <a:gd name="adj" fmla="val 14144844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73334" y="1345287"/>
            <a:ext cx="290870" cy="29087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495574" y="2018705"/>
            <a:ext cx="3232190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Conceito Chave</a:t>
            </a:r>
            <a:endParaRPr lang="en-US" sz="2500" dirty="0"/>
          </a:p>
        </p:txBody>
      </p:sp>
      <p:sp>
        <p:nvSpPr>
          <p:cNvPr id="7" name="Shape 3"/>
          <p:cNvSpPr/>
          <p:nvPr/>
        </p:nvSpPr>
        <p:spPr>
          <a:xfrm>
            <a:off x="6280190" y="2842736"/>
            <a:ext cx="7556421" cy="4434483"/>
          </a:xfrm>
          <a:prstGeom prst="roundRect">
            <a:avLst>
              <a:gd name="adj" fmla="val 729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4"/>
          <p:cNvSpPr/>
          <p:nvPr/>
        </p:nvSpPr>
        <p:spPr>
          <a:xfrm>
            <a:off x="6495574" y="3058120"/>
            <a:ext cx="646390" cy="646390"/>
          </a:xfrm>
          <a:prstGeom prst="roundRect">
            <a:avLst>
              <a:gd name="adj" fmla="val 14144844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73334" y="3235762"/>
            <a:ext cx="290870" cy="29087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495574" y="3909179"/>
            <a:ext cx="7125653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650" dirty="0"/>
          </a:p>
        </p:txBody>
      </p:sp>
      <p:sp>
        <p:nvSpPr>
          <p:cNvPr id="11" name="Text 6"/>
          <p:cNvSpPr/>
          <p:nvPr/>
        </p:nvSpPr>
        <p:spPr>
          <a:xfrm>
            <a:off x="6495574" y="4368046"/>
            <a:ext cx="7125653" cy="26937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Tempo com Deus não é o que sobra — é o que define tudo o resto. O valor do estudo bíblico está na atenção, na reverência e na intenção espiritual.</a:t>
            </a:r>
            <a:endParaRPr lang="en-US" sz="33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715929"/>
            <a:ext cx="1463040" cy="146304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09236"/>
            <a:ext cx="5387102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Tema Central</a:t>
            </a:r>
            <a:endParaRPr lang="en-US" sz="4200" dirty="0"/>
          </a:p>
        </p:txBody>
      </p:sp>
      <p:sp>
        <p:nvSpPr>
          <p:cNvPr id="4" name="Text 1"/>
          <p:cNvSpPr/>
          <p:nvPr/>
        </p:nvSpPr>
        <p:spPr>
          <a:xfrm>
            <a:off x="7585710" y="1690330"/>
            <a:ext cx="6258520" cy="48488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Como estudar a Bíblia de forma espiritual, profunda e transformadora, desenvolvendo um relacionamento vivo com Deus — não apenas intelectual, mas relacional, experiencial e transformador, tendo Cristo como centro.</a:t>
            </a:r>
            <a:endParaRPr lang="en-US" sz="33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760351"/>
            <a:ext cx="40691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Reflexão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5764173" y="1339215"/>
            <a:ext cx="8079938" cy="49614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"Há pouco benefício em uma leitura apressada das Escrituras. Pode-se ler a Bíblia inteira e, ainda assim, deixar de ver sua beleza ou compreender seu significado profundo."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5764173" y="6527483"/>
            <a:ext cx="80799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(Ellen G. White, Caminho a Cristo, p. 90)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5424011" y="1339215"/>
            <a:ext cx="30480" cy="5551170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890468"/>
            <a:ext cx="4740712" cy="538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Aplicações — Domingo</a:t>
            </a:r>
            <a:endParaRPr lang="en-US" sz="3350" dirty="0"/>
          </a:p>
        </p:txBody>
      </p:sp>
      <p:sp>
        <p:nvSpPr>
          <p:cNvPr id="5" name="Shape 2"/>
          <p:cNvSpPr/>
          <p:nvPr/>
        </p:nvSpPr>
        <p:spPr>
          <a:xfrm>
            <a:off x="793790" y="1736288"/>
            <a:ext cx="13042821" cy="1569244"/>
          </a:xfrm>
          <a:prstGeom prst="roundRect">
            <a:avLst>
              <a:gd name="adj" fmla="val 2060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824270" y="1766768"/>
            <a:ext cx="861893" cy="1508284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1093589" y="2318861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500" dirty="0"/>
          </a:p>
        </p:txBody>
      </p:sp>
      <p:sp>
        <p:nvSpPr>
          <p:cNvPr id="8" name="Text 5"/>
          <p:cNvSpPr/>
          <p:nvPr/>
        </p:nvSpPr>
        <p:spPr>
          <a:xfrm>
            <a:off x="1890832" y="1982153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Organize sua rotina para incluir tempo real de estudo — não improvisado.</a:t>
            </a:r>
            <a:endParaRPr lang="en-US" sz="3350" dirty="0"/>
          </a:p>
        </p:txBody>
      </p:sp>
      <p:sp>
        <p:nvSpPr>
          <p:cNvPr id="9" name="Shape 6"/>
          <p:cNvSpPr/>
          <p:nvPr/>
        </p:nvSpPr>
        <p:spPr>
          <a:xfrm>
            <a:off x="793790" y="3510201"/>
            <a:ext cx="13042821" cy="1569244"/>
          </a:xfrm>
          <a:prstGeom prst="roundRect">
            <a:avLst>
              <a:gd name="adj" fmla="val 2060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824270" y="3540681"/>
            <a:ext cx="861893" cy="1508284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93589" y="4092773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500" dirty="0"/>
          </a:p>
        </p:txBody>
      </p:sp>
      <p:sp>
        <p:nvSpPr>
          <p:cNvPr id="12" name="Text 9"/>
          <p:cNvSpPr/>
          <p:nvPr/>
        </p:nvSpPr>
        <p:spPr>
          <a:xfrm>
            <a:off x="1890832" y="3756065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Valorize esse momento como encontro com Deus, não como obrigação religiosa.</a:t>
            </a:r>
            <a:endParaRPr lang="en-US" sz="3350" dirty="0"/>
          </a:p>
        </p:txBody>
      </p:sp>
      <p:sp>
        <p:nvSpPr>
          <p:cNvPr id="13" name="Shape 10"/>
          <p:cNvSpPr/>
          <p:nvPr/>
        </p:nvSpPr>
        <p:spPr>
          <a:xfrm>
            <a:off x="793790" y="5284113"/>
            <a:ext cx="13042821" cy="2055019"/>
          </a:xfrm>
          <a:prstGeom prst="roundRect">
            <a:avLst>
              <a:gd name="adj" fmla="val 1573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Shape 11"/>
          <p:cNvSpPr/>
          <p:nvPr/>
        </p:nvSpPr>
        <p:spPr>
          <a:xfrm>
            <a:off x="824270" y="5314593"/>
            <a:ext cx="861893" cy="1994059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2"/>
          <p:cNvSpPr/>
          <p:nvPr/>
        </p:nvSpPr>
        <p:spPr>
          <a:xfrm>
            <a:off x="1093589" y="6109573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500" dirty="0"/>
          </a:p>
        </p:txBody>
      </p:sp>
      <p:sp>
        <p:nvSpPr>
          <p:cNvPr id="16" name="Text 13"/>
          <p:cNvSpPr/>
          <p:nvPr/>
        </p:nvSpPr>
        <p:spPr>
          <a:xfrm>
            <a:off x="1890832" y="5529977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Estabeleça um horário fixo diário para comunhão com a Palavra.</a:t>
            </a:r>
            <a:endParaRPr lang="en-US" sz="3350" dirty="0"/>
          </a:p>
        </p:txBody>
      </p:sp>
      <p:sp>
        <p:nvSpPr>
          <p:cNvPr id="17" name="Text 14"/>
          <p:cNvSpPr/>
          <p:nvPr/>
        </p:nvSpPr>
        <p:spPr>
          <a:xfrm>
            <a:off x="1890832" y="6689288"/>
            <a:ext cx="10236041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"Quem não tem tempo para Deus, acabará vivendo sem direção."</a:t>
            </a:r>
            <a:endParaRPr lang="en-US" sz="25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2317790"/>
            <a:ext cx="1356241" cy="441484"/>
          </a:xfrm>
          <a:prstGeom prst="roundRect">
            <a:avLst>
              <a:gd name="adj" fmla="val 6165"/>
            </a:avLst>
          </a:prstGeom>
          <a:noFill/>
          <a:ln w="7620">
            <a:solidFill>
              <a:srgbClr val="325F7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937498" y="2393394"/>
            <a:ext cx="1068824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25F7B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PENSAMENTO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1133951" y="3354586"/>
            <a:ext cx="12702659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“O problema não é a falta de tempo, mas a falta de prioridade; sempre encontramos tempo para aquilo que consideramos importante.”</a:t>
            </a:r>
            <a:endParaRPr lang="en-US" sz="3550" dirty="0"/>
          </a:p>
        </p:txBody>
      </p:sp>
      <p:sp>
        <p:nvSpPr>
          <p:cNvPr id="5" name="Text 3"/>
          <p:cNvSpPr/>
          <p:nvPr/>
        </p:nvSpPr>
        <p:spPr>
          <a:xfrm>
            <a:off x="1133951" y="5146238"/>
            <a:ext cx="10996493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(FOSTER, Richard J. </a:t>
            </a:r>
            <a:r>
              <a:rPr lang="en-US" sz="2650" i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Celebração da Disciplina</a:t>
            </a: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. São Paulo: Vida, 2007.)</a:t>
            </a:r>
            <a:endParaRPr lang="en-US" sz="2650" dirty="0"/>
          </a:p>
        </p:txBody>
      </p:sp>
      <p:sp>
        <p:nvSpPr>
          <p:cNvPr id="6" name="Shape 4"/>
          <p:cNvSpPr/>
          <p:nvPr/>
        </p:nvSpPr>
        <p:spPr>
          <a:xfrm>
            <a:off x="793790" y="3014424"/>
            <a:ext cx="30480" cy="2897267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88313"/>
            <a:ext cx="4820007" cy="602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Ilustração Didática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793790" y="1636514"/>
            <a:ext cx="755642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Um médico recebe dois pacientes:</a:t>
            </a:r>
            <a:endParaRPr lang="en-US" sz="1500" dirty="0"/>
          </a:p>
        </p:txBody>
      </p:sp>
      <p:sp>
        <p:nvSpPr>
          <p:cNvPr id="5" name="Shape 2"/>
          <p:cNvSpPr/>
          <p:nvPr/>
        </p:nvSpPr>
        <p:spPr>
          <a:xfrm>
            <a:off x="793790" y="2106097"/>
            <a:ext cx="7556421" cy="1115973"/>
          </a:xfrm>
          <a:prstGeom prst="roundRect">
            <a:avLst>
              <a:gd name="adj" fmla="val 2592"/>
            </a:avLst>
          </a:prstGeom>
          <a:solidFill>
            <a:srgbClr val="FFFCF5"/>
          </a:solidFill>
          <a:ln w="2286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Text 3"/>
          <p:cNvSpPr/>
          <p:nvPr/>
        </p:nvSpPr>
        <p:spPr>
          <a:xfrm>
            <a:off x="1009412" y="2321719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Paciente 1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1009412" y="2721173"/>
            <a:ext cx="7125176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Toma o remédio </a:t>
            </a:r>
            <a:r>
              <a:rPr lang="en-US" sz="150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corretamente todos os dias</a:t>
            </a:r>
            <a:r>
              <a:rPr lang="en-US" sz="15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793790" y="3385899"/>
            <a:ext cx="7556421" cy="1115973"/>
          </a:xfrm>
          <a:prstGeom prst="roundRect">
            <a:avLst>
              <a:gd name="adj" fmla="val 2592"/>
            </a:avLst>
          </a:prstGeom>
          <a:solidFill>
            <a:srgbClr val="FFFCF5"/>
          </a:solidFill>
          <a:ln w="2286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9" name="Text 6"/>
          <p:cNvSpPr/>
          <p:nvPr/>
        </p:nvSpPr>
        <p:spPr>
          <a:xfrm>
            <a:off x="1009412" y="3601522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Paciente 2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1009412" y="4000976"/>
            <a:ext cx="7125176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Toma apenas </a:t>
            </a:r>
            <a:r>
              <a:rPr lang="en-US" sz="150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quando lembra — e às pressas</a:t>
            </a:r>
            <a:r>
              <a:rPr lang="en-US" sz="15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500" dirty="0"/>
          </a:p>
        </p:txBody>
      </p:sp>
      <p:sp>
        <p:nvSpPr>
          <p:cNvPr id="11" name="Text 8"/>
          <p:cNvSpPr/>
          <p:nvPr/>
        </p:nvSpPr>
        <p:spPr>
          <a:xfrm>
            <a:off x="2619851" y="4747617"/>
            <a:ext cx="3904298" cy="481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50"/>
              </a:lnSpc>
              <a:buNone/>
            </a:pPr>
            <a:r>
              <a:rPr lang="en-US" sz="300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👉</a:t>
            </a:r>
            <a:r>
              <a:rPr lang="en-US" sz="30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Qual será curado?</a:t>
            </a:r>
            <a:endParaRPr lang="en-US" sz="3000" dirty="0"/>
          </a:p>
        </p:txBody>
      </p:sp>
      <p:sp>
        <p:nvSpPr>
          <p:cNvPr id="12" name="Text 9"/>
          <p:cNvSpPr/>
          <p:nvPr/>
        </p:nvSpPr>
        <p:spPr>
          <a:xfrm>
            <a:off x="793790" y="5475327"/>
            <a:ext cx="755642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Assim é o estudo da Bíblia:</a:t>
            </a:r>
            <a:endParaRPr lang="en-US" sz="1500" dirty="0"/>
          </a:p>
        </p:txBody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6061" y="5950803"/>
            <a:ext cx="289203" cy="289203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1420297" y="5944910"/>
            <a:ext cx="4203383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Não funciona por contato ocasional.</a:t>
            </a:r>
            <a:endParaRPr lang="en-US" sz="1850" dirty="0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6061" y="6862822"/>
            <a:ext cx="289203" cy="289203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420297" y="6856928"/>
            <a:ext cx="5664160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Funciona por exposição constante e disciplinada.</a:t>
            </a:r>
            <a:endParaRPr lang="en-US" sz="18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1133951" y="2647474"/>
            <a:ext cx="12702659" cy="2934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"Quem não tem tempo para Deus, acabará vivendo sem direção."</a:t>
            </a:r>
            <a:endParaRPr lang="en-US" sz="6150" dirty="0"/>
          </a:p>
        </p:txBody>
      </p:sp>
      <p:sp>
        <p:nvSpPr>
          <p:cNvPr id="5" name="Shape 2"/>
          <p:cNvSpPr/>
          <p:nvPr/>
        </p:nvSpPr>
        <p:spPr>
          <a:xfrm>
            <a:off x="793790" y="2307312"/>
            <a:ext cx="30480" cy="3614976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58704"/>
            <a:ext cx="810720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2. Segunda-Feira — Um Lugar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334458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u="sng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Pergunta central: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793790" y="3128248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717965"/>
            <a:ext cx="9779675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 se você não consegue ouvir a Deus… porque nunca se afasta do barulho para ouvi-Lo?</a:t>
            </a:r>
            <a:endParaRPr lang="en-US" sz="3550" dirty="0"/>
          </a:p>
        </p:txBody>
      </p:sp>
      <p:sp>
        <p:nvSpPr>
          <p:cNvPr id="6" name="Text 4"/>
          <p:cNvSpPr/>
          <p:nvPr/>
        </p:nvSpPr>
        <p:spPr>
          <a:xfrm>
            <a:off x="793790" y="5645706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6235422"/>
            <a:ext cx="977967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Por que o ambiente físico influencia diretamente a qualidade da nossa comunhão com Deus?</a:t>
            </a:r>
            <a:endParaRPr lang="en-US" sz="22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487" y="2362795"/>
            <a:ext cx="1463040" cy="146304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75629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Marcos 1:35 — NVI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793790" y="305454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133951" y="4012763"/>
            <a:ext cx="12702659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51738C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"De madrugada, ainda bem escuro, Jesus levantou-se, saiu de casa e foi para um lugar deserto, onde ficou orando."</a:t>
            </a:r>
            <a:endParaRPr lang="en-US" sz="3550" dirty="0"/>
          </a:p>
        </p:txBody>
      </p:sp>
      <p:sp>
        <p:nvSpPr>
          <p:cNvPr id="5" name="Shape 3"/>
          <p:cNvSpPr/>
          <p:nvPr/>
        </p:nvSpPr>
        <p:spPr>
          <a:xfrm>
            <a:off x="793790" y="3672602"/>
            <a:ext cx="30480" cy="2381250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793790" y="1654612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1051084" y="1911906"/>
            <a:ext cx="342935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Erēmos — Lugar Deserto: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51084" y="2402324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Grego: ἔρημος — isolado, solitário, longe da multidão. A comunhão profunda com Deus exige afastamento das distrações.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3249335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1051084" y="35066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Apēlthen — Foi: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51084" y="3997047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Verbo de ação intencional e movimento deliberado — não acontece por acaso. Jesus escolheu esse lugar conscientemente.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4844058"/>
            <a:ext cx="13042821" cy="1730812"/>
          </a:xfrm>
          <a:prstGeom prst="roundRect">
            <a:avLst>
              <a:gd name="adj" fmla="val 1966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51084" y="5101352"/>
            <a:ext cx="322849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Prosēucheto — Orando: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51084" y="5591770"/>
            <a:ext cx="125282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Tempo contínuo no grego — ação prolongada, prática regular. Não é um momento breve, mas uma experiência contínua de comunhão.</a:t>
            </a:r>
            <a:endParaRPr lang="en-US" sz="175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1141333"/>
            <a:ext cx="7556421" cy="1586984"/>
          </a:xfrm>
          <a:prstGeom prst="roundRect">
            <a:avLst>
              <a:gd name="adj" fmla="val 1930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997863" y="1345406"/>
            <a:ext cx="612338" cy="612338"/>
          </a:xfrm>
          <a:prstGeom prst="roundRect">
            <a:avLst>
              <a:gd name="adj" fmla="val 14931436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6217" y="1513761"/>
            <a:ext cx="275511" cy="27551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97863" y="2141458"/>
            <a:ext cx="3062168" cy="382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Conceito Chave</a:t>
            </a:r>
            <a:endParaRPr lang="en-US" sz="2400" dirty="0"/>
          </a:p>
        </p:txBody>
      </p:sp>
      <p:sp>
        <p:nvSpPr>
          <p:cNvPr id="7" name="Shape 3"/>
          <p:cNvSpPr/>
          <p:nvPr/>
        </p:nvSpPr>
        <p:spPr>
          <a:xfrm>
            <a:off x="793790" y="2912031"/>
            <a:ext cx="7556421" cy="4176117"/>
          </a:xfrm>
          <a:prstGeom prst="roundRect">
            <a:avLst>
              <a:gd name="adj" fmla="val 733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4"/>
          <p:cNvSpPr/>
          <p:nvPr/>
        </p:nvSpPr>
        <p:spPr>
          <a:xfrm>
            <a:off x="997863" y="3116104"/>
            <a:ext cx="612338" cy="612338"/>
          </a:xfrm>
          <a:prstGeom prst="roundRect">
            <a:avLst>
              <a:gd name="adj" fmla="val 14931436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6217" y="3284458"/>
            <a:ext cx="275511" cy="27551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97863" y="3912156"/>
            <a:ext cx="7148274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endParaRPr lang="en-US" sz="1600" dirty="0"/>
          </a:p>
        </p:txBody>
      </p:sp>
      <p:sp>
        <p:nvSpPr>
          <p:cNvPr id="11" name="Text 6"/>
          <p:cNvSpPr/>
          <p:nvPr/>
        </p:nvSpPr>
        <p:spPr>
          <a:xfrm>
            <a:off x="997863" y="4332565"/>
            <a:ext cx="7148274" cy="2551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Ambientes moldam experiências espirituais. Um lugar apropriado reduz distrações, favorece concentração, cria memória espiritual e estabelece disciplina.</a:t>
            </a:r>
            <a:endParaRPr lang="en-US" sz="32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760351"/>
            <a:ext cx="40691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Reflexão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5764173" y="2402324"/>
            <a:ext cx="8079938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"Devemos ter um lugar secreto para oração, onde possamos estar a sós com Deus."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5764173" y="5464254"/>
            <a:ext cx="80799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(Ellen G. White, O Maior Discurso de Cristo, p. 84)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5424011" y="2402324"/>
            <a:ext cx="30480" cy="3424833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08403"/>
            <a:ext cx="697670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Perguntas Fundamentais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670810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629025"/>
            <a:ext cx="6407944" cy="3092172"/>
          </a:xfrm>
          <a:prstGeom prst="roundRect">
            <a:avLst>
              <a:gd name="adj" fmla="val 4731"/>
            </a:avLst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793790" y="3598545"/>
            <a:ext cx="6407944" cy="121920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3657540" y="3288863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1614" y="3492937"/>
            <a:ext cx="272177" cy="272177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051084" y="4196001"/>
            <a:ext cx="5893356" cy="2267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Como estudar a Bíblia de forma que ela realmente transforme a vida, e não apenas informe a mente?</a:t>
            </a:r>
            <a:endParaRPr lang="en-US" sz="3550" dirty="0"/>
          </a:p>
        </p:txBody>
      </p:sp>
      <p:sp>
        <p:nvSpPr>
          <p:cNvPr id="9" name="Shape 6"/>
          <p:cNvSpPr/>
          <p:nvPr/>
        </p:nvSpPr>
        <p:spPr>
          <a:xfrm>
            <a:off x="7428548" y="3629025"/>
            <a:ext cx="6408063" cy="3092172"/>
          </a:xfrm>
          <a:prstGeom prst="roundRect">
            <a:avLst>
              <a:gd name="adj" fmla="val 4731"/>
            </a:avLst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7428548" y="3598545"/>
            <a:ext cx="6408063" cy="121920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10292298" y="3288863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96371" y="3492937"/>
            <a:ext cx="272177" cy="272177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7685842" y="4196001"/>
            <a:ext cx="5893475" cy="2267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Quais princípios espirituais tornam o estudo bíblico um encontro real com Deus?</a:t>
            </a:r>
            <a:endParaRPr lang="en-US" sz="355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957858"/>
            <a:ext cx="5866567" cy="538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Aplicações — Segunda-Feira</a:t>
            </a:r>
            <a:endParaRPr lang="en-US" sz="3350" dirty="0"/>
          </a:p>
        </p:txBody>
      </p:sp>
      <p:sp>
        <p:nvSpPr>
          <p:cNvPr id="5" name="Shape 2"/>
          <p:cNvSpPr/>
          <p:nvPr/>
        </p:nvSpPr>
        <p:spPr>
          <a:xfrm>
            <a:off x="793790" y="1803678"/>
            <a:ext cx="13042821" cy="1569244"/>
          </a:xfrm>
          <a:prstGeom prst="roundRect">
            <a:avLst>
              <a:gd name="adj" fmla="val 2060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824270" y="1834158"/>
            <a:ext cx="861893" cy="1508284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1093589" y="2386251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500" dirty="0"/>
          </a:p>
        </p:txBody>
      </p:sp>
      <p:sp>
        <p:nvSpPr>
          <p:cNvPr id="8" name="Text 5"/>
          <p:cNvSpPr/>
          <p:nvPr/>
        </p:nvSpPr>
        <p:spPr>
          <a:xfrm>
            <a:off x="1890832" y="2049542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Escolha um local fixo para seu estudo bíblico — crie um espaço sagrado.</a:t>
            </a:r>
            <a:endParaRPr lang="en-US" sz="3350" dirty="0"/>
          </a:p>
        </p:txBody>
      </p:sp>
      <p:sp>
        <p:nvSpPr>
          <p:cNvPr id="9" name="Shape 6"/>
          <p:cNvSpPr/>
          <p:nvPr/>
        </p:nvSpPr>
        <p:spPr>
          <a:xfrm>
            <a:off x="793790" y="3577590"/>
            <a:ext cx="13042821" cy="1569244"/>
          </a:xfrm>
          <a:prstGeom prst="roundRect">
            <a:avLst>
              <a:gd name="adj" fmla="val 2060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824270" y="3608070"/>
            <a:ext cx="861893" cy="1508284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93589" y="4160163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500" dirty="0"/>
          </a:p>
        </p:txBody>
      </p:sp>
      <p:sp>
        <p:nvSpPr>
          <p:cNvPr id="12" name="Text 9"/>
          <p:cNvSpPr/>
          <p:nvPr/>
        </p:nvSpPr>
        <p:spPr>
          <a:xfrm>
            <a:off x="1890832" y="3823454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Associe esse lugar à presença de Deus — torne-o um lugar de encontro.</a:t>
            </a:r>
            <a:endParaRPr lang="en-US" sz="3350" dirty="0"/>
          </a:p>
        </p:txBody>
      </p:sp>
      <p:sp>
        <p:nvSpPr>
          <p:cNvPr id="13" name="Shape 10"/>
          <p:cNvSpPr/>
          <p:nvPr/>
        </p:nvSpPr>
        <p:spPr>
          <a:xfrm>
            <a:off x="793790" y="5351502"/>
            <a:ext cx="13042821" cy="1920240"/>
          </a:xfrm>
          <a:prstGeom prst="roundRect">
            <a:avLst>
              <a:gd name="adj" fmla="val 1683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Shape 11"/>
          <p:cNvSpPr/>
          <p:nvPr/>
        </p:nvSpPr>
        <p:spPr>
          <a:xfrm>
            <a:off x="824270" y="5381982"/>
            <a:ext cx="861893" cy="1859280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2"/>
          <p:cNvSpPr/>
          <p:nvPr/>
        </p:nvSpPr>
        <p:spPr>
          <a:xfrm>
            <a:off x="1093589" y="6109573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500" dirty="0"/>
          </a:p>
        </p:txBody>
      </p:sp>
      <p:sp>
        <p:nvSpPr>
          <p:cNvPr id="16" name="Text 13"/>
          <p:cNvSpPr/>
          <p:nvPr/>
        </p:nvSpPr>
        <p:spPr>
          <a:xfrm>
            <a:off x="1890832" y="5597366"/>
            <a:ext cx="9445109" cy="538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Elimine distrações: celular, ruído, interrupções.</a:t>
            </a:r>
            <a:endParaRPr lang="en-US" sz="3350" dirty="0"/>
          </a:p>
        </p:txBody>
      </p:sp>
      <p:sp>
        <p:nvSpPr>
          <p:cNvPr id="17" name="Text 14"/>
          <p:cNvSpPr/>
          <p:nvPr/>
        </p:nvSpPr>
        <p:spPr>
          <a:xfrm>
            <a:off x="1890832" y="6217920"/>
            <a:ext cx="11699915" cy="8079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"Quem não separa um lugar para Deus, dificilmente encontrará Deus em qualquer lugar."</a:t>
            </a:r>
            <a:endParaRPr lang="en-US" sz="25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91389"/>
            <a:ext cx="2709624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Pensamento 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4064437" y="1591389"/>
            <a:ext cx="9779675" cy="39128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“A solidão não é ausência de pessoas, mas presença de Deus sem distrações.”</a:t>
            </a:r>
            <a:endParaRPr lang="en-US" sz="6150" dirty="0"/>
          </a:p>
        </p:txBody>
      </p:sp>
      <p:sp>
        <p:nvSpPr>
          <p:cNvPr id="4" name="Text 2"/>
          <p:cNvSpPr/>
          <p:nvPr/>
        </p:nvSpPr>
        <p:spPr>
          <a:xfrm>
            <a:off x="4064437" y="5731073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(BONHOEFFER, Dietrich. </a:t>
            </a:r>
            <a:r>
              <a:rPr lang="en-US" sz="1750" b="1" i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Vida em Comunhão</a:t>
            </a: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São Leopoldo: Sinodal, 2003.)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4064437" y="6298049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endParaRPr lang="en-US" sz="175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07231"/>
            <a:ext cx="5387102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Ilustração Didática</a:t>
            </a:r>
            <a:endParaRPr lang="en-US" sz="4200" dirty="0"/>
          </a:p>
        </p:txBody>
      </p:sp>
      <p:sp>
        <p:nvSpPr>
          <p:cNvPr id="3" name="Text 1"/>
          <p:cNvSpPr/>
          <p:nvPr/>
        </p:nvSpPr>
        <p:spPr>
          <a:xfrm>
            <a:off x="793790" y="1687711"/>
            <a:ext cx="13042821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Um músico tenta aprender uma peça complexa:</a:t>
            </a:r>
            <a:endParaRPr lang="en-US" sz="1650" dirty="0"/>
          </a:p>
        </p:txBody>
      </p:sp>
      <p:sp>
        <p:nvSpPr>
          <p:cNvPr id="4" name="Shape 2"/>
          <p:cNvSpPr/>
          <p:nvPr/>
        </p:nvSpPr>
        <p:spPr>
          <a:xfrm>
            <a:off x="793790" y="2254091"/>
            <a:ext cx="6419017" cy="1287185"/>
          </a:xfrm>
          <a:prstGeom prst="roundRect">
            <a:avLst>
              <a:gd name="adj" fmla="val 2511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1039654" y="2499955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Cenário 1:</a:t>
            </a:r>
            <a:endParaRPr lang="en-US" sz="2100" dirty="0"/>
          </a:p>
        </p:txBody>
      </p:sp>
      <p:sp>
        <p:nvSpPr>
          <p:cNvPr id="6" name="Text 4"/>
          <p:cNvSpPr/>
          <p:nvPr/>
        </p:nvSpPr>
        <p:spPr>
          <a:xfrm>
            <a:off x="1039654" y="2959298"/>
            <a:ext cx="5927288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Ensaia em meio ao barulho e </a:t>
            </a:r>
            <a:r>
              <a:rPr lang="en-US" sz="16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não consegue evoluir</a:t>
            </a:r>
            <a:r>
              <a:rPr lang="en-US" sz="16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650" dirty="0"/>
          </a:p>
        </p:txBody>
      </p:sp>
      <p:sp>
        <p:nvSpPr>
          <p:cNvPr id="7" name="Shape 5"/>
          <p:cNvSpPr/>
          <p:nvPr/>
        </p:nvSpPr>
        <p:spPr>
          <a:xfrm>
            <a:off x="7417475" y="2254091"/>
            <a:ext cx="6419136" cy="1287185"/>
          </a:xfrm>
          <a:prstGeom prst="roundRect">
            <a:avLst>
              <a:gd name="adj" fmla="val 2511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7663339" y="2499955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Cenário 2:</a:t>
            </a:r>
            <a:endParaRPr lang="en-US" sz="2100" dirty="0"/>
          </a:p>
        </p:txBody>
      </p:sp>
      <p:sp>
        <p:nvSpPr>
          <p:cNvPr id="9" name="Text 7"/>
          <p:cNvSpPr/>
          <p:nvPr/>
        </p:nvSpPr>
        <p:spPr>
          <a:xfrm>
            <a:off x="7663339" y="2959298"/>
            <a:ext cx="5927407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Isola-se em uma sala silenciosa e </a:t>
            </a:r>
            <a:r>
              <a:rPr lang="en-US" sz="16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começa a dominar a música</a:t>
            </a:r>
            <a:r>
              <a:rPr lang="en-US" sz="16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650" dirty="0"/>
          </a:p>
        </p:txBody>
      </p:sp>
      <p:sp>
        <p:nvSpPr>
          <p:cNvPr id="10" name="Text 8"/>
          <p:cNvSpPr/>
          <p:nvPr/>
        </p:nvSpPr>
        <p:spPr>
          <a:xfrm>
            <a:off x="793790" y="3848338"/>
            <a:ext cx="13042821" cy="1085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200"/>
              </a:lnSpc>
              <a:buNone/>
            </a:pPr>
            <a:r>
              <a:rPr lang="en-US" sz="335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👉</a:t>
            </a: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O ambiente não cria o talento — mas permite que ele floresça.</a:t>
            </a:r>
            <a:endParaRPr lang="en-US" sz="3350" dirty="0"/>
          </a:p>
        </p:txBody>
      </p:sp>
      <p:sp>
        <p:nvSpPr>
          <p:cNvPr id="11" name="Text 9"/>
          <p:cNvSpPr/>
          <p:nvPr/>
        </p:nvSpPr>
        <p:spPr>
          <a:xfrm>
            <a:off x="793790" y="5240536"/>
            <a:ext cx="13042821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Assim é o estudo bíblico:</a:t>
            </a:r>
            <a:endParaRPr lang="en-US" sz="1650" dirty="0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633" y="5813465"/>
            <a:ext cx="323136" cy="323136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1493996" y="5806916"/>
            <a:ext cx="3886795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Deus fala em qualquer lugar...</a:t>
            </a:r>
            <a:endParaRPr lang="en-US" sz="2100" dirty="0"/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4633" y="6875859"/>
            <a:ext cx="323136" cy="323136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1493996" y="6869311"/>
            <a:ext cx="7590115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...mas O ouvimos melhor no silêncio e na intencionalidade.</a:t>
            </a:r>
            <a:endParaRPr lang="en-US" sz="21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2753916"/>
            <a:ext cx="1893808" cy="16907"/>
          </a:xfrm>
          <a:prstGeom prst="rect">
            <a:avLst/>
          </a:prstGeom>
          <a:solidFill>
            <a:srgbClr val="2B4150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3588782" y="2697242"/>
            <a:ext cx="7808000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“Quem não separa um lugar para Deus, dificilmente encontrará Deus em qualquer lugar.”</a:t>
            </a:r>
            <a:endParaRPr lang="en-US" sz="4450" dirty="0"/>
          </a:p>
        </p:txBody>
      </p:sp>
      <p:sp>
        <p:nvSpPr>
          <p:cNvPr id="4" name="Shape 2"/>
          <p:cNvSpPr/>
          <p:nvPr/>
        </p:nvSpPr>
        <p:spPr>
          <a:xfrm>
            <a:off x="3248620" y="2697242"/>
            <a:ext cx="30480" cy="2835116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11957804" y="2753916"/>
            <a:ext cx="1893808" cy="16907"/>
          </a:xfrm>
          <a:prstGeom prst="rect">
            <a:avLst/>
          </a:prstGeom>
          <a:solidFill>
            <a:srgbClr val="2B4150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58704"/>
            <a:ext cx="1090183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3. Terça-Feira — Estudo Bíblico Profundo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334458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u="sng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Pergunta central: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793790" y="3128248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717965"/>
            <a:ext cx="9779675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 se o seu estudo bíblico fosse superficial… porque você nunca aprofundou as Escrituras?</a:t>
            </a:r>
            <a:endParaRPr lang="en-US" sz="3550" dirty="0"/>
          </a:p>
        </p:txBody>
      </p:sp>
      <p:sp>
        <p:nvSpPr>
          <p:cNvPr id="6" name="Text 4"/>
          <p:cNvSpPr/>
          <p:nvPr/>
        </p:nvSpPr>
        <p:spPr>
          <a:xfrm>
            <a:off x="793790" y="5645706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6235422"/>
            <a:ext cx="977967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Por que a profundidade do seu estudo bíblico é essencial para uma fé sólida e uma vida transformada?</a:t>
            </a:r>
            <a:endParaRPr lang="en-US" sz="22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487" y="2362795"/>
            <a:ext cx="1463040" cy="146304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58704"/>
            <a:ext cx="1090183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3. Terça-Feira — Estudo Bíblico Profundo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334458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u="sng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Pergunta central: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793790" y="3128248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717965"/>
            <a:ext cx="9779675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 se o problema não fosse a falta de estudo… mas a superficialidade do estudo que fazemos?</a:t>
            </a:r>
            <a:endParaRPr lang="en-US" sz="3550" dirty="0"/>
          </a:p>
        </p:txBody>
      </p:sp>
      <p:sp>
        <p:nvSpPr>
          <p:cNvPr id="6" name="Text 4"/>
          <p:cNvSpPr/>
          <p:nvPr/>
        </p:nvSpPr>
        <p:spPr>
          <a:xfrm>
            <a:off x="793790" y="5645706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6235422"/>
            <a:ext cx="977967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que diferencia um estudo bíblico superficial de um estudo que realmente transforma a vida espiritual?</a:t>
            </a:r>
            <a:endParaRPr lang="en-US" sz="22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487" y="2362795"/>
            <a:ext cx="1463040" cy="146304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59117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João 5:39 — ACF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793790" y="333803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133951" y="4296251"/>
            <a:ext cx="12702659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51738C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"Examinai as Escrituras, porque julgais ter nelas a vida eterna, e são elas mesmas que testificam de Mim."</a:t>
            </a:r>
            <a:endParaRPr lang="en-US" sz="3550" dirty="0"/>
          </a:p>
        </p:txBody>
      </p:sp>
      <p:sp>
        <p:nvSpPr>
          <p:cNvPr id="5" name="Shape 3"/>
          <p:cNvSpPr/>
          <p:nvPr/>
        </p:nvSpPr>
        <p:spPr>
          <a:xfrm>
            <a:off x="793790" y="3956090"/>
            <a:ext cx="30480" cy="1814274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793790" y="1473160"/>
            <a:ext cx="13042821" cy="1730812"/>
          </a:xfrm>
          <a:prstGeom prst="roundRect">
            <a:avLst>
              <a:gd name="adj" fmla="val 1966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1051084" y="1730454"/>
            <a:ext cx="301763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Ereunate — Examinai: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51084" y="2220873"/>
            <a:ext cx="125282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Grego: ἐρευνᾶτε — investigar cuidadosamente, explorar profundamente, pesquisar com intenção. O estudo bíblico exige profundidade e dedicação ativa.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3430786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1051084" y="3688080"/>
            <a:ext cx="361700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Martyrousai — Testificam: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51084" y="4178498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Grego: μαρτυροῦσαι — dar testemunho, apontar para, revelar evidência. Toda a Escritura é cristocêntrica — aponta para Cristo.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025509"/>
            <a:ext cx="13042821" cy="1730812"/>
          </a:xfrm>
          <a:prstGeom prst="roundRect">
            <a:avLst>
              <a:gd name="adj" fmla="val 1966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51084" y="5282803"/>
            <a:ext cx="35061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Paradoxo dos Fariseus: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51084" y="5773222"/>
            <a:ext cx="125282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Conheciam o texto, mas não reconheceram o Autor. É possível estudar a Bíblia e ainda assim não conhecer a Deus — método incorreto e coração fechado.</a:t>
            </a:r>
            <a:endParaRPr lang="en-US" sz="175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0011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Correlações Bíblicas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062526"/>
            <a:ext cx="13042821" cy="3266837"/>
          </a:xfrm>
          <a:prstGeom prst="roundRect">
            <a:avLst>
              <a:gd name="adj" fmla="val 104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801410" y="3070146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801648" y="3070146"/>
            <a:ext cx="3387090" cy="650319"/>
          </a:xfrm>
          <a:prstGeom prst="roundRect">
            <a:avLst>
              <a:gd name="adj" fmla="val 5232"/>
            </a:avLst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1028462" y="3213854"/>
            <a:ext cx="29296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Texto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4188738" y="3070146"/>
            <a:ext cx="4820126" cy="650319"/>
          </a:xfrm>
          <a:prstGeom prst="rect">
            <a:avLst/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4419362" y="3213854"/>
            <a:ext cx="435887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Tema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008864" y="3070146"/>
            <a:ext cx="4820126" cy="650319"/>
          </a:xfrm>
          <a:prstGeom prst="rect">
            <a:avLst/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8"/>
          <p:cNvSpPr/>
          <p:nvPr/>
        </p:nvSpPr>
        <p:spPr>
          <a:xfrm>
            <a:off x="9239488" y="3213854"/>
            <a:ext cx="43626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Relação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801410" y="3720465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1028462" y="3864173"/>
            <a:ext cx="29296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2 Timóteo 3:16–17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4419362" y="3864173"/>
            <a:ext cx="435887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Inspiração da Escritura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9239488" y="3864173"/>
            <a:ext cx="43626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Autoridade divina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801410" y="4370784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4"/>
          <p:cNvSpPr/>
          <p:nvPr/>
        </p:nvSpPr>
        <p:spPr>
          <a:xfrm>
            <a:off x="1028462" y="4514493"/>
            <a:ext cx="29296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Atos 17:11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4419362" y="4514493"/>
            <a:ext cx="435887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Bereanos examinavam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9239488" y="4514493"/>
            <a:ext cx="43626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Método correto</a:t>
            </a: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801410" y="5021104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Text 18"/>
          <p:cNvSpPr/>
          <p:nvPr/>
        </p:nvSpPr>
        <p:spPr>
          <a:xfrm>
            <a:off x="1028462" y="5164812"/>
            <a:ext cx="29296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Salmo 119:18</a:t>
            </a:r>
            <a:endParaRPr lang="en-US" sz="1750" dirty="0"/>
          </a:p>
        </p:txBody>
      </p:sp>
      <p:sp>
        <p:nvSpPr>
          <p:cNvPr id="21" name="Text 19"/>
          <p:cNvSpPr/>
          <p:nvPr/>
        </p:nvSpPr>
        <p:spPr>
          <a:xfrm>
            <a:off x="4419362" y="5164812"/>
            <a:ext cx="435887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Iluminação espiritual</a:t>
            </a:r>
            <a:endParaRPr lang="en-US" sz="1750" dirty="0"/>
          </a:p>
        </p:txBody>
      </p:sp>
      <p:sp>
        <p:nvSpPr>
          <p:cNvPr id="22" name="Text 20"/>
          <p:cNvSpPr/>
          <p:nvPr/>
        </p:nvSpPr>
        <p:spPr>
          <a:xfrm>
            <a:off x="9239488" y="5164812"/>
            <a:ext cx="43626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Dependência de Deus</a:t>
            </a:r>
            <a:endParaRPr lang="en-US" sz="1750" dirty="0"/>
          </a:p>
        </p:txBody>
      </p:sp>
      <p:sp>
        <p:nvSpPr>
          <p:cNvPr id="23" name="Shape 21"/>
          <p:cNvSpPr/>
          <p:nvPr/>
        </p:nvSpPr>
        <p:spPr>
          <a:xfrm>
            <a:off x="801410" y="5671423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4" name="Text 22"/>
          <p:cNvSpPr/>
          <p:nvPr/>
        </p:nvSpPr>
        <p:spPr>
          <a:xfrm>
            <a:off x="1028462" y="5815132"/>
            <a:ext cx="29296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Isaías 28:10</a:t>
            </a:r>
            <a:endParaRPr lang="en-US" sz="1750" dirty="0"/>
          </a:p>
        </p:txBody>
      </p:sp>
      <p:sp>
        <p:nvSpPr>
          <p:cNvPr id="25" name="Text 23"/>
          <p:cNvSpPr/>
          <p:nvPr/>
        </p:nvSpPr>
        <p:spPr>
          <a:xfrm>
            <a:off x="4419362" y="5815132"/>
            <a:ext cx="435887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"Linha sobre linha"</a:t>
            </a:r>
            <a:endParaRPr lang="en-US" sz="1750" dirty="0"/>
          </a:p>
        </p:txBody>
      </p:sp>
      <p:sp>
        <p:nvSpPr>
          <p:cNvPr id="26" name="Text 24"/>
          <p:cNvSpPr/>
          <p:nvPr/>
        </p:nvSpPr>
        <p:spPr>
          <a:xfrm>
            <a:off x="9239488" y="5815132"/>
            <a:ext cx="43626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Estudo progressivo</a:t>
            </a:r>
            <a:endParaRPr lang="en-US" sz="175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80190" y="1086683"/>
            <a:ext cx="7556421" cy="1489234"/>
          </a:xfrm>
          <a:prstGeom prst="roundRect">
            <a:avLst>
              <a:gd name="adj" fmla="val 1942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6472952" y="1279446"/>
            <a:ext cx="578406" cy="578406"/>
          </a:xfrm>
          <a:prstGeom prst="roundRect">
            <a:avLst>
              <a:gd name="adj" fmla="val 15807384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32019" y="1438513"/>
            <a:ext cx="260271" cy="26027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472952" y="2021681"/>
            <a:ext cx="2892028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Conceito Chave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6280190" y="2739747"/>
            <a:ext cx="7556421" cy="4403050"/>
          </a:xfrm>
          <a:prstGeom prst="roundRect">
            <a:avLst>
              <a:gd name="adj" fmla="val 657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4"/>
          <p:cNvSpPr/>
          <p:nvPr/>
        </p:nvSpPr>
        <p:spPr>
          <a:xfrm>
            <a:off x="6472952" y="2932509"/>
            <a:ext cx="578406" cy="578406"/>
          </a:xfrm>
          <a:prstGeom prst="roundRect">
            <a:avLst>
              <a:gd name="adj" fmla="val 15807384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2019" y="3091577"/>
            <a:ext cx="260271" cy="26027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472952" y="3674745"/>
            <a:ext cx="7170896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endParaRPr lang="en-US" sz="1500" dirty="0"/>
          </a:p>
        </p:txBody>
      </p:sp>
      <p:sp>
        <p:nvSpPr>
          <p:cNvPr id="11" name="Text 6"/>
          <p:cNvSpPr/>
          <p:nvPr/>
        </p:nvSpPr>
        <p:spPr>
          <a:xfrm>
            <a:off x="6472952" y="4058245"/>
            <a:ext cx="7170896" cy="28917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Estudar a Bíblia profundamente é permitir que Deus revele Sua vontade ao coração, não apenas ao intelecto. O verdadeiro estudo envolve: oração, reflexão, comparação de textos e aplicação prática.</a:t>
            </a:r>
            <a:endParaRPr lang="en-US" sz="3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91496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Estrutura da Lição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2276118"/>
            <a:ext cx="7556421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997863" y="2700576"/>
            <a:ext cx="22860" cy="4037409"/>
          </a:xfrm>
          <a:prstGeom prst="roundRect">
            <a:avLst>
              <a:gd name="adj" fmla="val 119070"/>
            </a:avLst>
          </a:prstGeom>
          <a:solidFill>
            <a:srgbClr val="D9D4C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1179135" y="2893219"/>
            <a:ext cx="544354" cy="22860"/>
          </a:xfrm>
          <a:prstGeom prst="roundRect">
            <a:avLst>
              <a:gd name="adj" fmla="val 119070"/>
            </a:avLst>
          </a:prstGeom>
          <a:solidFill>
            <a:srgbClr val="D9D4C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4"/>
          <p:cNvSpPr/>
          <p:nvPr/>
        </p:nvSpPr>
        <p:spPr>
          <a:xfrm>
            <a:off x="793730" y="2700576"/>
            <a:ext cx="408265" cy="408265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861715" y="2734568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1905238" y="2677954"/>
            <a:ext cx="3629144" cy="453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b="1" dirty="0">
                <a:solidFill>
                  <a:srgbClr val="325F7B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Domingo — Tempo</a:t>
            </a:r>
            <a:endParaRPr lang="en-US" sz="2850" dirty="0"/>
          </a:p>
        </p:txBody>
      </p:sp>
      <p:sp>
        <p:nvSpPr>
          <p:cNvPr id="10" name="Shape 7"/>
          <p:cNvSpPr/>
          <p:nvPr/>
        </p:nvSpPr>
        <p:spPr>
          <a:xfrm>
            <a:off x="1179135" y="3614499"/>
            <a:ext cx="544354" cy="22860"/>
          </a:xfrm>
          <a:prstGeom prst="roundRect">
            <a:avLst>
              <a:gd name="adj" fmla="val 119070"/>
            </a:avLst>
          </a:prstGeom>
          <a:solidFill>
            <a:srgbClr val="D9D4C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793730" y="3421856"/>
            <a:ext cx="408265" cy="408265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9"/>
          <p:cNvSpPr/>
          <p:nvPr/>
        </p:nvSpPr>
        <p:spPr>
          <a:xfrm>
            <a:off x="861715" y="3455849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100" dirty="0"/>
          </a:p>
        </p:txBody>
      </p:sp>
      <p:sp>
        <p:nvSpPr>
          <p:cNvPr id="13" name="Text 10"/>
          <p:cNvSpPr/>
          <p:nvPr/>
        </p:nvSpPr>
        <p:spPr>
          <a:xfrm>
            <a:off x="1905238" y="3399234"/>
            <a:ext cx="3838337" cy="453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b="1" dirty="0">
                <a:solidFill>
                  <a:srgbClr val="325F7B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Segunda — Um Lugar</a:t>
            </a:r>
            <a:endParaRPr lang="en-US" sz="2850" dirty="0"/>
          </a:p>
        </p:txBody>
      </p:sp>
      <p:sp>
        <p:nvSpPr>
          <p:cNvPr id="14" name="Shape 11"/>
          <p:cNvSpPr/>
          <p:nvPr/>
        </p:nvSpPr>
        <p:spPr>
          <a:xfrm>
            <a:off x="1179135" y="4335780"/>
            <a:ext cx="544354" cy="22860"/>
          </a:xfrm>
          <a:prstGeom prst="roundRect">
            <a:avLst>
              <a:gd name="adj" fmla="val 119070"/>
            </a:avLst>
          </a:prstGeom>
          <a:solidFill>
            <a:srgbClr val="D9D4C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Shape 12"/>
          <p:cNvSpPr/>
          <p:nvPr/>
        </p:nvSpPr>
        <p:spPr>
          <a:xfrm>
            <a:off x="793730" y="4143137"/>
            <a:ext cx="408265" cy="408265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3"/>
          <p:cNvSpPr/>
          <p:nvPr/>
        </p:nvSpPr>
        <p:spPr>
          <a:xfrm>
            <a:off x="861715" y="4177129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100" dirty="0"/>
          </a:p>
        </p:txBody>
      </p:sp>
      <p:sp>
        <p:nvSpPr>
          <p:cNvPr id="17" name="Text 14"/>
          <p:cNvSpPr/>
          <p:nvPr/>
        </p:nvSpPr>
        <p:spPr>
          <a:xfrm>
            <a:off x="1905238" y="4120515"/>
            <a:ext cx="5698688" cy="453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b="1" dirty="0">
                <a:solidFill>
                  <a:srgbClr val="325F7B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Terça — Estudo Bíblico Profundo</a:t>
            </a:r>
            <a:endParaRPr lang="en-US" sz="2850" dirty="0"/>
          </a:p>
        </p:txBody>
      </p:sp>
      <p:sp>
        <p:nvSpPr>
          <p:cNvPr id="18" name="Shape 15"/>
          <p:cNvSpPr/>
          <p:nvPr/>
        </p:nvSpPr>
        <p:spPr>
          <a:xfrm>
            <a:off x="1179135" y="5057061"/>
            <a:ext cx="544354" cy="22860"/>
          </a:xfrm>
          <a:prstGeom prst="roundRect">
            <a:avLst>
              <a:gd name="adj" fmla="val 119070"/>
            </a:avLst>
          </a:prstGeom>
          <a:solidFill>
            <a:srgbClr val="D9D4C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9" name="Shape 16"/>
          <p:cNvSpPr/>
          <p:nvPr/>
        </p:nvSpPr>
        <p:spPr>
          <a:xfrm>
            <a:off x="793730" y="4864418"/>
            <a:ext cx="408265" cy="408265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Text 17"/>
          <p:cNvSpPr/>
          <p:nvPr/>
        </p:nvSpPr>
        <p:spPr>
          <a:xfrm>
            <a:off x="861715" y="4898410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4</a:t>
            </a:r>
            <a:endParaRPr lang="en-US" sz="2100" dirty="0"/>
          </a:p>
        </p:txBody>
      </p:sp>
      <p:sp>
        <p:nvSpPr>
          <p:cNvPr id="21" name="Text 18"/>
          <p:cNvSpPr/>
          <p:nvPr/>
        </p:nvSpPr>
        <p:spPr>
          <a:xfrm>
            <a:off x="1905238" y="4841796"/>
            <a:ext cx="4604861" cy="453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b="1" dirty="0">
                <a:solidFill>
                  <a:srgbClr val="325F7B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Quarta — A Dupla Bênção</a:t>
            </a:r>
            <a:endParaRPr lang="en-US" sz="2850" dirty="0"/>
          </a:p>
        </p:txBody>
      </p:sp>
      <p:sp>
        <p:nvSpPr>
          <p:cNvPr id="22" name="Shape 19"/>
          <p:cNvSpPr/>
          <p:nvPr/>
        </p:nvSpPr>
        <p:spPr>
          <a:xfrm>
            <a:off x="1179135" y="5778341"/>
            <a:ext cx="544354" cy="22860"/>
          </a:xfrm>
          <a:prstGeom prst="roundRect">
            <a:avLst>
              <a:gd name="adj" fmla="val 119070"/>
            </a:avLst>
          </a:prstGeom>
          <a:solidFill>
            <a:srgbClr val="D9D4C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3" name="Shape 20"/>
          <p:cNvSpPr/>
          <p:nvPr/>
        </p:nvSpPr>
        <p:spPr>
          <a:xfrm>
            <a:off x="793730" y="5585698"/>
            <a:ext cx="408265" cy="408265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4" name="Text 21"/>
          <p:cNvSpPr/>
          <p:nvPr/>
        </p:nvSpPr>
        <p:spPr>
          <a:xfrm>
            <a:off x="861715" y="5619690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5</a:t>
            </a:r>
            <a:endParaRPr lang="en-US" sz="2100" dirty="0"/>
          </a:p>
        </p:txBody>
      </p:sp>
      <p:sp>
        <p:nvSpPr>
          <p:cNvPr id="25" name="Text 22"/>
          <p:cNvSpPr/>
          <p:nvPr/>
        </p:nvSpPr>
        <p:spPr>
          <a:xfrm>
            <a:off x="1905238" y="5563076"/>
            <a:ext cx="4837033" cy="453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b="1" dirty="0">
                <a:solidFill>
                  <a:srgbClr val="325F7B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Quinta — Doce Como o Mel</a:t>
            </a:r>
            <a:endParaRPr lang="en-US" sz="2850" dirty="0"/>
          </a:p>
        </p:txBody>
      </p:sp>
      <p:sp>
        <p:nvSpPr>
          <p:cNvPr id="26" name="Shape 23"/>
          <p:cNvSpPr/>
          <p:nvPr/>
        </p:nvSpPr>
        <p:spPr>
          <a:xfrm>
            <a:off x="1179135" y="6499622"/>
            <a:ext cx="544354" cy="22860"/>
          </a:xfrm>
          <a:prstGeom prst="roundRect">
            <a:avLst>
              <a:gd name="adj" fmla="val 119070"/>
            </a:avLst>
          </a:prstGeom>
          <a:solidFill>
            <a:srgbClr val="D9D4C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7" name="Shape 24"/>
          <p:cNvSpPr/>
          <p:nvPr/>
        </p:nvSpPr>
        <p:spPr>
          <a:xfrm>
            <a:off x="793730" y="6306979"/>
            <a:ext cx="408265" cy="408265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8" name="Text 25"/>
          <p:cNvSpPr/>
          <p:nvPr/>
        </p:nvSpPr>
        <p:spPr>
          <a:xfrm>
            <a:off x="861715" y="6340971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6</a:t>
            </a:r>
            <a:endParaRPr lang="en-US" sz="2100" dirty="0"/>
          </a:p>
        </p:txBody>
      </p:sp>
      <p:sp>
        <p:nvSpPr>
          <p:cNvPr id="29" name="Text 26"/>
          <p:cNvSpPr/>
          <p:nvPr/>
        </p:nvSpPr>
        <p:spPr>
          <a:xfrm>
            <a:off x="1905238" y="6284357"/>
            <a:ext cx="6252567" cy="453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b="1" dirty="0">
                <a:solidFill>
                  <a:srgbClr val="325F7B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Sexta — Síntese e Estudo Adicional</a:t>
            </a:r>
            <a:endParaRPr lang="en-US" sz="285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760351"/>
            <a:ext cx="40691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Reflexão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5764173" y="1693545"/>
            <a:ext cx="8079938" cy="42526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"A Bíblia nunca deve ser estudada sem oração. Somente o Espírito Santo pode fazer-nos sentir a importância das coisas facilmente compreendidas."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5764173" y="6173033"/>
            <a:ext cx="80799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(Ellen G. White, O Grande Conflito, p. 599)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5424011" y="1693545"/>
            <a:ext cx="30480" cy="4842391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890468"/>
            <a:ext cx="5029795" cy="538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Aplicações — Terça-Feira</a:t>
            </a:r>
            <a:endParaRPr lang="en-US" sz="3350" dirty="0"/>
          </a:p>
        </p:txBody>
      </p:sp>
      <p:sp>
        <p:nvSpPr>
          <p:cNvPr id="5" name="Shape 2"/>
          <p:cNvSpPr/>
          <p:nvPr/>
        </p:nvSpPr>
        <p:spPr>
          <a:xfrm>
            <a:off x="793790" y="1736288"/>
            <a:ext cx="13042821" cy="1569244"/>
          </a:xfrm>
          <a:prstGeom prst="roundRect">
            <a:avLst>
              <a:gd name="adj" fmla="val 2060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824270" y="1766768"/>
            <a:ext cx="861893" cy="1508284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1093589" y="2318861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500" dirty="0"/>
          </a:p>
        </p:txBody>
      </p:sp>
      <p:sp>
        <p:nvSpPr>
          <p:cNvPr id="8" name="Text 5"/>
          <p:cNvSpPr/>
          <p:nvPr/>
        </p:nvSpPr>
        <p:spPr>
          <a:xfrm>
            <a:off x="1890832" y="1982153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Evite leitura rápida — concentre-se em poucos versos com profundidade real.</a:t>
            </a:r>
            <a:endParaRPr lang="en-US" sz="3350" dirty="0"/>
          </a:p>
        </p:txBody>
      </p:sp>
      <p:sp>
        <p:nvSpPr>
          <p:cNvPr id="9" name="Shape 6"/>
          <p:cNvSpPr/>
          <p:nvPr/>
        </p:nvSpPr>
        <p:spPr>
          <a:xfrm>
            <a:off x="793790" y="3510201"/>
            <a:ext cx="13042821" cy="1569244"/>
          </a:xfrm>
          <a:prstGeom prst="roundRect">
            <a:avLst>
              <a:gd name="adj" fmla="val 2060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824270" y="3540681"/>
            <a:ext cx="861893" cy="1508284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93589" y="4092773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500" dirty="0"/>
          </a:p>
        </p:txBody>
      </p:sp>
      <p:sp>
        <p:nvSpPr>
          <p:cNvPr id="12" name="Text 9"/>
          <p:cNvSpPr/>
          <p:nvPr/>
        </p:nvSpPr>
        <p:spPr>
          <a:xfrm>
            <a:off x="1890832" y="3756065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Peça ao Espírito Santo que revele o significado pessoal de cada passagem.</a:t>
            </a:r>
            <a:endParaRPr lang="en-US" sz="3350" dirty="0"/>
          </a:p>
        </p:txBody>
      </p:sp>
      <p:sp>
        <p:nvSpPr>
          <p:cNvPr id="13" name="Shape 10"/>
          <p:cNvSpPr/>
          <p:nvPr/>
        </p:nvSpPr>
        <p:spPr>
          <a:xfrm>
            <a:off x="793790" y="5284113"/>
            <a:ext cx="13042821" cy="2055019"/>
          </a:xfrm>
          <a:prstGeom prst="roundRect">
            <a:avLst>
              <a:gd name="adj" fmla="val 1573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Shape 11"/>
          <p:cNvSpPr/>
          <p:nvPr/>
        </p:nvSpPr>
        <p:spPr>
          <a:xfrm>
            <a:off x="824270" y="5314593"/>
            <a:ext cx="861893" cy="1994059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2"/>
          <p:cNvSpPr/>
          <p:nvPr/>
        </p:nvSpPr>
        <p:spPr>
          <a:xfrm>
            <a:off x="1093589" y="6109573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500" dirty="0"/>
          </a:p>
        </p:txBody>
      </p:sp>
      <p:sp>
        <p:nvSpPr>
          <p:cNvPr id="16" name="Text 13"/>
          <p:cNvSpPr/>
          <p:nvPr/>
        </p:nvSpPr>
        <p:spPr>
          <a:xfrm>
            <a:off x="1890832" y="5529977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Siga o método: Orar → Ler → Meditar → Aplicar → Compartilhar.</a:t>
            </a:r>
            <a:endParaRPr lang="en-US" sz="3350" dirty="0"/>
          </a:p>
        </p:txBody>
      </p:sp>
      <p:sp>
        <p:nvSpPr>
          <p:cNvPr id="17" name="Text 14"/>
          <p:cNvSpPr/>
          <p:nvPr/>
        </p:nvSpPr>
        <p:spPr>
          <a:xfrm>
            <a:off x="1890832" y="6689288"/>
            <a:ext cx="11413212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"A Bíblia só transforma quem decide cavar, não apenas passar por cima."</a:t>
            </a:r>
            <a:endParaRPr lang="en-US" sz="25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63310" y="2080022"/>
            <a:ext cx="13103781" cy="60960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93790" y="2367796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Pensamento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1133951" y="3388400"/>
            <a:ext cx="12702659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“Não estamos interpretando as Escrituras; as Escrituras estão nos interpretando.”</a:t>
            </a:r>
            <a:endParaRPr lang="en-US" sz="4450" dirty="0"/>
          </a:p>
        </p:txBody>
      </p:sp>
      <p:sp>
        <p:nvSpPr>
          <p:cNvPr id="5" name="Shape 3"/>
          <p:cNvSpPr/>
          <p:nvPr/>
        </p:nvSpPr>
        <p:spPr>
          <a:xfrm>
            <a:off x="793790" y="3048238"/>
            <a:ext cx="30480" cy="2097881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793790" y="5457944"/>
            <a:ext cx="13042821" cy="16907"/>
          </a:xfrm>
          <a:prstGeom prst="rect">
            <a:avLst/>
          </a:prstGeom>
          <a:solidFill>
            <a:srgbClr val="2B4150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793790" y="578667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(LUTERO, Martinho. </a:t>
            </a:r>
            <a:r>
              <a:rPr lang="en-US" sz="1750" i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Table Talk</a:t>
            </a: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Grand Rapids: Baker Books, 2004.)</a:t>
            </a:r>
            <a:endParaRPr lang="en-US" sz="175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26225"/>
            <a:ext cx="4252913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Ilustração Didática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6280190" y="1949172"/>
            <a:ext cx="7556421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Imagine um arqueólogo explorando um terreno antigo:</a:t>
            </a:r>
            <a:endParaRPr lang="en-US" sz="1300" dirty="0"/>
          </a:p>
        </p:txBody>
      </p:sp>
      <p:sp>
        <p:nvSpPr>
          <p:cNvPr id="5" name="Shape 2"/>
          <p:cNvSpPr/>
          <p:nvPr/>
        </p:nvSpPr>
        <p:spPr>
          <a:xfrm>
            <a:off x="6280190" y="2330768"/>
            <a:ext cx="7556421" cy="966073"/>
          </a:xfrm>
          <a:prstGeom prst="roundRect">
            <a:avLst>
              <a:gd name="adj" fmla="val 2641"/>
            </a:avLst>
          </a:prstGeom>
          <a:solidFill>
            <a:srgbClr val="FFFCF5"/>
          </a:solidFill>
          <a:ln w="2286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Text 3"/>
          <p:cNvSpPr/>
          <p:nvPr/>
        </p:nvSpPr>
        <p:spPr>
          <a:xfrm>
            <a:off x="6473071" y="2523649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Leitura Superficial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6473071" y="2865834"/>
            <a:ext cx="7170658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Quem passa rapidamente vê apenas </a:t>
            </a:r>
            <a:r>
              <a:rPr lang="en-US" sz="130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terra e poeira.</a:t>
            </a:r>
            <a:endParaRPr lang="en-US" sz="1300" dirty="0"/>
          </a:p>
        </p:txBody>
      </p:sp>
      <p:sp>
        <p:nvSpPr>
          <p:cNvPr id="8" name="Shape 5"/>
          <p:cNvSpPr/>
          <p:nvPr/>
        </p:nvSpPr>
        <p:spPr>
          <a:xfrm>
            <a:off x="6280190" y="3424357"/>
            <a:ext cx="7556421" cy="966073"/>
          </a:xfrm>
          <a:prstGeom prst="roundRect">
            <a:avLst>
              <a:gd name="adj" fmla="val 2641"/>
            </a:avLst>
          </a:prstGeom>
          <a:solidFill>
            <a:srgbClr val="FFFCF5"/>
          </a:solidFill>
          <a:ln w="2286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9" name="Text 6"/>
          <p:cNvSpPr/>
          <p:nvPr/>
        </p:nvSpPr>
        <p:spPr>
          <a:xfrm>
            <a:off x="6473071" y="3617238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Estudo Profundo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6473071" y="3959423"/>
            <a:ext cx="7170658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Quem escava com cuidado encontra </a:t>
            </a:r>
            <a:r>
              <a:rPr lang="en-US" sz="130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tesouros escondidos</a:t>
            </a:r>
            <a:r>
              <a:rPr lang="en-US" sz="13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artefatos valiosos.</a:t>
            </a:r>
            <a:endParaRPr lang="en-US" sz="1300" dirty="0"/>
          </a:p>
        </p:txBody>
      </p:sp>
      <p:sp>
        <p:nvSpPr>
          <p:cNvPr id="11" name="Text 8"/>
          <p:cNvSpPr/>
          <p:nvPr/>
        </p:nvSpPr>
        <p:spPr>
          <a:xfrm>
            <a:off x="7945993" y="4581763"/>
            <a:ext cx="4224695" cy="4329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65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👉</a:t>
            </a: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A Bíblia é esse terreno.</a:t>
            </a:r>
            <a:endParaRPr lang="en-US" sz="2650" dirty="0"/>
          </a:p>
        </p:txBody>
      </p:sp>
      <p:sp>
        <p:nvSpPr>
          <p:cNvPr id="12" name="Text 9"/>
          <p:cNvSpPr/>
          <p:nvPr/>
        </p:nvSpPr>
        <p:spPr>
          <a:xfrm>
            <a:off x="6280190" y="5206008"/>
            <a:ext cx="7556421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Sua abordagem define o que você encontra:</a:t>
            </a:r>
            <a:endParaRPr lang="en-US" sz="1300" dirty="0"/>
          </a:p>
        </p:txBody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43888" y="5592842"/>
            <a:ext cx="255151" cy="255151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6832878" y="5587603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Leitura Superficial:</a:t>
            </a:r>
            <a:endParaRPr lang="en-US" sz="1650" dirty="0"/>
          </a:p>
        </p:txBody>
      </p:sp>
      <p:sp>
        <p:nvSpPr>
          <p:cNvPr id="15" name="Text 11"/>
          <p:cNvSpPr/>
          <p:nvPr/>
        </p:nvSpPr>
        <p:spPr>
          <a:xfrm>
            <a:off x="6832878" y="5929789"/>
            <a:ext cx="7003733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Resulta em </a:t>
            </a:r>
            <a:r>
              <a:rPr lang="en-US" sz="130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mera informação.</a:t>
            </a:r>
            <a:r>
              <a:rPr lang="en-US" sz="13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Você conhece os fatos, mas não sua essência.</a:t>
            </a:r>
            <a:endParaRPr lang="en-US" sz="1300" dirty="0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3888" y="6428303"/>
            <a:ext cx="255151" cy="255151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6832878" y="6423065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Estudo Profundo:</a:t>
            </a:r>
            <a:endParaRPr lang="en-US" sz="1650" dirty="0"/>
          </a:p>
        </p:txBody>
      </p:sp>
      <p:sp>
        <p:nvSpPr>
          <p:cNvPr id="18" name="Text 13"/>
          <p:cNvSpPr/>
          <p:nvPr/>
        </p:nvSpPr>
        <p:spPr>
          <a:xfrm>
            <a:off x="6832878" y="6765250"/>
            <a:ext cx="7003733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Leva à </a:t>
            </a:r>
            <a:r>
              <a:rPr lang="en-US" sz="130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verdadeira transformação.</a:t>
            </a:r>
            <a:r>
              <a:rPr lang="en-US" sz="13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Você descobre a vida que Deus planejou.</a:t>
            </a:r>
            <a:endParaRPr lang="en-US" sz="13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406021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“A Bíblia só transforma quem decide cavar, não apenas passar por cima.”</a:t>
            </a:r>
            <a:endParaRPr lang="en-US" sz="445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58704"/>
            <a:ext cx="932342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4. Quarta-Feira — A Dupla Bênção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334458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u="sng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Pergunta central: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793790" y="3128248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717965"/>
            <a:ext cx="9779675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 se o maior obstáculo ao seu crescimento espiritual fosse guardar para si o que aprendeu da Palavra?</a:t>
            </a:r>
            <a:endParaRPr lang="en-US" sz="3550" dirty="0"/>
          </a:p>
        </p:txBody>
      </p:sp>
      <p:sp>
        <p:nvSpPr>
          <p:cNvPr id="6" name="Text 4"/>
          <p:cNvSpPr/>
          <p:nvPr/>
        </p:nvSpPr>
        <p:spPr>
          <a:xfrm>
            <a:off x="793790" y="5645706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6235422"/>
            <a:ext cx="977967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Por que compartilhar a Palavra de Deus fortalece tanto quem ensina quanto quem ouve?</a:t>
            </a:r>
            <a:endParaRPr lang="en-US" sz="22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487" y="2362795"/>
            <a:ext cx="1463040" cy="146304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92141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Isaías 50:4 — ACF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793790" y="2771061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133951" y="3729276"/>
            <a:ext cx="12702659" cy="2267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51738C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"O Senhor Deus me deu língua de eruditos, para que eu saiba dizer boa palavra ao cansado; Ele me desperta todas as manhãs, desperta-me o ouvido para que eu ouça como os eruditos."</a:t>
            </a:r>
            <a:endParaRPr lang="en-US" sz="3550" dirty="0"/>
          </a:p>
        </p:txBody>
      </p:sp>
      <p:sp>
        <p:nvSpPr>
          <p:cNvPr id="5" name="Shape 3"/>
          <p:cNvSpPr/>
          <p:nvPr/>
        </p:nvSpPr>
        <p:spPr>
          <a:xfrm>
            <a:off x="793790" y="3389114"/>
            <a:ext cx="30480" cy="2948226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793790" y="1654612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1051084" y="1911906"/>
            <a:ext cx="449877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Limmudim — Língua de Eruditos: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51084" y="2402324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Hebraico: לִמּוּדִים — discípulos, aprendizes, aqueles que são ensinados. Só ensina verdadeiramente quem permanece como discípulo.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3249335"/>
            <a:ext cx="13042821" cy="1730812"/>
          </a:xfrm>
          <a:prstGeom prst="roundRect">
            <a:avLst>
              <a:gd name="adj" fmla="val 1966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1051084" y="3506629"/>
            <a:ext cx="317694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Desperta-me o Ouvido: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51084" y="3997047"/>
            <a:ext cx="125282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Expressão hebraica de sensibilidade espiritual, prontidão para ouvir e dependência diária. O ensino nasce da escuta contínua de Deus.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206960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51084" y="54642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Dupla Bênção: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51084" y="5954673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 conhecimento espiritual só se completa quando é compartilhado — quem aprende é fortalecido e quem ouve é edificado.</a:t>
            </a:r>
            <a:endParaRPr lang="en-US" sz="175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0011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Correlações Bíblicas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062526"/>
            <a:ext cx="13042821" cy="3266837"/>
          </a:xfrm>
          <a:prstGeom prst="roundRect">
            <a:avLst>
              <a:gd name="adj" fmla="val 104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801410" y="3070146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801648" y="3070146"/>
            <a:ext cx="3387090" cy="650319"/>
          </a:xfrm>
          <a:prstGeom prst="roundRect">
            <a:avLst>
              <a:gd name="adj" fmla="val 5232"/>
            </a:avLst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1028462" y="3213854"/>
            <a:ext cx="29296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Texto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4188738" y="3070146"/>
            <a:ext cx="4820126" cy="650319"/>
          </a:xfrm>
          <a:prstGeom prst="rect">
            <a:avLst/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4419362" y="3213854"/>
            <a:ext cx="435887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Tema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008864" y="3070146"/>
            <a:ext cx="4820126" cy="650319"/>
          </a:xfrm>
          <a:prstGeom prst="rect">
            <a:avLst/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8"/>
          <p:cNvSpPr/>
          <p:nvPr/>
        </p:nvSpPr>
        <p:spPr>
          <a:xfrm>
            <a:off x="9239488" y="3213854"/>
            <a:ext cx="43626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Relação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801410" y="3720465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1028462" y="3864173"/>
            <a:ext cx="29296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Atos 4:20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4419362" y="3864173"/>
            <a:ext cx="435887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Não podemos deixar de falar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9239488" y="3864173"/>
            <a:ext cx="43626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Compartilhamento inevitável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801410" y="4370784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4"/>
          <p:cNvSpPr/>
          <p:nvPr/>
        </p:nvSpPr>
        <p:spPr>
          <a:xfrm>
            <a:off x="1028462" y="4514493"/>
            <a:ext cx="29296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Mateus 28:19–20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4419362" y="4514493"/>
            <a:ext cx="435887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Ide e ensinai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9239488" y="4514493"/>
            <a:ext cx="43626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Missão cristã</a:t>
            </a: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801410" y="5021104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Text 18"/>
          <p:cNvSpPr/>
          <p:nvPr/>
        </p:nvSpPr>
        <p:spPr>
          <a:xfrm>
            <a:off x="1028462" y="5164812"/>
            <a:ext cx="29296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Salmo 119:13</a:t>
            </a:r>
            <a:endParaRPr lang="en-US" sz="1750" dirty="0"/>
          </a:p>
        </p:txBody>
      </p:sp>
      <p:sp>
        <p:nvSpPr>
          <p:cNvPr id="21" name="Text 19"/>
          <p:cNvSpPr/>
          <p:nvPr/>
        </p:nvSpPr>
        <p:spPr>
          <a:xfrm>
            <a:off x="4419362" y="5164812"/>
            <a:ext cx="435887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Proclamar os juízos</a:t>
            </a:r>
            <a:endParaRPr lang="en-US" sz="1750" dirty="0"/>
          </a:p>
        </p:txBody>
      </p:sp>
      <p:sp>
        <p:nvSpPr>
          <p:cNvPr id="22" name="Text 20"/>
          <p:cNvSpPr/>
          <p:nvPr/>
        </p:nvSpPr>
        <p:spPr>
          <a:xfrm>
            <a:off x="9239488" y="5164812"/>
            <a:ext cx="43626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Testemunho da Palavra</a:t>
            </a:r>
            <a:endParaRPr lang="en-US" sz="1750" dirty="0"/>
          </a:p>
        </p:txBody>
      </p:sp>
      <p:sp>
        <p:nvSpPr>
          <p:cNvPr id="23" name="Shape 21"/>
          <p:cNvSpPr/>
          <p:nvPr/>
        </p:nvSpPr>
        <p:spPr>
          <a:xfrm>
            <a:off x="801410" y="5671423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4" name="Text 22"/>
          <p:cNvSpPr/>
          <p:nvPr/>
        </p:nvSpPr>
        <p:spPr>
          <a:xfrm>
            <a:off x="1028462" y="5815132"/>
            <a:ext cx="29296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2 Timóteo 2:2</a:t>
            </a:r>
            <a:endParaRPr lang="en-US" sz="1750" dirty="0"/>
          </a:p>
        </p:txBody>
      </p:sp>
      <p:sp>
        <p:nvSpPr>
          <p:cNvPr id="25" name="Text 23"/>
          <p:cNvSpPr/>
          <p:nvPr/>
        </p:nvSpPr>
        <p:spPr>
          <a:xfrm>
            <a:off x="4419362" y="5815132"/>
            <a:ext cx="435887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Transmitir a outros</a:t>
            </a:r>
            <a:endParaRPr lang="en-US" sz="1750" dirty="0"/>
          </a:p>
        </p:txBody>
      </p:sp>
      <p:sp>
        <p:nvSpPr>
          <p:cNvPr id="26" name="Text 24"/>
          <p:cNvSpPr/>
          <p:nvPr/>
        </p:nvSpPr>
        <p:spPr>
          <a:xfrm>
            <a:off x="9239488" y="5815132"/>
            <a:ext cx="43626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Princípio do discipulado</a:t>
            </a:r>
            <a:endParaRPr lang="en-US" sz="175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760351"/>
            <a:ext cx="40691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Reflexão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5764173" y="2402324"/>
            <a:ext cx="8079938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"Quando procuramos comunicar a outros as bênçãos que recebemos, elas se multiplicam em nós."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5764173" y="5464254"/>
            <a:ext cx="80799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(Ellen G. White, Parábolas de Jesus, p. 125)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5424011" y="2402324"/>
            <a:ext cx="30480" cy="3424833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5166"/>
            <a:ext cx="616708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Verso para Memorizar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629257"/>
            <a:ext cx="1463040" cy="1463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103858" y="2600920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u="sng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Isaías 55:11 — NVI</a:t>
            </a:r>
            <a:endParaRPr lang="en-US" sz="2650" dirty="0"/>
          </a:p>
        </p:txBody>
      </p:sp>
      <p:sp>
        <p:nvSpPr>
          <p:cNvPr id="5" name="Text 2"/>
          <p:cNvSpPr/>
          <p:nvPr/>
        </p:nvSpPr>
        <p:spPr>
          <a:xfrm>
            <a:off x="6103858" y="3253026"/>
            <a:ext cx="77402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103858" y="3842742"/>
            <a:ext cx="7740253" cy="2834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"Assim será a palavra que sair da Minha boca: não voltará para Mim vazia, mas fará o que Me apraz e prosperará naquilo para que a designei."</a:t>
            </a:r>
            <a:endParaRPr lang="en-US" sz="355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890468"/>
            <a:ext cx="5484019" cy="538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Aplicações — Quarta-Feira</a:t>
            </a:r>
            <a:endParaRPr lang="en-US" sz="3350" dirty="0"/>
          </a:p>
        </p:txBody>
      </p:sp>
      <p:sp>
        <p:nvSpPr>
          <p:cNvPr id="5" name="Shape 2"/>
          <p:cNvSpPr/>
          <p:nvPr/>
        </p:nvSpPr>
        <p:spPr>
          <a:xfrm>
            <a:off x="793790" y="1736288"/>
            <a:ext cx="13042821" cy="1569244"/>
          </a:xfrm>
          <a:prstGeom prst="roundRect">
            <a:avLst>
              <a:gd name="adj" fmla="val 2060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824270" y="1766768"/>
            <a:ext cx="861893" cy="1508284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1093589" y="2318861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500" dirty="0"/>
          </a:p>
        </p:txBody>
      </p:sp>
      <p:sp>
        <p:nvSpPr>
          <p:cNvPr id="8" name="Text 5"/>
          <p:cNvSpPr/>
          <p:nvPr/>
        </p:nvSpPr>
        <p:spPr>
          <a:xfrm>
            <a:off x="1890832" y="1982153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Transforme o estudo em ensino — isso solidifica e aprofunda o conhecimento.</a:t>
            </a:r>
            <a:endParaRPr lang="en-US" sz="3350" dirty="0"/>
          </a:p>
        </p:txBody>
      </p:sp>
      <p:sp>
        <p:nvSpPr>
          <p:cNvPr id="9" name="Shape 6"/>
          <p:cNvSpPr/>
          <p:nvPr/>
        </p:nvSpPr>
        <p:spPr>
          <a:xfrm>
            <a:off x="793790" y="3510201"/>
            <a:ext cx="13042821" cy="1569244"/>
          </a:xfrm>
          <a:prstGeom prst="roundRect">
            <a:avLst>
              <a:gd name="adj" fmla="val 2060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824270" y="3540681"/>
            <a:ext cx="861893" cy="1508284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93589" y="4092773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500" dirty="0"/>
          </a:p>
        </p:txBody>
      </p:sp>
      <p:sp>
        <p:nvSpPr>
          <p:cNvPr id="12" name="Text 9"/>
          <p:cNvSpPr/>
          <p:nvPr/>
        </p:nvSpPr>
        <p:spPr>
          <a:xfrm>
            <a:off x="1890832" y="3756065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Compartilhe com amor, não com orgulho intelectual. O evangelho cresce quando é dado.</a:t>
            </a:r>
            <a:endParaRPr lang="en-US" sz="3350" dirty="0"/>
          </a:p>
        </p:txBody>
      </p:sp>
      <p:sp>
        <p:nvSpPr>
          <p:cNvPr id="13" name="Shape 10"/>
          <p:cNvSpPr/>
          <p:nvPr/>
        </p:nvSpPr>
        <p:spPr>
          <a:xfrm>
            <a:off x="793790" y="5284113"/>
            <a:ext cx="13042821" cy="2055019"/>
          </a:xfrm>
          <a:prstGeom prst="roundRect">
            <a:avLst>
              <a:gd name="adj" fmla="val 1573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Shape 11"/>
          <p:cNvSpPr/>
          <p:nvPr/>
        </p:nvSpPr>
        <p:spPr>
          <a:xfrm>
            <a:off x="824270" y="5314593"/>
            <a:ext cx="861893" cy="1994059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2"/>
          <p:cNvSpPr/>
          <p:nvPr/>
        </p:nvSpPr>
        <p:spPr>
          <a:xfrm>
            <a:off x="1093589" y="6109573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500" dirty="0"/>
          </a:p>
        </p:txBody>
      </p:sp>
      <p:sp>
        <p:nvSpPr>
          <p:cNvPr id="16" name="Text 13"/>
          <p:cNvSpPr/>
          <p:nvPr/>
        </p:nvSpPr>
        <p:spPr>
          <a:xfrm>
            <a:off x="1890832" y="5529977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Procure alguém para compartilhar o que aprendeu hoje — missão começa aqui.</a:t>
            </a:r>
            <a:endParaRPr lang="en-US" sz="3350" dirty="0"/>
          </a:p>
        </p:txBody>
      </p:sp>
      <p:sp>
        <p:nvSpPr>
          <p:cNvPr id="17" name="Text 14"/>
          <p:cNvSpPr/>
          <p:nvPr/>
        </p:nvSpPr>
        <p:spPr>
          <a:xfrm>
            <a:off x="1890832" y="6689288"/>
            <a:ext cx="9504759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"A verdade que você não compartilha, você começa a perder."</a:t>
            </a:r>
            <a:endParaRPr lang="en-US" sz="25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760214"/>
            <a:ext cx="4820007" cy="602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Ilustração Didática</a:t>
            </a:r>
            <a:endParaRPr lang="en-US" sz="3750" dirty="0"/>
          </a:p>
        </p:txBody>
      </p:sp>
      <p:sp>
        <p:nvSpPr>
          <p:cNvPr id="5" name="Text 2"/>
          <p:cNvSpPr/>
          <p:nvPr/>
        </p:nvSpPr>
        <p:spPr>
          <a:xfrm>
            <a:off x="793790" y="1608415"/>
            <a:ext cx="1304282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Imagine um professor que dedica horas a estudar profundamente um conteúdo complexo. Ele absorve cada detalhe, cada teoria, mas algo interessante acontece:</a:t>
            </a: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2021086" y="2139434"/>
            <a:ext cx="10588109" cy="481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50"/>
              </a:lnSpc>
              <a:buNone/>
            </a:pPr>
            <a:r>
              <a:rPr lang="en-US" sz="30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Ele só percebe que realmente aprendeu... quando ensina.</a:t>
            </a:r>
            <a:endParaRPr lang="en-US" sz="3000" dirty="0"/>
          </a:p>
        </p:txBody>
      </p:sp>
      <p:sp>
        <p:nvSpPr>
          <p:cNvPr id="7" name="Text 4"/>
          <p:cNvSpPr/>
          <p:nvPr/>
        </p:nvSpPr>
        <p:spPr>
          <a:xfrm>
            <a:off x="793790" y="2867144"/>
            <a:ext cx="1304282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Ao explicar, o professor é forçado a:</a:t>
            </a:r>
            <a:endParaRPr lang="en-US" sz="15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6061" y="3342620"/>
            <a:ext cx="289203" cy="28920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420297" y="3336727"/>
            <a:ext cx="2921437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Organizar o pensamento</a:t>
            </a:r>
            <a:endParaRPr lang="en-US" sz="18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89865" y="3342620"/>
            <a:ext cx="289203" cy="28920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8044101" y="3336727"/>
            <a:ext cx="3265646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Aprofundar o entendimento</a:t>
            </a:r>
            <a:endParaRPr lang="en-US" sz="18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6061" y="4254639"/>
            <a:ext cx="289203" cy="28920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420297" y="4248745"/>
            <a:ext cx="4357449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Fixar o conteúdo de forma duradoura</a:t>
            </a:r>
            <a:endParaRPr lang="en-US" sz="1850" dirty="0"/>
          </a:p>
        </p:txBody>
      </p:sp>
      <p:sp>
        <p:nvSpPr>
          <p:cNvPr id="14" name="Text 8"/>
          <p:cNvSpPr/>
          <p:nvPr/>
        </p:nvSpPr>
        <p:spPr>
          <a:xfrm>
            <a:off x="5341025" y="5078849"/>
            <a:ext cx="3948232" cy="481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50"/>
              </a:lnSpc>
              <a:buNone/>
            </a:pPr>
            <a:r>
              <a:rPr lang="en-US" sz="30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Assim é com a Bíblia:</a:t>
            </a:r>
            <a:endParaRPr lang="en-US" sz="3000" dirty="0"/>
          </a:p>
        </p:txBody>
      </p:sp>
      <p:sp>
        <p:nvSpPr>
          <p:cNvPr id="15" name="Text 9"/>
          <p:cNvSpPr/>
          <p:nvPr/>
        </p:nvSpPr>
        <p:spPr>
          <a:xfrm>
            <a:off x="793790" y="5806559"/>
            <a:ext cx="13042821" cy="1662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500"/>
              </a:lnSpc>
              <a:buNone/>
            </a:pPr>
            <a:r>
              <a:rPr lang="en-US" sz="5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Quem ensina cresce mais do que quem apenas ouve.</a:t>
            </a:r>
            <a:endParaRPr lang="en-US" sz="52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793790" y="2381369"/>
            <a:ext cx="833676" cy="441484"/>
          </a:xfrm>
          <a:prstGeom prst="roundRect">
            <a:avLst>
              <a:gd name="adj" fmla="val 6165"/>
            </a:avLst>
          </a:prstGeom>
          <a:noFill/>
          <a:ln w="7620">
            <a:solidFill>
              <a:srgbClr val="325F7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937498" y="2456974"/>
            <a:ext cx="546259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25F7B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QUOTE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793790" y="2913578"/>
            <a:ext cx="13042821" cy="2934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700"/>
              </a:lnSpc>
              <a:buNone/>
            </a:pPr>
            <a:r>
              <a:rPr lang="en-US" sz="61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“A verdade que você não compartilha, você começa a perder.”</a:t>
            </a:r>
            <a:endParaRPr lang="en-US" sz="615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58704"/>
            <a:ext cx="963120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5. Quinta-Feira — Doce Como o Mel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334458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u="sng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Pergunta central: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793790" y="3128248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717965"/>
            <a:ext cx="9779675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 se a Bíblia ainda parecer um fardo pesado para você… for sinal de que ainda não a provou de verdade?</a:t>
            </a:r>
            <a:endParaRPr lang="en-US" sz="3550" dirty="0"/>
          </a:p>
        </p:txBody>
      </p:sp>
      <p:sp>
        <p:nvSpPr>
          <p:cNvPr id="6" name="Text 4"/>
          <p:cNvSpPr/>
          <p:nvPr/>
        </p:nvSpPr>
        <p:spPr>
          <a:xfrm>
            <a:off x="793790" y="5645706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6235422"/>
            <a:ext cx="977967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Por que a Palavra de Deus é descrita como doce, e como essa experiência se torna real na vida do cristão?</a:t>
            </a:r>
            <a:endParaRPr lang="en-US" sz="22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487" y="2362795"/>
            <a:ext cx="1463040" cy="146304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59117"/>
            <a:ext cx="351151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Salmo 119:103 — NVI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793790" y="333803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133951" y="4296251"/>
            <a:ext cx="12702659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51738C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"Quão doces são as Tuas palavras ao meu paladar! Mais doces do que o mel à minha boca."</a:t>
            </a:r>
            <a:endParaRPr lang="en-US" sz="3550" dirty="0"/>
          </a:p>
        </p:txBody>
      </p:sp>
      <p:sp>
        <p:nvSpPr>
          <p:cNvPr id="5" name="Shape 3"/>
          <p:cNvSpPr/>
          <p:nvPr/>
        </p:nvSpPr>
        <p:spPr>
          <a:xfrm>
            <a:off x="793790" y="3956090"/>
            <a:ext cx="30480" cy="1814274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793790" y="1770102"/>
            <a:ext cx="6407944" cy="4689396"/>
          </a:xfrm>
          <a:prstGeom prst="roundRect">
            <a:avLst>
              <a:gd name="adj" fmla="val 726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2"/>
          <p:cNvSpPr/>
          <p:nvPr/>
        </p:nvSpPr>
        <p:spPr>
          <a:xfrm>
            <a:off x="1020604" y="1996916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3"/>
          <p:cNvSpPr/>
          <p:nvPr/>
        </p:nvSpPr>
        <p:spPr>
          <a:xfrm>
            <a:off x="1207770" y="2145744"/>
            <a:ext cx="306110" cy="3826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1020604" y="2904173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Matoq — Doces</a:t>
            </a:r>
            <a:endParaRPr lang="en-US" sz="3550" dirty="0"/>
          </a:p>
        </p:txBody>
      </p:sp>
      <p:sp>
        <p:nvSpPr>
          <p:cNvPr id="8" name="Text 5"/>
          <p:cNvSpPr/>
          <p:nvPr/>
        </p:nvSpPr>
        <p:spPr>
          <a:xfrm>
            <a:off x="1020604" y="3607237"/>
            <a:ext cx="59543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1020604" y="4106228"/>
            <a:ext cx="5954316" cy="2126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i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Hebraico: מָתוֹק — agradável, prazeroso, deleitoso. O relacionamento com a Palavra é experiencial, não apenas intelectual ou obrigatório.</a:t>
            </a:r>
            <a:endParaRPr lang="en-US" sz="2650" dirty="0"/>
          </a:p>
        </p:txBody>
      </p:sp>
      <p:sp>
        <p:nvSpPr>
          <p:cNvPr id="10" name="Shape 7"/>
          <p:cNvSpPr/>
          <p:nvPr/>
        </p:nvSpPr>
        <p:spPr>
          <a:xfrm>
            <a:off x="7428548" y="1770102"/>
            <a:ext cx="6408063" cy="4689396"/>
          </a:xfrm>
          <a:prstGeom prst="roundRect">
            <a:avLst>
              <a:gd name="adj" fmla="val 726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7655362" y="1996916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9"/>
          <p:cNvSpPr/>
          <p:nvPr/>
        </p:nvSpPr>
        <p:spPr>
          <a:xfrm>
            <a:off x="7842528" y="2145744"/>
            <a:ext cx="306110" cy="3826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400" dirty="0"/>
          </a:p>
        </p:txBody>
      </p:sp>
      <p:sp>
        <p:nvSpPr>
          <p:cNvPr id="13" name="Text 10"/>
          <p:cNvSpPr/>
          <p:nvPr/>
        </p:nvSpPr>
        <p:spPr>
          <a:xfrm>
            <a:off x="7655362" y="2904173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Chek — Paladar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7655362" y="3465552"/>
            <a:ext cx="59544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7655362" y="3964543"/>
            <a:ext cx="5954435" cy="17011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i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Literalmente: órgão de degustação. A Palavra deve ser experimentada, internalizada e assimilada — não apenas conhecida.</a:t>
            </a:r>
            <a:endParaRPr lang="en-US" sz="265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0011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Correlações Bíblicas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062526"/>
            <a:ext cx="13042821" cy="3266837"/>
          </a:xfrm>
          <a:prstGeom prst="roundRect">
            <a:avLst>
              <a:gd name="adj" fmla="val 104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801410" y="3070146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801648" y="3070146"/>
            <a:ext cx="3387090" cy="650319"/>
          </a:xfrm>
          <a:prstGeom prst="roundRect">
            <a:avLst>
              <a:gd name="adj" fmla="val 5232"/>
            </a:avLst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1028462" y="3213854"/>
            <a:ext cx="29296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Texto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4188738" y="3070146"/>
            <a:ext cx="4820126" cy="650319"/>
          </a:xfrm>
          <a:prstGeom prst="rect">
            <a:avLst/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4419362" y="3213854"/>
            <a:ext cx="435887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Tema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008864" y="3070146"/>
            <a:ext cx="4820126" cy="650319"/>
          </a:xfrm>
          <a:prstGeom prst="rect">
            <a:avLst/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8"/>
          <p:cNvSpPr/>
          <p:nvPr/>
        </p:nvSpPr>
        <p:spPr>
          <a:xfrm>
            <a:off x="9239488" y="3213854"/>
            <a:ext cx="43626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Relação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801410" y="3720465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1028462" y="3864173"/>
            <a:ext cx="29296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Jeremias 15:16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4419362" y="3864173"/>
            <a:ext cx="435887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"Achei Tuas palavras e as comi"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9239488" y="3864173"/>
            <a:ext cx="43626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Interiorização da Palavra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801410" y="4370784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4"/>
          <p:cNvSpPr/>
          <p:nvPr/>
        </p:nvSpPr>
        <p:spPr>
          <a:xfrm>
            <a:off x="1028462" y="4514493"/>
            <a:ext cx="29296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Ezequiel 3:3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4419362" y="4514493"/>
            <a:ext cx="435887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Rolo doce como mel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9239488" y="4514493"/>
            <a:ext cx="43626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Experiência espiritual</a:t>
            </a: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801410" y="5021104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Text 18"/>
          <p:cNvSpPr/>
          <p:nvPr/>
        </p:nvSpPr>
        <p:spPr>
          <a:xfrm>
            <a:off x="1028462" y="5164812"/>
            <a:ext cx="29296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Hebreus 5:14</a:t>
            </a:r>
            <a:endParaRPr lang="en-US" sz="1750" dirty="0"/>
          </a:p>
        </p:txBody>
      </p:sp>
      <p:sp>
        <p:nvSpPr>
          <p:cNvPr id="21" name="Text 19"/>
          <p:cNvSpPr/>
          <p:nvPr/>
        </p:nvSpPr>
        <p:spPr>
          <a:xfrm>
            <a:off x="4419362" y="5164812"/>
            <a:ext cx="435887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Alimento sólido</a:t>
            </a:r>
            <a:endParaRPr lang="en-US" sz="1750" dirty="0"/>
          </a:p>
        </p:txBody>
      </p:sp>
      <p:sp>
        <p:nvSpPr>
          <p:cNvPr id="22" name="Text 20"/>
          <p:cNvSpPr/>
          <p:nvPr/>
        </p:nvSpPr>
        <p:spPr>
          <a:xfrm>
            <a:off x="9239488" y="5164812"/>
            <a:ext cx="43626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Maturidade espiritual</a:t>
            </a:r>
            <a:endParaRPr lang="en-US" sz="1750" dirty="0"/>
          </a:p>
        </p:txBody>
      </p:sp>
      <p:sp>
        <p:nvSpPr>
          <p:cNvPr id="23" name="Shape 21"/>
          <p:cNvSpPr/>
          <p:nvPr/>
        </p:nvSpPr>
        <p:spPr>
          <a:xfrm>
            <a:off x="801410" y="5671423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4" name="Text 22"/>
          <p:cNvSpPr/>
          <p:nvPr/>
        </p:nvSpPr>
        <p:spPr>
          <a:xfrm>
            <a:off x="1028462" y="5815132"/>
            <a:ext cx="29296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Isaías 55:1–3</a:t>
            </a:r>
            <a:endParaRPr lang="en-US" sz="1750" dirty="0"/>
          </a:p>
        </p:txBody>
      </p:sp>
      <p:sp>
        <p:nvSpPr>
          <p:cNvPr id="25" name="Text 23"/>
          <p:cNvSpPr/>
          <p:nvPr/>
        </p:nvSpPr>
        <p:spPr>
          <a:xfrm>
            <a:off x="4419362" y="5815132"/>
            <a:ext cx="435887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Convite para "comer"</a:t>
            </a:r>
            <a:endParaRPr lang="en-US" sz="1750" dirty="0"/>
          </a:p>
        </p:txBody>
      </p:sp>
      <p:sp>
        <p:nvSpPr>
          <p:cNvPr id="26" name="Text 24"/>
          <p:cNvSpPr/>
          <p:nvPr/>
        </p:nvSpPr>
        <p:spPr>
          <a:xfrm>
            <a:off x="9239488" y="5815132"/>
            <a:ext cx="43626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Palavra como alimento</a:t>
            </a:r>
            <a:endParaRPr lang="en-US" sz="175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778091"/>
            <a:ext cx="4087535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Reflexão</a:t>
            </a:r>
            <a:endParaRPr lang="en-US" sz="4200" dirty="0"/>
          </a:p>
        </p:txBody>
      </p:sp>
      <p:sp>
        <p:nvSpPr>
          <p:cNvPr id="3" name="Text 1"/>
          <p:cNvSpPr/>
          <p:nvPr/>
        </p:nvSpPr>
        <p:spPr>
          <a:xfrm>
            <a:off x="5737860" y="1487448"/>
            <a:ext cx="8106251" cy="47139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"O alimento que ingerimos em uma refeição não nos sustenta para sempre. Devemos comer diariamente. Assim também devemos nos alimentar diariamente da Palavra de Deus."</a:t>
            </a:r>
            <a:endParaRPr lang="en-US" sz="4200" dirty="0"/>
          </a:p>
        </p:txBody>
      </p:sp>
      <p:sp>
        <p:nvSpPr>
          <p:cNvPr id="4" name="Text 2"/>
          <p:cNvSpPr/>
          <p:nvPr/>
        </p:nvSpPr>
        <p:spPr>
          <a:xfrm>
            <a:off x="5737860" y="6406039"/>
            <a:ext cx="8106251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(Ellen G. White, Nossa Alta Vocação, p. 209)</a:t>
            </a:r>
            <a:endParaRPr lang="en-US" sz="1650" dirty="0"/>
          </a:p>
        </p:txBody>
      </p:sp>
      <p:sp>
        <p:nvSpPr>
          <p:cNvPr id="5" name="Shape 3"/>
          <p:cNvSpPr/>
          <p:nvPr/>
        </p:nvSpPr>
        <p:spPr>
          <a:xfrm>
            <a:off x="5414724" y="1487448"/>
            <a:ext cx="30480" cy="5254704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890468"/>
            <a:ext cx="5428774" cy="538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Aplicações — Quinta-Feira</a:t>
            </a:r>
            <a:endParaRPr lang="en-US" sz="3350" dirty="0"/>
          </a:p>
        </p:txBody>
      </p:sp>
      <p:sp>
        <p:nvSpPr>
          <p:cNvPr id="5" name="Shape 2"/>
          <p:cNvSpPr/>
          <p:nvPr/>
        </p:nvSpPr>
        <p:spPr>
          <a:xfrm>
            <a:off x="793790" y="1736288"/>
            <a:ext cx="13042821" cy="1569244"/>
          </a:xfrm>
          <a:prstGeom prst="roundRect">
            <a:avLst>
              <a:gd name="adj" fmla="val 2060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824270" y="1766768"/>
            <a:ext cx="861893" cy="1508284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1093589" y="2318861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500" dirty="0"/>
          </a:p>
        </p:txBody>
      </p:sp>
      <p:sp>
        <p:nvSpPr>
          <p:cNvPr id="8" name="Text 5"/>
          <p:cNvSpPr/>
          <p:nvPr/>
        </p:nvSpPr>
        <p:spPr>
          <a:xfrm>
            <a:off x="1890832" y="1982153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Entenda que a Palavra é alimento espiritual — negligenciá-la gera fome e fraqueza.</a:t>
            </a:r>
            <a:endParaRPr lang="en-US" sz="3350" dirty="0"/>
          </a:p>
        </p:txBody>
      </p:sp>
      <p:sp>
        <p:nvSpPr>
          <p:cNvPr id="9" name="Shape 6"/>
          <p:cNvSpPr/>
          <p:nvPr/>
        </p:nvSpPr>
        <p:spPr>
          <a:xfrm>
            <a:off x="793790" y="3510201"/>
            <a:ext cx="13042821" cy="1569244"/>
          </a:xfrm>
          <a:prstGeom prst="roundRect">
            <a:avLst>
              <a:gd name="adj" fmla="val 2060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824270" y="3540681"/>
            <a:ext cx="861893" cy="1508284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93589" y="4092773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500" dirty="0"/>
          </a:p>
        </p:txBody>
      </p:sp>
      <p:sp>
        <p:nvSpPr>
          <p:cNvPr id="12" name="Text 9"/>
          <p:cNvSpPr/>
          <p:nvPr/>
        </p:nvSpPr>
        <p:spPr>
          <a:xfrm>
            <a:off x="1890832" y="3756065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Desenvolva prazer genuíno na comunhão com Deus — não apenas disciplina exterior.</a:t>
            </a:r>
            <a:endParaRPr lang="en-US" sz="3350" dirty="0"/>
          </a:p>
        </p:txBody>
      </p:sp>
      <p:sp>
        <p:nvSpPr>
          <p:cNvPr id="13" name="Shape 10"/>
          <p:cNvSpPr/>
          <p:nvPr/>
        </p:nvSpPr>
        <p:spPr>
          <a:xfrm>
            <a:off x="793790" y="5284113"/>
            <a:ext cx="13042821" cy="2055019"/>
          </a:xfrm>
          <a:prstGeom prst="roundRect">
            <a:avLst>
              <a:gd name="adj" fmla="val 1573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Shape 11"/>
          <p:cNvSpPr/>
          <p:nvPr/>
        </p:nvSpPr>
        <p:spPr>
          <a:xfrm>
            <a:off x="824270" y="5314593"/>
            <a:ext cx="861893" cy="1994059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2"/>
          <p:cNvSpPr/>
          <p:nvPr/>
        </p:nvSpPr>
        <p:spPr>
          <a:xfrm>
            <a:off x="1093589" y="6109573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500" dirty="0"/>
          </a:p>
        </p:txBody>
      </p:sp>
      <p:sp>
        <p:nvSpPr>
          <p:cNvPr id="16" name="Text 13"/>
          <p:cNvSpPr/>
          <p:nvPr/>
        </p:nvSpPr>
        <p:spPr>
          <a:xfrm>
            <a:off x="1890832" y="5529977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Pratique diariamente o que aprende — conhecimento sem prática não transforma.</a:t>
            </a:r>
            <a:endParaRPr lang="en-US" sz="3350" dirty="0"/>
          </a:p>
        </p:txBody>
      </p:sp>
      <p:sp>
        <p:nvSpPr>
          <p:cNvPr id="17" name="Text 14"/>
          <p:cNvSpPr/>
          <p:nvPr/>
        </p:nvSpPr>
        <p:spPr>
          <a:xfrm>
            <a:off x="1890832" y="6689288"/>
            <a:ext cx="10615017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"A Bíblia só se torna doce para quem decide prová-la todos os dias."</a:t>
            </a:r>
            <a:endParaRPr lang="en-US" sz="25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679972"/>
            <a:ext cx="1356241" cy="441484"/>
          </a:xfrm>
          <a:prstGeom prst="roundRect">
            <a:avLst>
              <a:gd name="adj" fmla="val 6165"/>
            </a:avLst>
          </a:prstGeom>
          <a:noFill/>
          <a:ln w="7620">
            <a:solidFill>
              <a:srgbClr val="325F7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937498" y="1755577"/>
            <a:ext cx="1068824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25F7B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PENSAMENTO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1133951" y="2716768"/>
            <a:ext cx="12702659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“A Palavra de Deus não é apenas verdade a ser entendida, mas vida a ser experimentada.”</a:t>
            </a:r>
            <a:endParaRPr lang="en-US" sz="4450" dirty="0"/>
          </a:p>
        </p:txBody>
      </p:sp>
      <p:sp>
        <p:nvSpPr>
          <p:cNvPr id="5" name="Shape 3"/>
          <p:cNvSpPr/>
          <p:nvPr/>
        </p:nvSpPr>
        <p:spPr>
          <a:xfrm>
            <a:off x="793790" y="2376607"/>
            <a:ext cx="30480" cy="2806660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793790" y="5495092"/>
            <a:ext cx="13042821" cy="16907"/>
          </a:xfrm>
          <a:prstGeom prst="rect">
            <a:avLst/>
          </a:prstGeom>
          <a:solidFill>
            <a:srgbClr val="2B4150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793790" y="5823823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(PIPER, John. </a:t>
            </a:r>
            <a:r>
              <a:rPr lang="en-US" sz="1750" i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Desiring God</a:t>
            </a: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Sisters: Multnomah, 2003.)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7271"/>
            <a:ext cx="6253996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Verso — Análise Exegética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204787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1020604" y="3006090"/>
            <a:ext cx="226814" cy="1020604"/>
          </a:xfrm>
          <a:prstGeom prst="roundRect">
            <a:avLst>
              <a:gd name="adj" fmla="val 15001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793790" y="2857262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3930" y="3027402"/>
            <a:ext cx="340162" cy="340162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701046" y="2892743"/>
            <a:ext cx="431577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Hebraico: lo yashuv elay reqam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701046" y="3383161"/>
            <a:ext cx="1213556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"Não retornará sem resultado" — indica eficácia divina absoluta da Palavra.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1360765" y="4593788"/>
            <a:ext cx="226814" cy="1020604"/>
          </a:xfrm>
          <a:prstGeom prst="roundRect">
            <a:avLst>
              <a:gd name="adj" fmla="val 15001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1133951" y="4444960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4092" y="4615101"/>
            <a:ext cx="340162" cy="340162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2041208" y="4480441"/>
            <a:ext cx="470118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ACF: "não voltará para mim vazia"</a:t>
            </a:r>
            <a:endParaRPr lang="en-US" sz="2200" dirty="0"/>
          </a:p>
        </p:txBody>
      </p:sp>
      <p:sp>
        <p:nvSpPr>
          <p:cNvPr id="13" name="Text 9"/>
          <p:cNvSpPr/>
          <p:nvPr/>
        </p:nvSpPr>
        <p:spPr>
          <a:xfrm>
            <a:off x="2041208" y="4970859"/>
            <a:ext cx="1179540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Palavra de Deus sempre cumpre seu propósito — não depende da receptividade humana para ser verdadeira.</a:t>
            </a:r>
            <a:endParaRPr lang="en-US" sz="1750" dirty="0"/>
          </a:p>
        </p:txBody>
      </p:sp>
      <p:sp>
        <p:nvSpPr>
          <p:cNvPr id="14" name="Shape 10"/>
          <p:cNvSpPr/>
          <p:nvPr/>
        </p:nvSpPr>
        <p:spPr>
          <a:xfrm>
            <a:off x="1701046" y="6181487"/>
            <a:ext cx="226814" cy="1020604"/>
          </a:xfrm>
          <a:prstGeom prst="roundRect">
            <a:avLst>
              <a:gd name="adj" fmla="val 15001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Shape 11"/>
          <p:cNvSpPr/>
          <p:nvPr/>
        </p:nvSpPr>
        <p:spPr>
          <a:xfrm>
            <a:off x="1474232" y="6032659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44372" y="6202799"/>
            <a:ext cx="340162" cy="340162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2381488" y="6068139"/>
            <a:ext cx="284559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Implicação Teológica</a:t>
            </a:r>
            <a:endParaRPr lang="en-US" sz="2200" dirty="0"/>
          </a:p>
        </p:txBody>
      </p:sp>
      <p:sp>
        <p:nvSpPr>
          <p:cNvPr id="18" name="Text 13"/>
          <p:cNvSpPr/>
          <p:nvPr/>
        </p:nvSpPr>
        <p:spPr>
          <a:xfrm>
            <a:off x="2381488" y="6558558"/>
            <a:ext cx="114551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Bíblia não é apenas informação — é intervenção divina viva e eficaz na história humana.</a:t>
            </a:r>
            <a:endParaRPr lang="en-US" sz="175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31639"/>
            <a:ext cx="396942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Ilustração Didática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793790" y="1505545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Leitura sem Prática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878568"/>
            <a:ext cx="3238500" cy="32385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5242084"/>
            <a:ext cx="6327815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Uma pessoa decide mudar sua alimentação. Ela lê livros sobre nutrição, </a:t>
            </a:r>
            <a:r>
              <a:rPr lang="en-US" sz="15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entende tudo</a:t>
            </a:r>
            <a:r>
              <a:rPr lang="en-US" sz="15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conhece os benefícios. Mas </a:t>
            </a:r>
            <a:r>
              <a:rPr lang="en-US" sz="15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não muda</a:t>
            </a:r>
            <a:r>
              <a:rPr lang="en-US" sz="15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sua dieta.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93790" y="5881926"/>
            <a:ext cx="6327815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👉</a:t>
            </a:r>
            <a:r>
              <a:rPr lang="en-US" sz="15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Resultado:</a:t>
            </a:r>
            <a:r>
              <a:rPr lang="en-US" sz="15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Nada acontece.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516416" y="1505545"/>
            <a:ext cx="2291834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Prática e Transformação</a:t>
            </a:r>
            <a:endParaRPr lang="en-US" sz="15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6416" y="1878568"/>
            <a:ext cx="3223022" cy="322302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516416" y="5226606"/>
            <a:ext cx="6327815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Outra pessoa com o mesmo objetivo. Ela </a:t>
            </a:r>
            <a:r>
              <a:rPr lang="en-US" sz="15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aplica o que aprende</a:t>
            </a:r>
            <a:r>
              <a:rPr lang="en-US" sz="15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</a:t>
            </a:r>
            <a:r>
              <a:rPr lang="en-US" sz="15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muda sua alimentação</a:t>
            </a:r>
            <a:r>
              <a:rPr lang="en-US" sz="15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550" dirty="0"/>
          </a:p>
        </p:txBody>
      </p:sp>
      <p:sp>
        <p:nvSpPr>
          <p:cNvPr id="10" name="Text 6"/>
          <p:cNvSpPr/>
          <p:nvPr/>
        </p:nvSpPr>
        <p:spPr>
          <a:xfrm>
            <a:off x="7516416" y="5866448"/>
            <a:ext cx="6327815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👉</a:t>
            </a:r>
            <a:r>
              <a:rPr lang="en-US" sz="15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Resultado:</a:t>
            </a:r>
            <a:r>
              <a:rPr lang="en-US" sz="15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Transformação real.</a:t>
            </a:r>
            <a:endParaRPr lang="en-US" sz="1550" dirty="0"/>
          </a:p>
        </p:txBody>
      </p:sp>
      <p:sp>
        <p:nvSpPr>
          <p:cNvPr id="11" name="Text 7"/>
          <p:cNvSpPr/>
          <p:nvPr/>
        </p:nvSpPr>
        <p:spPr>
          <a:xfrm>
            <a:off x="5689759" y="6418540"/>
            <a:ext cx="3250763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25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Assim é com a Bíblia:</a:t>
            </a:r>
            <a:endParaRPr lang="en-US" sz="25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321" y="7021711"/>
            <a:ext cx="238125" cy="238125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309687" y="6982063"/>
            <a:ext cx="5936099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Conhecimento sem prática não transforma.</a:t>
            </a:r>
            <a:endParaRPr lang="en-US" sz="155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44145" y="7021711"/>
            <a:ext cx="238125" cy="238125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7900511" y="6982063"/>
            <a:ext cx="5936099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Experiência com a Palavra gera vida.</a:t>
            </a:r>
            <a:endParaRPr lang="en-US" sz="155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58704"/>
            <a:ext cx="1182540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6. Sexta-Feira — Síntese e Estudo Adicional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334458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u="sng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Pergunta central: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793790" y="3128248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717965"/>
            <a:ext cx="9779675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Você está crescendo na Palavra… ou apenas repetindo hábitos religiosos sem transformação real?</a:t>
            </a:r>
            <a:endParaRPr lang="en-US" sz="3550" dirty="0"/>
          </a:p>
        </p:txBody>
      </p:sp>
      <p:sp>
        <p:nvSpPr>
          <p:cNvPr id="6" name="Text 4"/>
          <p:cNvSpPr/>
          <p:nvPr/>
        </p:nvSpPr>
        <p:spPr>
          <a:xfrm>
            <a:off x="793790" y="5645706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6235422"/>
            <a:ext cx="977967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Como manter um estudo bíblico constante, profundo e relevante ao longo de toda a vida espiritual?</a:t>
            </a:r>
            <a:endParaRPr lang="en-US" sz="22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487" y="2362795"/>
            <a:ext cx="1463040" cy="146304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75629"/>
            <a:ext cx="3512939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 Timóteo 3:16 — NVI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793790" y="305454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133951" y="4012763"/>
            <a:ext cx="12702659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51738C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"Toda a Escritura é inspirada por Deus e útil para o ensino, para a repreensão, para a correção e para a instrução na justiça."</a:t>
            </a:r>
            <a:endParaRPr lang="en-US" sz="3550" dirty="0"/>
          </a:p>
        </p:txBody>
      </p:sp>
      <p:sp>
        <p:nvSpPr>
          <p:cNvPr id="5" name="Shape 3"/>
          <p:cNvSpPr/>
          <p:nvPr/>
        </p:nvSpPr>
        <p:spPr>
          <a:xfrm>
            <a:off x="793790" y="3672602"/>
            <a:ext cx="30480" cy="2381250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793790" y="1654612"/>
            <a:ext cx="13042821" cy="1730812"/>
          </a:xfrm>
          <a:prstGeom prst="roundRect">
            <a:avLst>
              <a:gd name="adj" fmla="val 1966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1051084" y="1911906"/>
            <a:ext cx="379999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Theopneustos — Inspirada: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51084" y="2402324"/>
            <a:ext cx="125282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Grego: θεόπνευστος — "soprada por Deus". A Bíblia não é apenas um livro religioso — é revelação divina viva e de origem sobrenatural.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3612237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1051084" y="38695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Ōphelimos — Útil: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51084" y="4359950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Grego: ὠφέλιμος — proveitoso, benéfico, eficaz. A Escritura não é teórica — é prática e transformadora em quatro dimensões.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206960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51084" y="5464254"/>
            <a:ext cx="421540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As Quatro Funções da Palavra: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51084" y="5954673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Ensino → revela a verdade | Repreensão → confronta o erro | Correção → restaura o caminho | Instrução → forma o caráter.</a:t>
            </a:r>
            <a:endParaRPr lang="en-US" sz="175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62727"/>
            <a:ext cx="5387102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Síntese da Semana</a:t>
            </a:r>
            <a:endParaRPr lang="en-US" sz="4200" dirty="0"/>
          </a:p>
        </p:txBody>
      </p:sp>
      <p:sp>
        <p:nvSpPr>
          <p:cNvPr id="3" name="Text 1"/>
          <p:cNvSpPr/>
          <p:nvPr/>
        </p:nvSpPr>
        <p:spPr>
          <a:xfrm>
            <a:off x="793790" y="1617940"/>
            <a:ext cx="10428803" cy="538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Um caminho progressivo de crescimento espiritual</a:t>
            </a:r>
            <a:endParaRPr lang="en-US" sz="3350" dirty="0"/>
          </a:p>
        </p:txBody>
      </p:sp>
      <p:sp>
        <p:nvSpPr>
          <p:cNvPr id="4" name="Text 2"/>
          <p:cNvSpPr/>
          <p:nvPr/>
        </p:nvSpPr>
        <p:spPr>
          <a:xfrm>
            <a:off x="793790" y="2463760"/>
            <a:ext cx="13042821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793790" y="3106579"/>
            <a:ext cx="4353044" cy="8079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150"/>
              </a:lnSpc>
              <a:buNone/>
            </a:pPr>
            <a:r>
              <a:rPr lang="en-US" sz="25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Tempo → prioridade espiritual intencional</a:t>
            </a:r>
            <a:endParaRPr lang="en-US" sz="25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834" y="3030141"/>
            <a:ext cx="4336733" cy="4336733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05230" y="4079796"/>
            <a:ext cx="303014" cy="30301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483566" y="3106579"/>
            <a:ext cx="4353044" cy="8079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Lugar → ambiente favorável à comunhão</a:t>
            </a:r>
            <a:endParaRPr lang="en-US" sz="25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6834" y="3030141"/>
            <a:ext cx="4336733" cy="4336733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21918" y="4079796"/>
            <a:ext cx="303014" cy="30301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14453" y="4592479"/>
            <a:ext cx="3922157" cy="8079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Método → profundidade e reflexão espiritual</a:t>
            </a:r>
            <a:endParaRPr lang="en-US" sz="2500" dirty="0"/>
          </a:p>
        </p:txBody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6834" y="3030141"/>
            <a:ext cx="4336733" cy="4336733"/>
          </a:xfrm>
          <a:prstGeom prst="rect">
            <a:avLst/>
          </a:prstGeom>
        </p:spPr>
      </p:pic>
      <p:pic>
        <p:nvPicPr>
          <p:cNvPr id="13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80321" y="5046940"/>
            <a:ext cx="303014" cy="303014"/>
          </a:xfrm>
          <a:prstGeom prst="rect">
            <a:avLst/>
          </a:prstGeom>
        </p:spPr>
      </p:pic>
      <p:sp>
        <p:nvSpPr>
          <p:cNvPr id="14" name="Text 6"/>
          <p:cNvSpPr/>
          <p:nvPr/>
        </p:nvSpPr>
        <p:spPr>
          <a:xfrm>
            <a:off x="9483566" y="6078498"/>
            <a:ext cx="4353044" cy="12119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Compartilhamento → missão e consolidação do aprendizado</a:t>
            </a:r>
            <a:endParaRPr lang="en-US" sz="2500" dirty="0"/>
          </a:p>
        </p:txBody>
      </p:sp>
      <p:pic>
        <p:nvPicPr>
          <p:cNvPr id="15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6834" y="3030141"/>
            <a:ext cx="4336733" cy="4336733"/>
          </a:xfrm>
          <a:prstGeom prst="rect">
            <a:avLst/>
          </a:prstGeom>
        </p:spPr>
      </p:pic>
      <p:pic>
        <p:nvPicPr>
          <p:cNvPr id="16" name="Image 7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21918" y="6013966"/>
            <a:ext cx="303014" cy="303014"/>
          </a:xfrm>
          <a:prstGeom prst="rect">
            <a:avLst/>
          </a:prstGeom>
        </p:spPr>
      </p:pic>
      <p:sp>
        <p:nvSpPr>
          <p:cNvPr id="17" name="Text 7"/>
          <p:cNvSpPr/>
          <p:nvPr/>
        </p:nvSpPr>
        <p:spPr>
          <a:xfrm>
            <a:off x="793790" y="6280428"/>
            <a:ext cx="4353044" cy="8079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150"/>
              </a:lnSpc>
              <a:buNone/>
            </a:pPr>
            <a:r>
              <a:rPr lang="en-US" sz="25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Experiência → deleite espiritual com a Palavra</a:t>
            </a:r>
            <a:endParaRPr lang="en-US" sz="2500" dirty="0"/>
          </a:p>
        </p:txBody>
      </p:sp>
      <p:pic>
        <p:nvPicPr>
          <p:cNvPr id="18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6834" y="3030141"/>
            <a:ext cx="4336733" cy="4336733"/>
          </a:xfrm>
          <a:prstGeom prst="rect">
            <a:avLst/>
          </a:prstGeom>
        </p:spPr>
      </p:pic>
      <p:pic>
        <p:nvPicPr>
          <p:cNvPr id="19" name="Image 9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05230" y="6013966"/>
            <a:ext cx="303014" cy="303014"/>
          </a:xfrm>
          <a:prstGeom prst="rect">
            <a:avLst/>
          </a:prstGeom>
        </p:spPr>
      </p:pic>
      <p:sp>
        <p:nvSpPr>
          <p:cNvPr id="20" name="Text 8"/>
          <p:cNvSpPr/>
          <p:nvPr/>
        </p:nvSpPr>
        <p:spPr>
          <a:xfrm>
            <a:off x="793790" y="4390549"/>
            <a:ext cx="3922157" cy="12119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150"/>
              </a:lnSpc>
              <a:buNone/>
            </a:pPr>
            <a:r>
              <a:rPr lang="en-US" sz="25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Continuidade → crescimento constante e progressivo</a:t>
            </a:r>
            <a:endParaRPr lang="en-US" sz="2500" dirty="0"/>
          </a:p>
        </p:txBody>
      </p:sp>
      <p:pic>
        <p:nvPicPr>
          <p:cNvPr id="21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46834" y="3030141"/>
            <a:ext cx="4336733" cy="4336733"/>
          </a:xfrm>
          <a:prstGeom prst="rect">
            <a:avLst/>
          </a:prstGeom>
        </p:spPr>
      </p:pic>
      <p:pic>
        <p:nvPicPr>
          <p:cNvPr id="22" name="Image 1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046827" y="5046940"/>
            <a:ext cx="303014" cy="303014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760351"/>
            <a:ext cx="40691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Reflexão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5764173" y="2402324"/>
            <a:ext cx="8079938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"A Palavra de Deus é o pão da vida. Aqueles que dela se alimentam crescerão fortes na força de Deus."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5764173" y="5464254"/>
            <a:ext cx="80799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(Ellen G. White, Educação, p. 126)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5424011" y="2402324"/>
            <a:ext cx="30480" cy="3424833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906899"/>
            <a:ext cx="4933950" cy="510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Aplicações — Sexta-Feira</a:t>
            </a:r>
            <a:endParaRPr lang="en-US" sz="3200" dirty="0"/>
          </a:p>
        </p:txBody>
      </p:sp>
      <p:sp>
        <p:nvSpPr>
          <p:cNvPr id="5" name="Shape 2"/>
          <p:cNvSpPr/>
          <p:nvPr/>
        </p:nvSpPr>
        <p:spPr>
          <a:xfrm>
            <a:off x="793790" y="1692712"/>
            <a:ext cx="13042821" cy="1474470"/>
          </a:xfrm>
          <a:prstGeom prst="roundRect">
            <a:avLst>
              <a:gd name="adj" fmla="val 2077"/>
            </a:avLst>
          </a:prstGeom>
          <a:solidFill>
            <a:srgbClr val="FFFCF5"/>
          </a:solidFill>
          <a:ln w="2286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816650" y="1715572"/>
            <a:ext cx="816531" cy="1428750"/>
          </a:xfrm>
          <a:prstGeom prst="roundRect">
            <a:avLst>
              <a:gd name="adj" fmla="val 391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1071801" y="2238613"/>
            <a:ext cx="306110" cy="3826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1816894" y="1919645"/>
            <a:ext cx="11792783" cy="1020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Reconheça a autoridade absoluta da Palavra — ela é revelação divina, não apenas literatura religiosa.</a:t>
            </a:r>
            <a:endParaRPr lang="en-US" sz="3200" dirty="0"/>
          </a:p>
        </p:txBody>
      </p:sp>
      <p:sp>
        <p:nvSpPr>
          <p:cNvPr id="9" name="Shape 6"/>
          <p:cNvSpPr/>
          <p:nvPr/>
        </p:nvSpPr>
        <p:spPr>
          <a:xfrm>
            <a:off x="793790" y="3350895"/>
            <a:ext cx="13042821" cy="1474470"/>
          </a:xfrm>
          <a:prstGeom prst="roundRect">
            <a:avLst>
              <a:gd name="adj" fmla="val 2077"/>
            </a:avLst>
          </a:prstGeom>
          <a:solidFill>
            <a:srgbClr val="FFFCF5"/>
          </a:solidFill>
          <a:ln w="2286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816650" y="3373755"/>
            <a:ext cx="816531" cy="1428750"/>
          </a:xfrm>
          <a:prstGeom prst="roundRect">
            <a:avLst>
              <a:gd name="adj" fmla="val 391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71801" y="3896797"/>
            <a:ext cx="306110" cy="3826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1816894" y="3577828"/>
            <a:ext cx="11792783" cy="1020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Submeta-se ao que Deus revela, mesmo quando confronta e desafia sua zona de conforto.</a:t>
            </a:r>
            <a:endParaRPr lang="en-US" sz="3200" dirty="0"/>
          </a:p>
        </p:txBody>
      </p:sp>
      <p:sp>
        <p:nvSpPr>
          <p:cNvPr id="13" name="Shape 10"/>
          <p:cNvSpPr/>
          <p:nvPr/>
        </p:nvSpPr>
        <p:spPr>
          <a:xfrm>
            <a:off x="793790" y="5009078"/>
            <a:ext cx="13042821" cy="2313503"/>
          </a:xfrm>
          <a:prstGeom prst="roundRect">
            <a:avLst>
              <a:gd name="adj" fmla="val 1324"/>
            </a:avLst>
          </a:prstGeom>
          <a:solidFill>
            <a:srgbClr val="FFFCF5"/>
          </a:solidFill>
          <a:ln w="2286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Shape 11"/>
          <p:cNvSpPr/>
          <p:nvPr/>
        </p:nvSpPr>
        <p:spPr>
          <a:xfrm>
            <a:off x="816650" y="5031938"/>
            <a:ext cx="816531" cy="2267783"/>
          </a:xfrm>
          <a:prstGeom prst="roundRect">
            <a:avLst>
              <a:gd name="adj" fmla="val 391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2"/>
          <p:cNvSpPr/>
          <p:nvPr/>
        </p:nvSpPr>
        <p:spPr>
          <a:xfrm>
            <a:off x="1071801" y="5974437"/>
            <a:ext cx="306110" cy="3826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400" dirty="0"/>
          </a:p>
        </p:txBody>
      </p:sp>
      <p:sp>
        <p:nvSpPr>
          <p:cNvPr id="16" name="Text 13"/>
          <p:cNvSpPr/>
          <p:nvPr/>
        </p:nvSpPr>
        <p:spPr>
          <a:xfrm>
            <a:off x="1816894" y="5236012"/>
            <a:ext cx="11792783" cy="1020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Estabeleça um plano contínuo de estudo bíblico — o crescimento espiritual nunca cessa.</a:t>
            </a:r>
            <a:endParaRPr lang="en-US" sz="3200" dirty="0"/>
          </a:p>
        </p:txBody>
      </p:sp>
      <p:sp>
        <p:nvSpPr>
          <p:cNvPr id="17" name="Text 14"/>
          <p:cNvSpPr/>
          <p:nvPr/>
        </p:nvSpPr>
        <p:spPr>
          <a:xfrm>
            <a:off x="1816894" y="6330077"/>
            <a:ext cx="11792783" cy="7655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"A Bíblia não foi dada apenas para ser compreendida, mas para formar quem a estuda."</a:t>
            </a:r>
            <a:endParaRPr lang="en-US" sz="240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6533"/>
            <a:ext cx="676632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Conclusão Geral da Lição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636038"/>
            <a:ext cx="8969097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Retomada das Perguntas Fundamentais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793790" y="254317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793790" y="3501390"/>
            <a:ext cx="6407944" cy="3891558"/>
          </a:xfrm>
          <a:prstGeom prst="roundRect">
            <a:avLst>
              <a:gd name="adj" fmla="val 3760"/>
            </a:avLst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793790" y="3470910"/>
            <a:ext cx="6407944" cy="121920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5"/>
          <p:cNvSpPr/>
          <p:nvPr/>
        </p:nvSpPr>
        <p:spPr>
          <a:xfrm>
            <a:off x="3657540" y="3161228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1614" y="3365302"/>
            <a:ext cx="272177" cy="272177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1051084" y="4068366"/>
            <a:ext cx="5893356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Como a Bíblia transforma, e não apenas informa?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051084" y="5009674"/>
            <a:ext cx="5893356" cy="21259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transformação ocorre quando o estudo bíblico deixa de ser leitura intelectual e passa a ser encontro espiritual com Deus — estudada com oração (João 16:13), compreendida à luz de Cristo (João 5:39) e aplicada à vida (Tiago 1:22).</a:t>
            </a:r>
            <a:endParaRPr lang="en-US" sz="2200" dirty="0"/>
          </a:p>
        </p:txBody>
      </p:sp>
      <p:sp>
        <p:nvSpPr>
          <p:cNvPr id="11" name="Shape 8"/>
          <p:cNvSpPr/>
          <p:nvPr/>
        </p:nvSpPr>
        <p:spPr>
          <a:xfrm>
            <a:off x="7428548" y="3501390"/>
            <a:ext cx="6408063" cy="3891558"/>
          </a:xfrm>
          <a:prstGeom prst="roundRect">
            <a:avLst>
              <a:gd name="adj" fmla="val 3760"/>
            </a:avLst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Shape 9"/>
          <p:cNvSpPr/>
          <p:nvPr/>
        </p:nvSpPr>
        <p:spPr>
          <a:xfrm>
            <a:off x="7428548" y="3470910"/>
            <a:ext cx="6408063" cy="121920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Shape 10"/>
          <p:cNvSpPr/>
          <p:nvPr/>
        </p:nvSpPr>
        <p:spPr>
          <a:xfrm>
            <a:off x="10292298" y="3161228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96371" y="3365302"/>
            <a:ext cx="272177" cy="272177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7685842" y="4068366"/>
            <a:ext cx="5893475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Quais princípios tornam o estudo bíblico um encontro real com Deus?</a:t>
            </a:r>
            <a:endParaRPr lang="en-US" sz="2650" dirty="0"/>
          </a:p>
        </p:txBody>
      </p:sp>
      <p:sp>
        <p:nvSpPr>
          <p:cNvPr id="16" name="Text 12"/>
          <p:cNvSpPr/>
          <p:nvPr/>
        </p:nvSpPr>
        <p:spPr>
          <a:xfrm>
            <a:off x="7685842" y="5009674"/>
            <a:ext cx="5893475" cy="21259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Os seis princípios revelados na lição: Tempo → Lugar → Método → Compartilhamento → Experiência → Continuidade. Esses elementos transformam o estudo em relacionamento vivo com Deus.</a:t>
            </a:r>
            <a:endParaRPr lang="en-US" sz="22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8986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Síntese Espiritual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952274"/>
            <a:ext cx="4196358" cy="3487341"/>
          </a:xfrm>
          <a:prstGeom prst="roundRect">
            <a:avLst>
              <a:gd name="adj" fmla="val 976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1020604" y="3179088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7770" y="3366135"/>
            <a:ext cx="306110" cy="30611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0604" y="4086344"/>
            <a:ext cx="3742730" cy="2126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Conhecimento (mente): Estudar a Bíblia com profundidade, não superficialmente.</a:t>
            </a:r>
            <a:endParaRPr lang="en-US" sz="2650" dirty="0"/>
          </a:p>
        </p:txBody>
      </p:sp>
      <p:sp>
        <p:nvSpPr>
          <p:cNvPr id="7" name="Shape 4"/>
          <p:cNvSpPr/>
          <p:nvPr/>
        </p:nvSpPr>
        <p:spPr>
          <a:xfrm>
            <a:off x="5216962" y="2952274"/>
            <a:ext cx="4196358" cy="3487341"/>
          </a:xfrm>
          <a:prstGeom prst="roundRect">
            <a:avLst>
              <a:gd name="adj" fmla="val 976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5"/>
          <p:cNvSpPr/>
          <p:nvPr/>
        </p:nvSpPr>
        <p:spPr>
          <a:xfrm>
            <a:off x="5443776" y="3179088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0942" y="3366135"/>
            <a:ext cx="306110" cy="30611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443776" y="4086344"/>
            <a:ext cx="3742730" cy="2126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Relacionamento (coração): Desenvolver prazer e comunhão viva com a Palavra de Deus.</a:t>
            </a:r>
            <a:endParaRPr lang="en-US" sz="2650" dirty="0"/>
          </a:p>
        </p:txBody>
      </p:sp>
      <p:sp>
        <p:nvSpPr>
          <p:cNvPr id="11" name="Shape 7"/>
          <p:cNvSpPr/>
          <p:nvPr/>
        </p:nvSpPr>
        <p:spPr>
          <a:xfrm>
            <a:off x="9640133" y="2952274"/>
            <a:ext cx="4196358" cy="3487341"/>
          </a:xfrm>
          <a:prstGeom prst="roundRect">
            <a:avLst>
              <a:gd name="adj" fmla="val 976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Shape 8"/>
          <p:cNvSpPr/>
          <p:nvPr/>
        </p:nvSpPr>
        <p:spPr>
          <a:xfrm>
            <a:off x="9866948" y="3179088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54114" y="3366135"/>
            <a:ext cx="306110" cy="30611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866948" y="4086344"/>
            <a:ext cx="3742730" cy="2126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Transformação (vida): Aplicar e compartilhar o que aprende — viver a Bíblia, não apenas lê-la.</a:t>
            </a:r>
            <a:endParaRPr lang="en-US" sz="265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1810107"/>
            <a:ext cx="7825502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APLICAÇÃO</a:t>
            </a:r>
            <a:endParaRPr lang="en-US" sz="6150" dirty="0"/>
          </a:p>
        </p:txBody>
      </p:sp>
      <p:sp>
        <p:nvSpPr>
          <p:cNvPr id="5" name="Shape 2"/>
          <p:cNvSpPr/>
          <p:nvPr/>
        </p:nvSpPr>
        <p:spPr>
          <a:xfrm>
            <a:off x="793790" y="3468648"/>
            <a:ext cx="4196358" cy="2950726"/>
          </a:xfrm>
          <a:prstGeom prst="roundRect">
            <a:avLst>
              <a:gd name="adj" fmla="val 4958"/>
            </a:avLst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793790" y="3438168"/>
            <a:ext cx="4196358" cy="121920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4"/>
          <p:cNvSpPr/>
          <p:nvPr/>
        </p:nvSpPr>
        <p:spPr>
          <a:xfrm>
            <a:off x="2551688" y="3128486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55761" y="3332559"/>
            <a:ext cx="272177" cy="272177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051084" y="4035623"/>
            <a:ext cx="3681770" cy="2126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Separe diariamente um tempo fixo, um lugar definido e um método intencional para a Palavra.</a:t>
            </a:r>
            <a:endParaRPr lang="en-US" sz="2650" dirty="0"/>
          </a:p>
        </p:txBody>
      </p:sp>
      <p:sp>
        <p:nvSpPr>
          <p:cNvPr id="10" name="Shape 6"/>
          <p:cNvSpPr/>
          <p:nvPr/>
        </p:nvSpPr>
        <p:spPr>
          <a:xfrm>
            <a:off x="5216962" y="3468648"/>
            <a:ext cx="4196358" cy="2950726"/>
          </a:xfrm>
          <a:prstGeom prst="roundRect">
            <a:avLst>
              <a:gd name="adj" fmla="val 4958"/>
            </a:avLst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7"/>
          <p:cNvSpPr/>
          <p:nvPr/>
        </p:nvSpPr>
        <p:spPr>
          <a:xfrm>
            <a:off x="5216962" y="3438168"/>
            <a:ext cx="4196358" cy="121920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Shape 8"/>
          <p:cNvSpPr/>
          <p:nvPr/>
        </p:nvSpPr>
        <p:spPr>
          <a:xfrm>
            <a:off x="6974860" y="3128486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78933" y="3332559"/>
            <a:ext cx="272177" cy="272177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5474256" y="4035623"/>
            <a:ext cx="3681770" cy="17011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Pratique o ciclo completo: Orar → Estudar → Aplicar → Compartilhar.</a:t>
            </a:r>
            <a:endParaRPr lang="en-US" sz="2650" dirty="0"/>
          </a:p>
        </p:txBody>
      </p:sp>
      <p:sp>
        <p:nvSpPr>
          <p:cNvPr id="15" name="Shape 10"/>
          <p:cNvSpPr/>
          <p:nvPr/>
        </p:nvSpPr>
        <p:spPr>
          <a:xfrm>
            <a:off x="9640133" y="3468648"/>
            <a:ext cx="4196358" cy="2950726"/>
          </a:xfrm>
          <a:prstGeom prst="roundRect">
            <a:avLst>
              <a:gd name="adj" fmla="val 4958"/>
            </a:avLst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Shape 11"/>
          <p:cNvSpPr/>
          <p:nvPr/>
        </p:nvSpPr>
        <p:spPr>
          <a:xfrm>
            <a:off x="9640133" y="3438168"/>
            <a:ext cx="4196358" cy="121920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7" name="Shape 12"/>
          <p:cNvSpPr/>
          <p:nvPr/>
        </p:nvSpPr>
        <p:spPr>
          <a:xfrm>
            <a:off x="11398032" y="3128486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02105" y="3332559"/>
            <a:ext cx="272177" cy="272177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9897427" y="4035623"/>
            <a:ext cx="3681770" cy="2126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Apresente aos outros o que aprendeu — o evangelho cresce quando a Palavra é compartilhada.</a:t>
            </a:r>
            <a:endParaRPr lang="en-US" sz="26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814513"/>
            <a:ext cx="13042821" cy="4600456"/>
          </a:xfrm>
          <a:prstGeom prst="roundRect">
            <a:avLst>
              <a:gd name="adj" fmla="val 703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801410" y="1822132"/>
            <a:ext cx="13027581" cy="596860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801648" y="1822132"/>
            <a:ext cx="2344936" cy="596860"/>
          </a:xfrm>
          <a:prstGeom prst="roundRect">
            <a:avLst>
              <a:gd name="adj" fmla="val 5415"/>
            </a:avLst>
          </a:prstGeom>
          <a:solidFill>
            <a:srgbClr val="2B415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1017032" y="1952506"/>
            <a:ext cx="1910358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Dia</a:t>
            </a:r>
            <a:endParaRPr lang="en-US" sz="1650" dirty="0"/>
          </a:p>
        </p:txBody>
      </p:sp>
      <p:sp>
        <p:nvSpPr>
          <p:cNvPr id="6" name="Shape 4"/>
          <p:cNvSpPr/>
          <p:nvPr/>
        </p:nvSpPr>
        <p:spPr>
          <a:xfrm>
            <a:off x="3146584" y="1822132"/>
            <a:ext cx="3517344" cy="596860"/>
          </a:xfrm>
          <a:prstGeom prst="rect">
            <a:avLst/>
          </a:prstGeom>
          <a:solidFill>
            <a:srgbClr val="2B415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3365778" y="1952506"/>
            <a:ext cx="3078956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Tema Central</a:t>
            </a:r>
            <a:endParaRPr lang="en-US" sz="1650" dirty="0"/>
          </a:p>
        </p:txBody>
      </p:sp>
      <p:sp>
        <p:nvSpPr>
          <p:cNvPr id="8" name="Shape 6"/>
          <p:cNvSpPr/>
          <p:nvPr/>
        </p:nvSpPr>
        <p:spPr>
          <a:xfrm>
            <a:off x="6663928" y="1822132"/>
            <a:ext cx="3517344" cy="596860"/>
          </a:xfrm>
          <a:prstGeom prst="rect">
            <a:avLst/>
          </a:prstGeom>
          <a:solidFill>
            <a:srgbClr val="2B415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6883122" y="1952506"/>
            <a:ext cx="3078956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Texto Base</a:t>
            </a:r>
            <a:endParaRPr lang="en-US" sz="1650" dirty="0"/>
          </a:p>
        </p:txBody>
      </p:sp>
      <p:sp>
        <p:nvSpPr>
          <p:cNvPr id="10" name="Shape 8"/>
          <p:cNvSpPr/>
          <p:nvPr/>
        </p:nvSpPr>
        <p:spPr>
          <a:xfrm>
            <a:off x="10181273" y="1822132"/>
            <a:ext cx="3647718" cy="596860"/>
          </a:xfrm>
          <a:prstGeom prst="rect">
            <a:avLst/>
          </a:prstGeom>
          <a:solidFill>
            <a:srgbClr val="2B415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10400467" y="1952506"/>
            <a:ext cx="3213140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Método</a:t>
            </a:r>
            <a:endParaRPr lang="en-US" sz="1650" dirty="0"/>
          </a:p>
        </p:txBody>
      </p:sp>
      <p:sp>
        <p:nvSpPr>
          <p:cNvPr id="12" name="Shape 10"/>
          <p:cNvSpPr/>
          <p:nvPr/>
        </p:nvSpPr>
        <p:spPr>
          <a:xfrm>
            <a:off x="801410" y="2418993"/>
            <a:ext cx="13027581" cy="66472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Shape 11"/>
          <p:cNvSpPr/>
          <p:nvPr/>
        </p:nvSpPr>
        <p:spPr>
          <a:xfrm>
            <a:off x="801648" y="2418993"/>
            <a:ext cx="2344936" cy="664726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Text 12"/>
          <p:cNvSpPr/>
          <p:nvPr/>
        </p:nvSpPr>
        <p:spPr>
          <a:xfrm>
            <a:off x="1017032" y="2549366"/>
            <a:ext cx="1910358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Domingo</a:t>
            </a:r>
            <a:endParaRPr lang="en-US" sz="2500" dirty="0"/>
          </a:p>
        </p:txBody>
      </p:sp>
      <p:sp>
        <p:nvSpPr>
          <p:cNvPr id="15" name="Shape 13"/>
          <p:cNvSpPr/>
          <p:nvPr/>
        </p:nvSpPr>
        <p:spPr>
          <a:xfrm>
            <a:off x="3146584" y="2418993"/>
            <a:ext cx="3517344" cy="664726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4"/>
          <p:cNvSpPr/>
          <p:nvPr/>
        </p:nvSpPr>
        <p:spPr>
          <a:xfrm>
            <a:off x="3365778" y="2549366"/>
            <a:ext cx="307895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Tempo</a:t>
            </a:r>
            <a:endParaRPr lang="en-US" sz="2500" dirty="0"/>
          </a:p>
        </p:txBody>
      </p:sp>
      <p:sp>
        <p:nvSpPr>
          <p:cNvPr id="17" name="Shape 15"/>
          <p:cNvSpPr/>
          <p:nvPr/>
        </p:nvSpPr>
        <p:spPr>
          <a:xfrm>
            <a:off x="6663928" y="2418993"/>
            <a:ext cx="3517344" cy="664726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8" name="Text 16"/>
          <p:cNvSpPr/>
          <p:nvPr/>
        </p:nvSpPr>
        <p:spPr>
          <a:xfrm>
            <a:off x="6883122" y="2549366"/>
            <a:ext cx="307895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 Crônicas 16:11</a:t>
            </a:r>
            <a:endParaRPr lang="en-US" sz="2500" dirty="0"/>
          </a:p>
        </p:txBody>
      </p:sp>
      <p:sp>
        <p:nvSpPr>
          <p:cNvPr id="19" name="Shape 17"/>
          <p:cNvSpPr/>
          <p:nvPr/>
        </p:nvSpPr>
        <p:spPr>
          <a:xfrm>
            <a:off x="10181273" y="2418993"/>
            <a:ext cx="3647718" cy="664726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Text 18"/>
          <p:cNvSpPr/>
          <p:nvPr/>
        </p:nvSpPr>
        <p:spPr>
          <a:xfrm>
            <a:off x="10400467" y="2549366"/>
            <a:ext cx="3213140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Debate guiado</a:t>
            </a:r>
            <a:endParaRPr lang="en-US" sz="2500" dirty="0"/>
          </a:p>
        </p:txBody>
      </p:sp>
      <p:sp>
        <p:nvSpPr>
          <p:cNvPr id="21" name="Shape 19"/>
          <p:cNvSpPr/>
          <p:nvPr/>
        </p:nvSpPr>
        <p:spPr>
          <a:xfrm>
            <a:off x="801410" y="3083719"/>
            <a:ext cx="13027581" cy="66472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2" name="Shape 20"/>
          <p:cNvSpPr/>
          <p:nvPr/>
        </p:nvSpPr>
        <p:spPr>
          <a:xfrm>
            <a:off x="801648" y="3083719"/>
            <a:ext cx="2344936" cy="664726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3" name="Text 21"/>
          <p:cNvSpPr/>
          <p:nvPr/>
        </p:nvSpPr>
        <p:spPr>
          <a:xfrm>
            <a:off x="1017032" y="3214092"/>
            <a:ext cx="1910358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Segunda</a:t>
            </a:r>
            <a:endParaRPr lang="en-US" sz="2500" dirty="0"/>
          </a:p>
        </p:txBody>
      </p:sp>
      <p:sp>
        <p:nvSpPr>
          <p:cNvPr id="24" name="Shape 22"/>
          <p:cNvSpPr/>
          <p:nvPr/>
        </p:nvSpPr>
        <p:spPr>
          <a:xfrm>
            <a:off x="3146584" y="3083719"/>
            <a:ext cx="3517344" cy="664726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5" name="Text 23"/>
          <p:cNvSpPr/>
          <p:nvPr/>
        </p:nvSpPr>
        <p:spPr>
          <a:xfrm>
            <a:off x="3365778" y="3214092"/>
            <a:ext cx="307895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Um Lugar</a:t>
            </a:r>
            <a:endParaRPr lang="en-US" sz="2500" dirty="0"/>
          </a:p>
        </p:txBody>
      </p:sp>
      <p:sp>
        <p:nvSpPr>
          <p:cNvPr id="26" name="Shape 24"/>
          <p:cNvSpPr/>
          <p:nvPr/>
        </p:nvSpPr>
        <p:spPr>
          <a:xfrm>
            <a:off x="6663928" y="3083719"/>
            <a:ext cx="3517344" cy="664726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7" name="Text 25"/>
          <p:cNvSpPr/>
          <p:nvPr/>
        </p:nvSpPr>
        <p:spPr>
          <a:xfrm>
            <a:off x="6883122" y="3214092"/>
            <a:ext cx="307895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Marcos 1:35</a:t>
            </a:r>
            <a:endParaRPr lang="en-US" sz="2500" dirty="0"/>
          </a:p>
        </p:txBody>
      </p:sp>
      <p:sp>
        <p:nvSpPr>
          <p:cNvPr id="28" name="Shape 26"/>
          <p:cNvSpPr/>
          <p:nvPr/>
        </p:nvSpPr>
        <p:spPr>
          <a:xfrm>
            <a:off x="10181273" y="3083719"/>
            <a:ext cx="3647718" cy="664726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9" name="Text 27"/>
          <p:cNvSpPr/>
          <p:nvPr/>
        </p:nvSpPr>
        <p:spPr>
          <a:xfrm>
            <a:off x="10400467" y="3214092"/>
            <a:ext cx="3213140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Exposição</a:t>
            </a:r>
            <a:endParaRPr lang="en-US" sz="2500" dirty="0"/>
          </a:p>
        </p:txBody>
      </p:sp>
      <p:sp>
        <p:nvSpPr>
          <p:cNvPr id="30" name="Shape 28"/>
          <p:cNvSpPr/>
          <p:nvPr/>
        </p:nvSpPr>
        <p:spPr>
          <a:xfrm>
            <a:off x="801410" y="3748445"/>
            <a:ext cx="13027581" cy="66472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1" name="Shape 29"/>
          <p:cNvSpPr/>
          <p:nvPr/>
        </p:nvSpPr>
        <p:spPr>
          <a:xfrm>
            <a:off x="801648" y="3748445"/>
            <a:ext cx="2344936" cy="664726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2" name="Text 30"/>
          <p:cNvSpPr/>
          <p:nvPr/>
        </p:nvSpPr>
        <p:spPr>
          <a:xfrm>
            <a:off x="1017032" y="3878818"/>
            <a:ext cx="1910358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Terça</a:t>
            </a:r>
            <a:endParaRPr lang="en-US" sz="2500" dirty="0"/>
          </a:p>
        </p:txBody>
      </p:sp>
      <p:sp>
        <p:nvSpPr>
          <p:cNvPr id="33" name="Shape 31"/>
          <p:cNvSpPr/>
          <p:nvPr/>
        </p:nvSpPr>
        <p:spPr>
          <a:xfrm>
            <a:off x="3146584" y="3748445"/>
            <a:ext cx="3517344" cy="664726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4" name="Text 32"/>
          <p:cNvSpPr/>
          <p:nvPr/>
        </p:nvSpPr>
        <p:spPr>
          <a:xfrm>
            <a:off x="3365778" y="3878818"/>
            <a:ext cx="307895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Estudo Profundo</a:t>
            </a:r>
            <a:endParaRPr lang="en-US" sz="2500" dirty="0"/>
          </a:p>
        </p:txBody>
      </p:sp>
      <p:sp>
        <p:nvSpPr>
          <p:cNvPr id="35" name="Shape 33"/>
          <p:cNvSpPr/>
          <p:nvPr/>
        </p:nvSpPr>
        <p:spPr>
          <a:xfrm>
            <a:off x="6663928" y="3748445"/>
            <a:ext cx="3517344" cy="664726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6" name="Text 34"/>
          <p:cNvSpPr/>
          <p:nvPr/>
        </p:nvSpPr>
        <p:spPr>
          <a:xfrm>
            <a:off x="6883122" y="3878818"/>
            <a:ext cx="307895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João 5:39</a:t>
            </a:r>
            <a:endParaRPr lang="en-US" sz="2500" dirty="0"/>
          </a:p>
        </p:txBody>
      </p:sp>
      <p:sp>
        <p:nvSpPr>
          <p:cNvPr id="37" name="Shape 35"/>
          <p:cNvSpPr/>
          <p:nvPr/>
        </p:nvSpPr>
        <p:spPr>
          <a:xfrm>
            <a:off x="10181273" y="3748445"/>
            <a:ext cx="3647718" cy="664726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8" name="Text 36"/>
          <p:cNvSpPr/>
          <p:nvPr/>
        </p:nvSpPr>
        <p:spPr>
          <a:xfrm>
            <a:off x="10400467" y="3878818"/>
            <a:ext cx="3213140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Leitura e análise</a:t>
            </a:r>
            <a:endParaRPr lang="en-US" sz="2500" dirty="0"/>
          </a:p>
        </p:txBody>
      </p:sp>
      <p:sp>
        <p:nvSpPr>
          <p:cNvPr id="39" name="Shape 37"/>
          <p:cNvSpPr/>
          <p:nvPr/>
        </p:nvSpPr>
        <p:spPr>
          <a:xfrm>
            <a:off x="801410" y="4413171"/>
            <a:ext cx="13027581" cy="66472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0" name="Shape 38"/>
          <p:cNvSpPr/>
          <p:nvPr/>
        </p:nvSpPr>
        <p:spPr>
          <a:xfrm>
            <a:off x="801648" y="4413171"/>
            <a:ext cx="2344936" cy="664726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1" name="Text 39"/>
          <p:cNvSpPr/>
          <p:nvPr/>
        </p:nvSpPr>
        <p:spPr>
          <a:xfrm>
            <a:off x="1017032" y="4543544"/>
            <a:ext cx="1910358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Quarta</a:t>
            </a:r>
            <a:endParaRPr lang="en-US" sz="2500" dirty="0"/>
          </a:p>
        </p:txBody>
      </p:sp>
      <p:sp>
        <p:nvSpPr>
          <p:cNvPr id="42" name="Shape 40"/>
          <p:cNvSpPr/>
          <p:nvPr/>
        </p:nvSpPr>
        <p:spPr>
          <a:xfrm>
            <a:off x="3146584" y="4413171"/>
            <a:ext cx="3517344" cy="664726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3" name="Text 41"/>
          <p:cNvSpPr/>
          <p:nvPr/>
        </p:nvSpPr>
        <p:spPr>
          <a:xfrm>
            <a:off x="3365778" y="4543544"/>
            <a:ext cx="307895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Dupla Bênção</a:t>
            </a:r>
            <a:endParaRPr lang="en-US" sz="2500" dirty="0"/>
          </a:p>
        </p:txBody>
      </p:sp>
      <p:sp>
        <p:nvSpPr>
          <p:cNvPr id="44" name="Shape 42"/>
          <p:cNvSpPr/>
          <p:nvPr/>
        </p:nvSpPr>
        <p:spPr>
          <a:xfrm>
            <a:off x="6663928" y="4413171"/>
            <a:ext cx="3517344" cy="664726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5" name="Text 43"/>
          <p:cNvSpPr/>
          <p:nvPr/>
        </p:nvSpPr>
        <p:spPr>
          <a:xfrm>
            <a:off x="6883122" y="4543544"/>
            <a:ext cx="307895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Isaías 50:4</a:t>
            </a:r>
            <a:endParaRPr lang="en-US" sz="2500" dirty="0"/>
          </a:p>
        </p:txBody>
      </p:sp>
      <p:sp>
        <p:nvSpPr>
          <p:cNvPr id="46" name="Shape 44"/>
          <p:cNvSpPr/>
          <p:nvPr/>
        </p:nvSpPr>
        <p:spPr>
          <a:xfrm>
            <a:off x="10181273" y="4413171"/>
            <a:ext cx="3647718" cy="664726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7" name="Text 45"/>
          <p:cNvSpPr/>
          <p:nvPr/>
        </p:nvSpPr>
        <p:spPr>
          <a:xfrm>
            <a:off x="10400467" y="4543544"/>
            <a:ext cx="3213140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Comparação textual</a:t>
            </a:r>
            <a:endParaRPr lang="en-US" sz="2500" dirty="0"/>
          </a:p>
        </p:txBody>
      </p:sp>
      <p:sp>
        <p:nvSpPr>
          <p:cNvPr id="48" name="Shape 46"/>
          <p:cNvSpPr/>
          <p:nvPr/>
        </p:nvSpPr>
        <p:spPr>
          <a:xfrm>
            <a:off x="801410" y="5077897"/>
            <a:ext cx="13027581" cy="66472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9" name="Shape 47"/>
          <p:cNvSpPr/>
          <p:nvPr/>
        </p:nvSpPr>
        <p:spPr>
          <a:xfrm>
            <a:off x="801648" y="5077897"/>
            <a:ext cx="2344936" cy="664726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0" name="Text 48"/>
          <p:cNvSpPr/>
          <p:nvPr/>
        </p:nvSpPr>
        <p:spPr>
          <a:xfrm>
            <a:off x="1017032" y="5208270"/>
            <a:ext cx="1910358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Quinta</a:t>
            </a:r>
            <a:endParaRPr lang="en-US" sz="2500" dirty="0"/>
          </a:p>
        </p:txBody>
      </p:sp>
      <p:sp>
        <p:nvSpPr>
          <p:cNvPr id="51" name="Shape 49"/>
          <p:cNvSpPr/>
          <p:nvPr/>
        </p:nvSpPr>
        <p:spPr>
          <a:xfrm>
            <a:off x="3146584" y="5077897"/>
            <a:ext cx="3517344" cy="664726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2" name="Text 50"/>
          <p:cNvSpPr/>
          <p:nvPr/>
        </p:nvSpPr>
        <p:spPr>
          <a:xfrm>
            <a:off x="3365778" y="5208270"/>
            <a:ext cx="307895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Doce Como o Mel</a:t>
            </a:r>
            <a:endParaRPr lang="en-US" sz="2500" dirty="0"/>
          </a:p>
        </p:txBody>
      </p:sp>
      <p:sp>
        <p:nvSpPr>
          <p:cNvPr id="53" name="Shape 51"/>
          <p:cNvSpPr/>
          <p:nvPr/>
        </p:nvSpPr>
        <p:spPr>
          <a:xfrm>
            <a:off x="6663928" y="5077897"/>
            <a:ext cx="3517344" cy="664726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4" name="Text 52"/>
          <p:cNvSpPr/>
          <p:nvPr/>
        </p:nvSpPr>
        <p:spPr>
          <a:xfrm>
            <a:off x="6883122" y="5208270"/>
            <a:ext cx="307895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Salmo 119:103</a:t>
            </a:r>
            <a:endParaRPr lang="en-US" sz="2500" dirty="0"/>
          </a:p>
        </p:txBody>
      </p:sp>
      <p:sp>
        <p:nvSpPr>
          <p:cNvPr id="55" name="Shape 53"/>
          <p:cNvSpPr/>
          <p:nvPr/>
        </p:nvSpPr>
        <p:spPr>
          <a:xfrm>
            <a:off x="10181273" y="5077897"/>
            <a:ext cx="3647718" cy="664726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6" name="Text 54"/>
          <p:cNvSpPr/>
          <p:nvPr/>
        </p:nvSpPr>
        <p:spPr>
          <a:xfrm>
            <a:off x="10400467" y="5208270"/>
            <a:ext cx="3213140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Aplicação</a:t>
            </a:r>
            <a:endParaRPr lang="en-US" sz="2500" dirty="0"/>
          </a:p>
        </p:txBody>
      </p:sp>
      <p:sp>
        <p:nvSpPr>
          <p:cNvPr id="57" name="Shape 55"/>
          <p:cNvSpPr/>
          <p:nvPr/>
        </p:nvSpPr>
        <p:spPr>
          <a:xfrm>
            <a:off x="801410" y="5742623"/>
            <a:ext cx="13027581" cy="66472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8" name="Shape 56"/>
          <p:cNvSpPr/>
          <p:nvPr/>
        </p:nvSpPr>
        <p:spPr>
          <a:xfrm>
            <a:off x="801648" y="5742623"/>
            <a:ext cx="2344936" cy="664726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9" name="Text 57"/>
          <p:cNvSpPr/>
          <p:nvPr/>
        </p:nvSpPr>
        <p:spPr>
          <a:xfrm>
            <a:off x="1017032" y="5872996"/>
            <a:ext cx="1910358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Sexta</a:t>
            </a:r>
            <a:endParaRPr lang="en-US" sz="2500" dirty="0"/>
          </a:p>
        </p:txBody>
      </p:sp>
      <p:sp>
        <p:nvSpPr>
          <p:cNvPr id="60" name="Shape 58"/>
          <p:cNvSpPr/>
          <p:nvPr/>
        </p:nvSpPr>
        <p:spPr>
          <a:xfrm>
            <a:off x="3146584" y="5742623"/>
            <a:ext cx="3517344" cy="664726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1" name="Text 59"/>
          <p:cNvSpPr/>
          <p:nvPr/>
        </p:nvSpPr>
        <p:spPr>
          <a:xfrm>
            <a:off x="3365778" y="5872996"/>
            <a:ext cx="307895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Estudo Adicional</a:t>
            </a:r>
            <a:endParaRPr lang="en-US" sz="2500" dirty="0"/>
          </a:p>
        </p:txBody>
      </p:sp>
      <p:sp>
        <p:nvSpPr>
          <p:cNvPr id="62" name="Shape 60"/>
          <p:cNvSpPr/>
          <p:nvPr/>
        </p:nvSpPr>
        <p:spPr>
          <a:xfrm>
            <a:off x="6663928" y="5742623"/>
            <a:ext cx="3517344" cy="664726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3" name="Text 61"/>
          <p:cNvSpPr/>
          <p:nvPr/>
        </p:nvSpPr>
        <p:spPr>
          <a:xfrm>
            <a:off x="6883122" y="5872996"/>
            <a:ext cx="307895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 Timóteo 3:16</a:t>
            </a:r>
            <a:endParaRPr lang="en-US" sz="2500" dirty="0"/>
          </a:p>
        </p:txBody>
      </p:sp>
      <p:sp>
        <p:nvSpPr>
          <p:cNvPr id="64" name="Shape 62"/>
          <p:cNvSpPr/>
          <p:nvPr/>
        </p:nvSpPr>
        <p:spPr>
          <a:xfrm>
            <a:off x="10181273" y="5742623"/>
            <a:ext cx="3647718" cy="664726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5" name="Text 63"/>
          <p:cNvSpPr/>
          <p:nvPr/>
        </p:nvSpPr>
        <p:spPr>
          <a:xfrm>
            <a:off x="10400467" y="5872996"/>
            <a:ext cx="3213140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Síntese</a:t>
            </a:r>
            <a:endParaRPr lang="en-US" sz="250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831193"/>
            <a:ext cx="4205168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Síntese Teológica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5900142" y="2969419"/>
            <a:ext cx="7943969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"A Palavra de Deus, recebida no coração, molda o caráter e transforma a vida."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5900142" y="4897160"/>
            <a:ext cx="794396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(Ellen G. White, Parábolas de Jesus, p. 60)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5559981" y="2969419"/>
            <a:ext cx="30480" cy="2290643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67170"/>
            <a:ext cx="677084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Integração Cristocêntrica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42018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Toda a lição converge para Cristo: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038237"/>
            <a:ext cx="6244709" cy="868918"/>
          </a:xfrm>
          <a:prstGeom prst="roundRect">
            <a:avLst>
              <a:gd name="adj" fmla="val 1683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763310" y="3038237"/>
            <a:ext cx="121920" cy="868918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1142524" y="3295531"/>
            <a:ext cx="547985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Ele é o </a:t>
            </a:r>
            <a:r>
              <a:rPr lang="en-US" sz="22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conteúdo</a:t>
            </a: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da Escritura (João 5:39)</a:t>
            </a:r>
            <a:endParaRPr lang="en-US" sz="2200" dirty="0"/>
          </a:p>
        </p:txBody>
      </p:sp>
      <p:sp>
        <p:nvSpPr>
          <p:cNvPr id="7" name="Shape 5"/>
          <p:cNvSpPr/>
          <p:nvPr/>
        </p:nvSpPr>
        <p:spPr>
          <a:xfrm>
            <a:off x="793790" y="4133969"/>
            <a:ext cx="6244709" cy="1223248"/>
          </a:xfrm>
          <a:prstGeom prst="roundRect">
            <a:avLst>
              <a:gd name="adj" fmla="val 11960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Shape 6"/>
          <p:cNvSpPr/>
          <p:nvPr/>
        </p:nvSpPr>
        <p:spPr>
          <a:xfrm>
            <a:off x="763310" y="4133969"/>
            <a:ext cx="121920" cy="1223248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1142524" y="4391263"/>
            <a:ext cx="5638681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Ele é o </a:t>
            </a:r>
            <a:r>
              <a:rPr lang="en-US" sz="22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centro</a:t>
            </a: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de toda a revelação divina (João 14:9)</a:t>
            </a:r>
            <a:endParaRPr lang="en-US" sz="2200" dirty="0"/>
          </a:p>
        </p:txBody>
      </p:sp>
      <p:sp>
        <p:nvSpPr>
          <p:cNvPr id="10" name="Shape 8"/>
          <p:cNvSpPr/>
          <p:nvPr/>
        </p:nvSpPr>
        <p:spPr>
          <a:xfrm>
            <a:off x="793790" y="5584031"/>
            <a:ext cx="6244709" cy="1223248"/>
          </a:xfrm>
          <a:prstGeom prst="roundRect">
            <a:avLst>
              <a:gd name="adj" fmla="val 11960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Shape 9"/>
          <p:cNvSpPr/>
          <p:nvPr/>
        </p:nvSpPr>
        <p:spPr>
          <a:xfrm>
            <a:off x="763310" y="5584031"/>
            <a:ext cx="121920" cy="1223248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1142524" y="5841325"/>
            <a:ext cx="5638681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Ele é o </a:t>
            </a:r>
            <a:r>
              <a:rPr lang="en-US" sz="22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objetivo</a:t>
            </a: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de todo estudo bíblico verdadeiro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7939683" y="2471261"/>
            <a:ext cx="5904548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"Cristo é a fonte de todo conhecimento verdadeiro."</a:t>
            </a:r>
            <a:endParaRPr lang="en-US" sz="3550" dirty="0"/>
          </a:p>
        </p:txBody>
      </p:sp>
      <p:sp>
        <p:nvSpPr>
          <p:cNvPr id="14" name="Text 12"/>
          <p:cNvSpPr/>
          <p:nvPr/>
        </p:nvSpPr>
        <p:spPr>
          <a:xfrm>
            <a:off x="7939683" y="3832027"/>
            <a:ext cx="590454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(Ellen G. White, To Be Like Jesus, p. 102)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599521" y="2471261"/>
            <a:ext cx="30480" cy="1723668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4"/>
          <p:cNvSpPr/>
          <p:nvPr/>
        </p:nvSpPr>
        <p:spPr>
          <a:xfrm>
            <a:off x="7599521" y="445008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Estudar a Bíblia sem Cristo é perder o propósito da própria Palavra.</a:t>
            </a:r>
            <a:endParaRPr lang="en-US" sz="1750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92141"/>
            <a:ext cx="670964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Verso para Compartilhar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196233"/>
            <a:ext cx="1463040" cy="1463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103858" y="3167896"/>
            <a:ext cx="3566636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u="sng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Salmo 119:105 — NVI</a:t>
            </a:r>
            <a:endParaRPr lang="en-US" sz="2650" dirty="0"/>
          </a:p>
        </p:txBody>
      </p:sp>
      <p:sp>
        <p:nvSpPr>
          <p:cNvPr id="5" name="Text 2"/>
          <p:cNvSpPr/>
          <p:nvPr/>
        </p:nvSpPr>
        <p:spPr>
          <a:xfrm>
            <a:off x="6103858" y="3820001"/>
            <a:ext cx="77402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103858" y="4409718"/>
            <a:ext cx="7740253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"Lâmpada para os meus pés é a Tua palavra e luz para o meu caminho."</a:t>
            </a:r>
            <a:endParaRPr lang="en-US" sz="355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180713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Oração Missionária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2856071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1133951" y="3814286"/>
            <a:ext cx="12702659" cy="2267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i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"Senhor, ensina-me a amar a Tua Palavra. Que eu não apenas a leia, mas viva cada verdade. Usa-me para compartilhar o que aprendo e transforma minha vida pelo poder das Escrituras. Em nome de Jesus, amém."</a:t>
            </a:r>
            <a:endParaRPr lang="en-US" sz="3550" dirty="0"/>
          </a:p>
        </p:txBody>
      </p:sp>
      <p:sp>
        <p:nvSpPr>
          <p:cNvPr id="7" name="Shape 4"/>
          <p:cNvSpPr/>
          <p:nvPr/>
        </p:nvSpPr>
        <p:spPr>
          <a:xfrm>
            <a:off x="793790" y="3474125"/>
            <a:ext cx="30480" cy="2948226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94378"/>
            <a:ext cx="875192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Métricas Espirituais da Semana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85678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Reflita honestamente sobre sua caminhada: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474839"/>
            <a:ext cx="13042821" cy="868918"/>
          </a:xfrm>
          <a:prstGeom prst="roundRect">
            <a:avLst>
              <a:gd name="adj" fmla="val 1683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763310" y="3474839"/>
            <a:ext cx="121920" cy="868918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1142524" y="3732133"/>
            <a:ext cx="1036760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🧠</a:t>
            </a: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Estudei a Bíblia com </a:t>
            </a:r>
            <a:r>
              <a:rPr lang="en-US" sz="22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profundidade</a:t>
            </a: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ou de forma superficial esta semana?</a:t>
            </a:r>
            <a:endParaRPr lang="en-US" sz="2200" dirty="0"/>
          </a:p>
        </p:txBody>
      </p:sp>
      <p:sp>
        <p:nvSpPr>
          <p:cNvPr id="7" name="Shape 5"/>
          <p:cNvSpPr/>
          <p:nvPr/>
        </p:nvSpPr>
        <p:spPr>
          <a:xfrm>
            <a:off x="793790" y="4570571"/>
            <a:ext cx="13042821" cy="868918"/>
          </a:xfrm>
          <a:prstGeom prst="roundRect">
            <a:avLst>
              <a:gd name="adj" fmla="val 1683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Shape 6"/>
          <p:cNvSpPr/>
          <p:nvPr/>
        </p:nvSpPr>
        <p:spPr>
          <a:xfrm>
            <a:off x="763310" y="4570571"/>
            <a:ext cx="121920" cy="868918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1142524" y="4827865"/>
            <a:ext cx="1199471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❤️</a:t>
            </a: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Experimentei </a:t>
            </a:r>
            <a:r>
              <a:rPr lang="en-US" sz="22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transformação real</a:t>
            </a: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através da Palavra, ou apenas adquiri informação?</a:t>
            </a:r>
            <a:endParaRPr lang="en-US" sz="2200" dirty="0"/>
          </a:p>
        </p:txBody>
      </p:sp>
      <p:sp>
        <p:nvSpPr>
          <p:cNvPr id="10" name="Shape 8"/>
          <p:cNvSpPr/>
          <p:nvPr/>
        </p:nvSpPr>
        <p:spPr>
          <a:xfrm>
            <a:off x="793790" y="5666303"/>
            <a:ext cx="13042821" cy="868918"/>
          </a:xfrm>
          <a:prstGeom prst="roundRect">
            <a:avLst>
              <a:gd name="adj" fmla="val 1683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Shape 9"/>
          <p:cNvSpPr/>
          <p:nvPr/>
        </p:nvSpPr>
        <p:spPr>
          <a:xfrm>
            <a:off x="763310" y="5666303"/>
            <a:ext cx="121920" cy="868918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1142524" y="5923598"/>
            <a:ext cx="877002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✋</a:t>
            </a: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</a:t>
            </a:r>
            <a:r>
              <a:rPr lang="en-US" sz="22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Compartilhei</a:t>
            </a: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com alguém o que aprendi da Palavra de Deus?</a:t>
            </a:r>
            <a:endParaRPr lang="en-US" sz="2200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70228"/>
            <a:ext cx="5736669" cy="481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Ilustração Final — O Espelho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793790" y="1516023"/>
            <a:ext cx="6961823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Um espelho foi dado a duas pessoas: uma olhou rapidamente e saiu — outra olhou, ajustou sua aparência e mudou.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793790" y="2233970"/>
            <a:ext cx="6961823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793790" y="2666643"/>
            <a:ext cx="6961823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Bíblia é esse espelho (Tiago 1:23–25): </a:t>
            </a:r>
            <a:r>
              <a:rPr lang="en-US" sz="150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quem apenas olha, esquece. Quem pratica, transforma-se.</a:t>
            </a:r>
            <a:endParaRPr lang="en-US" sz="15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529" y="890707"/>
            <a:ext cx="4768929" cy="4768929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93790" y="6028253"/>
            <a:ext cx="1304282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793790" y="6559272"/>
            <a:ext cx="13042821" cy="9639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"A Bíblia não muda a vida de quem a possui, mas de quem permite que ela o possua."</a:t>
            </a:r>
            <a:endParaRPr lang="en-US" sz="3000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1317665"/>
            <a:ext cx="13042821" cy="4891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"A vida espiritual não termina na sexta-feira — ela continua no sábado, durante a semana, ao longo da vida. Estudar a Bíblia é aprender a viver com Deus."</a:t>
            </a:r>
            <a:endParaRPr lang="en-US" sz="6150" dirty="0"/>
          </a:p>
        </p:txBody>
      </p:sp>
      <p:sp>
        <p:nvSpPr>
          <p:cNvPr id="5" name="Text 2"/>
          <p:cNvSpPr/>
          <p:nvPr/>
        </p:nvSpPr>
        <p:spPr>
          <a:xfrm>
            <a:off x="793790" y="654891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(Encerramento Pastoral — Lição 05)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168235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Introdução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261794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599521" y="1682353"/>
            <a:ext cx="6155888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João 17:3 | João 15:1–8 | Romanos 12:2</a:t>
            </a:r>
            <a:endParaRPr lang="en-US" sz="2650" dirty="0"/>
          </a:p>
        </p:txBody>
      </p:sp>
      <p:sp>
        <p:nvSpPr>
          <p:cNvPr id="7" name="Text 4"/>
          <p:cNvSpPr/>
          <p:nvPr/>
        </p:nvSpPr>
        <p:spPr>
          <a:xfrm>
            <a:off x="1133951" y="3695224"/>
            <a:ext cx="127026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133951" y="4398288"/>
            <a:ext cx="12702659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i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"A Bíblia não foi dada apenas para ser lida — mas para ser vivida."</a:t>
            </a:r>
            <a:endParaRPr lang="en-US" sz="4450" dirty="0"/>
          </a:p>
        </p:txBody>
      </p:sp>
      <p:sp>
        <p:nvSpPr>
          <p:cNvPr id="9" name="Text 6"/>
          <p:cNvSpPr/>
          <p:nvPr/>
        </p:nvSpPr>
        <p:spPr>
          <a:xfrm>
            <a:off x="1133951" y="6156008"/>
            <a:ext cx="127026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3440073"/>
            <a:ext cx="30480" cy="3333988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2371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Introdução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05930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599521" y="1123712"/>
            <a:ext cx="6244709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Contexto Trimestral: Crescendo no Relacionamento com Deus</a:t>
            </a:r>
            <a:endParaRPr lang="en-US" sz="26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881432"/>
            <a:ext cx="1134070" cy="1360884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154674" y="3108246"/>
            <a:ext cx="11681936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i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verdadeiro estudo bíblico não é apenas intelectual — é relacional, experiencial e transformador.</a:t>
            </a:r>
            <a:endParaRPr lang="en-US" sz="26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242316"/>
            <a:ext cx="1134070" cy="172950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154674" y="4469130"/>
            <a:ext cx="11681936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foco não é apenas como estudar, mas por que estudar: conhecer a Deus (João 17:3), permanecer em Cristo (João 15:1–8) e ser transformado (Romanos 12:2).</a:t>
            </a:r>
            <a:endParaRPr lang="en-US" sz="26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5971818"/>
            <a:ext cx="1134070" cy="136088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154674" y="6198632"/>
            <a:ext cx="11681936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Cristo é o centro de toda a Escritura — estudar a Bíblia é encontrar a Cristo.</a:t>
            </a:r>
            <a:endParaRPr lang="en-US" sz="2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3670</Words>
  <Application>Microsoft Office PowerPoint</Application>
  <PresentationFormat>Personalizar</PresentationFormat>
  <Paragraphs>491</Paragraphs>
  <Slides>76</Slides>
  <Notes>76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76</vt:i4>
      </vt:variant>
    </vt:vector>
  </HeadingPairs>
  <TitlesOfParts>
    <vt:vector size="80" baseType="lpstr">
      <vt:lpstr>Arial</vt:lpstr>
      <vt:lpstr>MuseoModerno Medium</vt:lpstr>
      <vt:lpstr>Source Sans 3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User</dc:creator>
  <cp:lastModifiedBy>jose ferreira Neto</cp:lastModifiedBy>
  <cp:revision>1</cp:revision>
  <dcterms:created xsi:type="dcterms:W3CDTF">2026-04-24T21:15:59Z</dcterms:created>
  <dcterms:modified xsi:type="dcterms:W3CDTF">2026-04-25T18:40:45Z</dcterms:modified>
</cp:coreProperties>
</file>