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7" r:id="rId4"/>
    <p:sldMasterId id="2147486593" r:id="rId5"/>
  </p:sldMasterIdLst>
  <p:notesMasterIdLst>
    <p:notesMasterId r:id="rId23"/>
  </p:notesMasterIdLst>
  <p:handoutMasterIdLst>
    <p:handoutMasterId r:id="rId24"/>
  </p:handoutMasterIdLst>
  <p:sldIdLst>
    <p:sldId id="3191" r:id="rId6"/>
    <p:sldId id="2890" r:id="rId7"/>
    <p:sldId id="3193" r:id="rId8"/>
    <p:sldId id="2830" r:id="rId9"/>
    <p:sldId id="1668" r:id="rId10"/>
    <p:sldId id="2250" r:id="rId11"/>
    <p:sldId id="3159" r:id="rId12"/>
    <p:sldId id="3160" r:id="rId13"/>
    <p:sldId id="3176" r:id="rId14"/>
    <p:sldId id="3118" r:id="rId15"/>
    <p:sldId id="1611" r:id="rId16"/>
    <p:sldId id="2846" r:id="rId17"/>
    <p:sldId id="2847" r:id="rId18"/>
    <p:sldId id="2848" r:id="rId19"/>
    <p:sldId id="2289" r:id="rId20"/>
    <p:sldId id="3149" r:id="rId21"/>
    <p:sldId id="296" r:id="rId22"/>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43" d="100"/>
          <a:sy n="43" d="100"/>
        </p:scale>
        <p:origin x="1650" y="5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4/24/2026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is it that makes Scripture unique?</a:t>
            </a:r>
          </a:p>
          <a:p>
            <a:pPr marL="274320" indent="-274320" eaLnBrk="1" hangingPunct="1">
              <a:lnSpc>
                <a:spcPct val="80000"/>
              </a:lnSpc>
              <a:defRPr/>
            </a:pPr>
            <a:r>
              <a:rPr lang="en-US" b="0" dirty="0"/>
              <a:t>Paul writes that all scripture is inspired by God.</a:t>
            </a:r>
          </a:p>
          <a:p>
            <a:pPr marL="274320" indent="-274320" eaLnBrk="1" hangingPunct="1">
              <a:lnSpc>
                <a:spcPct val="80000"/>
              </a:lnSpc>
              <a:defRPr/>
            </a:pPr>
            <a:r>
              <a:rPr lang="en-US" b="0" dirty="0"/>
              <a:t>In Greek this is all one word that literally means “God breathed.” (</a:t>
            </a:r>
            <a:r>
              <a:rPr lang="en-US" sz="1200" b="0" i="1" u="none" strike="noStrike" kern="1200" dirty="0" err="1">
                <a:solidFill>
                  <a:schemeClr val="tx1"/>
                </a:solidFill>
                <a:effectLst/>
                <a:latin typeface="Arial" charset="0"/>
                <a:ea typeface="+mn-ea"/>
                <a:cs typeface="+mn-cs"/>
              </a:rPr>
              <a:t>theopneustos</a:t>
            </a:r>
            <a:r>
              <a:rPr lang="en-US" sz="1200" b="0" i="1" u="none" strike="noStrike" kern="1200" dirty="0">
                <a:solidFill>
                  <a:schemeClr val="tx1"/>
                </a:solidFill>
                <a:effectLst/>
                <a:latin typeface="Arial" charset="0"/>
                <a:ea typeface="+mn-ea"/>
                <a:cs typeface="+mn-cs"/>
              </a:rPr>
              <a:t>)</a:t>
            </a:r>
            <a:endParaRPr lang="en-US" b="0" dirty="0"/>
          </a:p>
          <a:p>
            <a:pPr marL="274320" indent="-274320" eaLnBrk="1" hangingPunct="1">
              <a:lnSpc>
                <a:spcPct val="80000"/>
              </a:lnSpc>
              <a:defRPr/>
            </a:pPr>
            <a:r>
              <a:rPr lang="en-US" b="0" dirty="0"/>
              <a:t>Somehow, God is at work in all scripture breathing into it divine truth.</a:t>
            </a:r>
          </a:p>
          <a:p>
            <a:pPr marL="274320" indent="-274320" eaLnBrk="1" hangingPunct="1">
              <a:lnSpc>
                <a:spcPct val="80000"/>
              </a:lnSpc>
              <a:defRPr/>
            </a:pPr>
            <a:r>
              <a:rPr lang="en-US" b="0" dirty="0"/>
              <a:t>This makes the Bible unique, a one-of-a-kind book.</a:t>
            </a:r>
          </a:p>
          <a:p>
            <a:pPr marL="274320" indent="-274320" eaLnBrk="1" hangingPunct="1">
              <a:lnSpc>
                <a:spcPct val="80000"/>
              </a:lnSpc>
              <a:defRPr/>
            </a:pPr>
            <a:r>
              <a:rPr lang="en-US" b="0" dirty="0"/>
              <a:t>It is in the Bible that God reveals to us the truth that He wants us to know about Himself, His creation, the fall, the plan of redemption, the gift of His Son to pay the price for sin, forgiveness, the resurrection, and life everlasting, and many other things.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Q2: What is unique about the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20332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Who is Jesus praying for in this prayer?</a:t>
            </a:r>
          </a:p>
          <a:p>
            <a:pPr marL="274320" indent="-457200"/>
            <a:r>
              <a:rPr lang="en-US" b="0" dirty="0"/>
              <a:t>1.  Here He is praying for His disciples, and, by extension, for us.</a:t>
            </a:r>
          </a:p>
          <a:p>
            <a:pPr marL="274320" indent="-457200"/>
            <a:r>
              <a:rPr lang="en-US" b="0" dirty="0"/>
              <a:t>2.  He wants us to be sanctified by God’s truth.</a:t>
            </a:r>
          </a:p>
          <a:p>
            <a:pPr marL="274320" indent="-457200"/>
            <a:endParaRPr lang="en-US" b="0" dirty="0"/>
          </a:p>
          <a:p>
            <a:pPr marL="274320" indent="-457200"/>
            <a:r>
              <a:rPr lang="en-US" b="1" dirty="0"/>
              <a:t>Q2:  What does it mean to be sanctified?</a:t>
            </a:r>
          </a:p>
          <a:p>
            <a:pPr marL="274320" indent="-457200"/>
            <a:r>
              <a:rPr lang="en-US" b="0" dirty="0"/>
              <a:t>1.  To be set apart for a holy use.</a:t>
            </a:r>
          </a:p>
          <a:p>
            <a:pPr marL="274320" indent="-457200"/>
            <a:r>
              <a:rPr lang="en-US" b="0" dirty="0"/>
              <a:t>2.  Here Jesus reveals that it is the truth of God’s word that can sanctify us and lead us to a holy life.</a:t>
            </a:r>
          </a:p>
          <a:p>
            <a:pPr marL="274320" indent="-457200"/>
            <a:r>
              <a:rPr lang="en-US" b="0" dirty="0"/>
              <a:t>3.  The Bible is all we need to find Jesus, receive Him as our Savior and Lord, be filled with the Holy Spirit, and live a holy life as defined in His Word.</a:t>
            </a:r>
          </a:p>
          <a:p>
            <a:pPr marL="274320" indent="-457200"/>
            <a:endParaRPr lang="en-US" b="0" dirty="0"/>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mn-lt"/>
                <a:ea typeface="+mn-ea"/>
                <a:cs typeface="+mn-cs"/>
              </a:rPr>
              <a:t>Q1: How does Jesus regard Scripture?</a:t>
            </a:r>
            <a:r>
              <a:rPr lang="en-US" sz="1200" b="0" i="0" kern="1200" dirty="0">
                <a:solidFill>
                  <a:schemeClr val="tx1"/>
                </a:solidFill>
                <a:effectLst/>
                <a:latin typeface="+mn-lt"/>
                <a:ea typeface="+mn-ea"/>
                <a:cs typeface="+mn-cs"/>
              </a:rPr>
              <a:t>  </a:t>
            </a:r>
          </a:p>
          <a:p>
            <a:pPr marL="274320" indent="-274320"/>
            <a:r>
              <a:rPr lang="en-US" sz="1200" b="0" i="0" kern="1200" dirty="0">
                <a:solidFill>
                  <a:schemeClr val="tx1"/>
                </a:solidFill>
                <a:effectLst/>
                <a:latin typeface="+mn-lt"/>
                <a:ea typeface="+mn-ea"/>
                <a:cs typeface="+mn-cs"/>
              </a:rPr>
              <a:t>1.  Here Jesus points to the permanence of the word of God and the law of God.</a:t>
            </a:r>
          </a:p>
          <a:p>
            <a:pPr marL="274320" indent="-274320"/>
            <a:r>
              <a:rPr lang="en-US" sz="1200" b="0" i="0" kern="1200" dirty="0">
                <a:solidFill>
                  <a:schemeClr val="tx1"/>
                </a:solidFill>
                <a:effectLst/>
                <a:latin typeface="+mn-lt"/>
                <a:ea typeface="+mn-ea"/>
                <a:cs typeface="+mn-cs"/>
              </a:rPr>
              <a:t>2.  It lasts forever; it is unchanging; it is as permanent as God Himself.</a:t>
            </a:r>
          </a:p>
          <a:p>
            <a:pPr marL="274320" indent="-274320"/>
            <a:r>
              <a:rPr lang="en-US" sz="1200" b="1" i="0" kern="1200" dirty="0">
                <a:solidFill>
                  <a:schemeClr val="tx1"/>
                </a:solidFill>
                <a:effectLst/>
                <a:latin typeface="+mn-lt"/>
                <a:ea typeface="+mn-ea"/>
                <a:cs typeface="+mn-cs"/>
              </a:rPr>
              <a:t>Malachi 3:6 KJV</a:t>
            </a:r>
            <a:r>
              <a:rPr lang="en-US" sz="1200" b="0" i="0" kern="1200" dirty="0">
                <a:solidFill>
                  <a:schemeClr val="tx1"/>
                </a:solidFill>
                <a:effectLst/>
                <a:latin typeface="+mn-lt"/>
                <a:ea typeface="+mn-ea"/>
                <a:cs typeface="+mn-cs"/>
              </a:rPr>
              <a:t> - For I am the LORD, I change not;</a:t>
            </a:r>
          </a:p>
          <a:p>
            <a:pPr marL="274320" indent="-274320"/>
            <a:r>
              <a:rPr lang="en-US" sz="1200" b="0" i="0" kern="1200" dirty="0">
                <a:solidFill>
                  <a:schemeClr val="tx1"/>
                </a:solidFill>
                <a:effectLst/>
                <a:latin typeface="+mn-lt"/>
                <a:ea typeface="+mn-ea"/>
                <a:cs typeface="+mn-cs"/>
              </a:rPr>
              <a:t>3.  This is referring to the character of God.</a:t>
            </a:r>
          </a:p>
          <a:p>
            <a:pPr marL="274320" indent="-274320"/>
            <a:r>
              <a:rPr lang="en-US" sz="1200" b="0" i="0" kern="1200" dirty="0">
                <a:solidFill>
                  <a:schemeClr val="tx1"/>
                </a:solidFill>
                <a:effectLst/>
                <a:latin typeface="+mn-lt"/>
                <a:ea typeface="+mn-ea"/>
                <a:cs typeface="+mn-cs"/>
              </a:rPr>
              <a:t>4.  Jesus is the same:</a:t>
            </a:r>
          </a:p>
          <a:p>
            <a:pPr marL="274320" indent="-274320"/>
            <a:r>
              <a:rPr lang="en-US" sz="1200" b="1" i="0" kern="1200" dirty="0">
                <a:solidFill>
                  <a:schemeClr val="tx1"/>
                </a:solidFill>
                <a:effectLst/>
                <a:latin typeface="+mn-lt"/>
                <a:ea typeface="+mn-ea"/>
                <a:cs typeface="+mn-cs"/>
              </a:rPr>
              <a:t>Hebrews 13:8 KJV</a:t>
            </a:r>
            <a:r>
              <a:rPr lang="en-US" sz="1200" b="0" i="0" kern="1200" dirty="0">
                <a:solidFill>
                  <a:schemeClr val="tx1"/>
                </a:solidFill>
                <a:effectLst/>
                <a:latin typeface="+mn-lt"/>
                <a:ea typeface="+mn-ea"/>
                <a:cs typeface="+mn-cs"/>
              </a:rPr>
              <a:t> - 8 Jesus Christ the same yesterday, and to day, and for ever.</a:t>
            </a:r>
          </a:p>
          <a:p>
            <a:pPr marL="274320" indent="-274320"/>
            <a:endParaRPr lang="en-US" sz="1200" b="0" i="0" kern="1200" dirty="0">
              <a:solidFill>
                <a:schemeClr val="tx1"/>
              </a:solidFill>
              <a:effectLst/>
              <a:latin typeface="+mn-lt"/>
              <a:ea typeface="+mn-ea"/>
              <a:cs typeface="+mn-cs"/>
            </a:endParaRP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Q2: </a:t>
            </a:r>
            <a:r>
              <a:rPr lang="en-US" b="1" dirty="0"/>
              <a:t>In contrast to Jesus’ view of truth, what view are modern philosophers taking?</a:t>
            </a:r>
          </a:p>
          <a:p>
            <a:pPr marL="274320" indent="-274320" eaLnBrk="1" hangingPunct="1">
              <a:lnSpc>
                <a:spcPct val="80000"/>
              </a:lnSpc>
              <a:defRPr/>
            </a:pPr>
            <a:r>
              <a:rPr lang="en-US" dirty="0"/>
              <a:t>1.  Modern philosophy takes the view that there is no such thing as absolute objective truth.</a:t>
            </a:r>
          </a:p>
          <a:p>
            <a:pPr marL="274320" indent="-274320" eaLnBrk="1" hangingPunct="1">
              <a:lnSpc>
                <a:spcPct val="80000"/>
              </a:lnSpc>
              <a:defRPr/>
            </a:pPr>
            <a:r>
              <a:rPr lang="en-US" dirty="0"/>
              <a:t>2.  They teach that truth is subjective: everyone is free to define truth for themselves.</a:t>
            </a:r>
          </a:p>
          <a:p>
            <a:pPr marL="274320" indent="-274320" eaLnBrk="1" hangingPunct="1">
              <a:lnSpc>
                <a:spcPct val="80000"/>
              </a:lnSpc>
              <a:defRPr/>
            </a:pPr>
            <a:r>
              <a:rPr lang="en-US" dirty="0"/>
              <a:t>3.  There is no such thing as right and wrong: There’s right for me, and right for you, and we all have to live the truth we make for ourselves.</a:t>
            </a:r>
          </a:p>
          <a:p>
            <a:pPr marL="274320" indent="-274320" eaLnBrk="1" hangingPunct="1">
              <a:lnSpc>
                <a:spcPct val="80000"/>
              </a:lnSpc>
              <a:defRPr/>
            </a:pPr>
            <a:r>
              <a:rPr lang="en-US" dirty="0"/>
              <a:t>4.  This gives them license to live as they please, disregarding God’s standard of truth and morality.</a:t>
            </a:r>
          </a:p>
          <a:p>
            <a:pPr marL="274320" indent="-274320" eaLnBrk="1" hangingPunct="1">
              <a:lnSpc>
                <a:spcPct val="80000"/>
              </a:lnSpc>
              <a:defRPr/>
            </a:pPr>
            <a:r>
              <a:rPr lang="en-US" dirty="0"/>
              <a:t>5.  So now, in this country, we have an explosion of sexual perversion.</a:t>
            </a:r>
          </a:p>
          <a:p>
            <a:pPr marL="274320" indent="-274320" eaLnBrk="1" hangingPunct="1">
              <a:lnSpc>
                <a:spcPct val="80000"/>
              </a:lnSpc>
              <a:defRPr/>
            </a:pPr>
            <a:r>
              <a:rPr lang="en-US" dirty="0"/>
              <a:t>6.  And now the push is not only for this perversion to be accepted as normal, everybody must celebrate it.</a:t>
            </a:r>
          </a:p>
          <a:p>
            <a:pPr marL="274320" indent="-274320" eaLnBrk="1" hangingPunct="1">
              <a:lnSpc>
                <a:spcPct val="80000"/>
              </a:lnSpc>
              <a:defRPr/>
            </a:pPr>
            <a:r>
              <a:rPr lang="en-US" dirty="0"/>
              <a:t>7.  And if you are not in favor of the alphabet soup people (LGBTQAI2S+) you get marginalized and canceled. </a:t>
            </a: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Where do we find God’s objective truth?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It is in His word.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Whose work are the modern philosophers doing when they claim there is no objective truth?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This is the work of Satan.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We are going to be judged by the word of God, not by the truth we make up for ourselves.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Jesus said: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John 12:48 ESV </a:t>
            </a:r>
            <a:r>
              <a:rPr lang="en-US" dirty="0"/>
              <a:t>-  The one who rejects me and does not receive my words has a judge; the word that I have spoken will judge him on the last day.</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4.  So the words of Jesus, and, by extension, the word of God, will judge the wicked on the last day.</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the word of God able to do for us in these verses?</a:t>
            </a:r>
          </a:p>
          <a:p>
            <a:pPr marL="274320" indent="-274320"/>
            <a:r>
              <a:rPr lang="en-US" altLang="en-US" dirty="0"/>
              <a:t>1.  First, the word brings us to Jesus to find salvation in Him.</a:t>
            </a:r>
          </a:p>
          <a:p>
            <a:pPr marL="274320" indent="-274320"/>
            <a:r>
              <a:rPr lang="en-US" altLang="en-US" dirty="0"/>
              <a:t>2.  Second, it teaches us right and wrong and the consequences of sin so that we will not sin against God.</a:t>
            </a:r>
          </a:p>
          <a:p>
            <a:pPr marL="274320" indent="-274320"/>
            <a:r>
              <a:rPr lang="en-US" altLang="en-US" dirty="0"/>
              <a:t>3.  Third, it is a guide to us so that we can walk in the light of God’s truth and not in the darkness of the devil’s error.</a:t>
            </a:r>
          </a:p>
          <a:p>
            <a:pPr marL="274320" indent="-274320"/>
            <a:r>
              <a:rPr lang="en-US" altLang="en-US" dirty="0"/>
              <a:t>4.  To this we could add our memory text where the word of God “</a:t>
            </a:r>
            <a:r>
              <a:rPr lang="en-US" sz="1200" b="0" i="0" kern="1200" dirty="0">
                <a:solidFill>
                  <a:schemeClr val="tx1"/>
                </a:solidFill>
                <a:effectLst/>
                <a:latin typeface="+mn-lt"/>
                <a:ea typeface="+mn-ea"/>
                <a:cs typeface="+mn-cs"/>
              </a:rPr>
              <a:t>is a discerner of the thoughts and intents of the heart.”</a:t>
            </a:r>
          </a:p>
          <a:p>
            <a:pPr marL="274320" indent="-274320"/>
            <a:r>
              <a:rPr lang="en-US" altLang="en-US" sz="1200" b="0" i="0" kern="1200" dirty="0">
                <a:solidFill>
                  <a:schemeClr val="tx1"/>
                </a:solidFill>
                <a:effectLst/>
                <a:latin typeface="+mn-lt"/>
                <a:ea typeface="+mn-ea"/>
                <a:cs typeface="+mn-cs"/>
              </a:rPr>
              <a:t>5.  The word of God allows us to examine ourselves to expose our thoughts and motivations, not just our outward actions.</a:t>
            </a:r>
          </a:p>
          <a:p>
            <a:pPr marL="274320" indent="-274320"/>
            <a:r>
              <a:rPr lang="en-US" altLang="en-US" sz="1200" b="0" i="0" kern="1200" dirty="0">
                <a:solidFill>
                  <a:schemeClr val="tx1"/>
                </a:solidFill>
                <a:effectLst/>
                <a:latin typeface="+mn-lt"/>
                <a:ea typeface="+mn-ea"/>
                <a:cs typeface="+mn-cs"/>
              </a:rPr>
              <a:t>6.  Jesus said, “out of the abundance of the heart, the mouth speaks.”</a:t>
            </a:r>
          </a:p>
          <a:p>
            <a:pPr marL="274320" indent="-274320"/>
            <a:r>
              <a:rPr lang="en-US" altLang="en-US" dirty="0"/>
              <a:t>7.  And “blessed are the pure in heart, for they shall see God.”</a:t>
            </a:r>
          </a:p>
          <a:p>
            <a:pPr marL="274320" indent="-274320"/>
            <a:r>
              <a:rPr lang="en-US" altLang="en-US" dirty="0"/>
              <a:t>8.  In addition to these there are many other things that the word of God does for us.</a:t>
            </a:r>
          </a:p>
          <a:p>
            <a:pPr marL="274320" indent="-274320"/>
            <a:r>
              <a:rPr lang="en-US" altLang="en-US" dirty="0"/>
              <a:t>9.  It tells us of God’s actions in the past and the future, It tells us what God is like, in gives us great and precious promises, it gives us hope for the future, it gives us a mission and a ministry, it sets forth true Christian doctrine, It gives us laws to live by, and so much more.</a:t>
            </a:r>
          </a:p>
        </p:txBody>
      </p:sp>
    </p:spTree>
    <p:extLst>
      <p:ext uri="{BB962C8B-B14F-4D97-AF65-F5344CB8AC3E}">
        <p14:creationId xmlns:p14="http://schemas.microsoft.com/office/powerpoint/2010/main" val="10958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does it mean to fear the Lord?</a:t>
            </a:r>
          </a:p>
          <a:p>
            <a:pPr marL="274320" indent="-274320"/>
            <a:r>
              <a:rPr lang="en-US" b="0" dirty="0"/>
              <a:t>1.  As we have discussed before, in Scripture, the fear of the Lord is living in respect, and reverence, and love, and obedience to God.  </a:t>
            </a:r>
          </a:p>
          <a:p>
            <a:pPr marL="274320" indent="-274320"/>
            <a:r>
              <a:rPr lang="en-US" b="0" dirty="0"/>
              <a:t>2.  It is standing in awe of His greatness and goodness, and giving Him honor, glory, praise, and worship for who He is and what He has done.</a:t>
            </a:r>
          </a:p>
          <a:p>
            <a:pPr marL="274320" indent="-274320"/>
            <a:r>
              <a:rPr lang="en-US" b="0" dirty="0"/>
              <a:t>3.  It is being thankful to Him for His grace, His compassion, His forgiveness, and His acceptance.</a:t>
            </a:r>
          </a:p>
          <a:p>
            <a:pPr marL="274320" indent="-274320"/>
            <a:r>
              <a:rPr lang="en-US" dirty="0"/>
              <a:t>4.  Those who fear the Lord is a description of those who are surrendered to the Lord as their God and are seeking to live for Him.</a:t>
            </a:r>
          </a:p>
          <a:p>
            <a:pPr marL="274320" indent="-457200"/>
            <a:r>
              <a:rPr lang="en-US" dirty="0"/>
              <a:t>5.  This is the kind of attitude we need as we approach the Bible to seek to understand it. </a:t>
            </a:r>
          </a:p>
          <a:p>
            <a:pPr marL="274320" indent="-457200"/>
            <a:r>
              <a:rPr lang="en-US" dirty="0"/>
              <a:t>6.  We come in humility with a teachable spirit open to the truth that God has for us.</a:t>
            </a:r>
          </a:p>
          <a:p>
            <a:pPr marL="274320" indent="-457200"/>
            <a:endParaRPr lang="en-US" b="0" dirty="0"/>
          </a:p>
          <a:p>
            <a:pPr marL="274320" indent="-457200"/>
            <a:r>
              <a:rPr lang="en-US" b="1" dirty="0"/>
              <a:t>Q2:  How is the fear of the Lord the beginning of wisdom?</a:t>
            </a:r>
          </a:p>
          <a:p>
            <a:pPr marL="274320" indent="-274320"/>
            <a:r>
              <a:rPr lang="en-US" b="0" dirty="0"/>
              <a:t>1.  Wisdom is making good decisions in life that will lead to a successful outcome.</a:t>
            </a:r>
          </a:p>
          <a:p>
            <a:pPr marL="274320" indent="-274320"/>
            <a:r>
              <a:rPr lang="en-US" b="0" dirty="0"/>
              <a:t>2.  What would you consider a successful outcome to your life?</a:t>
            </a:r>
          </a:p>
          <a:p>
            <a:pPr marL="274320" indent="-274320"/>
            <a:r>
              <a:rPr lang="en-US" b="0" dirty="0"/>
              <a:t>3.  A life that ends with eternal life in the kingdom of God would have to be considered a success.</a:t>
            </a:r>
          </a:p>
          <a:p>
            <a:pPr marL="274320" indent="-274320"/>
            <a:r>
              <a:rPr lang="en-US" b="0" dirty="0"/>
              <a:t>4.  A life that ends in eternal death in the lake of fire would have to be considered a failure.</a:t>
            </a:r>
          </a:p>
          <a:p>
            <a:pPr marL="274320" indent="-274320"/>
            <a:r>
              <a:rPr lang="en-US" b="0" dirty="0"/>
              <a:t>5.  So the connection is very clear: fearing God is the first step toward accepting His provision for salvation that leads to a successful life.</a:t>
            </a:r>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Q1:  How should we understand the “natural man” here?</a:t>
            </a:r>
          </a:p>
          <a:p>
            <a:pPr marL="274320" indent="-274320"/>
            <a:r>
              <a:rPr lang="en-US" b="0" baseline="0" dirty="0"/>
              <a:t>1.  We might think of the natural man as a non-Christian, one who has not made a commitment of his life to Christ.</a:t>
            </a:r>
          </a:p>
          <a:p>
            <a:pPr marL="274320" indent="-274320"/>
            <a:r>
              <a:rPr lang="en-US" b="0" baseline="0" dirty="0"/>
              <a:t>2.  He approaches the Scriptures from the perspective of human reason with a natural bias against the miraculous and the acts of God in history.</a:t>
            </a:r>
          </a:p>
          <a:p>
            <a:pPr marL="274320" indent="-274320"/>
            <a:r>
              <a:rPr lang="en-US" b="0" baseline="0" dirty="0"/>
              <a:t>3.  He thinks of the Scriptures as a myth that somebody made up to enforce their own moral standards on people.</a:t>
            </a:r>
          </a:p>
          <a:p>
            <a:pPr marL="274320" indent="-274320"/>
            <a:r>
              <a:rPr lang="en-US" b="0" baseline="0" dirty="0"/>
              <a:t>4.  Such people look at the Bible as foolishness.</a:t>
            </a:r>
          </a:p>
          <a:p>
            <a:pPr marL="274320" indent="-274320"/>
            <a:r>
              <a:rPr lang="en-US" b="0" baseline="0" dirty="0"/>
              <a:t>5.  They do not fear God and have no faith that He even exists.</a:t>
            </a:r>
          </a:p>
          <a:p>
            <a:pPr marL="274320" indent="-274320"/>
            <a:r>
              <a:rPr lang="en-US" b="0" baseline="0" dirty="0"/>
              <a:t>6.  So they come to scripture with a closed mind, thinking it cannot be true.</a:t>
            </a:r>
          </a:p>
          <a:p>
            <a:pPr marL="274320" indent="-274320"/>
            <a:r>
              <a:rPr lang="en-US" b="0" baseline="0" dirty="0"/>
              <a:t>7.  Paul warns that this kind of an approach will not discern the truth of the Word of God.</a:t>
            </a:r>
          </a:p>
          <a:p>
            <a:pPr marL="274320" indent="-274320"/>
            <a:endParaRPr lang="en-US" b="0" baseline="0" dirty="0"/>
          </a:p>
          <a:p>
            <a:pPr marL="274320" indent="-274320"/>
            <a:r>
              <a:rPr lang="en-US" b="1" baseline="0" dirty="0"/>
              <a:t>Q2:  How can the natural man become a spiritual man?</a:t>
            </a:r>
          </a:p>
          <a:p>
            <a:pPr marL="274320" indent="-274320"/>
            <a:r>
              <a:rPr lang="en-US" b="0" baseline="0" dirty="0"/>
              <a:t>1.  The natural man needs to be converted and born again.</a:t>
            </a:r>
          </a:p>
          <a:p>
            <a:pPr marL="274320" indent="-274320"/>
            <a:r>
              <a:rPr lang="en-US" b="0" baseline="0" dirty="0"/>
              <a:t>2.  This is not easy to do if he has a closed mind toward scripture.</a:t>
            </a:r>
          </a:p>
          <a:p>
            <a:pPr marL="274320" indent="-274320"/>
            <a:r>
              <a:rPr lang="en-US" b="0" baseline="0" dirty="0"/>
              <a:t>3.  But faith comes by hearing the good news about Christ.</a:t>
            </a:r>
          </a:p>
          <a:p>
            <a:pPr marL="274320" indent="-274320"/>
            <a:r>
              <a:rPr lang="en-US" b="0" baseline="0" dirty="0"/>
              <a:t>4.  So the place to start is with Jesus and what He did to save sinners.</a:t>
            </a:r>
          </a:p>
          <a:p>
            <a:pPr marL="274320" indent="-274320"/>
            <a:r>
              <a:rPr lang="en-US" b="0" baseline="0" dirty="0"/>
              <a:t>5.  Once we accept Christ, we are filled with the Holy Spirit and we can discern spiritual truth, and the Bible begins to make sense.</a:t>
            </a:r>
          </a:p>
          <a:p>
            <a:pPr marL="274320" indent="-274320"/>
            <a:r>
              <a:rPr lang="en-US" b="0" baseline="0" dirty="0"/>
              <a:t>6.  In my years of rebellion against God, I was the “natural man.”</a:t>
            </a:r>
          </a:p>
          <a:p>
            <a:pPr marL="274320" indent="-274320"/>
            <a:r>
              <a:rPr lang="en-US" b="0" baseline="0" dirty="0"/>
              <a:t>7.  But I had loving parents who continued to pray for me.</a:t>
            </a:r>
          </a:p>
          <a:p>
            <a:pPr marL="274320" indent="-274320"/>
            <a:r>
              <a:rPr lang="en-US" b="0" baseline="0" dirty="0"/>
              <a:t>8.  The birth of our first child seemed miraculous, and caused me to question the dogmas of evolution.</a:t>
            </a:r>
          </a:p>
          <a:p>
            <a:pPr marL="274320" indent="-274320"/>
            <a:r>
              <a:rPr lang="en-US" b="0" baseline="0" dirty="0"/>
              <a:t>9.  I began to question whether or not the Bible was true and came to the conclusion that it was.</a:t>
            </a:r>
          </a:p>
          <a:p>
            <a:pPr marL="274320" indent="-274320"/>
            <a:r>
              <a:rPr lang="en-US" b="0" baseline="0" dirty="0"/>
              <a:t>10. Faith was not a leap into the dark but a step into the light.</a:t>
            </a:r>
          </a:p>
          <a:p>
            <a:pPr marL="274320" indent="-274320"/>
            <a:r>
              <a:rPr lang="en-US" b="0" baseline="0" dirty="0"/>
              <a:t>11. God has given us plenty of reasons for faith in His word and faith in His Son.</a:t>
            </a:r>
          </a:p>
          <a:p>
            <a:pPr marL="274320" indent="-274320"/>
            <a:endParaRPr lang="en-US" b="0" baseline="0" dirty="0"/>
          </a:p>
          <a:p>
            <a:pPr marL="274320" indent="-274320"/>
            <a:r>
              <a:rPr lang="en-US" b="1" baseline="0" dirty="0"/>
              <a:t>Q3: What did Jesus point out as one of the functions of the Holy Spirit for helping us to discern spiritual truth?</a:t>
            </a:r>
          </a:p>
          <a:p>
            <a:pPr marL="274320" indent="-274320"/>
            <a:r>
              <a:rPr lang="en-US" b="1" baseline="0" dirty="0"/>
              <a:t>John 16:13 NKJV</a:t>
            </a:r>
            <a:r>
              <a:rPr lang="en-US" b="0" baseline="0" dirty="0"/>
              <a:t> - "However, when He, the Spirit of truth, has come, He will guide you into all truth; </a:t>
            </a:r>
          </a:p>
          <a:p>
            <a:pPr marL="274320" indent="-274320"/>
            <a:r>
              <a:rPr lang="en-US" b="0" baseline="0" dirty="0"/>
              <a:t>1.  We need the HS to help us understand the truth of Scripture.</a:t>
            </a:r>
          </a:p>
          <a:p>
            <a:pPr marL="274320" indent="-274320"/>
            <a:r>
              <a:rPr lang="en-US" b="0" baseline="0" dirty="0"/>
              <a:t>2.  So, we should approach the Bible with a humble spirit, recognizing our limitations in understanding, asking for God’s wisdom and guidance through the HS to lead us into all truth.</a:t>
            </a:r>
          </a:p>
          <a:p>
            <a:pPr marL="274320" indent="-274320"/>
            <a:r>
              <a:rPr lang="en-US" b="0" baseline="0" dirty="0"/>
              <a:t>3.  There is a wonderful promise in the book of James that says this:</a:t>
            </a:r>
          </a:p>
          <a:p>
            <a:pPr marL="274320" indent="-274320"/>
            <a:r>
              <a:rPr lang="en-US" b="1" baseline="0" dirty="0"/>
              <a:t>James 1:5 NKJV </a:t>
            </a:r>
            <a:r>
              <a:rPr lang="en-US" b="0" baseline="0" dirty="0"/>
              <a:t>- If any of you lacks wisdom, let him ask of God, who gives to all liberally and without reproach, and it will be given to him.</a:t>
            </a:r>
          </a:p>
          <a:p>
            <a:pPr marL="274320" indent="-274320"/>
            <a:r>
              <a:rPr lang="en-US" b="0" baseline="0" dirty="0"/>
              <a:t>4.  Let’s claim that promise today, especially as we study Scripture.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94337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B2:</a:t>
            </a:r>
          </a:p>
          <a:p>
            <a:pPr marL="274320" indent="-274320"/>
            <a:r>
              <a:rPr lang="en-US" dirty="0"/>
              <a:t>1.  First, how is the word of God powerful?</a:t>
            </a:r>
          </a:p>
          <a:p>
            <a:pPr marL="274320" indent="-274320"/>
            <a:r>
              <a:rPr lang="en-US" dirty="0"/>
              <a:t>2.  When God speaks is there power in his word?</a:t>
            </a:r>
          </a:p>
          <a:p>
            <a:pPr marL="274320" indent="-274320"/>
            <a:r>
              <a:rPr lang="en-US" dirty="0"/>
              <a:t>3.  The Bible repeatedly refers to the entire creation being brought into existence by the word of God.</a:t>
            </a:r>
          </a:p>
          <a:p>
            <a:pPr marL="274320" indent="-274320"/>
            <a:r>
              <a:rPr lang="en-US" sz="1200" b="0" i="0" u="none" strike="noStrike" kern="1200" dirty="0">
                <a:solidFill>
                  <a:schemeClr val="tx1"/>
                </a:solidFill>
                <a:effectLst/>
                <a:latin typeface="Arial" charset="0"/>
                <a:ea typeface="+mn-ea"/>
                <a:cs typeface="+mn-cs"/>
              </a:rPr>
              <a:t>4.  In this same book, the author writes:</a:t>
            </a:r>
          </a:p>
          <a:p>
            <a:pPr marL="274320" indent="-274320"/>
            <a:r>
              <a:rPr lang="en-US" sz="1200" b="1" i="0" u="none" strike="noStrike" kern="1200" dirty="0">
                <a:solidFill>
                  <a:schemeClr val="tx1"/>
                </a:solidFill>
                <a:effectLst/>
                <a:latin typeface="Arial" charset="0"/>
                <a:ea typeface="+mn-ea"/>
                <a:cs typeface="+mn-cs"/>
              </a:rPr>
              <a:t>Hebrews 11:3 (KJV)</a:t>
            </a:r>
          </a:p>
          <a:p>
            <a:pPr marL="731520" lvl="2" indent="-274320"/>
            <a:r>
              <a:rPr lang="en-US" sz="1200" b="1" i="0" u="none" strike="noStrike" kern="1200" baseline="30000" dirty="0">
                <a:solidFill>
                  <a:schemeClr val="tx1"/>
                </a:solidFill>
                <a:effectLst/>
                <a:latin typeface="Arial" charset="0"/>
                <a:ea typeface="+mn-ea"/>
                <a:cs typeface="+mn-cs"/>
              </a:rPr>
              <a:t>3 </a:t>
            </a:r>
            <a:r>
              <a:rPr lang="en-US" sz="1200" b="0" i="0" u="none" strike="noStrike" kern="1200" dirty="0">
                <a:solidFill>
                  <a:schemeClr val="tx1"/>
                </a:solidFill>
                <a:effectLst/>
                <a:latin typeface="Arial" charset="0"/>
                <a:ea typeface="+mn-ea"/>
                <a:cs typeface="+mn-cs"/>
              </a:rPr>
              <a:t>Through faith we understand that the worlds were framed by the word of God, so that things which are seen were not made of things which do appear.</a:t>
            </a:r>
          </a:p>
          <a:p>
            <a:r>
              <a:rPr lang="en-US" sz="1200" b="1" i="0" u="none" strike="noStrike" kern="1200" dirty="0">
                <a:solidFill>
                  <a:schemeClr val="tx1"/>
                </a:solidFill>
                <a:effectLst/>
                <a:latin typeface="Arial" charset="0"/>
                <a:ea typeface="+mn-ea"/>
                <a:cs typeface="+mn-cs"/>
              </a:rPr>
              <a:t>Psalm 33:6&amp;9 (NKJV)</a:t>
            </a:r>
          </a:p>
          <a:p>
            <a:pPr lvl="1"/>
            <a:r>
              <a:rPr lang="en-US" sz="1200" b="1" i="0" u="none" strike="noStrike" kern="1200" baseline="30000" dirty="0">
                <a:solidFill>
                  <a:schemeClr val="tx1"/>
                </a:solidFill>
                <a:effectLst/>
                <a:latin typeface="Arial" charset="0"/>
                <a:ea typeface="+mn-ea"/>
                <a:cs typeface="+mn-cs"/>
              </a:rPr>
              <a:t>6 </a:t>
            </a:r>
            <a:r>
              <a:rPr lang="en-US" sz="1200" b="0" i="0" u="none" strike="noStrike" kern="1200" dirty="0">
                <a:solidFill>
                  <a:schemeClr val="tx1"/>
                </a:solidFill>
                <a:effectLst/>
                <a:latin typeface="Arial" charset="0"/>
                <a:ea typeface="+mn-ea"/>
                <a:cs typeface="+mn-cs"/>
              </a:rPr>
              <a:t>By the word of the </a:t>
            </a:r>
            <a:r>
              <a:rPr lang="en-US" sz="1200" b="0" i="0" u="none" strike="noStrike" kern="1200" cap="small" dirty="0">
                <a:solidFill>
                  <a:schemeClr val="tx1"/>
                </a:solidFill>
                <a:effectLst/>
                <a:latin typeface="Arial" charset="0"/>
                <a:ea typeface="+mn-ea"/>
                <a:cs typeface="+mn-cs"/>
              </a:rPr>
              <a:t>Lord</a:t>
            </a:r>
            <a:r>
              <a:rPr lang="en-US" sz="1200" b="0" i="0" u="none" strike="noStrike" kern="1200" dirty="0">
                <a:solidFill>
                  <a:schemeClr val="tx1"/>
                </a:solidFill>
                <a:effectLst/>
                <a:latin typeface="Arial" charset="0"/>
                <a:ea typeface="+mn-ea"/>
                <a:cs typeface="+mn-cs"/>
              </a:rPr>
              <a:t> the heavens were made, And all the host of them by the breath of His mouth. </a:t>
            </a:r>
            <a:r>
              <a:rPr lang="en-US" sz="1200" b="1" i="0" u="none" strike="noStrike" kern="1200" baseline="30000" dirty="0">
                <a:solidFill>
                  <a:schemeClr val="tx1"/>
                </a:solidFill>
                <a:effectLst/>
                <a:latin typeface="Arial" charset="0"/>
                <a:ea typeface="+mn-ea"/>
                <a:cs typeface="+mn-cs"/>
              </a:rPr>
              <a:t>9 </a:t>
            </a:r>
            <a:r>
              <a:rPr lang="en-US" sz="1200" b="0" i="0" u="none" strike="noStrike" kern="1200" dirty="0">
                <a:solidFill>
                  <a:schemeClr val="tx1"/>
                </a:solidFill>
                <a:effectLst/>
                <a:latin typeface="Arial" charset="0"/>
                <a:ea typeface="+mn-ea"/>
                <a:cs typeface="+mn-cs"/>
              </a:rPr>
              <a:t>For He spoke, and it was </a:t>
            </a:r>
            <a:r>
              <a:rPr lang="en-US" sz="1200" b="0" i="1" u="none" strike="noStrike" kern="1200" dirty="0">
                <a:solidFill>
                  <a:schemeClr val="tx1"/>
                </a:solidFill>
                <a:effectLst/>
                <a:latin typeface="Arial" charset="0"/>
                <a:ea typeface="+mn-ea"/>
                <a:cs typeface="+mn-cs"/>
              </a:rPr>
              <a:t>done; </a:t>
            </a:r>
            <a:r>
              <a:rPr lang="en-US" sz="1200" b="0" i="0" u="none" strike="noStrike" kern="1200" dirty="0">
                <a:solidFill>
                  <a:schemeClr val="tx1"/>
                </a:solidFill>
                <a:effectLst/>
                <a:latin typeface="Arial" charset="0"/>
                <a:ea typeface="+mn-ea"/>
                <a:cs typeface="+mn-cs"/>
              </a:rPr>
              <a:t>He commanded, and it stood fast.</a:t>
            </a:r>
          </a:p>
          <a:p>
            <a:pPr marL="274320" indent="-274320"/>
            <a:r>
              <a:rPr lang="en-US" dirty="0"/>
              <a:t>5.  </a:t>
            </a:r>
            <a:r>
              <a:rPr lang="en-US" b="1" dirty="0"/>
              <a:t>What similar power to create do we find in the written word of God?</a:t>
            </a:r>
          </a:p>
          <a:p>
            <a:pPr marL="274320" indent="-274320"/>
            <a:r>
              <a:rPr lang="en-US" dirty="0"/>
              <a:t>6.  It is through the written word that God creates a new heart within us.</a:t>
            </a:r>
          </a:p>
          <a:p>
            <a:pPr marL="274320" indent="-274320"/>
            <a:r>
              <a:rPr lang="en-US" dirty="0"/>
              <a:t>7.  It is in the written word that we find the gospel of righteousness by faith.</a:t>
            </a:r>
          </a:p>
          <a:p>
            <a:pPr marL="274320" indent="-274320"/>
            <a:r>
              <a:rPr lang="en-US" dirty="0"/>
              <a:t>8.  As Paul wrote to Timothy, the Scriptures are able to make you wise unto salvation.</a:t>
            </a:r>
          </a:p>
          <a:p>
            <a:pPr marL="274320" indent="-274320"/>
            <a:r>
              <a:rPr lang="en-US" dirty="0"/>
              <a:t>9.  So while we can clearly see the power of the word of God in creation, we can also see the power of the written word of God in our own lives.</a:t>
            </a:r>
          </a:p>
          <a:p>
            <a:pPr marL="274320" indent="-274320"/>
            <a:r>
              <a:rPr lang="en-US" dirty="0"/>
              <a:t>10. It is through the gospel revealed in Scripture that we are justified and born again.</a:t>
            </a:r>
          </a:p>
          <a:p>
            <a:pPr marL="274320" indent="-274320"/>
            <a:r>
              <a:rPr lang="en-US" dirty="0"/>
              <a:t>11</a:t>
            </a:r>
            <a:r>
              <a:rPr lang="en-US" b="1" dirty="0"/>
              <a:t>. What does it mean that the word of God is living or alive?</a:t>
            </a:r>
          </a:p>
          <a:p>
            <a:pPr marL="274320" indent="-274320"/>
            <a:r>
              <a:rPr lang="en-US" dirty="0"/>
              <a:t>12. This is a figurative way of saying that it gives life.</a:t>
            </a:r>
          </a:p>
          <a:p>
            <a:pPr marL="274320" indent="-274320"/>
            <a:r>
              <a:rPr lang="en-US" dirty="0"/>
              <a:t>13. The law of biogenesis says that life comes only from life.</a:t>
            </a:r>
          </a:p>
          <a:p>
            <a:pPr marL="274320" indent="-274320"/>
            <a:r>
              <a:rPr lang="en-US" dirty="0"/>
              <a:t>14. And our life as Christians and children of God comes from the life-giving word of God.</a:t>
            </a:r>
          </a:p>
          <a:p>
            <a:pPr marL="274320" indent="-274320"/>
            <a:r>
              <a:rPr lang="en-US" dirty="0"/>
              <a:t>15. The Word of God is essential in conveying to our hearts and minds the truth of how to be saved.</a:t>
            </a:r>
          </a:p>
          <a:p>
            <a:pPr marL="274320" indent="-274320"/>
            <a:r>
              <a:rPr lang="en-US" dirty="0"/>
              <a:t>16. We are saved by grace through faith.</a:t>
            </a:r>
          </a:p>
          <a:p>
            <a:pPr marL="274320" indent="-274320"/>
            <a:r>
              <a:rPr lang="en-US" dirty="0"/>
              <a:t>17. Grace is God’s part: giving His Son to die for our sins.</a:t>
            </a:r>
          </a:p>
          <a:p>
            <a:pPr marL="274320" indent="-274320"/>
            <a:r>
              <a:rPr lang="en-US" dirty="0"/>
              <a:t>18. And faith is our part: receiving Jesus as Savior and Lord and trusting in His shed blood for the forgiveness of our sins and eternal life with God.</a:t>
            </a:r>
          </a:p>
          <a:p>
            <a:pPr marL="274320" indent="-274320"/>
            <a:r>
              <a:rPr lang="en-US" dirty="0"/>
              <a:t>19. But where does saving faith come from?</a:t>
            </a:r>
          </a:p>
          <a:p>
            <a:pPr marL="274320" indent="-274320"/>
            <a:r>
              <a:rPr lang="en-US" dirty="0"/>
              <a:t>20. It comes from recognizing God’s word as truth and believing the gospel.</a:t>
            </a:r>
          </a:p>
          <a:p>
            <a:pPr marL="274320" indent="-274320"/>
            <a:r>
              <a:rPr lang="en-US" dirty="0"/>
              <a:t>21. Paul says it in Romans 10:17:</a:t>
            </a:r>
          </a:p>
          <a:p>
            <a:pPr marL="274320" indent="-274320"/>
            <a:r>
              <a:rPr lang="en-US" b="1" dirty="0"/>
              <a:t>Romans 10:17 KJV </a:t>
            </a:r>
            <a:r>
              <a:rPr lang="en-US" dirty="0"/>
              <a:t>- So then faith cometh by hearing, and hearing by the word of God.</a:t>
            </a:r>
          </a:p>
          <a:p>
            <a:pPr marL="274320" indent="-274320"/>
            <a:r>
              <a:rPr lang="en-US" dirty="0"/>
              <a:t>22. Or, I think the NLT is more accurate here when it translates it as:</a:t>
            </a:r>
          </a:p>
          <a:p>
            <a:pPr marL="274320" indent="-274320"/>
            <a:r>
              <a:rPr lang="en-US" b="1" dirty="0"/>
              <a:t>Romans 10:17 NLT </a:t>
            </a:r>
            <a:r>
              <a:rPr lang="en-US" dirty="0"/>
              <a:t>- So faith comes from hearing, that is, hearing the Good News about Christ.</a:t>
            </a:r>
          </a:p>
          <a:p>
            <a:pPr marL="274320" indent="-274320"/>
            <a:endParaRPr lang="en-US" dirty="0"/>
          </a:p>
          <a:p>
            <a:pPr marL="274320" indent="-274320"/>
            <a:r>
              <a:rPr lang="en-US" b="1" dirty="0"/>
              <a:t>B3:</a:t>
            </a:r>
          </a:p>
          <a:p>
            <a:pPr marL="274320" indent="-274320"/>
            <a:r>
              <a:rPr lang="en-US" dirty="0"/>
              <a:t>1.  We understand that this verse is using figurative language.</a:t>
            </a:r>
          </a:p>
          <a:p>
            <a:pPr marL="274320" indent="-274320"/>
            <a:r>
              <a:rPr lang="en-US" dirty="0"/>
              <a:t>2.  The sword is a metaphor for the word of God.</a:t>
            </a:r>
          </a:p>
          <a:p>
            <a:pPr marL="274320" indent="-274320"/>
            <a:r>
              <a:rPr lang="en-US" dirty="0"/>
              <a:t>3.  Perhaps in today’s language, the writer would say it’s like a surgeon’s scalpel.</a:t>
            </a:r>
          </a:p>
          <a:p>
            <a:pPr marL="274320" indent="-274320"/>
            <a:r>
              <a:rPr lang="en-US" dirty="0"/>
              <a:t>4.  The “soul and the spirit” are like “the life and the breath:” pretty much inseparable.</a:t>
            </a:r>
          </a:p>
          <a:p>
            <a:pPr marL="274320" indent="-274320"/>
            <a:r>
              <a:rPr lang="en-US" dirty="0"/>
              <a:t>5.  Same with the joints and the marrow.  </a:t>
            </a:r>
          </a:p>
          <a:p>
            <a:pPr marL="274320" indent="-274320"/>
            <a:r>
              <a:rPr lang="en-US" dirty="0"/>
              <a:t>6.  The marrow is inside the bones, and you can’t get it without breaking the bones.</a:t>
            </a:r>
          </a:p>
          <a:p>
            <a:pPr marL="274320" indent="-274320"/>
            <a:r>
              <a:rPr lang="en-US" dirty="0"/>
              <a:t>7.  But what might be difficult or impossible for the sword or the scalpel is possible for the word of God.</a:t>
            </a:r>
          </a:p>
          <a:p>
            <a:pPr marL="274320" indent="-274320"/>
            <a:r>
              <a:rPr lang="en-US" dirty="0"/>
              <a:t>8.  The point here is that the word of God does not just judge our outward actions, it judges our thoughts and motives.</a:t>
            </a:r>
          </a:p>
          <a:p>
            <a:pPr marL="274320" indent="-274320"/>
            <a:r>
              <a:rPr lang="en-US" dirty="0"/>
              <a:t>9.  Man looks on the outward appearance, but where does God look?  (on the heart. 1 Sam 16:7)</a:t>
            </a:r>
          </a:p>
          <a:p>
            <a:pPr marL="274320" indent="-274320"/>
            <a:r>
              <a:rPr lang="en-US" dirty="0"/>
              <a:t>10. So God’s word encourages us to be pure in heart.</a:t>
            </a:r>
          </a:p>
          <a:p>
            <a:pPr marL="274320" indent="-274320"/>
            <a:r>
              <a:rPr lang="en-US" dirty="0"/>
              <a:t>11. In the beatitudes, Jesus says, “Blessed are the pure in heart for they shall see God.” (Matt 5:8)</a:t>
            </a:r>
          </a:p>
          <a:p>
            <a:pPr marL="274320" indent="-274320"/>
            <a:r>
              <a:rPr lang="en-US" dirty="0"/>
              <a:t>12. The word of God provides us with clear principles for decerning between right and wrong, not just in outward acts but for our inner thoughts and motives.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2651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1.  Every year, guess which book is the best seller in the world.</a:t>
            </a:r>
          </a:p>
          <a:p>
            <a:pPr marL="274320" indent="-274320"/>
            <a:r>
              <a:rPr lang="en-US" b="0" dirty="0"/>
              <a:t>2.  No other book comes close.  </a:t>
            </a:r>
          </a:p>
          <a:p>
            <a:pPr marL="274320" indent="-274320"/>
            <a:r>
              <a:rPr lang="en-US" sz="1200" b="1" i="0" u="none" strike="noStrike" kern="1200" dirty="0">
                <a:solidFill>
                  <a:schemeClr val="tx1"/>
                </a:solidFill>
                <a:effectLst/>
                <a:latin typeface="Arial" charset="0"/>
                <a:ea typeface="+mn-ea"/>
                <a:cs typeface="+mn-cs"/>
              </a:rPr>
              <a:t>3.  Over 100 million</a:t>
            </a:r>
            <a:r>
              <a:rPr lang="en-US" sz="1200" b="0" i="0" u="none" strike="noStrike" kern="1200" dirty="0">
                <a:solidFill>
                  <a:schemeClr val="tx1"/>
                </a:solidFill>
                <a:effectLst/>
                <a:latin typeface="Arial" charset="0"/>
                <a:ea typeface="+mn-ea"/>
                <a:cs typeface="+mn-cs"/>
              </a:rPr>
              <a:t> Bibles are sold or given away for free every year in the world, according to The Economist.</a:t>
            </a:r>
          </a:p>
          <a:p>
            <a:pPr marL="274320" indent="-274320"/>
            <a:r>
              <a:rPr lang="en-US" sz="1200" b="0" i="0" u="none" strike="noStrike" kern="1200" dirty="0">
                <a:solidFill>
                  <a:schemeClr val="tx1"/>
                </a:solidFill>
                <a:effectLst/>
                <a:latin typeface="Arial" charset="0"/>
                <a:ea typeface="+mn-ea"/>
                <a:cs typeface="+mn-cs"/>
              </a:rPr>
              <a:t>4.  Do you think that’s just a coincidence?  </a:t>
            </a:r>
          </a:p>
          <a:p>
            <a:pPr marL="274320" indent="-274320"/>
            <a:r>
              <a:rPr lang="en-US" sz="1200" b="0" i="0" u="none" strike="noStrike" kern="1200" dirty="0">
                <a:solidFill>
                  <a:schemeClr val="tx1"/>
                </a:solidFill>
                <a:effectLst/>
                <a:latin typeface="Arial" charset="0"/>
                <a:ea typeface="+mn-ea"/>
                <a:cs typeface="+mn-cs"/>
              </a:rPr>
              <a:t>5.  No.  This is God’s book and its going to all the world for a witness to all nations.</a:t>
            </a:r>
          </a:p>
          <a:p>
            <a:pPr marL="274320" indent="-274320"/>
            <a:r>
              <a:rPr lang="en-US" sz="1200" b="0" i="0" u="none" strike="noStrike" kern="1200" dirty="0">
                <a:solidFill>
                  <a:schemeClr val="tx1"/>
                </a:solidFill>
                <a:effectLst/>
                <a:latin typeface="Arial" charset="0"/>
                <a:ea typeface="+mn-ea"/>
                <a:cs typeface="+mn-cs"/>
              </a:rPr>
              <a:t>6.  It has been published in so many languages that it can be read by 95% of the world’s population.</a:t>
            </a:r>
          </a:p>
          <a:p>
            <a:pPr marL="274320" indent="-274320"/>
            <a:r>
              <a:rPr lang="en-US" b="0" dirty="0"/>
              <a:t>7.  No other book has been so widely distributed and read.</a:t>
            </a:r>
          </a:p>
          <a:p>
            <a:pPr marL="274320" indent="-274320"/>
            <a:endParaRPr lang="en-US" b="0" dirty="0"/>
          </a:p>
          <a:p>
            <a:pPr marL="274320" indent="-274320"/>
            <a:r>
              <a:rPr lang="en-US" b="1" dirty="0"/>
              <a:t>B3:</a:t>
            </a:r>
          </a:p>
          <a:p>
            <a:pPr marL="274320" indent="-457200">
              <a:defRPr/>
            </a:pPr>
            <a:r>
              <a:rPr lang="en-US" dirty="0"/>
              <a:t>Unity:</a:t>
            </a:r>
          </a:p>
          <a:p>
            <a:pPr marL="274320" indent="-457200">
              <a:defRPr/>
            </a:pPr>
            <a:r>
              <a:rPr lang="en-US" dirty="0"/>
              <a:t>1.  The 66 books of the Bible were written by some 40 different writers that spanned 1600 years of history from about 1500 BC to about 100 AD.</a:t>
            </a:r>
          </a:p>
          <a:p>
            <a:pPr marL="274320" indent="-457200">
              <a:defRPr/>
            </a:pPr>
            <a:r>
              <a:rPr lang="en-US" dirty="0"/>
              <a:t>2.  The writers of the Bible included: a tax collector, a doctor, shepherds, craftsmen, kings, farmers, fishermen, government officials, scribes, men from all walks of life.  </a:t>
            </a:r>
          </a:p>
          <a:p>
            <a:pPr marL="274320" indent="-457200">
              <a:defRPr/>
            </a:pPr>
            <a:r>
              <a:rPr lang="en-US" dirty="0"/>
              <a:t>3.  Some were educated; some were not.  </a:t>
            </a:r>
          </a:p>
          <a:p>
            <a:pPr marL="274320" indent="-457200">
              <a:defRPr/>
            </a:pPr>
            <a:r>
              <a:rPr lang="en-US" dirty="0"/>
              <a:t>4.  Some were very wealthy; some were poor.  </a:t>
            </a:r>
          </a:p>
          <a:p>
            <a:pPr marL="274320" indent="-457200">
              <a:defRPr/>
            </a:pPr>
            <a:r>
              <a:rPr lang="en-US" dirty="0"/>
              <a:t>5.  In spite of all their diversity and the changing times in which they wrote, they all agree on the scores of controversial subjects they write about.</a:t>
            </a:r>
          </a:p>
          <a:p>
            <a:pPr marL="274320" indent="-457200">
              <a:defRPr/>
            </a:pPr>
            <a:r>
              <a:rPr lang="en-US" dirty="0"/>
              <a:t>6.  How can we explain the unity of the Bible when the writers of the Bible were such a diverse group, and diverse people tend to disagree on controversial subjects?</a:t>
            </a:r>
          </a:p>
          <a:p>
            <a:pPr marL="274320" indent="-457200">
              <a:defRPr/>
            </a:pPr>
            <a:r>
              <a:rPr lang="en-US" dirty="0"/>
              <a:t>7.  The answer is simple: The Bible is not simply the ideas of 40+ different men.  </a:t>
            </a:r>
          </a:p>
          <a:p>
            <a:pPr marL="274320" indent="-457200">
              <a:defRPr/>
            </a:pPr>
            <a:r>
              <a:rPr lang="en-US" dirty="0"/>
              <a:t>8.  The author of the Bible is God.  He used these different men to write down the thoughts He gave them.</a:t>
            </a:r>
          </a:p>
          <a:p>
            <a:pPr marL="274320" indent="-457200">
              <a:defRPr/>
            </a:pPr>
            <a:r>
              <a:rPr lang="en-US" dirty="0"/>
              <a:t>9.  The reason they are in complete agreement is that they were inspired by God.</a:t>
            </a:r>
          </a:p>
          <a:p>
            <a:pPr marL="274320" indent="-457200">
              <a:defRPr/>
            </a:pPr>
            <a:r>
              <a:rPr lang="en-US" dirty="0"/>
              <a:t>10. Thus the unity of scripture is a testimony to the divine source of the message it contains.  </a:t>
            </a:r>
          </a:p>
          <a:p>
            <a:pPr marL="274320" indent="-457200"/>
            <a:endParaRPr lang="en-US" b="0" dirty="0"/>
          </a:p>
          <a:p>
            <a:pPr marL="274320" indent="-457200"/>
            <a:r>
              <a:rPr lang="en-US" b="0" dirty="0"/>
              <a:t>Historical Accuracy:</a:t>
            </a:r>
          </a:p>
          <a:p>
            <a:pPr marL="228600" indent="-228600">
              <a:buAutoNum type="arabicPeriod"/>
              <a:defRPr/>
            </a:pPr>
            <a:r>
              <a:rPr lang="en-US" dirty="0"/>
              <a:t>The renowned Jewish archaeologist Nelson Glueck made this statement: “It may be stated categorically that no archaeological discovery has ever controverted a biblical reference.” </a:t>
            </a:r>
          </a:p>
          <a:p>
            <a:pPr marL="228600" indent="-228600">
              <a:buAutoNum type="arabicPeriod"/>
              <a:defRPr/>
            </a:pPr>
            <a:r>
              <a:rPr lang="en-US" sz="1200" dirty="0">
                <a:solidFill>
                  <a:srgbClr val="FFFF66"/>
                </a:solidFill>
                <a:effectLst>
                  <a:outerShdw blurRad="38100" dist="38100" dir="2700000" algn="tl">
                    <a:srgbClr val="000000"/>
                  </a:outerShdw>
                </a:effectLst>
                <a:latin typeface="Times New Roman" pitchFamily="18" charset="0"/>
              </a:rPr>
              <a:t>Renowned American archaeologist William F. Albright said this: </a:t>
            </a:r>
            <a:r>
              <a:rPr lang="en-US" sz="1200" dirty="0"/>
              <a:t>“Discovery after discovery has established the accuracy of innumerable details, and has brought increased recognition to the value of the Bible as a source of history.”</a:t>
            </a:r>
          </a:p>
          <a:p>
            <a:pPr marL="457200" indent="-457200">
              <a:defRPr/>
            </a:pPr>
            <a:r>
              <a:rPr lang="en-US" sz="1200" dirty="0"/>
              <a:t>3.  To mention just one example, in the mid-1800’s there was no archaeological evidence for the Hittite civilization.</a:t>
            </a:r>
          </a:p>
          <a:p>
            <a:pPr marL="457200" indent="-457200">
              <a:defRPr/>
            </a:pPr>
            <a:r>
              <a:rPr lang="en-US" sz="1200" dirty="0"/>
              <a:t>4.  On the other hand, the Hittites were mentioned very prominently in the OT: 47 different verses mention the Hittites.</a:t>
            </a:r>
          </a:p>
          <a:p>
            <a:pPr marL="457200" indent="-457200">
              <a:defRPr/>
            </a:pPr>
            <a:r>
              <a:rPr lang="en-US" sz="1200" dirty="0"/>
              <a:t>5.  Uriah the Hittite was the husband of Bathsheba.</a:t>
            </a:r>
          </a:p>
          <a:p>
            <a:pPr marL="457200" indent="-457200">
              <a:defRPr/>
            </a:pPr>
            <a:r>
              <a:rPr lang="en-US" sz="1200" dirty="0"/>
              <a:t>6.  Higher critics scoffed at the idea of the Hittites.</a:t>
            </a:r>
          </a:p>
          <a:p>
            <a:pPr marL="457200" indent="-457200">
              <a:defRPr/>
            </a:pPr>
            <a:r>
              <a:rPr lang="en-US" sz="1200" dirty="0"/>
              <a:t>7.  But in 1879, Scholar Archibald Henry Sayce was the first to identify a Hittite inscription.</a:t>
            </a:r>
          </a:p>
          <a:p>
            <a:pPr marL="457200" indent="-457200">
              <a:defRPr/>
            </a:pPr>
            <a:r>
              <a:rPr lang="en-US" sz="1200" dirty="0"/>
              <a:t>8.  Through archaeology, this lost civilization was rediscovered, and the Hittites turned out to be just as great as the Bible describes them.</a:t>
            </a:r>
          </a:p>
          <a:p>
            <a:pPr marL="457200" indent="-457200"/>
            <a:endParaRPr lang="en-US" b="0" dirty="0"/>
          </a:p>
          <a:p>
            <a:pPr marL="457200" indent="-457200"/>
            <a:r>
              <a:rPr lang="en-US" b="0" dirty="0"/>
              <a:t>Faithful Transmission:</a:t>
            </a:r>
          </a:p>
          <a:p>
            <a:pPr marL="274320" indent="-457200">
              <a:defRPr/>
            </a:pPr>
            <a:r>
              <a:rPr lang="en-US" sz="1200" dirty="0"/>
              <a:t>1.  Critics try to argue that the Bible is full of copying mistakes and transmission errors.</a:t>
            </a:r>
          </a:p>
          <a:p>
            <a:pPr marL="274320" indent="-457200">
              <a:defRPr/>
            </a:pPr>
            <a:r>
              <a:rPr lang="en-US" sz="1200" dirty="0"/>
              <a:t>2.  However, the Jewish scribes known as the Talmudists (AD 100-500) and </a:t>
            </a:r>
            <a:r>
              <a:rPr lang="en-US" sz="1200" dirty="0" err="1"/>
              <a:t>Massoretes</a:t>
            </a:r>
            <a:r>
              <a:rPr lang="en-US" sz="1200" dirty="0"/>
              <a:t> (AD 500-900) were meticulous at copying the OT scriptures.</a:t>
            </a:r>
          </a:p>
          <a:p>
            <a:pPr marL="274320" indent="-457200">
              <a:defRPr/>
            </a:pPr>
            <a:r>
              <a:rPr lang="en-US" sz="1200" dirty="0"/>
              <a:t>3.  And for the NT transmission, we have over 5,000 early Greek manuscripts making it possible by textual criticism to get back very close to the original autographs.</a:t>
            </a:r>
          </a:p>
          <a:p>
            <a:pPr marL="274320" indent="-457200">
              <a:defRPr/>
            </a:pPr>
            <a:r>
              <a:rPr lang="en-US" sz="1200" dirty="0"/>
              <a:t>4.  The oldest of these manuscripts is a portion of John’s gospel dated about 130 AD, very close to the time of the original.</a:t>
            </a:r>
          </a:p>
          <a:p>
            <a:pPr marL="274320" indent="-457200">
              <a:defRPr/>
            </a:pPr>
            <a:r>
              <a:rPr lang="en-US" sz="1200" dirty="0"/>
              <a:t>5.  “The </a:t>
            </a:r>
            <a:r>
              <a:rPr lang="en-US" sz="1200" dirty="0" err="1"/>
              <a:t>Massoretes</a:t>
            </a:r>
            <a:r>
              <a:rPr lang="en-US" sz="1200" dirty="0"/>
              <a:t> undertook a number of calculations…They numbered the verses, words, and letters of every book.  They calculated the middle word and the middle letter of each…These trivialities…had the effect of securing minute attention to the precise transmissions of the text.”  (</a:t>
            </a:r>
            <a:r>
              <a:rPr lang="en-US" sz="1200" dirty="0">
                <a:solidFill>
                  <a:srgbClr val="FFFF66"/>
                </a:solidFill>
                <a:latin typeface="Times New Roman" pitchFamily="18" charset="0"/>
              </a:rPr>
              <a:t>Sir Frederic Kenyon).</a:t>
            </a:r>
          </a:p>
          <a:p>
            <a:pPr marL="274320" indent="-457200">
              <a:defRPr/>
            </a:pPr>
            <a:r>
              <a:rPr lang="en-US" sz="1200" dirty="0">
                <a:solidFill>
                  <a:srgbClr val="FFFF66"/>
                </a:solidFill>
                <a:latin typeface="Times New Roman" pitchFamily="18" charset="0"/>
              </a:rPr>
              <a:t>6.  The dead sea scrolls prove the accuracy with which the scribes transmitted the OT text.</a:t>
            </a:r>
          </a:p>
          <a:p>
            <a:pPr marL="274320" indent="-457200">
              <a:defRPr/>
            </a:pPr>
            <a:r>
              <a:rPr lang="en-US" sz="1200" dirty="0">
                <a:solidFill>
                  <a:srgbClr val="FFFF66"/>
                </a:solidFill>
                <a:latin typeface="Times New Roman" pitchFamily="18" charset="0"/>
              </a:rPr>
              <a:t>7.  Taking the dead sea scroll version of Isa 53 as a test case, the oldest </a:t>
            </a:r>
            <a:r>
              <a:rPr lang="en-US" sz="1200" dirty="0" err="1">
                <a:solidFill>
                  <a:srgbClr val="FFFF66"/>
                </a:solidFill>
                <a:latin typeface="Times New Roman" pitchFamily="18" charset="0"/>
              </a:rPr>
              <a:t>Massoretic</a:t>
            </a:r>
            <a:r>
              <a:rPr lang="en-US" sz="1200" dirty="0">
                <a:solidFill>
                  <a:srgbClr val="FFFF66"/>
                </a:solidFill>
                <a:latin typeface="Times New Roman" pitchFamily="18" charset="0"/>
              </a:rPr>
              <a:t> text (written about 1,000 years later) has only one different word of three letters, and it makes no difference in the meaning.</a:t>
            </a:r>
          </a:p>
          <a:p>
            <a:pPr marL="274320" indent="-457200"/>
            <a:endParaRPr lang="en-US" b="0" dirty="0"/>
          </a:p>
          <a:p>
            <a:pPr marL="274320" indent="-457200"/>
            <a:r>
              <a:rPr lang="en-US" b="0" dirty="0"/>
              <a:t>Fulfilled Prophecy:</a:t>
            </a:r>
          </a:p>
          <a:p>
            <a:pPr marL="274320" indent="-457200">
              <a:defRPr/>
            </a:pPr>
            <a:r>
              <a:rPr lang="en-US" sz="1200" dirty="0"/>
              <a:t>1.  Prophetic fulfillment is the greatest objective evidence we have that the Bible is God’s word.</a:t>
            </a:r>
          </a:p>
          <a:p>
            <a:pPr marL="274320" indent="-457200">
              <a:defRPr/>
            </a:pPr>
            <a:r>
              <a:rPr lang="en-US" sz="1200" dirty="0"/>
              <a:t>2.  With each new year, the psychics do their best to predict coming events, but their predictions have proven to be colossal failures.</a:t>
            </a:r>
          </a:p>
          <a:p>
            <a:pPr marL="274320" indent="-457200">
              <a:defRPr/>
            </a:pPr>
            <a:r>
              <a:rPr lang="en-US" sz="1200" dirty="0"/>
              <a:t>3.  But the Bible predicts the future with amazing accuracy and amazing detail.</a:t>
            </a:r>
          </a:p>
          <a:p>
            <a:pPr marL="274320" indent="-457200">
              <a:defRPr/>
            </a:pPr>
            <a:r>
              <a:rPr lang="en-US" sz="1200" dirty="0"/>
              <a:t>4.  Look at Daniel 2: the sequence of world ruling kingdoms from Daniel’s time to the stone kingdom at Christ’s return:</a:t>
            </a:r>
          </a:p>
          <a:p>
            <a:pPr marL="274320" indent="-457200">
              <a:defRPr/>
            </a:pPr>
            <a:r>
              <a:rPr lang="en-US" sz="1200" dirty="0"/>
              <a:t>5.  Babylon, Medo-Persia, Greece, Rome, the breakup of Rome into parts that could not be united, the coming of Christ’s kingdom in the days of Rome’s division.</a:t>
            </a:r>
          </a:p>
          <a:p>
            <a:pPr marL="274320" indent="-457200">
              <a:defRPr/>
            </a:pPr>
            <a:r>
              <a:rPr lang="en-US" sz="1200" dirty="0"/>
              <a:t>6.  We see the expansion of this prophecy in Dan 7 and 8 to include the Little Horn power that accurately predicts the rise of the papacy.</a:t>
            </a:r>
          </a:p>
          <a:p>
            <a:pPr marL="274320" indent="-457200">
              <a:defRPr/>
            </a:pPr>
            <a:r>
              <a:rPr lang="en-US" sz="1200" dirty="0"/>
              <a:t>7.  We have the 70 week prophecy of Daniel 9 perfectly fulfilled in the baptism of Jesus, His crucifixion, and the stoning of Stephen, all on time.</a:t>
            </a:r>
          </a:p>
          <a:p>
            <a:pPr marL="274320" indent="-457200">
              <a:defRPr/>
            </a:pPr>
            <a:r>
              <a:rPr lang="en-US" sz="1200" dirty="0"/>
              <a:t>8.  Historical prophecies concerning cities nations and peoples have been fulfilled.  </a:t>
            </a:r>
          </a:p>
          <a:p>
            <a:pPr marL="274320" indent="-457200">
              <a:defRPr/>
            </a:pPr>
            <a:r>
              <a:rPr lang="en-US" sz="1200" dirty="0"/>
              <a:t>9.  Just as the Bible predicts, the city of Babylon became a wasteland never to be rebuilt.</a:t>
            </a:r>
          </a:p>
          <a:p>
            <a:pPr marL="274320" indent="-457200">
              <a:defRPr/>
            </a:pPr>
            <a:r>
              <a:rPr lang="en-US" sz="1200" dirty="0"/>
              <a:t>10. Then we have the Messianic prophecies all fulfilled in Christ.</a:t>
            </a:r>
          </a:p>
          <a:p>
            <a:pPr marL="274320" indent="-457200">
              <a:defRPr/>
            </a:pPr>
            <a:r>
              <a:rPr lang="en-US" sz="1200" dirty="0"/>
              <a:t>11. To me, fulfilled prophecy proves the power of God to do what He says.</a:t>
            </a:r>
          </a:p>
          <a:p>
            <a:pPr marL="274320" indent="-457200">
              <a:defRPr/>
            </a:pPr>
            <a:r>
              <a:rPr lang="en-US" b="1" dirty="0"/>
              <a:t>Isaiah 46:11 (NIV): </a:t>
            </a:r>
            <a:r>
              <a:rPr lang="en-US" b="0" dirty="0"/>
              <a:t>W</a:t>
            </a:r>
            <a:r>
              <a:rPr lang="en-US" dirty="0"/>
              <a:t>hat I have said, that I will bring about; what I have planned, that I will do.</a:t>
            </a:r>
          </a:p>
          <a:p>
            <a:pPr marL="274320" indent="-457200">
              <a:defRPr/>
            </a:pPr>
            <a:r>
              <a:rPr lang="en-US" sz="1200" dirty="0"/>
              <a:t>12. God tells us beforehand His plan and His purpose, then He acts in the affairs of men to do it and bring it to pass.</a:t>
            </a:r>
          </a:p>
          <a:p>
            <a:pPr marL="274320" indent="-457200">
              <a:defRPr/>
            </a:pPr>
            <a:r>
              <a:rPr lang="en-US" sz="1200" dirty="0"/>
              <a:t>13. We can count on God’s prophetic fulfillment because the omnipotent God will work it out.</a:t>
            </a:r>
          </a:p>
          <a:p>
            <a:pPr marL="274320" indent="-457200">
              <a:defRPr/>
            </a:pPr>
            <a:r>
              <a:rPr lang="en-US" sz="1200" dirty="0"/>
              <a:t>14. God will always make good on His word, and every time He does, this is one more proof that the Bible is God’s word.</a:t>
            </a:r>
          </a:p>
          <a:p>
            <a:pPr marL="274320" indent="-457200"/>
            <a:endParaRPr lang="en-US" b="0" dirty="0"/>
          </a:p>
          <a:p>
            <a:pPr marL="274320" indent="-457200"/>
            <a:r>
              <a:rPr lang="en-US" b="0" dirty="0"/>
              <a:t>Changed Lives:</a:t>
            </a:r>
          </a:p>
          <a:p>
            <a:pPr marL="274320" indent="-457200">
              <a:defRPr/>
            </a:pPr>
            <a:r>
              <a:rPr lang="en-US" sz="1200" dirty="0"/>
              <a:t>1.  There are many stories about the power of the Bible to change lives.</a:t>
            </a:r>
          </a:p>
          <a:p>
            <a:pPr marL="274320" indent="-457200">
              <a:defRPr/>
            </a:pPr>
            <a:r>
              <a:rPr lang="en-US" sz="1200" dirty="0"/>
              <a:t>2.  One of the most famous is the aftermath of the mutiny on the Bounty and what happened on </a:t>
            </a:r>
            <a:r>
              <a:rPr lang="en-US" sz="1200" dirty="0" err="1"/>
              <a:t>Pitcarin</a:t>
            </a:r>
            <a:r>
              <a:rPr lang="en-US" sz="1200" dirty="0"/>
              <a:t> Island as a result of the Bible found in the captain’s chest.</a:t>
            </a:r>
          </a:p>
          <a:p>
            <a:pPr marL="274320" indent="-457200">
              <a:defRPr/>
            </a:pPr>
            <a:r>
              <a:rPr lang="en-US" sz="1200" dirty="0"/>
              <a:t>3.  But we don’t even have to go there.</a:t>
            </a:r>
          </a:p>
          <a:p>
            <a:pPr marL="274320" indent="-457200">
              <a:defRPr/>
            </a:pPr>
            <a:r>
              <a:rPr lang="en-US" sz="1200" dirty="0"/>
              <a:t>4.  Just look at your own life and see the difference that Christ has made.</a:t>
            </a:r>
          </a:p>
          <a:p>
            <a:pPr marL="274320" indent="-457200">
              <a:defRPr/>
            </a:pPr>
            <a:r>
              <a:rPr lang="en-US" sz="1200" dirty="0"/>
              <a:t>5.  If you are a better person now than before you trusted Jesus as your Savior, you can attribute your changed life to the truth that is found only in God’s word.</a:t>
            </a:r>
          </a:p>
          <a:p>
            <a:pPr marL="274320" indent="-457200">
              <a:defRPr/>
            </a:pPr>
            <a:endParaRPr lang="en-US" sz="1200"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B1:</a:t>
            </a:r>
          </a:p>
          <a:p>
            <a:pPr marL="274320" indent="-457200"/>
            <a:r>
              <a:rPr lang="en-US" b="0" dirty="0"/>
              <a:t>[See notes on linked slide.]</a:t>
            </a:r>
          </a:p>
          <a:p>
            <a:pPr marL="274320" indent="-457200"/>
            <a:endParaRPr lang="en-US" b="0" dirty="0"/>
          </a:p>
          <a:p>
            <a:pPr marL="274320" indent="-457200"/>
            <a:r>
              <a:rPr lang="en-US" b="1" dirty="0"/>
              <a:t>B2:</a:t>
            </a:r>
          </a:p>
          <a:p>
            <a:pPr marL="274320" indent="-457200"/>
            <a:r>
              <a:rPr lang="en-US" b="0" dirty="0"/>
              <a:t>[See notes on linked slide.]</a:t>
            </a:r>
          </a:p>
          <a:p>
            <a:pPr marL="274320" indent="-457200"/>
            <a:endParaRPr lang="en-US" b="0" dirty="0"/>
          </a:p>
          <a:p>
            <a:pPr marL="274320" indent="-457200"/>
            <a:r>
              <a:rPr lang="en-US" b="1" dirty="0"/>
              <a:t>B3:</a:t>
            </a:r>
          </a:p>
          <a:p>
            <a:pPr marL="274320" indent="-457200"/>
            <a:r>
              <a:rPr lang="en-US" b="0" dirty="0"/>
              <a:t>[See notes on linked slide.]</a:t>
            </a:r>
          </a:p>
          <a:p>
            <a:pPr marL="274320" indent="-457200"/>
            <a:endParaRPr lang="en-US" b="0" dirty="0"/>
          </a:p>
          <a:p>
            <a:pPr marL="274320" indent="-457200"/>
            <a:r>
              <a:rPr lang="en-US" b="1" dirty="0"/>
              <a:t>B4:</a:t>
            </a:r>
          </a:p>
          <a:p>
            <a:pPr marL="274320" indent="-457200"/>
            <a:r>
              <a:rPr lang="en-US" b="0" dirty="0"/>
              <a:t>[See notes on linked slide.]</a:t>
            </a:r>
          </a:p>
          <a:p>
            <a:pPr marL="274320" indent="-457200"/>
            <a:endParaRPr lang="en-US" b="0" dirty="0"/>
          </a:p>
          <a:p>
            <a:pPr marL="274320" indent="-45720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dirty="0"/>
              <a:t>B3:</a:t>
            </a:r>
          </a:p>
          <a:p>
            <a:pPr marL="274320" indent="-274320"/>
            <a:r>
              <a:rPr lang="en-US" b="0" dirty="0"/>
              <a:t>1.  There is an interesting parallel in the divine-human nature of each.</a:t>
            </a:r>
          </a:p>
          <a:p>
            <a:pPr marL="274320" indent="-274320"/>
            <a:r>
              <a:rPr lang="en-US" b="0" dirty="0"/>
              <a:t>2.  Jesus was conceived by the Holy Spirit, but He was born into this world by a woman.</a:t>
            </a:r>
          </a:p>
          <a:p>
            <a:pPr marL="274320" indent="-274320"/>
            <a:r>
              <a:rPr lang="en-US" b="0" dirty="0"/>
              <a:t>3.  The Bible has the Holy Spirit as its ultimate author, but it was written by human writers.</a:t>
            </a:r>
          </a:p>
          <a:p>
            <a:pPr marL="274320" indent="-274320"/>
            <a:r>
              <a:rPr lang="en-US" b="0" dirty="0"/>
              <a:t>4.  Both are a combination of the divine and human.</a:t>
            </a:r>
          </a:p>
          <a:p>
            <a:pPr marL="274320" indent="-274320"/>
            <a:r>
              <a:rPr lang="en-US" b="0" dirty="0"/>
              <a:t>5.  Jesus in His incarnation assumed the innocent infirmities of the human race yet lived without sin.</a:t>
            </a:r>
          </a:p>
          <a:p>
            <a:pPr marL="274320" indent="-274320"/>
            <a:r>
              <a:rPr lang="en-US" b="0" dirty="0"/>
              <a:t>6.  The Bible assumed the liabilities and limitations of human language yet infallibly reveals the will of God.</a:t>
            </a:r>
          </a:p>
          <a:p>
            <a:pPr marL="274320" indent="-274320"/>
            <a:r>
              <a:rPr lang="en-US" b="0" dirty="0"/>
              <a:t>7.  Jesus stepped into human history at a particular time and place yet He is the only Redeemer for all history at all times and all places.</a:t>
            </a:r>
          </a:p>
          <a:p>
            <a:pPr marL="274320" indent="-274320"/>
            <a:r>
              <a:rPr lang="en-US" b="0" dirty="0"/>
              <a:t>8.  The Bible was written about God’s acts in human history at particular times and places yet its message is applicable to all people in all times and all places.</a:t>
            </a:r>
          </a:p>
          <a:p>
            <a:pPr marL="274320" indent="-274320"/>
            <a:r>
              <a:rPr lang="en-US" b="0" dirty="0"/>
              <a:t>9.  Both Jesus and the Bible are God’s absolute truth for all times and places.</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a:defRPr/>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03847737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6300588"/>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lvl1pPr>
          </a:lstStyle>
          <a:p>
            <a:pPr lvl="0"/>
            <a:r>
              <a:rPr lang="en-US" noProof="0" dirty="0"/>
              <a:t>Click</a:t>
            </a:r>
          </a:p>
        </p:txBody>
      </p:sp>
    </p:spTree>
    <p:extLst>
      <p:ext uri="{BB962C8B-B14F-4D97-AF65-F5344CB8AC3E}">
        <p14:creationId xmlns:p14="http://schemas.microsoft.com/office/powerpoint/2010/main" val="2438906380"/>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297134"/>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171291639"/>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296151631"/>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38675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414542194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1316952"/>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462478516"/>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886715"/>
      </p:ext>
    </p:extLst>
  </p:cSld>
  <p:clrMap bg1="dk2" tx1="lt1" bg2="dk1" tx2="lt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0847838"/>
      </p:ext>
    </p:extLst>
  </p:cSld>
  <p:clrMap bg1="dk2" tx1="lt1" bg2="dk1" tx2="lt2" accent1="accent1" accent2="accent2" accent3="accent3" accent4="accent4" accent5="accent5" accent6="accent6" hlink="hlink" folHlink="folHlink"/>
  <p:sldLayoutIdLst>
    <p:sldLayoutId id="2147486594" r:id="rId1"/>
    <p:sldLayoutId id="2147486595" r:id="rId2"/>
    <p:sldLayoutId id="2147486596" r:id="rId3"/>
    <p:sldLayoutId id="2147486597" r:id="rId4"/>
    <p:sldLayoutId id="2147486598"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4</a:t>
            </a:r>
          </a:p>
          <a:p>
            <a:r>
              <a:rPr lang="en-US" dirty="0"/>
              <a:t>The Role of the Bible</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Timothy 3:16-17 NKJV</a:t>
            </a:r>
          </a:p>
        </p:txBody>
      </p:sp>
      <p:sp>
        <p:nvSpPr>
          <p:cNvPr id="3" name="Content Placeholder 2"/>
          <p:cNvSpPr>
            <a:spLocks noGrp="1"/>
          </p:cNvSpPr>
          <p:nvPr>
            <p:ph idx="1"/>
          </p:nvPr>
        </p:nvSpPr>
        <p:spPr>
          <a:xfrm>
            <a:off x="533400" y="1905001"/>
            <a:ext cx="7772400" cy="4191000"/>
          </a:xfrm>
        </p:spPr>
        <p:txBody>
          <a:bodyPr>
            <a:normAutofit/>
          </a:bodyPr>
          <a:lstStyle/>
          <a:p>
            <a:r>
              <a:rPr lang="en-US" dirty="0"/>
              <a:t>All Scripture is given by inspiration of God, and is profitable for doctrine, for reproof, for correction, for instruction in righteousness, </a:t>
            </a:r>
            <a:r>
              <a:rPr lang="en-US" baseline="30000" dirty="0"/>
              <a:t>17</a:t>
            </a:r>
            <a:r>
              <a:rPr lang="en-US" dirty="0"/>
              <a:t> that the man of God may be complete, thoroughly equipped for every good work.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John 17:17 NKJV - 17</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"Sanctify them by Your truth. Your word is truth.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Permanence of Scripture</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John 10:35 NKJV – “the Scripture cannot be broken…”  </a:t>
            </a:r>
          </a:p>
          <a:p>
            <a:r>
              <a:rPr lang="en-US" dirty="0">
                <a:effectLst>
                  <a:outerShdw blurRad="38100" dist="38100" dir="2700000" algn="tl">
                    <a:srgbClr val="000000">
                      <a:alpha val="43137"/>
                    </a:srgbClr>
                  </a:outerShdw>
                </a:effectLst>
              </a:rPr>
              <a:t>Matthew 5:18 KJV -  For verily I say unto you, Till heaven and earth pass, one jot or one tittle shall in no wise pass from the law, till all be fulfilled.</a:t>
            </a:r>
          </a:p>
          <a:p>
            <a:r>
              <a:rPr lang="en-US" dirty="0">
                <a:effectLst>
                  <a:outerShdw blurRad="38100" dist="38100" dir="2700000" algn="tl">
                    <a:srgbClr val="000000">
                      <a:alpha val="43137"/>
                    </a:srgbClr>
                  </a:outerShdw>
                </a:effectLst>
              </a:rPr>
              <a:t>Matthew 24:35 KJV - Heaven and earth shall pass away, but my words shall not pass away.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God’s Word as Truth</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Isaiah 8:20 NKJV - To the law and to the testimony! If they do not speak according to this word, it is because there is no light in them.</a:t>
            </a:r>
          </a:p>
          <a:p>
            <a:r>
              <a:rPr lang="en-US" dirty="0">
                <a:effectLst>
                  <a:outerShdw blurRad="38100" dist="38100" dir="2700000" algn="tl">
                    <a:srgbClr val="000000">
                      <a:alpha val="43137"/>
                    </a:srgbClr>
                  </a:outerShdw>
                </a:effectLst>
              </a:rPr>
              <a:t>Psalm 119:160 NKJV -  The entirety of Your word is truth, And every one of Your righteous judgments endures forever.</a:t>
            </a:r>
          </a:p>
          <a:p>
            <a:r>
              <a:rPr lang="en-US" dirty="0"/>
              <a:t>Psalm 119:142 KJV -  Thy righteousness is an everlasting righteousness, and thy law is the truth.</a:t>
            </a:r>
          </a:p>
          <a:p>
            <a:r>
              <a:rPr lang="en-US" dirty="0"/>
              <a:t>Proverbs 30:5 ESV - Every word of God proves true; he is a shield to those who take refuge in him.  [</a:t>
            </a:r>
            <a:r>
              <a:rPr lang="en-US" dirty="0">
                <a:hlinkClick r:id="rId3" action="ppaction://hlinksldjump"/>
              </a:rPr>
              <a:t>R</a:t>
            </a:r>
            <a:r>
              <a:rPr lang="en-US" dirty="0"/>
              <a:t>]</a:t>
            </a:r>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Word of God in Action</a:t>
            </a:r>
          </a:p>
        </p:txBody>
      </p:sp>
      <p:sp>
        <p:nvSpPr>
          <p:cNvPr id="1740803" name="Rectangle 3"/>
          <p:cNvSpPr>
            <a:spLocks noGrp="1" noChangeArrowheads="1"/>
          </p:cNvSpPr>
          <p:nvPr>
            <p:ph idx="1"/>
          </p:nvPr>
        </p:nvSpPr>
        <p:spPr>
          <a:xfrm>
            <a:off x="914400" y="1828800"/>
            <a:ext cx="7620000" cy="4419600"/>
          </a:xfrm>
        </p:spPr>
        <p:txBody>
          <a:bodyPr>
            <a:normAutofit fontScale="92500" lnSpcReduction="10000"/>
          </a:bodyPr>
          <a:lstStyle/>
          <a:p>
            <a:r>
              <a:rPr lang="en-US" dirty="0">
                <a:effectLst>
                  <a:outerShdw blurRad="38100" dist="38100" dir="2700000" algn="tl">
                    <a:srgbClr val="000000">
                      <a:alpha val="43137"/>
                    </a:srgbClr>
                  </a:outerShdw>
                </a:effectLst>
              </a:rPr>
              <a:t> 2 Timothy 3:15 NKJV - and that from childhood you have known the Holy Scriptures, which are able to make you wise for salvation through faith which is in Christ Jesus. </a:t>
            </a:r>
          </a:p>
          <a:p>
            <a:r>
              <a:rPr lang="en-US" dirty="0"/>
              <a:t>Psalm 119:11 NKJV - Your word I have hidden in my heart, That I might not sin against You.</a:t>
            </a:r>
          </a:p>
          <a:p>
            <a:r>
              <a:rPr lang="en-US" dirty="0"/>
              <a:t>Psalm 119:105 NKJV - Your word is a lamp to my feet And a light to my path.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Psalm 111:10; Prov 1:7 NKJV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The fear of the LORD is the beginning of wisdom…</a:t>
            </a:r>
          </a:p>
          <a:p>
            <a:r>
              <a:rPr lang="en-US" dirty="0">
                <a:effectLst>
                  <a:outerShdw blurRad="38100" dist="38100" dir="2700000" algn="tl">
                    <a:srgbClr val="000000">
                      <a:alpha val="43137"/>
                    </a:srgbClr>
                  </a:outerShdw>
                </a:effectLst>
              </a:rPr>
              <a:t>The fear of the LORD is the beginning of knowledge...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1 Corinthians 2:14 NKJV</a:t>
            </a:r>
          </a:p>
        </p:txBody>
      </p:sp>
      <p:sp>
        <p:nvSpPr>
          <p:cNvPr id="48131" name="Rectangle 3"/>
          <p:cNvSpPr>
            <a:spLocks noGrp="1" noChangeArrowheads="1"/>
          </p:cNvSpPr>
          <p:nvPr>
            <p:ph idx="1"/>
          </p:nvPr>
        </p:nvSpPr>
        <p:spPr>
          <a:xfrm>
            <a:off x="762000" y="1905000"/>
            <a:ext cx="7543800" cy="4449763"/>
          </a:xfrm>
        </p:spPr>
        <p:txBody>
          <a:bodyPr>
            <a:normAutofit/>
          </a:bodyPr>
          <a:lstStyle/>
          <a:p>
            <a:r>
              <a:rPr lang="en-US" altLang="en-US" dirty="0"/>
              <a:t>But the natural man does not receive the things of the Spirit of God, for they are foolishness to him; nor can he know them, because they are spiritually discerned.  [</a:t>
            </a:r>
            <a:r>
              <a:rPr lang="en-US" altLang="en-US" dirty="0">
                <a:hlinkClick r:id="rId3" action="ppaction://hlinksldjump"/>
              </a:rPr>
              <a:t>R</a:t>
            </a:r>
            <a:r>
              <a:rPr lang="en-US" altLang="en-US" dirty="0"/>
              <a: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6CD6-D8F2-4225-BE06-B675328C0FD7}"/>
              </a:ext>
            </a:extLst>
          </p:cNvPr>
          <p:cNvSpPr>
            <a:spLocks noGrp="1"/>
          </p:cNvSpPr>
          <p:nvPr>
            <p:ph type="title"/>
          </p:nvPr>
        </p:nvSpPr>
        <p:spPr/>
        <p:txBody>
          <a:bodyPr/>
          <a:lstStyle/>
          <a:p>
            <a:r>
              <a:rPr lang="en-US" dirty="0"/>
              <a:t>Memory Text</a:t>
            </a:r>
            <a:br>
              <a:rPr lang="en-US" dirty="0"/>
            </a:br>
            <a:r>
              <a:rPr lang="en-US" dirty="0"/>
              <a:t>Hebrews 4:12 (NKJV)</a:t>
            </a:r>
          </a:p>
        </p:txBody>
      </p:sp>
      <p:sp>
        <p:nvSpPr>
          <p:cNvPr id="3" name="Content Placeholder 2">
            <a:extLst>
              <a:ext uri="{FF2B5EF4-FFF2-40B4-BE49-F238E27FC236}">
                <a16:creationId xmlns:a16="http://schemas.microsoft.com/office/drawing/2014/main" id="{7259665F-74DE-4F3E-AE54-1D1587903795}"/>
              </a:ext>
            </a:extLst>
          </p:cNvPr>
          <p:cNvSpPr>
            <a:spLocks noGrp="1"/>
          </p:cNvSpPr>
          <p:nvPr>
            <p:ph idx="1"/>
          </p:nvPr>
        </p:nvSpPr>
        <p:spPr/>
        <p:txBody>
          <a:bodyPr>
            <a:normAutofit fontScale="85000" lnSpcReduction="10000"/>
          </a:bodyPr>
          <a:lstStyle/>
          <a:p>
            <a:r>
              <a:rPr lang="en-US" baseline="30000" dirty="0">
                <a:effectLst>
                  <a:outerShdw blurRad="38100" dist="38100" dir="2700000" algn="tl">
                    <a:srgbClr val="000000">
                      <a:alpha val="43137"/>
                    </a:srgbClr>
                  </a:outerShdw>
                </a:effectLst>
              </a:rPr>
              <a:t>12 </a:t>
            </a:r>
            <a:r>
              <a:rPr lang="en-US" dirty="0">
                <a:effectLst>
                  <a:outerShdw blurRad="38100" dist="38100" dir="2700000" algn="tl">
                    <a:srgbClr val="000000">
                      <a:alpha val="43137"/>
                    </a:srgbClr>
                  </a:outerShdw>
                </a:effectLst>
              </a:rPr>
              <a:t>For the word of God </a:t>
            </a:r>
            <a:r>
              <a:rPr lang="en-US" i="1" dirty="0">
                <a:effectLst>
                  <a:outerShdw blurRad="38100" dist="38100" dir="2700000" algn="tl">
                    <a:srgbClr val="000000">
                      <a:alpha val="43137"/>
                    </a:srgbClr>
                  </a:outerShdw>
                </a:effectLst>
              </a:rPr>
              <a:t>is</a:t>
            </a:r>
            <a:r>
              <a:rPr lang="en-US" dirty="0">
                <a:effectLst>
                  <a:outerShdw blurRad="38100" dist="38100" dir="2700000" algn="tl">
                    <a:srgbClr val="000000">
                      <a:alpha val="43137"/>
                    </a:srgbClr>
                  </a:outerShdw>
                </a:effectLst>
              </a:rPr>
              <a:t> living and powerful, and sharper than any two-edged sword, piercing even to the division of soul and spirit, and of joints and marrow, and is a discerner of the thoughts and intents of the heart. </a:t>
            </a:r>
          </a:p>
          <a:p>
            <a:r>
              <a:rPr lang="en-US" dirty="0">
                <a:effectLst>
                  <a:outerShdw blurRad="38100" dist="38100" dir="2700000" algn="tl">
                    <a:srgbClr val="000000">
                      <a:alpha val="43137"/>
                    </a:srgbClr>
                  </a:outerShdw>
                </a:effectLst>
              </a:rPr>
              <a:t>How do you understand the word of God as “living and powerful?”</a:t>
            </a:r>
          </a:p>
          <a:p>
            <a:r>
              <a:rPr lang="en-US" dirty="0">
                <a:effectLst>
                  <a:outerShdw blurRad="38100" dist="38100" dir="2700000" algn="tl">
                    <a:srgbClr val="000000">
                      <a:alpha val="43137"/>
                    </a:srgbClr>
                  </a:outerShdw>
                </a:effectLst>
              </a:rPr>
              <a:t>What does the word of God do that’s like a sword, dividing what appears to be indivisible?</a:t>
            </a: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23481998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77500" lnSpcReduction="20000"/>
          </a:bodyPr>
          <a:lstStyle/>
          <a:p>
            <a:r>
              <a:rPr lang="en-US" dirty="0"/>
              <a:t>Growing in a relationship with God depends on recognizing the Bible as truth, receiving Jesus as the Truth, and allowing the Holy Spirit to lead us into all truth. The Bible is unique because it is inspired by God and conveys His unchanging truth.  We must approach it in humility and biblical fear seeking the Spirit’s guidance to understand and apply it.</a:t>
            </a:r>
          </a:p>
          <a:p>
            <a:pPr lvl="1"/>
            <a:r>
              <a:rPr lang="en-US" dirty="0"/>
              <a:t>The Uniqueness of the Bible</a:t>
            </a:r>
          </a:p>
          <a:p>
            <a:pPr lvl="1"/>
            <a:r>
              <a:rPr lang="en-US" dirty="0"/>
              <a:t>The Truth of the Bible</a:t>
            </a:r>
          </a:p>
          <a:p>
            <a:pPr lvl="1"/>
            <a:r>
              <a:rPr lang="en-US" dirty="0"/>
              <a:t>Our Approach to the Bible</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The Uniqueness of the Bible</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029200"/>
          </a:xfrm>
        </p:spPr>
        <p:txBody>
          <a:bodyPr>
            <a:normAutofit fontScale="85000" lnSpcReduction="20000"/>
          </a:bodyPr>
          <a:lstStyle/>
          <a:p>
            <a:r>
              <a:rPr lang="en-US" altLang="en-US" dirty="0"/>
              <a:t>What is it that makes the Bible unique above all other books ever written? (</a:t>
            </a:r>
            <a:r>
              <a:rPr lang="en-US" altLang="en-US" dirty="0">
                <a:hlinkClick r:id="rId4" action="ppaction://hlinksldjump"/>
              </a:rPr>
              <a:t>2 Tim 3:16-17</a:t>
            </a:r>
            <a:r>
              <a:rPr lang="en-US" altLang="en-US" dirty="0"/>
              <a:t>)</a:t>
            </a:r>
          </a:p>
          <a:p>
            <a:r>
              <a:rPr lang="en-US" altLang="en-US" dirty="0"/>
              <a:t>How prolific is the sale and distribution of the Bible?</a:t>
            </a:r>
          </a:p>
          <a:p>
            <a:r>
              <a:rPr lang="en-US" altLang="en-US" dirty="0"/>
              <a:t>How do each of the following characteristics of the Bible demonstrate its uniqueness:</a:t>
            </a:r>
          </a:p>
          <a:p>
            <a:pPr lvl="1"/>
            <a:r>
              <a:rPr lang="en-US" altLang="en-US" dirty="0"/>
              <a:t>Its Unity</a:t>
            </a:r>
          </a:p>
          <a:p>
            <a:pPr lvl="1"/>
            <a:r>
              <a:rPr lang="en-US" altLang="en-US" dirty="0"/>
              <a:t>Its historical accuracy</a:t>
            </a:r>
          </a:p>
          <a:p>
            <a:pPr lvl="1"/>
            <a:r>
              <a:rPr lang="en-US" altLang="en-US" dirty="0"/>
              <a:t>Its faithful transmission</a:t>
            </a:r>
          </a:p>
          <a:p>
            <a:pPr lvl="1"/>
            <a:r>
              <a:rPr lang="en-US" altLang="en-US" dirty="0"/>
              <a:t>Its fulfilled prophecy</a:t>
            </a:r>
          </a:p>
          <a:p>
            <a:pPr lvl="1"/>
            <a:r>
              <a:rPr lang="en-US" altLang="en-US" dirty="0"/>
              <a:t>Its ability to change lives.</a:t>
            </a:r>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Truth of the Bible</a:t>
            </a:r>
          </a:p>
        </p:txBody>
      </p:sp>
      <p:sp>
        <p:nvSpPr>
          <p:cNvPr id="3" name="Content Placeholder 2"/>
          <p:cNvSpPr>
            <a:spLocks noGrp="1"/>
          </p:cNvSpPr>
          <p:nvPr>
            <p:ph idx="1"/>
          </p:nvPr>
        </p:nvSpPr>
        <p:spPr/>
        <p:txBody>
          <a:bodyPr>
            <a:normAutofit fontScale="77500" lnSpcReduction="20000"/>
          </a:bodyPr>
          <a:lstStyle/>
          <a:p>
            <a:r>
              <a:rPr lang="en-US" dirty="0"/>
              <a:t>What did Jesus say about the word of God? (</a:t>
            </a:r>
            <a:r>
              <a:rPr lang="en-US" dirty="0">
                <a:hlinkClick r:id="rId4" action="ppaction://hlinksldjump"/>
              </a:rPr>
              <a:t>John 17:17</a:t>
            </a:r>
            <a:r>
              <a:rPr lang="en-US" dirty="0"/>
              <a:t>)</a:t>
            </a:r>
          </a:p>
          <a:p>
            <a:r>
              <a:rPr lang="en-US" dirty="0"/>
              <a:t>What did Jesus say about the permanence of God’s word? [</a:t>
            </a:r>
            <a:r>
              <a:rPr lang="en-US" dirty="0">
                <a:hlinkClick r:id="rId5" action="ppaction://hlinksldjump"/>
              </a:rPr>
              <a:t>Permanence</a:t>
            </a:r>
            <a:r>
              <a:rPr lang="en-US" dirty="0"/>
              <a:t>]</a:t>
            </a:r>
          </a:p>
          <a:p>
            <a:r>
              <a:rPr lang="en-US" dirty="0"/>
              <a:t>What other texts emphasize the word of God as truth?</a:t>
            </a:r>
          </a:p>
          <a:p>
            <a:pPr lvl="1"/>
            <a:r>
              <a:rPr lang="en-US" dirty="0">
                <a:hlinkClick r:id="rId6" action="ppaction://hlinksldjump"/>
              </a:rPr>
              <a:t>Isaiah 8:20</a:t>
            </a:r>
          </a:p>
          <a:p>
            <a:pPr lvl="1"/>
            <a:r>
              <a:rPr lang="en-US" dirty="0">
                <a:hlinkClick r:id="rId6" action="ppaction://hlinksldjump"/>
              </a:rPr>
              <a:t>Ps 119:160</a:t>
            </a:r>
          </a:p>
          <a:p>
            <a:pPr lvl="1"/>
            <a:r>
              <a:rPr lang="en-US" dirty="0">
                <a:hlinkClick r:id="rId6" action="ppaction://hlinksldjump"/>
              </a:rPr>
              <a:t>Ps 119:142</a:t>
            </a:r>
          </a:p>
          <a:p>
            <a:pPr lvl="1"/>
            <a:r>
              <a:rPr lang="en-US" dirty="0">
                <a:hlinkClick r:id="rId6" action="ppaction://hlinksldjump"/>
              </a:rPr>
              <a:t>Prov 30:5</a:t>
            </a:r>
            <a:endParaRPr lang="en-US" dirty="0"/>
          </a:p>
          <a:p>
            <a:r>
              <a:rPr lang="en-US" dirty="0"/>
              <a:t>What are some of the things the Word of God can do for you? [</a:t>
            </a:r>
            <a:r>
              <a:rPr lang="en-US" dirty="0">
                <a:hlinkClick r:id="rId7" action="ppaction://hlinksldjump"/>
              </a:rPr>
              <a:t>Word in Action</a:t>
            </a:r>
            <a:r>
              <a:rPr lang="en-US" dirty="0"/>
              <a:t>] </a:t>
            </a:r>
          </a:p>
          <a:p>
            <a:pPr lvl="1"/>
            <a:endParaRPr lang="en-US" dirty="0"/>
          </a:p>
          <a:p>
            <a:pPr lvl="1"/>
            <a:endParaRPr lang="en-US" dirty="0"/>
          </a:p>
          <a:p>
            <a:endParaRPr lang="en-US" dirty="0"/>
          </a:p>
        </p:txBody>
      </p:sp>
    </p:spTree>
    <p:extLst>
      <p:ext uri="{BB962C8B-B14F-4D97-AF65-F5344CB8AC3E}">
        <p14:creationId xmlns:p14="http://schemas.microsoft.com/office/powerpoint/2010/main" val="35551504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Approach to the Bible</a:t>
            </a:r>
          </a:p>
        </p:txBody>
      </p:sp>
      <p:sp>
        <p:nvSpPr>
          <p:cNvPr id="3" name="Content Placeholder 2"/>
          <p:cNvSpPr>
            <a:spLocks noGrp="1"/>
          </p:cNvSpPr>
          <p:nvPr>
            <p:ph idx="1"/>
          </p:nvPr>
        </p:nvSpPr>
        <p:spPr>
          <a:xfrm>
            <a:off x="3467100" y="1828800"/>
            <a:ext cx="5562600" cy="4572000"/>
          </a:xfrm>
        </p:spPr>
        <p:txBody>
          <a:bodyPr>
            <a:normAutofit fontScale="92500" lnSpcReduction="20000"/>
          </a:bodyPr>
          <a:lstStyle/>
          <a:p>
            <a:r>
              <a:rPr lang="en-US" dirty="0"/>
              <a:t>Where do we start to find true biblical wisdom and knowledge of the truth? (</a:t>
            </a:r>
            <a:r>
              <a:rPr lang="en-US" dirty="0">
                <a:hlinkClick r:id="rId4" action="ppaction://hlinksldjump"/>
              </a:rPr>
              <a:t>Ps 111:10; Prov 1:70</a:t>
            </a:r>
            <a:r>
              <a:rPr lang="en-US" dirty="0"/>
              <a:t>)</a:t>
            </a:r>
          </a:p>
          <a:p>
            <a:r>
              <a:rPr lang="en-US" dirty="0"/>
              <a:t>What warning does Paul give about understanding Scripture? (</a:t>
            </a:r>
            <a:r>
              <a:rPr lang="en-US" dirty="0">
                <a:hlinkClick r:id="rId5" action="ppaction://hlinksldjump"/>
              </a:rPr>
              <a:t>1 Cor 2:14</a:t>
            </a:r>
            <a:r>
              <a:rPr lang="en-US" dirty="0"/>
              <a:t>)</a:t>
            </a:r>
          </a:p>
          <a:p>
            <a:r>
              <a:rPr lang="en-US" dirty="0"/>
              <a:t>What parallels do you see between the written word of God and the Word of God made flesh (Jesus)?</a:t>
            </a:r>
          </a:p>
          <a:p>
            <a:endParaRPr lang="en-US" dirty="0"/>
          </a:p>
          <a:p>
            <a:endParaRPr lang="en-US" dirty="0"/>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pPr>
              <a:buFont typeface="Arial" panose="020B0604020202020204" pitchFamily="34" charset="0"/>
              <a:buChar char="•"/>
            </a:pPr>
            <a:r>
              <a:rPr lang="en-US" dirty="0">
                <a:effectLst>
                  <a:outerShdw blurRad="38100" dist="38100" dir="2700000" algn="tl">
                    <a:srgbClr val="000000">
                      <a:alpha val="43137"/>
                    </a:srgbClr>
                  </a:outerShdw>
                </a:effectLst>
              </a:rPr>
              <a:t>The book of Hebrews describes the word of God as living and powerful.</a:t>
            </a:r>
          </a:p>
          <a:p>
            <a:pPr>
              <a:buFont typeface="Arial" panose="020B0604020202020204" pitchFamily="34" charset="0"/>
              <a:buChar char="•"/>
            </a:pPr>
            <a:r>
              <a:rPr lang="en-US" dirty="0">
                <a:effectLst>
                  <a:outerShdw blurRad="38100" dist="38100" dir="2700000" algn="tl">
                    <a:srgbClr val="000000">
                      <a:alpha val="43137"/>
                    </a:srgbClr>
                  </a:outerShdw>
                </a:effectLst>
              </a:rPr>
              <a:t>We certainly see this in creation where the word of God created the universe and all living things.</a:t>
            </a:r>
          </a:p>
          <a:p>
            <a:pPr>
              <a:buFont typeface="Arial" panose="020B0604020202020204" pitchFamily="34" charset="0"/>
              <a:buChar char="•"/>
            </a:pPr>
            <a:r>
              <a:rPr lang="en-US" dirty="0">
                <a:effectLst>
                  <a:outerShdw blurRad="38100" dist="38100" dir="2700000" algn="tl">
                    <a:srgbClr val="000000">
                      <a:alpha val="43137"/>
                    </a:srgbClr>
                  </a:outerShdw>
                </a:effectLst>
              </a:rPr>
              <a:t>We also see it in the written word of God that is able to lead us to Christ and create in us a new heart.</a:t>
            </a:r>
          </a:p>
          <a:p>
            <a:pPr>
              <a:buFont typeface="Arial" panose="020B0604020202020204" pitchFamily="34" charset="0"/>
              <a:buChar char="•"/>
            </a:pPr>
            <a:r>
              <a:rPr lang="en-US" dirty="0">
                <a:effectLst>
                  <a:outerShdw blurRad="38100" dist="38100" dir="2700000" algn="tl">
                    <a:srgbClr val="000000">
                      <a:alpha val="43137"/>
                    </a:srgbClr>
                  </a:outerShdw>
                </a:effectLst>
              </a:rPr>
              <a:t>Saving faith comes by hearing the good news about Christ and what He did to save us.</a:t>
            </a:r>
          </a:p>
          <a:p>
            <a:pPr>
              <a:buFont typeface="Arial" panose="020B0604020202020204" pitchFamily="34" charset="0"/>
              <a:buChar char="•"/>
            </a:pPr>
            <a:r>
              <a:rPr lang="en-US" dirty="0">
                <a:effectLst>
                  <a:outerShdw blurRad="38100" dist="38100" dir="2700000" algn="tl">
                    <a:srgbClr val="000000">
                      <a:alpha val="43137"/>
                    </a:srgbClr>
                  </a:outerShdw>
                </a:effectLst>
              </a:rPr>
              <a:t>The Bible is unique in that it continues to be the runaway best seller year after year, with 100 million copies printed each year and now available as phone apps that make it conveniently available to many more people.</a:t>
            </a:r>
          </a:p>
          <a:p>
            <a:pPr>
              <a:buFont typeface="Arial" panose="020B0604020202020204" pitchFamily="34" charset="0"/>
              <a:buChar char="•"/>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a:buFont typeface="Arial" panose="020B0604020202020204" pitchFamily="34" charset="0"/>
              <a:buChar cha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We can have confidence that the Bible is God’s word because of its unity, its archaeological confirmation, its fulfilled prophecy, its careful transmission, and its ability to change lives.</a:t>
            </a:r>
          </a:p>
          <a:p>
            <a:pPr>
              <a:defRPr/>
            </a:pPr>
            <a:r>
              <a:rPr lang="en-US" dirty="0"/>
              <a:t>When we conclude that God’s Word is true and trustworthy, we can trust Christ to meet our greatest need: the forgiveness of our sins.</a:t>
            </a:r>
          </a:p>
          <a:p>
            <a:pPr>
              <a:defRPr/>
            </a:pPr>
            <a:r>
              <a:rPr lang="en-US" dirty="0"/>
              <a:t>Jesus described God’s word as truth, able to sanctify His disciples.  He declared its permanence, changeless as the character of God.</a:t>
            </a:r>
          </a:p>
          <a:p>
            <a:pPr>
              <a:defRPr/>
            </a:pPr>
            <a:r>
              <a:rPr lang="en-US" dirty="0"/>
              <a:t>Paul told Timothy the Scriptures lead to salvation by faith in Christ. </a:t>
            </a:r>
          </a:p>
          <a:p>
            <a:pPr>
              <a:defRPr/>
            </a:pPr>
            <a:r>
              <a:rPr lang="en-US" dirty="0"/>
              <a:t>Psalm 119 describes the word in our hearts as preventing sin and guiding us into truth.</a:t>
            </a:r>
          </a:p>
          <a:p>
            <a:pPr>
              <a:defRPr/>
            </a:pPr>
            <a:endParaRPr lang="en-US" dirty="0"/>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In order to benefit from the spiritual truth of the Bible, we must approach it with humility and openness of mind praying for wisdom and for the Holy Spirit to reveal God’s truth to us.</a:t>
            </a:r>
          </a:p>
          <a:p>
            <a:pPr marL="274320" indent="-274320"/>
            <a:r>
              <a:rPr lang="en-US" dirty="0"/>
              <a:t>We should approach it with a willing attitude to put its guidance into practice so we can be “doers of the word and not hearers only.”</a:t>
            </a:r>
          </a:p>
          <a:p>
            <a:pPr marL="280988" indent="-280988"/>
            <a:r>
              <a:rPr lang="en-US" altLang="en-US" dirty="0">
                <a:effectLst>
                  <a:outerShdw blurRad="38100" dist="38100" dir="2700000" algn="tl">
                    <a:srgbClr val="000000">
                      <a:alpha val="43137"/>
                    </a:srgbClr>
                  </a:outerShdw>
                </a:effectLst>
              </a:rPr>
              <a:t>Jesus (the Word) and the Bible (the word) are inseparable. All the truth we know about Jesus comes from the Bible, and all the Bible offers us comes only through Jesus.</a:t>
            </a:r>
          </a:p>
          <a:p>
            <a:r>
              <a:rPr lang="en-US" altLang="en-US" dirty="0">
                <a:effectLst>
                  <a:outerShdw blurRad="38100" dist="38100" dir="2700000" algn="tl">
                    <a:srgbClr val="000000">
                      <a:alpha val="43137"/>
                    </a:srgbClr>
                  </a:outerShdw>
                </a:effectLst>
              </a:rPr>
              <a:t>Will you read the Bible this week accepting it, not as the words of men, but as it is in truth, the word of God?</a:t>
            </a:r>
            <a:r>
              <a:rPr lang="en-US" dirty="0"/>
              <a:t> </a:t>
            </a:r>
          </a:p>
          <a:p>
            <a:pPr marL="274320" indent="-274320"/>
            <a:endParaRPr lang="en-US" dirty="0"/>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1403105</TotalTime>
  <Words>5125</Words>
  <Application>Microsoft Office PowerPoint</Application>
  <PresentationFormat>Apresentação na tela (4:3)</PresentationFormat>
  <Paragraphs>327</Paragraphs>
  <Slides>17</Slides>
  <Notes>17</Notes>
  <HiddenSlides>0</HiddenSlides>
  <MMClips>0</MMClips>
  <ScaleCrop>false</ScaleCrop>
  <HeadingPairs>
    <vt:vector size="6" baseType="variant">
      <vt:variant>
        <vt:lpstr>Fontes usadas</vt:lpstr>
      </vt:variant>
      <vt:variant>
        <vt:i4>4</vt:i4>
      </vt:variant>
      <vt:variant>
        <vt:lpstr>Tema</vt:lpstr>
      </vt:variant>
      <vt:variant>
        <vt:i4>5</vt:i4>
      </vt:variant>
      <vt:variant>
        <vt:lpstr>Títulos de slides</vt:lpstr>
      </vt:variant>
      <vt:variant>
        <vt:i4>17</vt:i4>
      </vt:variant>
    </vt:vector>
  </HeadingPairs>
  <TitlesOfParts>
    <vt:vector size="26" baseType="lpstr">
      <vt:lpstr>Arial</vt:lpstr>
      <vt:lpstr>Arial Rounded MT Bold</vt:lpstr>
      <vt:lpstr>Calibri</vt:lpstr>
      <vt:lpstr>Times New Roman</vt:lpstr>
      <vt:lpstr>2_Default Design</vt:lpstr>
      <vt:lpstr>Default Design</vt:lpstr>
      <vt:lpstr>1_Default Design</vt:lpstr>
      <vt:lpstr>3_Default Design</vt:lpstr>
      <vt:lpstr>4_Default Design</vt:lpstr>
      <vt:lpstr>Growing in a Relationship with God</vt:lpstr>
      <vt:lpstr>Memory Text Hebrews 4:12 (NKJV)</vt:lpstr>
      <vt:lpstr>Overview</vt:lpstr>
      <vt:lpstr>The Uniqueness of the Bible</vt:lpstr>
      <vt:lpstr>The Truth of the Bible</vt:lpstr>
      <vt:lpstr>Approach to the Bible</vt:lpstr>
      <vt:lpstr>Summary</vt:lpstr>
      <vt:lpstr>Summary</vt:lpstr>
      <vt:lpstr>Summary</vt:lpstr>
      <vt:lpstr>Apresentação do PowerPoint</vt:lpstr>
      <vt:lpstr>2 Timothy 3:16-17 NKJV</vt:lpstr>
      <vt:lpstr>John 17:17 NKJV - 17</vt:lpstr>
      <vt:lpstr>Permanence of Scripture</vt:lpstr>
      <vt:lpstr>God’s Word as Truth</vt:lpstr>
      <vt:lpstr>Word of God in Action</vt:lpstr>
      <vt:lpstr>Psalm 111:10; Prov 1:7 NKJV</vt:lpstr>
      <vt:lpstr>1 Corinthians 2:14 NKJV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The Role of the Bible</dc:title>
  <dc:subject>Growing in a Relationship with God</dc:subject>
  <dc:creator>Kenneth J. McNulty</dc:creator>
  <cp:lastModifiedBy>jose ferreira Neto</cp:lastModifiedBy>
  <cp:revision>23535</cp:revision>
  <cp:lastPrinted>2016-06-03T16:02:10Z</cp:lastPrinted>
  <dcterms:created xsi:type="dcterms:W3CDTF">2005-09-30T23:50:48Z</dcterms:created>
  <dcterms:modified xsi:type="dcterms:W3CDTF">2026-04-24T19:30:50Z</dcterms:modified>
  <cp:category>Bible Topic</cp:category>
</cp:coreProperties>
</file>