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4630400" cy="8229600"/>
  <p:notesSz cx="8229600" cy="14630400"/>
  <p:embeddedFontLst>
    <p:embeddedFont>
      <p:font typeface="MuseoModerno Medium" panose="020B0604020202020204" charset="0"/>
      <p:regular r:id="rId60"/>
    </p:embeddedFont>
    <p:embeddedFont>
      <p:font typeface="Source Sans 3" panose="020B0604020202020204" charset="0"/>
      <p:regular r:id="rId6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09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6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ESCOLA SABATINA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46554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2º. Trimestre | 2026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23726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3075742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LIÇÃO 04</a:t>
            </a:r>
            <a:endParaRPr lang="en-US" sz="6150" dirty="0"/>
          </a:p>
        </p:txBody>
      </p:sp>
      <p:sp>
        <p:nvSpPr>
          <p:cNvPr id="7" name="Text 4"/>
          <p:cNvSpPr/>
          <p:nvPr/>
        </p:nvSpPr>
        <p:spPr>
          <a:xfrm>
            <a:off x="6280190" y="4394121"/>
            <a:ext cx="65372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Importância da Bíblia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6280190" y="54430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0611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80190" y="6764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Apresentado por: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280190" y="7209234"/>
            <a:ext cx="38915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Pr. Moisés Lopes Sanches Jr.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2040850"/>
            <a:ext cx="8226266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Provocativa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33592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062293"/>
            <a:ext cx="13042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a Bíblia é tão poderosa quanto afirma ser… por que tantos cristãos vivem espiritualmente fracos mesmo tendo acesso a ela?</a:t>
            </a:r>
            <a:endParaRPr lang="en-US" sz="4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4771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172081" y="2047994"/>
            <a:ext cx="7672030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"Nenhum senão os que fortaleceram a mente com as verdades da Bíblia resistirá no último grande conflito."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6172081" y="5818703"/>
            <a:ext cx="76720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Grande Conflito, p. 593–594)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831919" y="2047994"/>
            <a:ext cx="30480" cy="4133612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03346"/>
            <a:ext cx="69539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da Introdução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65753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3310" y="3165753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42524" y="3423047"/>
            <a:ext cx="114339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Mente: Compreender que a Bíblia é a base de toda verdade espiritual </a:t>
            </a:r>
            <a:r>
              <a:rPr lang="en-US" sz="22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(2Tm 3:16-17)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261485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763310" y="4261485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42524" y="4518779"/>
            <a:ext cx="109713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Coração: Desenvolver amor pela Palavra como </a:t>
            </a:r>
            <a:r>
              <a:rPr lang="en-US" sz="22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alimento diário da alma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(Mt 4:4).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5357217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63310" y="5357217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42524" y="5614511"/>
            <a:ext cx="103170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Vontade: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Decidir estabelecer um tempo diário consistente de estudo bíblico.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4868"/>
            <a:ext cx="3629144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Frase de Impacto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793790" y="1443633"/>
            <a:ext cx="6974324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Quem ignora a Bíblia não perde informação — </a:t>
            </a:r>
            <a:r>
              <a:rPr lang="en-US" sz="140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perde direção espiritual.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835468"/>
            <a:ext cx="6974324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793790" y="2227302"/>
            <a:ext cx="6974324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"A Bíblia não foi dada apenas para informar, mas para transformar." (Charles Spurgeon)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08" y="862965"/>
            <a:ext cx="4500563" cy="45005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3790" y="5689997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793790" y="6168866"/>
            <a:ext cx="13042821" cy="1360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povo de Deus é dirigido às Escrituras como sua salvaguarda contra a influência de falsos mestres e o poder enganador dos espíritos das trevas."</a:t>
            </a:r>
            <a:endParaRPr lang="en-US" sz="2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8563"/>
            <a:ext cx="102946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1. Domingo — A Arma Mais Poderosa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509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73510"/>
            <a:ext cx="1463040" cy="14630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39828" y="289583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6239828" y="368962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279344"/>
            <a:ext cx="7604284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o inimigo tivesse que tirar apenas uma coisa da sua vida espiritual… seria a Bíblia — ou você já a negligenciou por conta própria?</a:t>
            </a:r>
            <a:endParaRPr lang="en-US" sz="3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6778"/>
            <a:ext cx="40755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Efésios 6:17 | Mateus 4:4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683913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"Tomai também o capacete da salvação e a espada do Espírito, que é a palavra de Deus."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"Não só de pão viverá o homem, mas de toda palavra que procede da boca de Deus."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343751"/>
            <a:ext cx="30480" cy="303895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4731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730454"/>
            <a:ext cx="30889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Espada — </a:t>
            </a:r>
            <a:r>
              <a:rPr lang="en-US" sz="22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machaira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2208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Espada curta de combate corpo a corpo — implica uso pessoal, direto e intencional da Palavra. Não é decorativa.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067883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3251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Palavra — </a:t>
            </a:r>
            <a:r>
              <a:rPr lang="en-US" sz="22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rhema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3815596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Diferente de logos (mensagem geral), rhema indica palavra específica, aplicada à situação concreta. Não basta conhecer — é preciso saber aplicar.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36946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Gegraptai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— "Está escrito":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 perfeito grego — ação passada com efeito contínuo. "Está escrito e continua válido." Cristo não debate com Satanás — Ele cita autoridade.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044416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507004" y="127123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170" y="1458278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07004" y="217848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6280190" y="3057406"/>
            <a:ext cx="7556421" cy="4127778"/>
          </a:xfrm>
          <a:prstGeom prst="roundRect">
            <a:avLst>
              <a:gd name="adj" fmla="val 82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507004" y="328422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3471267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07004" y="419147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507004" y="4690467"/>
            <a:ext cx="7102793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não é apenas um livro de leitura — é a principal arma espiritual contra o engano e o pecado.</a:t>
            </a:r>
            <a:endParaRPr lang="en-US" sz="3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4:12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viva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Poder penetrante da Escritura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119:11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Proteção contra o pecado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Internalização da Palavra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17:17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como padrão absoluto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55:11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Eficácia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cumpre seu propósito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1693545"/>
            <a:ext cx="8079938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"Satanás emprega todo artifício possível para impedir que os homens obtenham conhecimento da Bíblia; pois suas claras declarações revelam seus enganos."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617303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 Grande Conflito, p. 593)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1693545"/>
            <a:ext cx="30480" cy="484239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75234"/>
            <a:ext cx="1463040" cy="14630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934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Tema Central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1846898"/>
            <a:ext cx="6244709" cy="453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não é apenas um livro — é o principal meio pelo qual Deus se revela, transforma e prepara Seu povo para o conflito final. Ela é arma, autoridade, verdade e espelho do coração humano.</a:t>
            </a:r>
            <a:endParaRPr lang="en-US" sz="3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703540"/>
            <a:ext cx="498955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Domingo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1610678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641158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107758" y="22223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958340" y="1867972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Reconhecer que negligenciar a Bíblia não é neutralidade — é vulnerabilidade espiritual.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93790" y="3486031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16511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07758" y="40976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3743325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confiança na Palavra como fonte de vitória e segurança.</a:t>
            </a:r>
            <a:endParaRPr lang="en-US" sz="3550" dirty="0"/>
          </a:p>
        </p:txBody>
      </p:sp>
      <p:sp>
        <p:nvSpPr>
          <p:cNvPr id="13" name="Shape 10"/>
          <p:cNvSpPr/>
          <p:nvPr/>
        </p:nvSpPr>
        <p:spPr>
          <a:xfrm>
            <a:off x="793790" y="5361384"/>
            <a:ext cx="13042821" cy="2164556"/>
          </a:xfrm>
          <a:prstGeom prst="roundRect">
            <a:avLst>
              <a:gd name="adj" fmla="val 157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91864"/>
            <a:ext cx="907256" cy="2103596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107758" y="62310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1958340" y="5618678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Estabelecer disciplina diária de leitura e memorização bíblica.</a:t>
            </a:r>
            <a:endParaRPr lang="en-US" sz="3550" dirty="0"/>
          </a:p>
        </p:txBody>
      </p:sp>
      <p:sp>
        <p:nvSpPr>
          <p:cNvPr id="17" name="Text 14"/>
          <p:cNvSpPr/>
          <p:nvPr/>
        </p:nvSpPr>
        <p:spPr>
          <a:xfrm>
            <a:off x="1958340" y="6843355"/>
            <a:ext cx="1142607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Quem não usa a Palavra como espada, torna-se alvo fácil do inimigo.</a:t>
            </a:r>
            <a:endParaRPr lang="en-US" sz="26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2192"/>
            <a:ext cx="130161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2. Segunda-Feira — A Autoridade das Escrituras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1794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41173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01453"/>
            <a:ext cx="9779675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Você lê a Bíblia para ser transformado por ela… ou para confirmar o que você já pensa?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36221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51934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Bíblia deve ser considerada a autoridade final em questões de fé e prática?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646283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865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 Timóteo 3:15–16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48757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445788"/>
            <a:ext cx="12702659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"Desde a infância sabes as Sagradas Letras, que podem tornar-te sábio para a salvação pela fé em Cristo Jesus. Toda a Escritura é inspirada por Deus e útil para o ensino, para a repreensão, para a correção e para a educação na justiça."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105626"/>
            <a:ext cx="30480" cy="351520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654612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911906"/>
            <a:ext cx="40494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Theopneustos — "Inspirada":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402324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"Soprada por Deus" — a mesma ideia de Gênesis 2:7. A Bíblia não contém apenas pensamentos sobre Deus — ela procede diretamente dEle.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612237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869531"/>
            <a:ext cx="53225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Hiera Grammata — "Sagradas Letras":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359950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"Escritos santos" — reconhecidos como separados, divinos e autoritativos. Não estão sujeitos ao julgamento humano.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069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464254"/>
            <a:ext cx="39133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Quatro Funções da Escritura: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9546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Ensino (define a verdade) • Repreensão (mostra o erro) • Correção (restaura o caminho) • Educação (forma o caráter).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8:20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Norma da verdade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Tudo deve ser testado pela Palavra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17:17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absoluta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define o que é verdade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119:105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Direção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como guia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Atos 17:11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Verificação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Bereanos testavam tudo nas Escrituras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a autoridade suprema porque é a revelação direta de Deus — ela não está sujeita ao julgamento humano. Ela julga o ser humano.</a:t>
            </a:r>
            <a:endParaRPr lang="en-US" sz="35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047994"/>
            <a:ext cx="8079938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"Cristo ensinou que a Palavra de Deus devia ser compreendida por todos e considerada autoridade incontestável."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81870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Lift Him Up, p. 108)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047994"/>
            <a:ext cx="30480" cy="4133612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703540"/>
            <a:ext cx="617458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Segunda-Feira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1610678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641158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107758" y="22223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958340" y="1867972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Reconhecer que a verdade não é relativa — ela é revelada por Deus.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93790" y="3486031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16511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07758" y="40976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3743325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humildade diante da Palavra, permitindo que ela confronte áreas difíceis.</a:t>
            </a:r>
            <a:endParaRPr lang="en-US" sz="3550" dirty="0"/>
          </a:p>
        </p:txBody>
      </p:sp>
      <p:sp>
        <p:nvSpPr>
          <p:cNvPr id="13" name="Shape 10"/>
          <p:cNvSpPr/>
          <p:nvPr/>
        </p:nvSpPr>
        <p:spPr>
          <a:xfrm>
            <a:off x="793790" y="5361384"/>
            <a:ext cx="13042821" cy="2164556"/>
          </a:xfrm>
          <a:prstGeom prst="roundRect">
            <a:avLst>
              <a:gd name="adj" fmla="val 157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91864"/>
            <a:ext cx="907256" cy="2103596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107758" y="62310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1958340" y="5618678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obedecer a Bíblia integralmente — não apenas as partes confortáveis.</a:t>
            </a:r>
            <a:endParaRPr lang="en-US" sz="3550" dirty="0"/>
          </a:p>
        </p:txBody>
      </p:sp>
      <p:sp>
        <p:nvSpPr>
          <p:cNvPr id="17" name="Text 14"/>
          <p:cNvSpPr/>
          <p:nvPr/>
        </p:nvSpPr>
        <p:spPr>
          <a:xfrm>
            <a:off x="1958340" y="6843355"/>
            <a:ext cx="1063859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Quando a Bíblia deixa de ser autoridade, o "eu" assume o trono.</a:t>
            </a:r>
            <a:endParaRPr lang="en-US" sz="26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5869"/>
            <a:ext cx="91175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3. Terça-Feira — A Verdade Bíblica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116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305413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95130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cada pessoa define sua própria verdade… então ainda existe verdade — ou apenas opiniões?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822871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412587"/>
            <a:ext cx="91644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é a verdade segundo a Bíblia — e por que ela não é relativa?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539960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30266"/>
            <a:ext cx="479667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17:17 | Provérbios 30:5–6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0091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967401"/>
            <a:ext cx="1159263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"Santifica-os na verdade; a tua palavra é a verdade."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625102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"Toda palavra de Deus é pura; Ele é escudo para os que nele confiam. Nada acrescentes às suas palavras."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627239"/>
            <a:ext cx="30480" cy="247197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8403"/>
            <a:ext cx="6976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Perguntas Fundamentais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708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629025"/>
            <a:ext cx="6407944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3598545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3657540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14" y="3492937"/>
            <a:ext cx="272177" cy="27217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196001"/>
            <a:ext cx="5893356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Bíblia é essencial para o crescimento espiritual e a salvação?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428548" y="3629025"/>
            <a:ext cx="6408063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3598545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371" y="3492937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4196001"/>
            <a:ext cx="5893475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a forma de nos aproximarmos da Palavra determina seu efeito em nossa vida?</a:t>
            </a:r>
            <a:endParaRPr lang="en-US" sz="3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557457"/>
            <a:ext cx="6407944" cy="5114687"/>
          </a:xfrm>
          <a:prstGeom prst="roundRect">
            <a:avLst>
              <a:gd name="adj" fmla="val 66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1020604" y="178427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207770" y="1933099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20604" y="2691527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Aletheia — Verdade</a:t>
            </a:r>
            <a:endParaRPr lang="en-US" sz="3550" dirty="0"/>
          </a:p>
        </p:txBody>
      </p:sp>
      <p:sp>
        <p:nvSpPr>
          <p:cNvPr id="8" name="Text 5"/>
          <p:cNvSpPr/>
          <p:nvPr/>
        </p:nvSpPr>
        <p:spPr>
          <a:xfrm>
            <a:off x="1020604" y="3394591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0604" y="3893582"/>
            <a:ext cx="5954316" cy="25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Realidade plena — aquilo que corresponde ao que é verdadeiro em essência. Não é apenas "algo correto" — é a realidade como Deus a vê. A Palavra não contém verdade — ela é verdade.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7428548" y="1557457"/>
            <a:ext cx="6408063" cy="5114687"/>
          </a:xfrm>
          <a:prstGeom prst="roundRect">
            <a:avLst>
              <a:gd name="adj" fmla="val 66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655362" y="178427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7842528" y="1933099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655362" y="269152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Tsaraph — "Pura"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655362" y="3252907"/>
            <a:ext cx="59544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655362" y="3751898"/>
            <a:ext cx="5954435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"Refinado", como ouro purificado no fogo. A Palavra de Deus é testada, perfeita e sem impurezas — absoluta, imutável e revelada por Deus.</a:t>
            </a:r>
            <a:endParaRPr lang="en-US" sz="26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13:8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Imutabilidade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não muda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119:160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Totalidade da verdade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Toda a Palavra é verdadeira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55:8–9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Limitação humana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divina superior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Tessalonicenses 2:13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atuante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Verdade transforma</a:t>
            </a:r>
            <a:endParaRPr lang="en-US" sz="17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756773"/>
            <a:ext cx="8079938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verdade não é determinada por maioria, mas pela realidade de Deus."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10992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(J. I. Packer, Conhecimento de Deus. São Paulo: Cultura Cristã, 2005.)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756773"/>
            <a:ext cx="30480" cy="271605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688419"/>
            <a:ext cx="5029795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Terça-Feira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534239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564719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116812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78010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Rejeitar a ideia de verdade relativa e reconhecer a autoridade absoluta da Palavra.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308152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338632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3890724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554016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amor pela verdade, mesmo quando ela confronta.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082064"/>
            <a:ext cx="13042821" cy="2458998"/>
          </a:xfrm>
          <a:prstGeom prst="roundRect">
            <a:avLst>
              <a:gd name="adj" fmla="val 131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112544"/>
            <a:ext cx="861893" cy="2398038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327928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viver segundo a verdade bíblica, e não segundo sentimentos ou cultura.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487239"/>
            <a:ext cx="11699915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verdade não muda para se adaptar a nós — nós é que devemos mudar para nos alinhar a ela.</a:t>
            </a:r>
            <a:endParaRPr lang="en-US" sz="25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5869"/>
            <a:ext cx="116519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4. Quarta-Feira — As Declarações da Bíblia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116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305413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95130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 a Bíblia afirma ser viva e poderosa… por que, para muitos, ela parece não produzir efeito algum?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822871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412587"/>
            <a:ext cx="88521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que a própria Bíblia afirma sobre si mesma e sobre seu poder?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539960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6778"/>
            <a:ext cx="442829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Salmo 119:11 | Hebreus 4:12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683913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"Guardei a tua palavra no meu coração para não pecar contra ti."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a palavra de Deus é viva e eficaz, e mais cortante do que qualquer espada de dois gumes."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343751"/>
            <a:ext cx="30480" cy="303895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46683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Zao — "Viva" | Energes — "Eficaz":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Palavra possui vida em si mesma e é ativa, operante, poderosa. Não é estática — ela age, transforma e produz resultados.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41457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Tomoteros — "Mais cortante":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Extremamente afiada — indica precisão cirúrgica espiritual. A Palavra penetra onde nenhuma análise humana chega.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44271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Tsaphan — "Guardei" (Sl 119:11):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"Esconder, armazenar com cuidado" — não é leitura superficial. É internalização intencional da Palavra no coração.</a:t>
            </a:r>
            <a:endParaRPr lang="en-US" sz="1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afirma ser viva, transformadora e eficaz — e seu impacto depende de como ela é recebida no coração humano.</a:t>
            </a:r>
            <a:endParaRPr lang="en-US" sz="35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Jeremias 15:16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como alimento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Nutre a alma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6:63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é vida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Fonte espiritual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55:11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cumpre propósito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volta vazia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Tiago 1:21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Palavra implantada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Salva a alma</a:t>
            </a:r>
            <a:endParaRPr lang="en-US" sz="17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756773"/>
            <a:ext cx="8079938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é como um leão: não precisa ser defendida, apenas solta."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10992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(Martinho Lutero, Table Talk. Londres: Penguin Classics, 2003.)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756773"/>
            <a:ext cx="30480" cy="271605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722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Estrutura da Lição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1461849"/>
            <a:ext cx="75564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997863" y="1886307"/>
            <a:ext cx="22860" cy="5665946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1179135" y="207895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93730" y="188630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861715" y="192030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905238" y="1863685"/>
            <a:ext cx="644497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Sábado — Introdução: O valor da Palavra</a:t>
            </a:r>
            <a:endParaRPr lang="en-US" sz="2850" dirty="0"/>
          </a:p>
        </p:txBody>
      </p:sp>
      <p:sp>
        <p:nvSpPr>
          <p:cNvPr id="10" name="Shape 7"/>
          <p:cNvSpPr/>
          <p:nvPr/>
        </p:nvSpPr>
        <p:spPr>
          <a:xfrm>
            <a:off x="1179135" y="3253859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93730" y="3061216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861715" y="309520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1905238" y="3038594"/>
            <a:ext cx="6198513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 — A arma mais poderosa</a:t>
            </a:r>
            <a:endParaRPr lang="en-US" sz="2850" dirty="0"/>
          </a:p>
        </p:txBody>
      </p:sp>
      <p:sp>
        <p:nvSpPr>
          <p:cNvPr id="14" name="Shape 11"/>
          <p:cNvSpPr/>
          <p:nvPr/>
        </p:nvSpPr>
        <p:spPr>
          <a:xfrm>
            <a:off x="1179135" y="397514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2"/>
          <p:cNvSpPr/>
          <p:nvPr/>
        </p:nvSpPr>
        <p:spPr>
          <a:xfrm>
            <a:off x="793730" y="378249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861715" y="381648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1905238" y="3759875"/>
            <a:ext cx="644497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 — A autoridade das Escrituras</a:t>
            </a:r>
            <a:endParaRPr lang="en-US" sz="2850" dirty="0"/>
          </a:p>
        </p:txBody>
      </p:sp>
      <p:sp>
        <p:nvSpPr>
          <p:cNvPr id="18" name="Shape 15"/>
          <p:cNvSpPr/>
          <p:nvPr/>
        </p:nvSpPr>
        <p:spPr>
          <a:xfrm>
            <a:off x="1179135" y="5150048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6"/>
          <p:cNvSpPr/>
          <p:nvPr/>
        </p:nvSpPr>
        <p:spPr>
          <a:xfrm>
            <a:off x="793730" y="4957405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861715" y="499139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100" dirty="0"/>
          </a:p>
        </p:txBody>
      </p:sp>
      <p:sp>
        <p:nvSpPr>
          <p:cNvPr id="21" name="Text 18"/>
          <p:cNvSpPr/>
          <p:nvPr/>
        </p:nvSpPr>
        <p:spPr>
          <a:xfrm>
            <a:off x="1905238" y="4934783"/>
            <a:ext cx="4490918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 — A verdade bíblica</a:t>
            </a:r>
            <a:endParaRPr lang="en-US" sz="2850" dirty="0"/>
          </a:p>
        </p:txBody>
      </p:sp>
      <p:sp>
        <p:nvSpPr>
          <p:cNvPr id="22" name="Shape 19"/>
          <p:cNvSpPr/>
          <p:nvPr/>
        </p:nvSpPr>
        <p:spPr>
          <a:xfrm>
            <a:off x="1179135" y="5871329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20"/>
          <p:cNvSpPr/>
          <p:nvPr/>
        </p:nvSpPr>
        <p:spPr>
          <a:xfrm>
            <a:off x="793730" y="5678686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1"/>
          <p:cNvSpPr/>
          <p:nvPr/>
        </p:nvSpPr>
        <p:spPr>
          <a:xfrm>
            <a:off x="861715" y="571267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</a:t>
            </a:r>
            <a:endParaRPr lang="en-US" sz="2100" dirty="0"/>
          </a:p>
        </p:txBody>
      </p:sp>
      <p:sp>
        <p:nvSpPr>
          <p:cNvPr id="25" name="Text 22"/>
          <p:cNvSpPr/>
          <p:nvPr/>
        </p:nvSpPr>
        <p:spPr>
          <a:xfrm>
            <a:off x="1905238" y="5656064"/>
            <a:ext cx="6099215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 — As declarações da Bíblia</a:t>
            </a:r>
            <a:endParaRPr lang="en-US" sz="2850" dirty="0"/>
          </a:p>
        </p:txBody>
      </p:sp>
      <p:sp>
        <p:nvSpPr>
          <p:cNvPr id="26" name="Shape 23"/>
          <p:cNvSpPr/>
          <p:nvPr/>
        </p:nvSpPr>
        <p:spPr>
          <a:xfrm>
            <a:off x="1179135" y="659261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Shape 24"/>
          <p:cNvSpPr/>
          <p:nvPr/>
        </p:nvSpPr>
        <p:spPr>
          <a:xfrm>
            <a:off x="793730" y="639996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Text 25"/>
          <p:cNvSpPr/>
          <p:nvPr/>
        </p:nvSpPr>
        <p:spPr>
          <a:xfrm>
            <a:off x="861715" y="643395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</a:t>
            </a:r>
            <a:endParaRPr lang="en-US" sz="2100" dirty="0"/>
          </a:p>
        </p:txBody>
      </p:sp>
      <p:sp>
        <p:nvSpPr>
          <p:cNvPr id="29" name="Text 26"/>
          <p:cNvSpPr/>
          <p:nvPr/>
        </p:nvSpPr>
        <p:spPr>
          <a:xfrm>
            <a:off x="1905238" y="6377345"/>
            <a:ext cx="5392103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 — O estado do coração</a:t>
            </a:r>
            <a:endParaRPr lang="en-US" sz="2850" dirty="0"/>
          </a:p>
        </p:txBody>
      </p:sp>
      <p:sp>
        <p:nvSpPr>
          <p:cNvPr id="30" name="Shape 27"/>
          <p:cNvSpPr/>
          <p:nvPr/>
        </p:nvSpPr>
        <p:spPr>
          <a:xfrm>
            <a:off x="1179135" y="7313890"/>
            <a:ext cx="544354" cy="22860"/>
          </a:xfrm>
          <a:prstGeom prst="roundRect">
            <a:avLst>
              <a:gd name="adj" fmla="val 119070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8"/>
          <p:cNvSpPr/>
          <p:nvPr/>
        </p:nvSpPr>
        <p:spPr>
          <a:xfrm>
            <a:off x="793730" y="7121247"/>
            <a:ext cx="408265" cy="408265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29"/>
          <p:cNvSpPr/>
          <p:nvPr/>
        </p:nvSpPr>
        <p:spPr>
          <a:xfrm>
            <a:off x="861715" y="715524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7</a:t>
            </a:r>
            <a:endParaRPr lang="en-US" sz="2100" dirty="0"/>
          </a:p>
        </p:txBody>
      </p:sp>
      <p:sp>
        <p:nvSpPr>
          <p:cNvPr id="33" name="Text 30"/>
          <p:cNvSpPr/>
          <p:nvPr/>
        </p:nvSpPr>
        <p:spPr>
          <a:xfrm>
            <a:off x="1905238" y="7098625"/>
            <a:ext cx="6102072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Sexta — Reflexão e aplicação final</a:t>
            </a:r>
            <a:endParaRPr lang="en-US" sz="28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688419"/>
            <a:ext cx="5484019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Quarta-Feira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534239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564719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116812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78010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Entender que a Palavra tem poder intrínseco — ela não depende de nossa aprovação.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308152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338632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3890724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554016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Permitir que a Palavra penetre áreas profundas, mesmo as desconfortáveis.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082064"/>
            <a:ext cx="13042821" cy="2458998"/>
          </a:xfrm>
          <a:prstGeom prst="roundRect">
            <a:avLst>
              <a:gd name="adj" fmla="val 131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112544"/>
            <a:ext cx="861893" cy="2398038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327928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Praticar a internalização da Escritura: memorização, meditação e aplicação.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487239"/>
            <a:ext cx="11699915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só não transforma quem se recusa a permitir que ela entre no coração.</a:t>
            </a:r>
            <a:endParaRPr lang="en-US" sz="25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2192"/>
            <a:ext cx="105797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5. Quinta-Feira — O Estado do Coração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1794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41173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01453"/>
            <a:ext cx="9779675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problema está na Bíblia… ou na condição do coração de quem a lê?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36221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951934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algumas pessoas compreendem profundamente a Bíblia enquanto outras não?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646283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9803"/>
            <a:ext cx="625256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 Coríntios 2:14 | 1 Tessalonicenses 2:13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15872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116937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"Ora, o homem natural não aceita as coisas do Espírito de Deus, porque lhe são loucura; e não pode entendê-las, porque elas se discernem espiritualmente."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"Tendo recebido a palavra de Deus… a acolhestes não como palavra de homens, mas como, de fato, é, palavra de Deus, a qual também atua em vós que credes."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2776776"/>
            <a:ext cx="30480" cy="4172902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654612"/>
            <a:ext cx="13042821" cy="1730812"/>
          </a:xfrm>
          <a:prstGeom prst="roundRect">
            <a:avLst>
              <a:gd name="adj" fmla="val 1966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1911906"/>
            <a:ext cx="58360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Psuchikos Anthropos — "Homem natural":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402324"/>
            <a:ext cx="125282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Pessoa guiada apenas pela natureza humana — não rejeita apenas a Palavra, mas não consegue compreendê-la plenamente sem o Espírito.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612237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869531"/>
            <a:ext cx="53913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Anakrino — "Discernir espiritualmente":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359950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Examinar e julgar corretamente — esse discernimento vem do Espírito Santo, não da capacidade intelectual humana.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06960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464254"/>
            <a:ext cx="38439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Energeitai — "Atua em vós":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954673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Opera continuamente — a Palavra não apenas informa. Ela transforma quem a recebe pela fé, de dentro para fora.</a:t>
            </a:r>
            <a:endParaRPr lang="en-US" sz="17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5070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1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070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62801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5070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070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5070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compreensão da Bíblia não depende apenas da mente, mas da disposição espiritual do coração. A sintonia espiritual determina a recepção.</a:t>
            </a:r>
            <a:endParaRPr lang="en-US" sz="35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Mateus 13:13–15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Coração endurecido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compreendem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7:17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Disposição para obedecer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Compreensão vem da entrega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3:7–8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Endurecimento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Bloqueia a voz de Deus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119:18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Iluminação divina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Necessidade do Espírito</a:t>
            </a:r>
            <a:endParaRPr lang="en-US" sz="17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Espírito Santo é dado para abrir à compreensão a Palavra de Deus e aplicar suas verdades ao coração."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Caminho a Cristo, p. 91)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90468"/>
            <a:ext cx="5428774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Quinta-Feira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73628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6676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1886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98215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Reconhecer que o estudo bíblico exige dependência do Espírito Santo.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10201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40681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0927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756065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Cultivar humildade e abertura para ser transformado pela Palavra.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284113"/>
            <a:ext cx="13042821" cy="2055019"/>
          </a:xfrm>
          <a:prstGeom prst="roundRect">
            <a:avLst>
              <a:gd name="adj" fmla="val 157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14593"/>
            <a:ext cx="861893" cy="199405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29977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obedecer antes mesmo de compreender plenamente.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689288"/>
            <a:ext cx="1132760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só se revela plenamente a quem está disposto a se render a ela.</a:t>
            </a:r>
            <a:endParaRPr lang="en-US" sz="25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5444"/>
            <a:ext cx="117239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6. Sexta-Feira — Reflexão e Aplicação Final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494949"/>
            <a:ext cx="130428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Você está apenas lendo a Bíblia… ou permitindo que ela leia você?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280886"/>
            <a:ext cx="4238863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Arma — espada do Espírito contra o engano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4585" y="4401026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3049429"/>
            <a:ext cx="4238982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Autoridade — revelação direta de Deus</a:t>
            </a:r>
            <a:endParaRPr lang="en-US" sz="2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8797" y="3973949"/>
            <a:ext cx="318968" cy="31896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0051256" y="4400907"/>
            <a:ext cx="3785354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Verdade — absoluta, imutável e revelada</a:t>
            </a:r>
            <a:endParaRPr lang="en-US" sz="26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1041" y="5091946"/>
            <a:ext cx="318968" cy="318968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597628" y="6177677"/>
            <a:ext cx="4238982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Viva — transforma quem a recebe pela fé</a:t>
            </a:r>
            <a:endParaRPr lang="en-US" sz="26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8797" y="6209943"/>
            <a:ext cx="318968" cy="318968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793790" y="5733455"/>
            <a:ext cx="4238863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coração determina — a disposição espiritual decide o resultado</a:t>
            </a:r>
            <a:endParaRPr lang="en-US" sz="265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969062"/>
            <a:ext cx="4564975" cy="4564975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04585" y="5782866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677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João 5:39 | Tiago 1:21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256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683913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"Examinai as Escrituras, porque julgais ter nelas a vida eterna, e são elas mesmas que testificam de Mim."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1133951" y="4908590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51738C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"Recebei com mansidão a palavra em vós implantada, a qual é poderosa para salvar a vossa alma."</a:t>
            </a:r>
            <a:endParaRPr lang="en-US" sz="3550" dirty="0"/>
          </a:p>
        </p:txBody>
      </p:sp>
      <p:sp>
        <p:nvSpPr>
          <p:cNvPr id="6" name="Shape 4"/>
          <p:cNvSpPr/>
          <p:nvPr/>
        </p:nvSpPr>
        <p:spPr>
          <a:xfrm>
            <a:off x="793790" y="3343751"/>
            <a:ext cx="30480" cy="303895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35512"/>
            <a:ext cx="13042821" cy="5758577"/>
          </a:xfrm>
          <a:prstGeom prst="roundRect">
            <a:avLst>
              <a:gd name="adj" fmla="val 50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801410" y="1243132"/>
            <a:ext cx="13027581" cy="4969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529" y="1243132"/>
            <a:ext cx="2353985" cy="496967"/>
          </a:xfrm>
          <a:prstGeom prst="roundRect">
            <a:avLst>
              <a:gd name="adj" fmla="val 5819"/>
            </a:avLst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994291" y="1348978"/>
            <a:ext cx="1964650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3155513" y="1243132"/>
            <a:ext cx="3557826" cy="496967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352086" y="1348978"/>
            <a:ext cx="316468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Tópico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6713339" y="1243132"/>
            <a:ext cx="3557826" cy="496967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909911" y="1348978"/>
            <a:ext cx="316468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Conteúdo Principal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10271165" y="1243132"/>
            <a:ext cx="3557826" cy="496967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467737" y="1348978"/>
            <a:ext cx="316849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FFFCF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Método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801410" y="1740098"/>
            <a:ext cx="13027581" cy="9346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801529" y="1740098"/>
            <a:ext cx="2353985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994291" y="1845945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250" dirty="0"/>
          </a:p>
        </p:txBody>
      </p:sp>
      <p:sp>
        <p:nvSpPr>
          <p:cNvPr id="15" name="Shape 13"/>
          <p:cNvSpPr/>
          <p:nvPr/>
        </p:nvSpPr>
        <p:spPr>
          <a:xfrm>
            <a:off x="3155513" y="1740098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3352086" y="1845945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2250" dirty="0"/>
          </a:p>
        </p:txBody>
      </p:sp>
      <p:sp>
        <p:nvSpPr>
          <p:cNvPr id="17" name="Shape 15"/>
          <p:cNvSpPr/>
          <p:nvPr/>
        </p:nvSpPr>
        <p:spPr>
          <a:xfrm>
            <a:off x="6713339" y="1740098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6909911" y="1845945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Importância da Bíblia na história e hoje</a:t>
            </a:r>
            <a:endParaRPr lang="en-US" sz="2250" dirty="0"/>
          </a:p>
        </p:txBody>
      </p:sp>
      <p:sp>
        <p:nvSpPr>
          <p:cNvPr id="19" name="Shape 17"/>
          <p:cNvSpPr/>
          <p:nvPr/>
        </p:nvSpPr>
        <p:spPr>
          <a:xfrm>
            <a:off x="10271165" y="1740098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467737" y="1845945"/>
            <a:ext cx="30374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provocativa</a:t>
            </a:r>
            <a:endParaRPr lang="en-US" sz="2250" dirty="0"/>
          </a:p>
        </p:txBody>
      </p:sp>
      <p:sp>
        <p:nvSpPr>
          <p:cNvPr id="21" name="Shape 19"/>
          <p:cNvSpPr/>
          <p:nvPr/>
        </p:nvSpPr>
        <p:spPr>
          <a:xfrm>
            <a:off x="801410" y="2674739"/>
            <a:ext cx="13027581" cy="9346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801529" y="2674739"/>
            <a:ext cx="2353985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994291" y="2780586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10 min</a:t>
            </a:r>
            <a:endParaRPr lang="en-US" sz="2250" dirty="0"/>
          </a:p>
        </p:txBody>
      </p:sp>
      <p:sp>
        <p:nvSpPr>
          <p:cNvPr id="24" name="Shape 22"/>
          <p:cNvSpPr/>
          <p:nvPr/>
        </p:nvSpPr>
        <p:spPr>
          <a:xfrm>
            <a:off x="3155513" y="2674739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3352086" y="2780586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</a:t>
            </a:r>
            <a:endParaRPr lang="en-US" sz="2250" dirty="0"/>
          </a:p>
        </p:txBody>
      </p:sp>
      <p:sp>
        <p:nvSpPr>
          <p:cNvPr id="26" name="Shape 24"/>
          <p:cNvSpPr/>
          <p:nvPr/>
        </p:nvSpPr>
        <p:spPr>
          <a:xfrm>
            <a:off x="6713339" y="2674739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6909911" y="2780586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Bíblia como arma espiritual</a:t>
            </a:r>
            <a:endParaRPr lang="en-US" sz="2250" dirty="0"/>
          </a:p>
        </p:txBody>
      </p:sp>
      <p:sp>
        <p:nvSpPr>
          <p:cNvPr id="28" name="Shape 26"/>
          <p:cNvSpPr/>
          <p:nvPr/>
        </p:nvSpPr>
        <p:spPr>
          <a:xfrm>
            <a:off x="10271165" y="2674739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27"/>
          <p:cNvSpPr/>
          <p:nvPr/>
        </p:nvSpPr>
        <p:spPr>
          <a:xfrm>
            <a:off x="10467737" y="2780586"/>
            <a:ext cx="299549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Exposição + analogia</a:t>
            </a:r>
            <a:endParaRPr lang="en-US" sz="2250" dirty="0"/>
          </a:p>
        </p:txBody>
      </p:sp>
      <p:sp>
        <p:nvSpPr>
          <p:cNvPr id="30" name="Shape 28"/>
          <p:cNvSpPr/>
          <p:nvPr/>
        </p:nvSpPr>
        <p:spPr>
          <a:xfrm>
            <a:off x="801410" y="3609380"/>
            <a:ext cx="13027581" cy="9346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9"/>
          <p:cNvSpPr/>
          <p:nvPr/>
        </p:nvSpPr>
        <p:spPr>
          <a:xfrm>
            <a:off x="801529" y="3609380"/>
            <a:ext cx="2353985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30"/>
          <p:cNvSpPr/>
          <p:nvPr/>
        </p:nvSpPr>
        <p:spPr>
          <a:xfrm>
            <a:off x="994291" y="3715226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10 min</a:t>
            </a:r>
            <a:endParaRPr lang="en-US" sz="2250" dirty="0"/>
          </a:p>
        </p:txBody>
      </p:sp>
      <p:sp>
        <p:nvSpPr>
          <p:cNvPr id="33" name="Shape 31"/>
          <p:cNvSpPr/>
          <p:nvPr/>
        </p:nvSpPr>
        <p:spPr>
          <a:xfrm>
            <a:off x="3155513" y="3609380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Text 32"/>
          <p:cNvSpPr/>
          <p:nvPr/>
        </p:nvSpPr>
        <p:spPr>
          <a:xfrm>
            <a:off x="3352086" y="3715226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</a:t>
            </a:r>
            <a:endParaRPr lang="en-US" sz="2250" dirty="0"/>
          </a:p>
        </p:txBody>
      </p:sp>
      <p:sp>
        <p:nvSpPr>
          <p:cNvPr id="35" name="Shape 33"/>
          <p:cNvSpPr/>
          <p:nvPr/>
        </p:nvSpPr>
        <p:spPr>
          <a:xfrm>
            <a:off x="6713339" y="3609380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6909911" y="3715226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Autoridade das Escrituras</a:t>
            </a:r>
            <a:endParaRPr lang="en-US" sz="2250" dirty="0"/>
          </a:p>
        </p:txBody>
      </p:sp>
      <p:sp>
        <p:nvSpPr>
          <p:cNvPr id="37" name="Shape 35"/>
          <p:cNvSpPr/>
          <p:nvPr/>
        </p:nvSpPr>
        <p:spPr>
          <a:xfrm>
            <a:off x="10271165" y="3609380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8" name="Text 36"/>
          <p:cNvSpPr/>
          <p:nvPr/>
        </p:nvSpPr>
        <p:spPr>
          <a:xfrm>
            <a:off x="10467737" y="3715226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Comparação bíblica</a:t>
            </a:r>
            <a:endParaRPr lang="en-US" sz="2250" dirty="0"/>
          </a:p>
        </p:txBody>
      </p:sp>
      <p:sp>
        <p:nvSpPr>
          <p:cNvPr id="39" name="Shape 37"/>
          <p:cNvSpPr/>
          <p:nvPr/>
        </p:nvSpPr>
        <p:spPr>
          <a:xfrm>
            <a:off x="801410" y="4544020"/>
            <a:ext cx="13027581" cy="5731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0" name="Shape 38"/>
          <p:cNvSpPr/>
          <p:nvPr/>
        </p:nvSpPr>
        <p:spPr>
          <a:xfrm>
            <a:off x="801529" y="4544020"/>
            <a:ext cx="2353985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994291" y="4649867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250" dirty="0"/>
          </a:p>
        </p:txBody>
      </p:sp>
      <p:sp>
        <p:nvSpPr>
          <p:cNvPr id="42" name="Shape 40"/>
          <p:cNvSpPr/>
          <p:nvPr/>
        </p:nvSpPr>
        <p:spPr>
          <a:xfrm>
            <a:off x="3155513" y="4544020"/>
            <a:ext cx="3557826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3352086" y="4649867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</a:t>
            </a:r>
            <a:endParaRPr lang="en-US" sz="2250" dirty="0"/>
          </a:p>
        </p:txBody>
      </p:sp>
      <p:sp>
        <p:nvSpPr>
          <p:cNvPr id="44" name="Shape 42"/>
          <p:cNvSpPr/>
          <p:nvPr/>
        </p:nvSpPr>
        <p:spPr>
          <a:xfrm>
            <a:off x="6713339" y="4544020"/>
            <a:ext cx="3557826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Text 43"/>
          <p:cNvSpPr/>
          <p:nvPr/>
        </p:nvSpPr>
        <p:spPr>
          <a:xfrm>
            <a:off x="6909911" y="4649867"/>
            <a:ext cx="3006804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Natureza da verdade</a:t>
            </a:r>
            <a:endParaRPr lang="en-US" sz="2250" dirty="0"/>
          </a:p>
        </p:txBody>
      </p:sp>
      <p:sp>
        <p:nvSpPr>
          <p:cNvPr id="46" name="Shape 44"/>
          <p:cNvSpPr/>
          <p:nvPr/>
        </p:nvSpPr>
        <p:spPr>
          <a:xfrm>
            <a:off x="10271165" y="4544020"/>
            <a:ext cx="3557826" cy="573167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7" name="Text 45"/>
          <p:cNvSpPr/>
          <p:nvPr/>
        </p:nvSpPr>
        <p:spPr>
          <a:xfrm>
            <a:off x="10467737" y="4649867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Discussão guiada</a:t>
            </a:r>
            <a:endParaRPr lang="en-US" sz="2250" dirty="0"/>
          </a:p>
        </p:txBody>
      </p:sp>
      <p:sp>
        <p:nvSpPr>
          <p:cNvPr id="48" name="Shape 46"/>
          <p:cNvSpPr/>
          <p:nvPr/>
        </p:nvSpPr>
        <p:spPr>
          <a:xfrm>
            <a:off x="801410" y="5117187"/>
            <a:ext cx="13027581" cy="9346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9" name="Shape 47"/>
          <p:cNvSpPr/>
          <p:nvPr/>
        </p:nvSpPr>
        <p:spPr>
          <a:xfrm>
            <a:off x="801529" y="5117187"/>
            <a:ext cx="2353985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0" name="Text 48"/>
          <p:cNvSpPr/>
          <p:nvPr/>
        </p:nvSpPr>
        <p:spPr>
          <a:xfrm>
            <a:off x="994291" y="5223034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7 min</a:t>
            </a:r>
            <a:endParaRPr lang="en-US" sz="2250" dirty="0"/>
          </a:p>
        </p:txBody>
      </p:sp>
      <p:sp>
        <p:nvSpPr>
          <p:cNvPr id="51" name="Shape 49"/>
          <p:cNvSpPr/>
          <p:nvPr/>
        </p:nvSpPr>
        <p:spPr>
          <a:xfrm>
            <a:off x="3155513" y="5117187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2" name="Text 50"/>
          <p:cNvSpPr/>
          <p:nvPr/>
        </p:nvSpPr>
        <p:spPr>
          <a:xfrm>
            <a:off x="3352086" y="522303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 / Quinta</a:t>
            </a:r>
            <a:endParaRPr lang="en-US" sz="2250" dirty="0"/>
          </a:p>
        </p:txBody>
      </p:sp>
      <p:sp>
        <p:nvSpPr>
          <p:cNvPr id="53" name="Shape 51"/>
          <p:cNvSpPr/>
          <p:nvPr/>
        </p:nvSpPr>
        <p:spPr>
          <a:xfrm>
            <a:off x="6713339" y="5117187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4" name="Text 52"/>
          <p:cNvSpPr/>
          <p:nvPr/>
        </p:nvSpPr>
        <p:spPr>
          <a:xfrm>
            <a:off x="6909911" y="5223034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Poder transformador + condição do coração</a:t>
            </a:r>
            <a:endParaRPr lang="en-US" sz="2250" dirty="0"/>
          </a:p>
        </p:txBody>
      </p:sp>
      <p:sp>
        <p:nvSpPr>
          <p:cNvPr id="55" name="Shape 53"/>
          <p:cNvSpPr/>
          <p:nvPr/>
        </p:nvSpPr>
        <p:spPr>
          <a:xfrm>
            <a:off x="10271165" y="5117187"/>
            <a:ext cx="3557826" cy="934641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10467737" y="522303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 prática</a:t>
            </a:r>
            <a:endParaRPr lang="en-US" sz="2250" dirty="0"/>
          </a:p>
        </p:txBody>
      </p:sp>
      <p:sp>
        <p:nvSpPr>
          <p:cNvPr id="57" name="Shape 55"/>
          <p:cNvSpPr/>
          <p:nvPr/>
        </p:nvSpPr>
        <p:spPr>
          <a:xfrm>
            <a:off x="801410" y="6051828"/>
            <a:ext cx="13027581" cy="9346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8" name="Shape 56"/>
          <p:cNvSpPr/>
          <p:nvPr/>
        </p:nvSpPr>
        <p:spPr>
          <a:xfrm>
            <a:off x="801529" y="6051828"/>
            <a:ext cx="2353985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994291" y="6157674"/>
            <a:ext cx="196465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250" dirty="0"/>
          </a:p>
        </p:txBody>
      </p:sp>
      <p:sp>
        <p:nvSpPr>
          <p:cNvPr id="60" name="Shape 58"/>
          <p:cNvSpPr/>
          <p:nvPr/>
        </p:nvSpPr>
        <p:spPr>
          <a:xfrm>
            <a:off x="3155513" y="6051828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1" name="Text 59"/>
          <p:cNvSpPr/>
          <p:nvPr/>
        </p:nvSpPr>
        <p:spPr>
          <a:xfrm>
            <a:off x="3352086" y="615767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</a:t>
            </a:r>
            <a:endParaRPr lang="en-US" sz="2250" dirty="0"/>
          </a:p>
        </p:txBody>
      </p:sp>
      <p:sp>
        <p:nvSpPr>
          <p:cNvPr id="62" name="Shape 60"/>
          <p:cNvSpPr/>
          <p:nvPr/>
        </p:nvSpPr>
        <p:spPr>
          <a:xfrm>
            <a:off x="6713339" y="6051828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6909911" y="6157674"/>
            <a:ext cx="316468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e apelo espiritual</a:t>
            </a:r>
            <a:endParaRPr lang="en-US" sz="2250" dirty="0"/>
          </a:p>
        </p:txBody>
      </p:sp>
      <p:sp>
        <p:nvSpPr>
          <p:cNvPr id="64" name="Shape 62"/>
          <p:cNvSpPr/>
          <p:nvPr/>
        </p:nvSpPr>
        <p:spPr>
          <a:xfrm>
            <a:off x="10271165" y="6051828"/>
            <a:ext cx="3557826" cy="934641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Text 63"/>
          <p:cNvSpPr/>
          <p:nvPr/>
        </p:nvSpPr>
        <p:spPr>
          <a:xfrm>
            <a:off x="10467737" y="6157674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 e oração</a:t>
            </a:r>
            <a:endParaRPr lang="en-US" sz="22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44160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Eraunao — "Examinai" (Jo 5:39):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Investigar profundamente, buscar com intensidade. Não é leitura superficial — é busca intencional por Deus na Palavra.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50020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Emphytos — "Implantada" (Tg 1:21):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Algo enraizado, inserido profundamente. A Palavra deve se tornar parte do ser — não apenas conhecimento externo.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43987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Prautes — "Mansidão" (Tg 1:21):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Humildade, espírito ensinável. Sem humildade não há transformação real — apenas acúmulo de conhecimento vazio.</a:t>
            </a:r>
            <a:endParaRPr lang="en-US" sz="17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"Não é suficiente possuir a Palavra de Deus; é necessário que ela nos possua."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Educação, p. 260)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159788"/>
            <a:ext cx="5207318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Sexta-Feira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200560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203608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58818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2251472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Entender que estudar a Bíblia é buscar um encontro com Cristo, não apenas informação.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779520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810000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36209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4025384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Desenvolver um espírito humilde e ensinável diante da Palavra.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553432"/>
            <a:ext cx="13042821" cy="1516261"/>
          </a:xfrm>
          <a:prstGeom prst="roundRect">
            <a:avLst>
              <a:gd name="adj" fmla="val 213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583912"/>
            <a:ext cx="861893" cy="1455301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799296"/>
            <a:ext cx="11493937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 praticar imediatamente aquilo que Deus revelar.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419850"/>
            <a:ext cx="11534061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só cumpre seu propósito quando sai das páginas e entra na vida.</a:t>
            </a:r>
            <a:endParaRPr lang="en-US" sz="25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2007"/>
            <a:ext cx="67663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 Geral da Lição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74576"/>
            <a:ext cx="6407944" cy="3182898"/>
          </a:xfrm>
          <a:prstGeom prst="roundRect">
            <a:avLst>
              <a:gd name="adj" fmla="val 4597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93790" y="3244096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3657540" y="293441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1614" y="3138488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3841552"/>
            <a:ext cx="4576524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a Bíblia é essencial?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51084" y="4357568"/>
            <a:ext cx="5893356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Porque ela revela a verdade, protege contra o erro, transforma o caráter e conduz à salvação (2Tm 3:15–17). Sem ela, navegamos sem direção espiritual.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7428548" y="3274576"/>
            <a:ext cx="6408063" cy="3182898"/>
          </a:xfrm>
          <a:prstGeom prst="roundRect">
            <a:avLst>
              <a:gd name="adj" fmla="val 4597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3244096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2934414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6371" y="3138488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3841552"/>
            <a:ext cx="5893475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a abordagem influencia o resultado?</a:t>
            </a:r>
            <a:endParaRPr lang="en-US" sz="2650" dirty="0"/>
          </a:p>
        </p:txBody>
      </p:sp>
      <p:sp>
        <p:nvSpPr>
          <p:cNvPr id="14" name="Text 10"/>
          <p:cNvSpPr/>
          <p:nvPr/>
        </p:nvSpPr>
        <p:spPr>
          <a:xfrm>
            <a:off x="7685842" y="4782860"/>
            <a:ext cx="5893475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Um coração fechado impede a compreensão. Um coração humilde permite transformação. A Palavra atua apenas onde é recebida pela fé (1Ts 2:13).</a:t>
            </a:r>
            <a:endParaRPr lang="en-US" sz="2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193"/>
            <a:ext cx="420516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Teológica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5900142" y="1835468"/>
            <a:ext cx="7943969" cy="3968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é arma (Ef 6:17), autoridade (2Tm 3:16), padrão da verdade (Jo 17:17), poder transformador (Hb 4:12) e instrumento dependente do coração humano (1Co 2:14). Ela não apenas informa — ela forma."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5900142" y="6031111"/>
            <a:ext cx="79439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(Síntese da Lição 4)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559981" y="1835468"/>
            <a:ext cx="30480" cy="455854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898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Espiritual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1020604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3366135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086344"/>
            <a:ext cx="37427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Conhecimento (mente): Compreender que a Bíblia é a base de toda verdade espiritual.</a:t>
            </a:r>
            <a:endParaRPr lang="en-US" sz="2650" dirty="0"/>
          </a:p>
        </p:txBody>
      </p:sp>
      <p:sp>
        <p:nvSpPr>
          <p:cNvPr id="7" name="Shape 4"/>
          <p:cNvSpPr/>
          <p:nvPr/>
        </p:nvSpPr>
        <p:spPr>
          <a:xfrm>
            <a:off x="5216962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5443776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3366135"/>
            <a:ext cx="306110" cy="306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43776" y="4086344"/>
            <a:ext cx="374273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Relacionamento (coração): Desenvolver amor pela Palavra como alimento diário da alma.</a:t>
            </a:r>
            <a:endParaRPr lang="en-US" sz="2650" dirty="0"/>
          </a:p>
        </p:txBody>
      </p:sp>
      <p:sp>
        <p:nvSpPr>
          <p:cNvPr id="11" name="Shape 7"/>
          <p:cNvSpPr/>
          <p:nvPr/>
        </p:nvSpPr>
        <p:spPr>
          <a:xfrm>
            <a:off x="9640133" y="2952274"/>
            <a:ext cx="4196358" cy="3487341"/>
          </a:xfrm>
          <a:prstGeom prst="roundRect">
            <a:avLst>
              <a:gd name="adj" fmla="val 97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9866948" y="317908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114" y="3366135"/>
            <a:ext cx="306110" cy="30611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66948" y="4086344"/>
            <a:ext cx="374273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Transformação (vida): Decidir obedecer e praticar o que a Palavra revela.</a:t>
            </a:r>
            <a:endParaRPr lang="en-US" sz="26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810107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3790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93790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551688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332559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4035623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Estabeleça um tempo diário com a Palavra — mesmo que breve, mas consistente.</a:t>
            </a:r>
            <a:endParaRPr lang="en-US" sz="2650" dirty="0"/>
          </a:p>
        </p:txBody>
      </p:sp>
      <p:sp>
        <p:nvSpPr>
          <p:cNvPr id="10" name="Shape 6"/>
          <p:cNvSpPr/>
          <p:nvPr/>
        </p:nvSpPr>
        <p:spPr>
          <a:xfrm>
            <a:off x="5216962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5216962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6974860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8933" y="3332559"/>
            <a:ext cx="272177" cy="27217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74256" y="4035623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Compartilhe Hebreus 4:12 com alguém e explique seu significado pessoal.</a:t>
            </a:r>
            <a:endParaRPr lang="en-US" sz="2650" dirty="0"/>
          </a:p>
        </p:txBody>
      </p:sp>
      <p:sp>
        <p:nvSpPr>
          <p:cNvPr id="15" name="Shape 10"/>
          <p:cNvSpPr/>
          <p:nvPr/>
        </p:nvSpPr>
        <p:spPr>
          <a:xfrm>
            <a:off x="9640133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9640133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11398032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3332559"/>
            <a:ext cx="272177" cy="27217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97427" y="4035623"/>
            <a:ext cx="368177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Ore: "Senhor, coloca em mim fome pela Tua Palavra e transforma minha vida por meio dela."</a:t>
            </a:r>
            <a:endParaRPr lang="en-US" sz="26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39208"/>
            <a:ext cx="130428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"A Bíblia não foi dada apenas para ser estudada — foi dada para ser vivida."</a:t>
            </a:r>
            <a:endParaRPr lang="en-US" sz="6150" dirty="0"/>
          </a:p>
        </p:txBody>
      </p:sp>
      <p:sp>
        <p:nvSpPr>
          <p:cNvPr id="3" name="Text 1"/>
          <p:cNvSpPr/>
          <p:nvPr/>
        </p:nvSpPr>
        <p:spPr>
          <a:xfrm>
            <a:off x="793790" y="562748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(Reflexão da Lição 4)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067395"/>
            <a:ext cx="510361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93790" y="1889046"/>
            <a:ext cx="627245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1780" y="1067395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Hebreus 4:12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099899" y="2777966"/>
            <a:ext cx="1273671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99899" y="3363754"/>
            <a:ext cx="12736711" cy="3189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a palavra de Deus é viva e eficaz, e mais cortante do que qualquer espada de dois gumes, e penetra até ao ponto de dividir alma e espírito, juntas e medulas, e é apta para discernir os pensamentos e propósitos do coração."</a:t>
            </a:r>
            <a:endParaRPr lang="en-US" sz="4000" dirty="0"/>
          </a:p>
        </p:txBody>
      </p:sp>
      <p:sp>
        <p:nvSpPr>
          <p:cNvPr id="9" name="Text 6"/>
          <p:cNvSpPr/>
          <p:nvPr/>
        </p:nvSpPr>
        <p:spPr>
          <a:xfrm>
            <a:off x="1099899" y="6828949"/>
            <a:ext cx="1273671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93790" y="2571274"/>
            <a:ext cx="22860" cy="477464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37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593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1123712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Hebreus 4:12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81432"/>
            <a:ext cx="1134070" cy="13608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154674" y="3108246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o principal meio pelo qual Deus se revela, transforma e prepara Seu povo para o conflito final.</a:t>
            </a:r>
            <a:endParaRPr lang="en-US" sz="2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242316"/>
            <a:ext cx="1134070" cy="17295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54674" y="4469130"/>
            <a:ext cx="11681936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povo de Deus é dirigido às Escrituras como sua salvaguarda contra a influência de falsos mestres e o poder enganador dos espíritos das trevas.</a:t>
            </a:r>
            <a:endParaRPr lang="en-US" sz="2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971818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6198632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é proteção, critério de verdade e instrumento de vitória espiritual — conectando Gênesis à revelação final em Cristo.</a:t>
            </a:r>
            <a:endParaRPr lang="en-US" sz="2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9525"/>
            <a:ext cx="5858828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Verso para Memorizar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70271"/>
            <a:ext cx="1463040" cy="1463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93143" y="2144673"/>
            <a:ext cx="3232190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Hebreus 4:12 (NVI)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6093143" y="2753320"/>
            <a:ext cx="7750969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093143" y="3294102"/>
            <a:ext cx="7750969" cy="3771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a palavra de Deus é viva e eficaz, e mais cortante do que qualquer espada de dois gumes, e penetra até ao ponto de dividir alma e espírito, juntas e medulas, e é apta para discernir os pensamentos e propósitos do coração."</a:t>
            </a:r>
            <a:endParaRPr lang="en-US" sz="3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2847"/>
            <a:ext cx="103764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Central — </a:t>
            </a:r>
            <a:r>
              <a:rPr lang="en-US" sz="35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Bíblia como GPS Espiritual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8934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1020604" y="2851666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2702838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63930" y="283047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701046" y="27383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Sem a Bíblia: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701046" y="3228737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Navegamos por emoções, opiniões e cultura — como um navegador em tempestade sem instrumentos, cego pela neblina.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360765" y="4439364"/>
            <a:ext cx="226814" cy="1329571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1133951" y="4290536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304092" y="441817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2041208" y="4326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 a Bíblia: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2041208" y="4816435"/>
            <a:ext cx="1179540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Temos direção segura, mesmo em meio à confusão espiritual — como um GPS perfeitamente calibrado que funciona mesmo sem enxergar ao redor.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1701046" y="6336030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1474232" y="618720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644372" y="63148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2381488" y="6222683"/>
            <a:ext cx="36776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única autoridade segura: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2381488" y="6713101"/>
            <a:ext cx="11455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Bíblia é a única autoridade para discernir a verdade, resistir ao erro e formar o caráter cristão.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2894</Words>
  <Application>Microsoft Office PowerPoint</Application>
  <PresentationFormat>Personalizar</PresentationFormat>
  <Paragraphs>396</Paragraphs>
  <Slides>57</Slides>
  <Notes>57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1" baseType="lpstr">
      <vt:lpstr>Arial</vt:lpstr>
      <vt:lpstr>MuseoModerno Medium</vt:lpstr>
      <vt:lpstr>Source Sans 3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2026-04-18T01:29:28Z</dcterms:created>
  <dcterms:modified xsi:type="dcterms:W3CDTF">2026-04-24T19:26:31Z</dcterms:modified>
</cp:coreProperties>
</file>