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1" r:id="rId4"/>
    <p:sldId id="260" r:id="rId5"/>
    <p:sldId id="282" r:id="rId6"/>
    <p:sldId id="259" r:id="rId7"/>
    <p:sldId id="263" r:id="rId8"/>
    <p:sldId id="277" r:id="rId9"/>
    <p:sldId id="270" r:id="rId10"/>
    <p:sldId id="264" r:id="rId11"/>
    <p:sldId id="265" r:id="rId12"/>
    <p:sldId id="273" r:id="rId13"/>
    <p:sldId id="281" r:id="rId14"/>
    <p:sldId id="283" r:id="rId15"/>
    <p:sldId id="266" r:id="rId16"/>
    <p:sldId id="267" r:id="rId17"/>
    <p:sldId id="275" r:id="rId18"/>
    <p:sldId id="268" r:id="rId19"/>
    <p:sldId id="262" r:id="rId20"/>
  </p:sldIdLst>
  <p:sldSz cx="12192000" cy="6858000"/>
  <p:notesSz cx="6858000" cy="9144000"/>
  <p:photoAlbum/>
  <p:defaultTextStyle>
    <a:defPPr>
      <a:defRPr lang="es-D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1236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317465-1BCA-F5D6-0E4A-A2B7659E37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7DCABE4-AA19-8021-5152-1513930B73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3D17D6-56A8-54E9-3C48-09D671962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17/1/2026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D7C5377-9234-E987-7242-A4C94738C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FD4E6F5-2434-A8BD-1E9E-D87DD3B05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182670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D84287-9CBD-F669-303B-7DAADBD59E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E663023-8F55-AAB5-9686-329021CDCE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2B086EA-4474-D39E-C170-8B38FD939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17/1/2026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4CA70EC-4193-AD9A-2615-41636AA5C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B27938F-331E-B362-1165-1984831CD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226191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ECCE60E-9C44-1E4A-C4E9-1F73E4BA75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0577555-7B1F-7BFE-B854-37C2F98AD5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1AECDF1-D447-979F-DA7D-0F255051C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17/1/2026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D49C66B-2A5A-FE0D-FC68-E1DCD42D3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854C2B6-2F2B-6110-4A83-3D8E568BE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690989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F80E1D-916F-EFE8-4300-E890F340B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F665C35-6F93-0C16-A528-8CF15CCAF2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71CCCC9-BE4D-9F51-2168-C3FB6E0EF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17/1/2026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5F7A058-9E11-4582-243F-36A1EC4BD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5C55443-5D93-79AB-6440-B47E87828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084760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F7610E-CB08-DFFF-B6CC-850C84DD6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7D122F5-72EB-E033-1F6F-B337497FED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04E98F-78BD-F96E-1402-2DE222653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17/1/2026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A43D85-2298-6A11-D06E-F5C8851B7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C765C96-8B2A-1830-038C-A2439CA21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054012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C32346-DCF9-4835-6915-01DABBC5C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D6AA1C-EA10-03A1-259D-876CA2691B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895CF01-F9E5-4EC5-D129-FADFFEFA23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90A3C0C-5BCE-62E9-1ACC-5F775E677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17/1/2026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55E9BDE-94EC-0F1A-42ED-470A42A1D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869D2FD-70DE-BDB8-22E4-00F1E4B57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98957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771F59-5E2D-F5B3-CF3B-9D4CE806A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67ADFAB-9F5E-74E1-263B-25D7F138E2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A7D53DE-7152-E5F8-F0B5-0C5BD12581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E47CAD2-082E-C459-592D-78FD576436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DDF5C50-F3C3-95D0-E7C5-FA1C55C0D1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6653938-E553-D3CF-8C7E-6F282D583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17/1/2026</a:t>
            </a:fld>
            <a:endParaRPr lang="es-D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CDE763C-58BB-DBF9-A6FE-9D99DD6FF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FCD20F6-9090-85DD-4FB1-510065D56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208783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A37211-56EF-C7E1-791D-913634502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C025983-0E63-C7F8-A717-205813AAC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17/1/2026</a:t>
            </a:fld>
            <a:endParaRPr lang="es-D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5D9D856-A6D9-73D7-95DA-1650B0AF7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AAF7530-DACA-E48C-BAEF-D10065A87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725975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D25A960-579C-D6BF-D3B3-17C1E018C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17/1/2026</a:t>
            </a:fld>
            <a:endParaRPr lang="es-D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B1AA407-B8ED-9EB4-3D1E-3AC252A59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2C0FC1F-7DAA-F4C5-0DBA-407590634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937455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ACED08-B859-6C26-073A-4A35B81C0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8A2B6F8-179B-6237-5EBA-0C0E3DF0D3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689599E-9A62-63CA-FAE1-31F545355D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164D3D5-86F4-A935-2E1D-248C2F446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17/1/2026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2DC9FF5-31DC-1BA0-DB28-278BEB5F0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082B62B-32C9-3732-2057-D57FB32A6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734403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7E9C1C-0B93-9288-C844-1B980F4514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A9C9398-CB18-B37E-8F3E-EE72617765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D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E75CD76-D70B-B262-583D-C28961D4A6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BDDD1BA-8E5D-879E-DD42-8D0723D3E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17/1/2026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12087DF-C5E0-114C-80C8-C704E2AE5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A083DD4-C5BF-1160-9054-F1FAC5A37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22899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431C6F9-FB4E-4D0B-CDC2-4E536C297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23DC1FC-BF36-8396-83B6-0346401FD4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AC94FC0-95FB-B754-F994-E362FAAE45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A84FF7-8C2D-43EA-A012-269D887DCABE}" type="datetimeFigureOut">
              <a:rPr lang="es-DO" smtClean="0"/>
              <a:t>17/1/2026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2F885D7-AAAD-37BA-2E21-0A0A670AD2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68B124C-4610-114A-B405-AC9C76B536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1078620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1">
            <a:extLst>
              <a:ext uri="{FF2B5EF4-FFF2-40B4-BE49-F238E27FC236}">
                <a16:creationId xmlns:a16="http://schemas.microsoft.com/office/drawing/2014/main" id="{8D8B1008-3F9B-F15C-EF7B-62A9F3D0EE1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CC43D8F2-0880-3D40-2059-E65B6217DC97}"/>
              </a:ext>
            </a:extLst>
          </p:cNvPr>
          <p:cNvSpPr txBox="1"/>
          <p:nvPr/>
        </p:nvSpPr>
        <p:spPr>
          <a:xfrm>
            <a:off x="474452" y="1074316"/>
            <a:ext cx="38042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>
                <a:latin typeface="Bahnschrift SemiCondensed" panose="020B0502040204020203" pitchFamily="34" charset="0"/>
              </a:rPr>
              <a:t>UNIDAD MEDIANTE LA HUMILDAD</a:t>
            </a:r>
            <a:endParaRPr lang="es-DO" sz="3600" dirty="0"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6E187A9-56FC-5F5A-6E5B-98B428B003D2}"/>
              </a:ext>
            </a:extLst>
          </p:cNvPr>
          <p:cNvSpPr txBox="1"/>
          <p:nvPr/>
        </p:nvSpPr>
        <p:spPr>
          <a:xfrm>
            <a:off x="8229600" y="2415396"/>
            <a:ext cx="15613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Lección 4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831E35F-A1B6-7A85-7FE3-FEE3247A556F}"/>
              </a:ext>
            </a:extLst>
          </p:cNvPr>
          <p:cNvSpPr txBox="1"/>
          <p:nvPr/>
        </p:nvSpPr>
        <p:spPr>
          <a:xfrm>
            <a:off x="8199407" y="3641316"/>
            <a:ext cx="15613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Sábado 24/01/2026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62DB6B6-C289-1A78-5983-ABAA6658B385}"/>
              </a:ext>
            </a:extLst>
          </p:cNvPr>
          <p:cNvSpPr txBox="1"/>
          <p:nvPr/>
        </p:nvSpPr>
        <p:spPr>
          <a:xfrm>
            <a:off x="155277" y="3226283"/>
            <a:ext cx="392501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>
                <a:latin typeface="Bahnschrift SemiCondensed" panose="020B0502040204020203" pitchFamily="34" charset="0"/>
              </a:rPr>
              <a:t>“Completen mi gozo, tengan el mismo sentir, el mismo amor, unánimes, sintiendo una misma cosa”</a:t>
            </a:r>
          </a:p>
          <a:p>
            <a:r>
              <a:rPr lang="es-ES" sz="3200" dirty="0">
                <a:latin typeface="Bahnschrift SemiCondensed" panose="020B0502040204020203" pitchFamily="34" charset="0"/>
              </a:rPr>
              <a:t> (Fil. 2:2).</a:t>
            </a:r>
            <a:endParaRPr lang="es-DO" sz="3200" dirty="0">
              <a:latin typeface="Bahnschrift SemiCondensed" panose="020B0502040204020203" pitchFamily="34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DD8A21BD-E085-056C-8F07-409C2FFAA7AA}"/>
              </a:ext>
            </a:extLst>
          </p:cNvPr>
          <p:cNvSpPr txBox="1"/>
          <p:nvPr/>
        </p:nvSpPr>
        <p:spPr>
          <a:xfrm>
            <a:off x="0" y="2686652"/>
            <a:ext cx="1949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>
                <a:latin typeface="Bahnschrift SemiCondensed" panose="020B0502040204020203" pitchFamily="34" charset="0"/>
              </a:rPr>
              <a:t>Para memorizar</a:t>
            </a:r>
          </a:p>
        </p:txBody>
      </p:sp>
    </p:spTree>
    <p:extLst>
      <p:ext uri="{BB962C8B-B14F-4D97-AF65-F5344CB8AC3E}">
        <p14:creationId xmlns:p14="http://schemas.microsoft.com/office/powerpoint/2010/main" val="11118788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5B1C63-48A6-0549-9B64-4025742D66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3">
            <a:extLst>
              <a:ext uri="{FF2B5EF4-FFF2-40B4-BE49-F238E27FC236}">
                <a16:creationId xmlns:a16="http://schemas.microsoft.com/office/drawing/2014/main" id="{724394AE-8972-99A7-A9F9-B55D8FFB78A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D231E66A-DE8C-7068-7E97-152F89BD52F7}"/>
              </a:ext>
            </a:extLst>
          </p:cNvPr>
          <p:cNvSpPr txBox="1"/>
          <p:nvPr/>
        </p:nvSpPr>
        <p:spPr>
          <a:xfrm>
            <a:off x="1500996" y="797510"/>
            <a:ext cx="7065033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400" dirty="0">
                <a:latin typeface="Bahnschrift SemiCondensed" panose="020B0502040204020203" pitchFamily="34" charset="0"/>
              </a:rPr>
              <a:t>Las palabras del apóstol presentan una imagen vívida de lo que significa la humildad, la estima hacia los demás como superiores a nosotros mismos y el cuidado de sus intereses. Sin duda, es más fácil decirlo que llevarlo a la práctica, pero se trata de principios que es importante tener presentes en todas nuestras interacciones. </a:t>
            </a:r>
            <a:r>
              <a:rPr lang="es-ES" sz="3400" dirty="0">
                <a:solidFill>
                  <a:schemeClr val="accent5">
                    <a:lumMod val="50000"/>
                  </a:schemeClr>
                </a:solidFill>
                <a:latin typeface="Bahnschrift SemiCondensed" panose="020B0502040204020203" pitchFamily="34" charset="0"/>
              </a:rPr>
              <a:t>Lección del lunes.</a:t>
            </a:r>
            <a:endParaRPr lang="es-DO" sz="3400" dirty="0">
              <a:solidFill>
                <a:schemeClr val="accent5">
                  <a:lumMod val="50000"/>
                </a:schemeClr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F38458F-37CB-9A76-F1DC-0BA4FFA870F0}"/>
              </a:ext>
            </a:extLst>
          </p:cNvPr>
          <p:cNvSpPr txBox="1"/>
          <p:nvPr/>
        </p:nvSpPr>
        <p:spPr>
          <a:xfrm>
            <a:off x="414068" y="353683"/>
            <a:ext cx="448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13091847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A05296-2ACE-0396-0DA8-652AA8BD8D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FFF12C7C-393A-F78E-E06B-3AFEF782158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EDE93E41-6BFE-1355-6036-91063F2A041B}"/>
              </a:ext>
            </a:extLst>
          </p:cNvPr>
          <p:cNvSpPr txBox="1"/>
          <p:nvPr/>
        </p:nvSpPr>
        <p:spPr>
          <a:xfrm>
            <a:off x="232913" y="2244059"/>
            <a:ext cx="434771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800">
                <a:solidFill>
                  <a:schemeClr val="bg1"/>
                </a:solidFill>
                <a:latin typeface="Bahnschrift SemiCondensed" panose="020B0502040204020203" pitchFamily="34" charset="0"/>
              </a:rPr>
              <a:t>¿Cómo se renueva</a:t>
            </a:r>
          </a:p>
          <a:p>
            <a:pPr algn="ctr"/>
            <a:r>
              <a:rPr lang="es-ES" sz="4800">
                <a:solidFill>
                  <a:schemeClr val="bg1"/>
                </a:solidFill>
                <a:latin typeface="Bahnschrift SemiCondensed" panose="020B0502040204020203" pitchFamily="34" charset="0"/>
              </a:rPr>
              <a:t> nuestra mente?</a:t>
            </a:r>
            <a:endParaRPr lang="es-DO" sz="48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E9EB2CB-72EC-142C-267A-12BDA8CB0C54}"/>
              </a:ext>
            </a:extLst>
          </p:cNvPr>
          <p:cNvSpPr txBox="1"/>
          <p:nvPr/>
        </p:nvSpPr>
        <p:spPr>
          <a:xfrm>
            <a:off x="5762445" y="2244059"/>
            <a:ext cx="584870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dirty="0">
                <a:solidFill>
                  <a:schemeClr val="accent1">
                    <a:lumMod val="50000"/>
                  </a:schemeClr>
                </a:solidFill>
              </a:rPr>
              <a:t>Mediante la iluminación del</a:t>
            </a:r>
          </a:p>
          <a:p>
            <a:pPr algn="ctr"/>
            <a:r>
              <a:rPr lang="es-ES" sz="4400" dirty="0">
                <a:solidFill>
                  <a:schemeClr val="accent1">
                    <a:lumMod val="50000"/>
                  </a:schemeClr>
                </a:solidFill>
              </a:rPr>
              <a:t> Espíritu Santo que nos renueva al orar, leer la Palabra y predicar el Evangelio de Cristo.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AB08E6F3-87BD-C34A-E008-F9AB30ED131D}"/>
              </a:ext>
            </a:extLst>
          </p:cNvPr>
          <p:cNvSpPr txBox="1"/>
          <p:nvPr/>
        </p:nvSpPr>
        <p:spPr>
          <a:xfrm>
            <a:off x="8272732" y="508958"/>
            <a:ext cx="3278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 dirty="0">
                <a:latin typeface="Baguet Script" panose="020F0502020204030204" pitchFamily="2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998100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6B7209-3D62-2B8A-8015-9C4A53824B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E8861A51-F6FD-77D4-7C7D-E423D15FDD3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D699FA97-E483-1912-A340-3A2C501F4D07}"/>
              </a:ext>
            </a:extLst>
          </p:cNvPr>
          <p:cNvSpPr txBox="1"/>
          <p:nvPr/>
        </p:nvSpPr>
        <p:spPr>
          <a:xfrm>
            <a:off x="2173856" y="940281"/>
            <a:ext cx="1001814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17 Y tomad el yelmo de la salvación, y la </a:t>
            </a:r>
            <a:r>
              <a:rPr lang="es-ES" sz="6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espada del Espíritu</a:t>
            </a:r>
            <a:r>
              <a:rPr lang="es-ES" sz="6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que es la </a:t>
            </a:r>
            <a:r>
              <a:rPr lang="es-ES" sz="6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palabra de Dios</a:t>
            </a:r>
            <a:r>
              <a:rPr lang="es-ES" sz="6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;</a:t>
            </a:r>
            <a:endParaRPr lang="es-DO" sz="66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26F137B-6821-4D03-4CD4-A6651F94E921}"/>
              </a:ext>
            </a:extLst>
          </p:cNvPr>
          <p:cNvSpPr txBox="1"/>
          <p:nvPr/>
        </p:nvSpPr>
        <p:spPr>
          <a:xfrm>
            <a:off x="2994803" y="208597"/>
            <a:ext cx="34318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3600"/>
              <a:t>Efesios 6: 17 </a:t>
            </a:r>
            <a:endParaRPr lang="es-DO" sz="3600" dirty="0"/>
          </a:p>
        </p:txBody>
      </p:sp>
    </p:spTree>
    <p:extLst>
      <p:ext uri="{BB962C8B-B14F-4D97-AF65-F5344CB8AC3E}">
        <p14:creationId xmlns:p14="http://schemas.microsoft.com/office/powerpoint/2010/main" val="25465700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877D26-15CF-25B4-2631-988D71F9B5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023A9CE5-E499-8265-D4C1-B107DD0F7CBC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772AE474-B38B-E257-F3B1-D81826314908}"/>
              </a:ext>
            </a:extLst>
          </p:cNvPr>
          <p:cNvSpPr txBox="1"/>
          <p:nvPr/>
        </p:nvSpPr>
        <p:spPr>
          <a:xfrm>
            <a:off x="2173856" y="940281"/>
            <a:ext cx="1001814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2 No se amolden al mundo actual, sino sean </a:t>
            </a:r>
            <a:r>
              <a:rPr lang="es-ES" sz="48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transformados</a:t>
            </a:r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mediante la </a:t>
            </a:r>
            <a:r>
              <a:rPr lang="es-ES" sz="48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renovación de su mente</a:t>
            </a:r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 Así podrán comprobar cómo es la </a:t>
            </a:r>
            <a:r>
              <a:rPr lang="es-ES" sz="48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voluntad </a:t>
            </a:r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de Dios: buena, agradable y perfecta.</a:t>
            </a:r>
            <a:endParaRPr lang="es-DO" sz="48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5F33065-F0CB-FE2C-1842-550E71E5CA5F}"/>
              </a:ext>
            </a:extLst>
          </p:cNvPr>
          <p:cNvSpPr txBox="1"/>
          <p:nvPr/>
        </p:nvSpPr>
        <p:spPr>
          <a:xfrm>
            <a:off x="2994803" y="208597"/>
            <a:ext cx="352676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 dirty="0"/>
              <a:t>Ro. 12: 2 NVI </a:t>
            </a:r>
          </a:p>
        </p:txBody>
      </p:sp>
    </p:spTree>
    <p:extLst>
      <p:ext uri="{BB962C8B-B14F-4D97-AF65-F5344CB8AC3E}">
        <p14:creationId xmlns:p14="http://schemas.microsoft.com/office/powerpoint/2010/main" val="12698372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0E72B9-03FB-1A73-D358-A2BACC1060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80B0025B-F208-E563-DB3D-FCA82CDFB934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9723B790-8EFC-4220-8821-D488D5901814}"/>
              </a:ext>
            </a:extLst>
          </p:cNvPr>
          <p:cNvSpPr txBox="1"/>
          <p:nvPr/>
        </p:nvSpPr>
        <p:spPr>
          <a:xfrm>
            <a:off x="2173856" y="940281"/>
            <a:ext cx="1001814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8 Por lo demás, hermanos, todo lo que es </a:t>
            </a:r>
            <a:r>
              <a:rPr lang="es-ES" sz="48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verdadero</a:t>
            </a:r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todo lo </a:t>
            </a:r>
            <a:r>
              <a:rPr lang="es-ES" sz="48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honesto</a:t>
            </a:r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todo lo</a:t>
            </a:r>
            <a:r>
              <a:rPr lang="es-ES" sz="48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 justo</a:t>
            </a:r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todo lo </a:t>
            </a:r>
            <a:r>
              <a:rPr lang="es-ES" sz="48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puro</a:t>
            </a:r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todo lo amable, todo lo que es de </a:t>
            </a:r>
            <a:r>
              <a:rPr lang="es-ES" sz="48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buen nombre</a:t>
            </a:r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; si hay virtud alguna, si algo digno de alabanza, en esto pensad.</a:t>
            </a:r>
            <a:endParaRPr lang="es-DO" sz="48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145ABCD-8E6D-6B76-03DB-73E67E21219A}"/>
              </a:ext>
            </a:extLst>
          </p:cNvPr>
          <p:cNvSpPr txBox="1"/>
          <p:nvPr/>
        </p:nvSpPr>
        <p:spPr>
          <a:xfrm>
            <a:off x="2994803" y="208597"/>
            <a:ext cx="352676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/>
              <a:t>Fil. 4: 8 </a:t>
            </a:r>
            <a:endParaRPr lang="es-DO" sz="4400" dirty="0"/>
          </a:p>
        </p:txBody>
      </p:sp>
    </p:spTree>
    <p:extLst>
      <p:ext uri="{BB962C8B-B14F-4D97-AF65-F5344CB8AC3E}">
        <p14:creationId xmlns:p14="http://schemas.microsoft.com/office/powerpoint/2010/main" val="10736162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473E3B-0BFB-AF41-2429-CA3B0AB1C1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3">
            <a:extLst>
              <a:ext uri="{FF2B5EF4-FFF2-40B4-BE49-F238E27FC236}">
                <a16:creationId xmlns:a16="http://schemas.microsoft.com/office/drawing/2014/main" id="{6CE9F917-68EF-49D9-BBAE-DDE43810E257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D0EEF53F-A19D-4025-40E4-C16C481E8721}"/>
              </a:ext>
            </a:extLst>
          </p:cNvPr>
          <p:cNvSpPr txBox="1"/>
          <p:nvPr/>
        </p:nvSpPr>
        <p:spPr>
          <a:xfrm>
            <a:off x="1431985" y="723015"/>
            <a:ext cx="7065033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200" dirty="0">
                <a:latin typeface="Bahnschrift SemiCondensed" panose="020B0502040204020203" pitchFamily="34" charset="0"/>
              </a:rPr>
              <a:t>Podemos cambiar nuestra manera de pensar, pero no nuestro corazón; solo Dios puede hacerlo. El Espíritu Santo tiene que “operar” nuestro corazón mediante “la espada del Espíritu” (Efe. 6:17), la Palabra “viva y eficaz” de Dios (Heb. 4:12). Solo a través del Espíritu Santo podemos conocernos realmente. Debemos ser transformados mediante la “renovación” de nuestra mente (Rom. 12:2). </a:t>
            </a:r>
            <a:r>
              <a:rPr lang="es-ES" sz="3200" dirty="0">
                <a:solidFill>
                  <a:schemeClr val="accent5">
                    <a:lumMod val="50000"/>
                  </a:schemeClr>
                </a:solidFill>
                <a:latin typeface="Bahnschrift SemiCondensed" panose="020B0502040204020203" pitchFamily="34" charset="0"/>
              </a:rPr>
              <a:t>Lección del martes.</a:t>
            </a:r>
            <a:endParaRPr lang="es-DO" sz="3200" dirty="0">
              <a:solidFill>
                <a:schemeClr val="accent5">
                  <a:lumMod val="50000"/>
                </a:schemeClr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9FBA2D3-89AB-18F1-1846-1B4F0770158D}"/>
              </a:ext>
            </a:extLst>
          </p:cNvPr>
          <p:cNvSpPr txBox="1"/>
          <p:nvPr/>
        </p:nvSpPr>
        <p:spPr>
          <a:xfrm>
            <a:off x="414068" y="353683"/>
            <a:ext cx="448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23029502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E08071-F5E3-00F9-113A-0A9CEF7EC0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B0D9AF4A-479E-7B84-6C73-8EAEA147DCFE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3C8915C3-F16B-64EF-DB82-E2FC5A0F5C17}"/>
              </a:ext>
            </a:extLst>
          </p:cNvPr>
          <p:cNvSpPr txBox="1"/>
          <p:nvPr/>
        </p:nvSpPr>
        <p:spPr>
          <a:xfrm>
            <a:off x="232913" y="2244059"/>
            <a:ext cx="434771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>
                <a:solidFill>
                  <a:schemeClr val="bg1"/>
                </a:solidFill>
                <a:latin typeface="Bahnschrift SemiCondensed" panose="020B0502040204020203" pitchFamily="34" charset="0"/>
              </a:rPr>
              <a:t>¿Cuál es el mayor </a:t>
            </a:r>
          </a:p>
          <a:p>
            <a:pPr algn="ctr"/>
            <a:r>
              <a:rPr lang="es-ES" sz="4400">
                <a:solidFill>
                  <a:schemeClr val="bg1"/>
                </a:solidFill>
                <a:latin typeface="Bahnschrift SemiCondensed" panose="020B0502040204020203" pitchFamily="34" charset="0"/>
              </a:rPr>
              <a:t>ejemplo de humildad?</a:t>
            </a:r>
            <a:endParaRPr lang="es-DO" sz="4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967E160-4B2B-F0D5-6C7A-D3109A394A3F}"/>
              </a:ext>
            </a:extLst>
          </p:cNvPr>
          <p:cNvSpPr txBox="1"/>
          <p:nvPr/>
        </p:nvSpPr>
        <p:spPr>
          <a:xfrm>
            <a:off x="5779697" y="1787357"/>
            <a:ext cx="584870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solidFill>
                  <a:schemeClr val="accent1">
                    <a:lumMod val="50000"/>
                  </a:schemeClr>
                </a:solidFill>
              </a:rPr>
              <a:t>Jesús, </a:t>
            </a:r>
          </a:p>
          <a:p>
            <a:pPr algn="ctr"/>
            <a:r>
              <a:rPr lang="es-ES" sz="6000" dirty="0">
                <a:solidFill>
                  <a:schemeClr val="accent1">
                    <a:lumMod val="50000"/>
                  </a:schemeClr>
                </a:solidFill>
              </a:rPr>
              <a:t>siendo Dios,</a:t>
            </a:r>
          </a:p>
          <a:p>
            <a:pPr algn="ctr"/>
            <a:r>
              <a:rPr lang="es-ES" sz="6000" dirty="0">
                <a:solidFill>
                  <a:schemeClr val="accent1">
                    <a:lumMod val="50000"/>
                  </a:schemeClr>
                </a:solidFill>
              </a:rPr>
              <a:t> se hizo siervo y</a:t>
            </a:r>
          </a:p>
          <a:p>
            <a:pPr algn="ctr"/>
            <a:r>
              <a:rPr lang="es-ES" sz="6000" dirty="0">
                <a:solidFill>
                  <a:schemeClr val="accent1">
                    <a:lumMod val="50000"/>
                  </a:schemeClr>
                </a:solidFill>
              </a:rPr>
              <a:t> murió en la cruz.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C5A327B-9EC5-3750-6D68-FBAD4301A2CC}"/>
              </a:ext>
            </a:extLst>
          </p:cNvPr>
          <p:cNvSpPr txBox="1"/>
          <p:nvPr/>
        </p:nvSpPr>
        <p:spPr>
          <a:xfrm>
            <a:off x="8272732" y="508958"/>
            <a:ext cx="3278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 dirty="0">
                <a:latin typeface="Baguet Script" panose="020F0502020204030204" pitchFamily="2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4968262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40528-F10B-568A-AD87-3F9157D029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51C90384-6AFE-4B67-6C15-A30DBECA9317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164B5025-2E66-A2D3-8C75-BD5FC317D1E0}"/>
              </a:ext>
            </a:extLst>
          </p:cNvPr>
          <p:cNvSpPr txBox="1"/>
          <p:nvPr/>
        </p:nvSpPr>
        <p:spPr>
          <a:xfrm>
            <a:off x="2173856" y="940281"/>
            <a:ext cx="1001814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5 Haya, pues, en vosotros este sentir que hubo también en Cristo Jesús, 6 el cual, </a:t>
            </a:r>
            <a:r>
              <a:rPr lang="es-ES" sz="40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siendo en forma de Dios</a:t>
            </a:r>
            <a:r>
              <a:rPr lang="es-ES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no estimó el ser igual a Dios como cosa a que aferrarse, 7 sino que se </a:t>
            </a:r>
            <a:r>
              <a:rPr lang="es-ES" sz="40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despojó a sí mismo</a:t>
            </a:r>
            <a:r>
              <a:rPr lang="es-ES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tomando </a:t>
            </a:r>
            <a:r>
              <a:rPr lang="es-ES" sz="40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forma de siervo</a:t>
            </a:r>
            <a:r>
              <a:rPr lang="es-ES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hecho semejante a los hombres; 8 y estando en la condición de hombre, </a:t>
            </a:r>
            <a:r>
              <a:rPr lang="es-ES" sz="40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se humilló a sí mismo</a:t>
            </a:r>
            <a:r>
              <a:rPr lang="es-ES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haciéndose </a:t>
            </a:r>
            <a:r>
              <a:rPr lang="es-ES" sz="40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obediente</a:t>
            </a:r>
            <a:r>
              <a:rPr lang="es-ES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hasta la muerte, y muerte de cruz.</a:t>
            </a:r>
            <a:endParaRPr lang="es-DO" sz="40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3C3F3CE-15C9-AC1E-8911-6B6A2F8CDDE5}"/>
              </a:ext>
            </a:extLst>
          </p:cNvPr>
          <p:cNvSpPr txBox="1"/>
          <p:nvPr/>
        </p:nvSpPr>
        <p:spPr>
          <a:xfrm>
            <a:off x="2994803" y="208597"/>
            <a:ext cx="34318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3600"/>
              <a:t>Fil. 2: 5-8 </a:t>
            </a:r>
            <a:endParaRPr lang="es-DO" sz="3600" dirty="0"/>
          </a:p>
        </p:txBody>
      </p:sp>
    </p:spTree>
    <p:extLst>
      <p:ext uri="{BB962C8B-B14F-4D97-AF65-F5344CB8AC3E}">
        <p14:creationId xmlns:p14="http://schemas.microsoft.com/office/powerpoint/2010/main" val="27026209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C21B2A-8C16-1AB3-D35C-DF51618230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3">
            <a:extLst>
              <a:ext uri="{FF2B5EF4-FFF2-40B4-BE49-F238E27FC236}">
                <a16:creationId xmlns:a16="http://schemas.microsoft.com/office/drawing/2014/main" id="{647727B4-B709-E5D5-1C17-7C9BD376E50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3FF2276F-6FC1-7A35-0852-8AFA94EC3E44}"/>
              </a:ext>
            </a:extLst>
          </p:cNvPr>
          <p:cNvSpPr txBox="1"/>
          <p:nvPr/>
        </p:nvSpPr>
        <p:spPr>
          <a:xfrm>
            <a:off x="1449237" y="723015"/>
            <a:ext cx="7065033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400" dirty="0">
                <a:latin typeface="Bahnschrift SemiCondensed" panose="020B0502040204020203" pitchFamily="34" charset="0"/>
              </a:rPr>
              <a:t>¿Cómo fue posible que el Hijo eterno de Dios se convirtiera, mediante la operación del Espíritu Santo (Luc. 1:35), en un ser divino-humano en el vientre de María? Es increíble que lo infinito y eterno se convirtiera de repente en un ser humano finito, sujeto a la muerte. Este es el meollo de lo que Pablo llama “el misterio de la piedad” (1 Tim. 3:16). </a:t>
            </a:r>
            <a:r>
              <a:rPr lang="es-ES" sz="3400" dirty="0">
                <a:solidFill>
                  <a:schemeClr val="accent5">
                    <a:lumMod val="50000"/>
                  </a:schemeClr>
                </a:solidFill>
                <a:latin typeface="Bahnschrift SemiCondensed" panose="020B0502040204020203" pitchFamily="34" charset="0"/>
              </a:rPr>
              <a:t>Lección del jueves.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4064D6D-61B4-7431-244C-3E7A42D75B66}"/>
              </a:ext>
            </a:extLst>
          </p:cNvPr>
          <p:cNvSpPr txBox="1"/>
          <p:nvPr/>
        </p:nvSpPr>
        <p:spPr>
          <a:xfrm>
            <a:off x="414068" y="353683"/>
            <a:ext cx="448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6371903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6">
            <a:extLst>
              <a:ext uri="{FF2B5EF4-FFF2-40B4-BE49-F238E27FC236}">
                <a16:creationId xmlns:a16="http://schemas.microsoft.com/office/drawing/2014/main" id="{D5AC7E38-D8C6-E506-6549-24F9C8A0076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C29B50E6-06C2-99F8-81D8-C1E398EB6273}"/>
              </a:ext>
            </a:extLst>
          </p:cNvPr>
          <p:cNvSpPr txBox="1"/>
          <p:nvPr/>
        </p:nvSpPr>
        <p:spPr>
          <a:xfrm>
            <a:off x="2165231" y="1889185"/>
            <a:ext cx="492568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dirty="0">
                <a:latin typeface="Bahnschrift SemiCondensed" panose="020B0502040204020203" pitchFamily="34" charset="0"/>
              </a:rPr>
              <a:t>¿Quieres reflejar la humildad de Cristo en tu vida para que haya unidad en la iglesia?</a:t>
            </a:r>
            <a:endParaRPr lang="es-DO" sz="4400" dirty="0">
              <a:latin typeface="Bahnschrift Semi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5187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2">
            <a:extLst>
              <a:ext uri="{FF2B5EF4-FFF2-40B4-BE49-F238E27FC236}">
                <a16:creationId xmlns:a16="http://schemas.microsoft.com/office/drawing/2014/main" id="{C97BCF10-3994-57FA-6DA0-D1A9A3CCF46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CAB7220D-74CD-2839-12B7-22BB959B8F94}"/>
              </a:ext>
            </a:extLst>
          </p:cNvPr>
          <p:cNvSpPr txBox="1"/>
          <p:nvPr/>
        </p:nvSpPr>
        <p:spPr>
          <a:xfrm>
            <a:off x="4063042" y="3027873"/>
            <a:ext cx="70909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8000">
                <a:latin typeface="Bahnschrift SemiCondensed" panose="020B0502040204020203" pitchFamily="34" charset="0"/>
              </a:rPr>
              <a:t>Unidos en Cristo</a:t>
            </a:r>
            <a:endParaRPr lang="es-DO" sz="8000" dirty="0">
              <a:latin typeface="Bahnschrift Semi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5837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09AB50EF-B3B7-3AF8-041D-E3B990C9458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648F431D-98E2-8B64-DE55-2276C895E6A7}"/>
              </a:ext>
            </a:extLst>
          </p:cNvPr>
          <p:cNvSpPr txBox="1"/>
          <p:nvPr/>
        </p:nvSpPr>
        <p:spPr>
          <a:xfrm>
            <a:off x="267419" y="2284418"/>
            <a:ext cx="434771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800">
                <a:solidFill>
                  <a:schemeClr val="bg1"/>
                </a:solidFill>
                <a:latin typeface="Bahnschrift SemiCondensed" panose="020B0502040204020203" pitchFamily="34" charset="0"/>
              </a:rPr>
              <a:t>¿Qué causa la </a:t>
            </a:r>
          </a:p>
          <a:p>
            <a:pPr algn="ctr"/>
            <a:r>
              <a:rPr lang="es-ES" sz="4800">
                <a:solidFill>
                  <a:schemeClr val="bg1"/>
                </a:solidFill>
                <a:latin typeface="Bahnschrift SemiCondensed" panose="020B0502040204020203" pitchFamily="34" charset="0"/>
              </a:rPr>
              <a:t>desunión en la iglesia?</a:t>
            </a:r>
            <a:endParaRPr lang="es-DO" sz="48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E08445C-4AAE-6714-70CA-B7BC0AFEC58F}"/>
              </a:ext>
            </a:extLst>
          </p:cNvPr>
          <p:cNvSpPr txBox="1"/>
          <p:nvPr/>
        </p:nvSpPr>
        <p:spPr>
          <a:xfrm>
            <a:off x="5831456" y="1932317"/>
            <a:ext cx="584870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7200" dirty="0">
                <a:solidFill>
                  <a:schemeClr val="accent1">
                    <a:lumMod val="50000"/>
                  </a:schemeClr>
                </a:solidFill>
              </a:rPr>
              <a:t>La rivalidad, </a:t>
            </a:r>
          </a:p>
          <a:p>
            <a:r>
              <a:rPr lang="es-ES" sz="7200" dirty="0">
                <a:solidFill>
                  <a:schemeClr val="accent1">
                    <a:lumMod val="50000"/>
                  </a:schemeClr>
                </a:solidFill>
              </a:rPr>
              <a:t>el orgullo y la vanagloria.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EE0A02A-F794-C222-B345-31AB924B8675}"/>
              </a:ext>
            </a:extLst>
          </p:cNvPr>
          <p:cNvSpPr txBox="1"/>
          <p:nvPr/>
        </p:nvSpPr>
        <p:spPr>
          <a:xfrm>
            <a:off x="8272732" y="508958"/>
            <a:ext cx="3278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 dirty="0">
                <a:latin typeface="Baguet Script" panose="020F0502020204030204" pitchFamily="2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082132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D95B2244-BE68-6E68-60A6-2CFF119A39B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DE899A8D-0EE2-760A-7726-76B47322B8F7}"/>
              </a:ext>
            </a:extLst>
          </p:cNvPr>
          <p:cNvSpPr txBox="1"/>
          <p:nvPr/>
        </p:nvSpPr>
        <p:spPr>
          <a:xfrm>
            <a:off x="2173856" y="1224951"/>
            <a:ext cx="956669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 Por tanto, si hay alguna consolación en Cristo, si algún consuelo de amor, si alguna comunión del Espíritu, si algún afecto entrañable, si alguna misericordia, 2 completad mi gozo, sintiendo lo mismo, teniendo el mismo amor, unánimes, sintiendo una misma cosa. 3 </a:t>
            </a:r>
            <a:r>
              <a:rPr lang="es-ES" sz="3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Nada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hagáis por </a:t>
            </a:r>
            <a:r>
              <a:rPr lang="es-ES" sz="3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contienda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o por vanagloria; antes bien con </a:t>
            </a:r>
            <a:r>
              <a:rPr lang="es-ES" sz="3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humildad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estimando cada uno a los demás como </a:t>
            </a:r>
            <a:r>
              <a:rPr lang="es-ES" sz="3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superiores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a él mismo;</a:t>
            </a:r>
            <a:endParaRPr lang="es-DO" sz="36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90EC82B-3E17-6CFB-B2D3-7901578CF7BE}"/>
              </a:ext>
            </a:extLst>
          </p:cNvPr>
          <p:cNvSpPr txBox="1"/>
          <p:nvPr/>
        </p:nvSpPr>
        <p:spPr>
          <a:xfrm>
            <a:off x="2986177" y="182844"/>
            <a:ext cx="43563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/>
              <a:t>Fil. 2: 1-3 </a:t>
            </a:r>
            <a:endParaRPr lang="es-DO" sz="4400" dirty="0"/>
          </a:p>
        </p:txBody>
      </p:sp>
    </p:spTree>
    <p:extLst>
      <p:ext uri="{BB962C8B-B14F-4D97-AF65-F5344CB8AC3E}">
        <p14:creationId xmlns:p14="http://schemas.microsoft.com/office/powerpoint/2010/main" val="633805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F82C68-0699-F486-62F7-5A400BFB0F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74302100-EE82-C48E-D6F2-D0A4C1A6B9CE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63B15870-F382-8284-06E0-39796175CDD7}"/>
              </a:ext>
            </a:extLst>
          </p:cNvPr>
          <p:cNvSpPr txBox="1"/>
          <p:nvPr/>
        </p:nvSpPr>
        <p:spPr>
          <a:xfrm>
            <a:off x="2173856" y="1224951"/>
            <a:ext cx="956669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16 Porque donde hay </a:t>
            </a:r>
            <a:r>
              <a:rPr lang="es-ES" sz="60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envidias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y </a:t>
            </a:r>
            <a:r>
              <a:rPr lang="es-ES" sz="60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rivalidades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también hay </a:t>
            </a:r>
            <a:r>
              <a:rPr lang="es-ES" sz="60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confusión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y toda clase de </a:t>
            </a:r>
            <a:r>
              <a:rPr lang="es-ES" sz="60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acciones malvadas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</a:t>
            </a:r>
            <a:endParaRPr lang="es-DO" sz="60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1330160-F755-03EC-DF21-F6FD72413F3A}"/>
              </a:ext>
            </a:extLst>
          </p:cNvPr>
          <p:cNvSpPr txBox="1"/>
          <p:nvPr/>
        </p:nvSpPr>
        <p:spPr>
          <a:xfrm>
            <a:off x="2415396" y="182844"/>
            <a:ext cx="492712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 dirty="0"/>
              <a:t>Santiago 3: 16 NVI </a:t>
            </a:r>
          </a:p>
        </p:txBody>
      </p:sp>
    </p:spTree>
    <p:extLst>
      <p:ext uri="{BB962C8B-B14F-4D97-AF65-F5344CB8AC3E}">
        <p14:creationId xmlns:p14="http://schemas.microsoft.com/office/powerpoint/2010/main" val="14918504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3">
            <a:extLst>
              <a:ext uri="{FF2B5EF4-FFF2-40B4-BE49-F238E27FC236}">
                <a16:creationId xmlns:a16="http://schemas.microsoft.com/office/drawing/2014/main" id="{D07F05CB-951F-5165-7746-9B82807DA3E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FEE57D96-E0A6-570F-3A09-E377EBEB0548}"/>
              </a:ext>
            </a:extLst>
          </p:cNvPr>
          <p:cNvSpPr txBox="1"/>
          <p:nvPr/>
        </p:nvSpPr>
        <p:spPr>
          <a:xfrm>
            <a:off x="1500996" y="737127"/>
            <a:ext cx="7065033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200" dirty="0">
                <a:latin typeface="Bahnschrift SemiCondensed" panose="020B0502040204020203" pitchFamily="34" charset="0"/>
              </a:rPr>
              <a:t>El origen de la desunión en el Universo tuvo su nacimiento en el orgullo y la sed de poder de un solo ángel en el Cielo. Este sentimiento se extendió rápidamente, incluso en un entorno perfecto (Isa. 14:12-14). Y se afianzó luego en el Edén, a raíz de un descontento similar respecto de las reglas que Dios había establecido y el deseo de ascender a una esfera superior a la que el Creador había designado (</a:t>
            </a:r>
            <a:r>
              <a:rPr lang="es-ES" sz="3200" dirty="0" err="1">
                <a:solidFill>
                  <a:schemeClr val="accent5">
                    <a:lumMod val="50000"/>
                  </a:schemeClr>
                </a:solidFill>
                <a:latin typeface="Bahnschrift SemiCondensed" panose="020B0502040204020203" pitchFamily="34" charset="0"/>
              </a:rPr>
              <a:t>Gén</a:t>
            </a:r>
            <a:r>
              <a:rPr lang="es-ES" sz="3200" dirty="0">
                <a:solidFill>
                  <a:schemeClr val="accent5">
                    <a:lumMod val="50000"/>
                  </a:schemeClr>
                </a:solidFill>
                <a:latin typeface="Bahnschrift SemiCondensed" panose="020B0502040204020203" pitchFamily="34" charset="0"/>
              </a:rPr>
              <a:t>. 3:1-6). Introducción del sábado.</a:t>
            </a:r>
            <a:endParaRPr lang="es-DO" sz="3200" dirty="0">
              <a:solidFill>
                <a:schemeClr val="accent5">
                  <a:lumMod val="50000"/>
                </a:schemeClr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E1A30BC-8F4B-1A62-480C-6750069F15E6}"/>
              </a:ext>
            </a:extLst>
          </p:cNvPr>
          <p:cNvSpPr txBox="1"/>
          <p:nvPr/>
        </p:nvSpPr>
        <p:spPr>
          <a:xfrm>
            <a:off x="414068" y="353683"/>
            <a:ext cx="448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822019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E60634-ECE0-5912-76D1-85D40488CA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DD905540-45DB-B6BB-5A02-47E6AF5EA81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88A15A85-2669-F5FC-7421-41A1AD413507}"/>
              </a:ext>
            </a:extLst>
          </p:cNvPr>
          <p:cNvSpPr txBox="1"/>
          <p:nvPr/>
        </p:nvSpPr>
        <p:spPr>
          <a:xfrm>
            <a:off x="241540" y="2172274"/>
            <a:ext cx="434771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800">
                <a:solidFill>
                  <a:schemeClr val="bg1"/>
                </a:solidFill>
                <a:latin typeface="Bahnschrift SemiCondensed" panose="020B0502040204020203" pitchFamily="34" charset="0"/>
              </a:rPr>
              <a:t>¿Cuál es la base </a:t>
            </a:r>
          </a:p>
          <a:p>
            <a:pPr algn="ctr"/>
            <a:r>
              <a:rPr lang="es-ES" sz="4800">
                <a:solidFill>
                  <a:schemeClr val="bg1"/>
                </a:solidFill>
                <a:latin typeface="Bahnschrift SemiCondensed" panose="020B0502040204020203" pitchFamily="34" charset="0"/>
              </a:rPr>
              <a:t>práctica de la unidad?</a:t>
            </a:r>
            <a:endParaRPr lang="es-DO" sz="48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85CFC39-FD28-DA61-7D4B-BA9E910014D4}"/>
              </a:ext>
            </a:extLst>
          </p:cNvPr>
          <p:cNvSpPr txBox="1"/>
          <p:nvPr/>
        </p:nvSpPr>
        <p:spPr>
          <a:xfrm>
            <a:off x="5805577" y="1868008"/>
            <a:ext cx="584870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800" dirty="0">
                <a:solidFill>
                  <a:schemeClr val="accent1">
                    <a:lumMod val="50000"/>
                  </a:schemeClr>
                </a:solidFill>
              </a:rPr>
              <a:t>Considerar a </a:t>
            </a:r>
          </a:p>
          <a:p>
            <a:pPr algn="ctr"/>
            <a:r>
              <a:rPr lang="es-ES" sz="4800" dirty="0">
                <a:solidFill>
                  <a:schemeClr val="accent1">
                    <a:lumMod val="50000"/>
                  </a:schemeClr>
                </a:solidFill>
              </a:rPr>
              <a:t>los demás como superiores a uno mismo, con base en el amor de Cristo.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5C9CE0C-73B2-8A6A-3C34-39CF17C52086}"/>
              </a:ext>
            </a:extLst>
          </p:cNvPr>
          <p:cNvSpPr txBox="1"/>
          <p:nvPr/>
        </p:nvSpPr>
        <p:spPr>
          <a:xfrm>
            <a:off x="8272732" y="508958"/>
            <a:ext cx="3278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 dirty="0">
                <a:latin typeface="Baguet Script" panose="020F0502020204030204" pitchFamily="2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4150041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86D545-9D33-DB74-0FC3-1359B87DCB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B199433D-143A-4F72-B4F0-9CCA82812909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6BC3D220-A863-712D-EEA1-DF10613072B4}"/>
              </a:ext>
            </a:extLst>
          </p:cNvPr>
          <p:cNvSpPr txBox="1"/>
          <p:nvPr/>
        </p:nvSpPr>
        <p:spPr>
          <a:xfrm>
            <a:off x="2173856" y="940281"/>
            <a:ext cx="10018144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No hagan nada por egoísmo o vanidad; más bien, con humildad </a:t>
            </a:r>
            <a:r>
              <a:rPr lang="es-ES" sz="5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consideren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a los demás como </a:t>
            </a:r>
            <a:r>
              <a:rPr lang="es-ES" sz="5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superiores a ustedes mismos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 4 Cada uno debe velar no solo por sus propios intereses, sino también por los </a:t>
            </a:r>
            <a:r>
              <a:rPr lang="es-ES" sz="5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intereses de los demás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</a:t>
            </a:r>
            <a:endParaRPr lang="es-DO" sz="5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8C82D8A-4C58-252A-EAD0-C3FDE91300FA}"/>
              </a:ext>
            </a:extLst>
          </p:cNvPr>
          <p:cNvSpPr txBox="1"/>
          <p:nvPr/>
        </p:nvSpPr>
        <p:spPr>
          <a:xfrm>
            <a:off x="2986177" y="182844"/>
            <a:ext cx="34318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/>
              <a:t>Fil. 2: 3-4 NVI </a:t>
            </a:r>
            <a:endParaRPr lang="es-DO" sz="4400" dirty="0"/>
          </a:p>
        </p:txBody>
      </p:sp>
    </p:spTree>
    <p:extLst>
      <p:ext uri="{BB962C8B-B14F-4D97-AF65-F5344CB8AC3E}">
        <p14:creationId xmlns:p14="http://schemas.microsoft.com/office/powerpoint/2010/main" val="21190864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68402F-B7EC-D111-D66D-9740A81FFA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08CA52FC-AC1E-D8A6-1200-8EFF3D13FB9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4157818A-E073-3DBE-5D4E-168671964A8F}"/>
              </a:ext>
            </a:extLst>
          </p:cNvPr>
          <p:cNvSpPr txBox="1"/>
          <p:nvPr/>
        </p:nvSpPr>
        <p:spPr>
          <a:xfrm>
            <a:off x="2173856" y="940281"/>
            <a:ext cx="1001814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7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10 </a:t>
            </a:r>
            <a:r>
              <a:rPr lang="es-ES" sz="72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Ámense</a:t>
            </a:r>
            <a:r>
              <a:rPr lang="es-ES" sz="7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los unos a los otros con amor fraternal, </a:t>
            </a:r>
            <a:r>
              <a:rPr lang="es-ES" sz="72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respetándose</a:t>
            </a:r>
            <a:r>
              <a:rPr lang="es-ES" sz="7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y </a:t>
            </a:r>
            <a:r>
              <a:rPr lang="es-ES" sz="72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honrándose mutuamente</a:t>
            </a:r>
            <a:r>
              <a:rPr lang="es-ES" sz="7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</a:t>
            </a:r>
            <a:endParaRPr lang="es-DO" sz="72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55774EE-F125-300B-D901-6FE79576AF66}"/>
              </a:ext>
            </a:extLst>
          </p:cNvPr>
          <p:cNvSpPr txBox="1"/>
          <p:nvPr/>
        </p:nvSpPr>
        <p:spPr>
          <a:xfrm>
            <a:off x="2425460" y="254631"/>
            <a:ext cx="4501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3200"/>
              <a:t>Ro. 12: 10 NVI </a:t>
            </a:r>
            <a:endParaRPr lang="es-DO" sz="3200" dirty="0"/>
          </a:p>
        </p:txBody>
      </p:sp>
    </p:spTree>
    <p:extLst>
      <p:ext uri="{BB962C8B-B14F-4D97-AF65-F5344CB8AC3E}">
        <p14:creationId xmlns:p14="http://schemas.microsoft.com/office/powerpoint/2010/main" val="91662265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879</Words>
  <Application>Microsoft Office PowerPoint</Application>
  <PresentationFormat>Widescreen</PresentationFormat>
  <Paragraphs>54</Paragraphs>
  <Slides>19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5" baseType="lpstr">
      <vt:lpstr>Aptos</vt:lpstr>
      <vt:lpstr>Aptos Display</vt:lpstr>
      <vt:lpstr>Arial</vt:lpstr>
      <vt:lpstr>Baguet Script</vt:lpstr>
      <vt:lpstr>Bahnschrift SemiCondensed</vt:lpstr>
      <vt:lpstr>Tema de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jose ferreira Neto</cp:lastModifiedBy>
  <cp:revision>5</cp:revision>
  <dcterms:created xsi:type="dcterms:W3CDTF">2025-12-27T03:06:52Z</dcterms:created>
  <dcterms:modified xsi:type="dcterms:W3CDTF">2026-01-17T20:47:27Z</dcterms:modified>
</cp:coreProperties>
</file>