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es-ES" sz="2000" b="1" dirty="0">
              <a:solidFill>
                <a:schemeClr val="tx1"/>
              </a:solidFill>
            </a:rPr>
            <a:t>El enemigo de la Biblia</a:t>
          </a:r>
          <a:endParaRPr lang="es-ES" sz="200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es-ES" sz="2000" b="1" dirty="0">
              <a:solidFill>
                <a:schemeClr val="tx1"/>
              </a:solidFill>
            </a:rPr>
            <a:t>Formas correctas e incorrectas de leer la Biblia</a:t>
          </a:r>
          <a:endParaRPr lang="es-ES" sz="200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es-ES" sz="2000" b="1" dirty="0">
              <a:solidFill>
                <a:schemeClr val="tx1"/>
              </a:solidFill>
            </a:rPr>
            <a:t>¿Qué es la Biblia?</a:t>
          </a:r>
          <a:endParaRPr lang="es-ES" sz="200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es-ES" sz="2000" b="1" dirty="0">
              <a:solidFill>
                <a:schemeClr val="tx1"/>
              </a:solidFill>
            </a:rPr>
            <a:t>Efectos positivos de leer la Biblia</a:t>
          </a:r>
          <a:endParaRPr lang="es-ES" sz="200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es-ES" sz="2000" b="1" dirty="0">
              <a:solidFill>
                <a:schemeClr val="tx1"/>
              </a:solidFill>
            </a:rPr>
            <a:t>Amigos de la Biblia</a:t>
          </a:r>
          <a:endParaRPr lang="es-ES" sz="200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es-ES" sz="2400" b="1" dirty="0">
              <a:effectLst>
                <a:outerShdw blurRad="38100" dist="38100" dir="2700000" algn="tl">
                  <a:srgbClr val="000000"/>
                </a:outerShdw>
              </a:effectLst>
            </a:rPr>
            <a:t>Formas incorrectas</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Buscar que concuerde con nuestro punto de vista</a:t>
          </a:r>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Elegir textos al azar, sin propósito</a:t>
          </a:r>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es-ES" sz="2400" b="1" dirty="0">
              <a:effectLst>
                <a:outerShdw blurRad="38100" dist="38100" dir="2700000" algn="tl">
                  <a:srgbClr val="000000"/>
                </a:outerShdw>
              </a:effectLst>
            </a:rPr>
            <a:t>Formas correctas</a:t>
          </a: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Buscar aprender la voluntad de Dios</a:t>
          </a:r>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Realizar un estudio sistemático</a:t>
          </a:r>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es-ES" sz="2000" b="1" dirty="0"/>
            <a:t>Escoger las partes que nos gustan, y rechazar las que nos disgustan</a:t>
          </a:r>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es-ES" sz="2000" b="1" dirty="0"/>
            <a:t>No rechazar ningún texto, sino analizarlos todos</a:t>
          </a:r>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Nos hace vernos como realmente somos</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a:t>
          </a:r>
          <a:r>
            <a:rPr lang="es-ES" sz="1800" b="1" dirty="0" err="1">
              <a:effectLst>
                <a:outerShdw blurRad="38100" dist="38100" dir="2700000" algn="tl">
                  <a:srgbClr val="000000"/>
                </a:outerShdw>
              </a:effectLst>
            </a:rPr>
            <a:t>Heb</a:t>
          </a:r>
          <a:r>
            <a:rPr lang="es-ES" sz="1800" b="1" dirty="0">
              <a:effectLst>
                <a:outerShdw blurRad="38100" dist="38100" dir="2700000" algn="tl">
                  <a:srgbClr val="000000"/>
                </a:outerShdw>
              </a:effectLst>
            </a:rPr>
            <a:t>. 4:12)</a:t>
          </a:r>
          <a:endParaRPr lang="es-ES" sz="180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Nos aparta del pecado</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(Sal. 119:11)</a:t>
          </a:r>
          <a:endParaRPr lang="es-ES" sz="180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Es alimento para nuestra alma (</a:t>
          </a:r>
          <a:r>
            <a:rPr lang="es-ES" sz="1800" b="1" dirty="0" err="1">
              <a:effectLst>
                <a:outerShdw blurRad="38100" dist="38100" dir="2700000" algn="tl">
                  <a:srgbClr val="000000"/>
                </a:outerShdw>
              </a:effectLst>
            </a:rPr>
            <a:t>Jer</a:t>
          </a:r>
          <a:r>
            <a:rPr lang="es-ES" sz="1800" b="1" dirty="0">
              <a:effectLst>
                <a:outerShdw blurRad="38100" dist="38100" dir="2700000" algn="tl">
                  <a:srgbClr val="000000"/>
                </a:outerShdw>
              </a:effectLst>
            </a:rPr>
            <a:t>. 15:16)</a:t>
          </a:r>
          <a:endParaRPr lang="es-ES" sz="180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a:effectLst>
                <a:outerShdw blurRad="38100" dist="38100" dir="2700000" algn="tl">
                  <a:srgbClr val="000000"/>
                </a:outerShdw>
              </a:effectLst>
            </a:rPr>
            <a:t>Nos hace crecer espiritualmente (1P. 2:2)</a:t>
          </a:r>
          <a:endParaRPr lang="es-ES" sz="180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es-ES" sz="1800" b="1" dirty="0">
              <a:effectLst>
                <a:outerShdw blurRad="38100" dist="38100" dir="2700000" algn="tl">
                  <a:srgbClr val="000000"/>
                </a:outerShdw>
              </a:effectLst>
            </a:rPr>
            <a:t>Nos da vida</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a:t>
          </a:r>
          <a:r>
            <a:rPr lang="es-ES" sz="1800" b="1" dirty="0" err="1">
              <a:effectLst>
                <a:outerShdw blurRad="38100" dist="38100" dir="2700000" algn="tl">
                  <a:srgbClr val="000000"/>
                </a:outerShdw>
              </a:effectLst>
            </a:rPr>
            <a:t>Jn</a:t>
          </a:r>
          <a:r>
            <a:rPr lang="es-ES" sz="1800" b="1" dirty="0">
              <a:effectLst>
                <a:outerShdw blurRad="38100" dist="38100" dir="2700000" algn="tl">
                  <a:srgbClr val="000000"/>
                </a:outerShdw>
              </a:effectLst>
            </a:rPr>
            <a:t>. 6:63)</a:t>
          </a:r>
          <a:endParaRPr lang="es-ES" sz="180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es-ES" sz="2000" b="1" dirty="0"/>
            <a:t>Cuando recibimos la Biblia de esta manera…</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es-ES" sz="2000" b="1" dirty="0">
              <a:solidFill>
                <a:schemeClr val="tx1"/>
              </a:solidFill>
            </a:rPr>
            <a:t>Nos muestra el estado de nuestra relación con Dios</a:t>
          </a: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dice cómo fortalecer esa relación</a:t>
          </a: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es-ES" sz="2000" b="1" dirty="0">
              <a:solidFill>
                <a:schemeClr val="tx1"/>
              </a:solidFill>
            </a:rPr>
            <a:t>Experimentamos una transformación gradual</a:t>
          </a: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acercamos a Jesús</a:t>
          </a: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hace sabios para la salvación</a:t>
          </a: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es-ES" sz="2000" b="1" dirty="0">
              <a:solidFill>
                <a:schemeClr val="tx1"/>
              </a:solidFill>
            </a:rPr>
            <a:t>Vamos creciendo en el conocimiento de la verdad</a:t>
          </a: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es-ES" sz="2000" b="1" dirty="0">
              <a:solidFill>
                <a:schemeClr val="tx1"/>
              </a:solidFill>
            </a:rPr>
            <a:t>Nuestra fe crece y se fortalece</a:t>
          </a: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es-ES" sz="2000" b="1" dirty="0">
              <a:effectLst>
                <a:outerShdw blurRad="38100" dist="38100" dir="2700000" algn="tl">
                  <a:srgbClr val="000000"/>
                </a:outerShdw>
              </a:effectLst>
            </a:rPr>
            <a:t>Tenemos esperanza</a:t>
          </a: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es-ES" sz="2000" b="1" dirty="0">
              <a:effectLst>
                <a:outerShdw blurRad="38100" dist="38100" dir="2700000" algn="tl">
                  <a:srgbClr val="000000"/>
                </a:outerShdw>
              </a:effectLst>
            </a:rPr>
            <a:t>Somos conscientes de que nos espera una vida mejor, eterna, maravillosa</a:t>
          </a: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El enemigo de la Biblia</a:t>
          </a:r>
          <a:endParaRPr lang="es-ES" sz="2000" kern="120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Formas correctas e incorrectas de leer la Biblia</a:t>
          </a:r>
          <a:endParaRPr lang="es-ES" sz="2000" kern="120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¿Qué es la Biblia?</a:t>
          </a:r>
          <a:endParaRPr lang="es-ES" sz="2000" kern="120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Efectos positivos de leer la Biblia</a:t>
          </a:r>
          <a:endParaRPr lang="es-ES" sz="2000" kern="120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Amigos de la Biblia</a:t>
          </a:r>
          <a:endParaRPr lang="es-ES" sz="2000" kern="120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1329" y="37569"/>
          <a:ext cx="3005632" cy="678453"/>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Formas incorrectas</a:t>
          </a:r>
        </a:p>
      </dsp:txBody>
      <dsp:txXfrm>
        <a:off x="21200" y="57440"/>
        <a:ext cx="2965890" cy="638711"/>
      </dsp:txXfrm>
    </dsp:sp>
    <dsp:sp modelId="{6F51F73F-CB68-4CA2-B2B1-1D364B2D7406}">
      <dsp:nvSpPr>
        <dsp:cNvPr id="0" name=""/>
        <dsp:cNvSpPr/>
      </dsp:nvSpPr>
      <dsp:spPr>
        <a:xfrm>
          <a:off x="301893"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02456" y="885636"/>
          <a:ext cx="2859471" cy="8136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Buscar que concuerde con nuestro punto de vista</a:t>
          </a:r>
        </a:p>
      </dsp:txBody>
      <dsp:txXfrm>
        <a:off x="626287" y="909467"/>
        <a:ext cx="2811809" cy="765987"/>
      </dsp:txXfrm>
    </dsp:sp>
    <dsp:sp modelId="{0AE54E3A-5EBF-4A3D-A81A-14563D98CF21}">
      <dsp:nvSpPr>
        <dsp:cNvPr id="0" name=""/>
        <dsp:cNvSpPr/>
      </dsp:nvSpPr>
      <dsp:spPr>
        <a:xfrm>
          <a:off x="301893"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02456" y="1868899"/>
          <a:ext cx="2859471" cy="678453"/>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Elegir textos al azar, sin propósito</a:t>
          </a:r>
        </a:p>
      </dsp:txBody>
      <dsp:txXfrm>
        <a:off x="622327" y="1888770"/>
        <a:ext cx="2819729" cy="638711"/>
      </dsp:txXfrm>
    </dsp:sp>
    <dsp:sp modelId="{578A16A8-0853-43B4-AE5B-D4C943848F95}">
      <dsp:nvSpPr>
        <dsp:cNvPr id="0" name=""/>
        <dsp:cNvSpPr/>
      </dsp:nvSpPr>
      <dsp:spPr>
        <a:xfrm>
          <a:off x="301893"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02456" y="2716966"/>
          <a:ext cx="2859471" cy="867701"/>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Escoger las partes que nos gustan, y rechazar las que nos disgustan</a:t>
          </a:r>
        </a:p>
      </dsp:txBody>
      <dsp:txXfrm>
        <a:off x="627870" y="2742380"/>
        <a:ext cx="2808643" cy="816873"/>
      </dsp:txXfrm>
    </dsp:sp>
    <dsp:sp modelId="{93D14829-74D2-461E-8767-4D1E4D0599EF}">
      <dsp:nvSpPr>
        <dsp:cNvPr id="0" name=""/>
        <dsp:cNvSpPr/>
      </dsp:nvSpPr>
      <dsp:spPr>
        <a:xfrm>
          <a:off x="3346189" y="37569"/>
          <a:ext cx="3005632" cy="678453"/>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Formas correctas</a:t>
          </a:r>
        </a:p>
      </dsp:txBody>
      <dsp:txXfrm>
        <a:off x="3366060" y="57440"/>
        <a:ext cx="2965890" cy="638711"/>
      </dsp:txXfrm>
    </dsp:sp>
    <dsp:sp modelId="{EE477606-2F95-4BBB-9AC0-1BDA525C3BFA}">
      <dsp:nvSpPr>
        <dsp:cNvPr id="0" name=""/>
        <dsp:cNvSpPr/>
      </dsp:nvSpPr>
      <dsp:spPr>
        <a:xfrm>
          <a:off x="3646752"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47315" y="885636"/>
          <a:ext cx="2652179" cy="8136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Buscar aprender la voluntad de Dios</a:t>
          </a:r>
        </a:p>
      </dsp:txBody>
      <dsp:txXfrm>
        <a:off x="3971146" y="909467"/>
        <a:ext cx="2604517" cy="765987"/>
      </dsp:txXfrm>
    </dsp:sp>
    <dsp:sp modelId="{0D3FCF36-19B2-4F24-B313-7514E31DA139}">
      <dsp:nvSpPr>
        <dsp:cNvPr id="0" name=""/>
        <dsp:cNvSpPr/>
      </dsp:nvSpPr>
      <dsp:spPr>
        <a:xfrm>
          <a:off x="3646752"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47315" y="1868899"/>
          <a:ext cx="2652179" cy="678453"/>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Realizar un estudio sistemático</a:t>
          </a:r>
        </a:p>
      </dsp:txBody>
      <dsp:txXfrm>
        <a:off x="3967186" y="1888770"/>
        <a:ext cx="2612437" cy="638711"/>
      </dsp:txXfrm>
    </dsp:sp>
    <dsp:sp modelId="{847F9CCA-4121-41D9-8E9D-63ABFA6DAA30}">
      <dsp:nvSpPr>
        <dsp:cNvPr id="0" name=""/>
        <dsp:cNvSpPr/>
      </dsp:nvSpPr>
      <dsp:spPr>
        <a:xfrm>
          <a:off x="3646752"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47315" y="2716966"/>
          <a:ext cx="2652179" cy="867701"/>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No rechazar ningún texto, sino analizarlos todos</a:t>
          </a:r>
        </a:p>
      </dsp:txBody>
      <dsp:txXfrm>
        <a:off x="3972729" y="2742380"/>
        <a:ext cx="2601351" cy="816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Nos hace vernos como realmente somos</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a:t>
          </a:r>
          <a:r>
            <a:rPr lang="es-ES" sz="1800" b="1" kern="1200" dirty="0" err="1">
              <a:effectLst>
                <a:outerShdw blurRad="38100" dist="38100" dir="2700000" algn="tl">
                  <a:srgbClr val="000000"/>
                </a:outerShdw>
              </a:effectLst>
            </a:rPr>
            <a:t>Heb</a:t>
          </a:r>
          <a:r>
            <a:rPr lang="es-ES" sz="1800" b="1" kern="1200" dirty="0">
              <a:effectLst>
                <a:outerShdw blurRad="38100" dist="38100" dir="2700000" algn="tl">
                  <a:srgbClr val="000000"/>
                </a:outerShdw>
              </a:effectLst>
            </a:rPr>
            <a:t>. 4:12)</a:t>
          </a:r>
          <a:endParaRPr lang="es-ES" sz="1800" kern="120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Nos aparta del pecado</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(Sal. 119:11)</a:t>
          </a:r>
          <a:endParaRPr lang="es-ES" sz="1800" kern="120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Es alimento para nuestra alma (</a:t>
          </a:r>
          <a:r>
            <a:rPr lang="es-ES" sz="1800" b="1" kern="1200" dirty="0" err="1">
              <a:effectLst>
                <a:outerShdw blurRad="38100" dist="38100" dir="2700000" algn="tl">
                  <a:srgbClr val="000000"/>
                </a:outerShdw>
              </a:effectLst>
            </a:rPr>
            <a:t>Jer</a:t>
          </a:r>
          <a:r>
            <a:rPr lang="es-ES" sz="1800" b="1" kern="1200" dirty="0">
              <a:effectLst>
                <a:outerShdw blurRad="38100" dist="38100" dir="2700000" algn="tl">
                  <a:srgbClr val="000000"/>
                </a:outerShdw>
              </a:effectLst>
            </a:rPr>
            <a:t>. 15:16)</a:t>
          </a:r>
          <a:endParaRPr lang="es-ES" sz="1800" kern="120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outerShdw>
              </a:effectLst>
            </a:rPr>
            <a:t>Nos hace crecer espiritualmente (1P. 2:2)</a:t>
          </a:r>
          <a:endParaRPr lang="es-ES" sz="1800" kern="120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Nos da vida</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a:t>
          </a:r>
          <a:r>
            <a:rPr lang="es-ES" sz="1800" b="1" kern="1200" dirty="0" err="1">
              <a:effectLst>
                <a:outerShdw blurRad="38100" dist="38100" dir="2700000" algn="tl">
                  <a:srgbClr val="000000"/>
                </a:outerShdw>
              </a:effectLst>
            </a:rPr>
            <a:t>Jn</a:t>
          </a:r>
          <a:r>
            <a:rPr lang="es-ES" sz="1800" b="1" kern="1200" dirty="0">
              <a:effectLst>
                <a:outerShdw blurRad="38100" dist="38100" dir="2700000" algn="tl">
                  <a:srgbClr val="000000"/>
                </a:outerShdw>
              </a:effectLst>
            </a:rPr>
            <a:t>. 6:63)</a:t>
          </a:r>
          <a:endParaRPr lang="es-ES" sz="1800" kern="120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Cuando recibimos la Biblia de esta manera…</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Nos muestra el estado de nuestra relación con Dios</a:t>
          </a: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dice cómo fortalecer esa relación</a:t>
          </a: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Experimentamos una transformación gradual</a:t>
          </a: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acercamos a Jesús</a:t>
          </a: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prstClr val="black"/>
              </a:solidFill>
              <a:latin typeface="Aptos" panose="02110004020202020204"/>
              <a:ea typeface="+mn-ea"/>
              <a:cs typeface="+mn-cs"/>
            </a:rPr>
            <a:t>Nos hace sabios para la salvación</a:t>
          </a: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Vamos creciendo en el conocimiento de la verdad</a:t>
          </a: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solidFill>
                <a:schemeClr val="tx1"/>
              </a:solidFill>
            </a:rPr>
            <a:t>Nuestra fe crece y se fortalece</a:t>
          </a: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Tenemos esperanza</a:t>
          </a: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es-ES" sz="2000" b="1" kern="1200" dirty="0">
              <a:effectLst>
                <a:outerShdw blurRad="38100" dist="38100" dir="2700000" algn="tl">
                  <a:srgbClr val="000000"/>
                </a:outerShdw>
              </a:effectLst>
            </a:rPr>
            <a:t>Somos conscientes de que nos espera una vida mejor, eterna, maravillosa</a:t>
          </a: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17/04/2026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17/04/2026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17/04/2026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17/04/2026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17/04/2026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54245" y="4485617"/>
            <a:ext cx="5372100" cy="1938992"/>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es-ES" sz="6000" b="1" dirty="0">
                <a:ln w="9525">
                  <a:noFill/>
                  <a:prstDash val="solid"/>
                </a:ln>
                <a:solidFill>
                  <a:schemeClr val="accent3">
                    <a:lumMod val="75000"/>
                  </a:schemeClr>
                </a:solidFill>
                <a:effectLst>
                  <a:outerShdw blurRad="12700" dist="38100" dir="2700000" algn="tl" rotWithShape="0">
                    <a:srgbClr val="6E471D"/>
                  </a:outerShdw>
                </a:effectLst>
              </a:rPr>
              <a:t>EL PAPEL</a:t>
            </a:r>
            <a:br>
              <a:rPr lang="es-ES" sz="6000" b="1" dirty="0">
                <a:ln w="9525">
                  <a:noFill/>
                  <a:prstDash val="solid"/>
                </a:ln>
                <a:solidFill>
                  <a:schemeClr val="accent3">
                    <a:lumMod val="75000"/>
                  </a:schemeClr>
                </a:solidFill>
                <a:effectLst>
                  <a:outerShdw blurRad="12700" dist="38100" dir="2700000" algn="tl" rotWithShape="0">
                    <a:srgbClr val="6E471D"/>
                  </a:outerShdw>
                </a:effectLst>
              </a:rPr>
            </a:br>
            <a:r>
              <a:rPr lang="es-ES" sz="6000" b="1" dirty="0">
                <a:ln w="9525">
                  <a:noFill/>
                  <a:prstDash val="solid"/>
                </a:ln>
                <a:solidFill>
                  <a:schemeClr val="accent3">
                    <a:lumMod val="75000"/>
                  </a:schemeClr>
                </a:solidFill>
                <a:effectLst>
                  <a:outerShdw blurRad="12700" dist="38100" dir="2700000" algn="tl" rotWithShape="0">
                    <a:srgbClr val="6E471D"/>
                  </a:outerShdw>
                </a:effectLst>
              </a:rPr>
              <a:t>DE LA BIBLIA</a:t>
            </a: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501407" cy="338554"/>
          </a:xfrm>
          <a:prstGeom prst="rect">
            <a:avLst/>
          </a:prstGeom>
          <a:noFill/>
        </p:spPr>
        <p:txBody>
          <a:bodyPr wrap="none" rtlCol="0">
            <a:spAutoFit/>
          </a:bodyPr>
          <a:lstStyle/>
          <a:p>
            <a:r>
              <a:rPr lang="es-ES" sz="1600" b="1" dirty="0">
                <a:solidFill>
                  <a:srgbClr val="7B2807"/>
                </a:solidFill>
              </a:rPr>
              <a:t>Lección 4 para el 25 de abril de 2026</a:t>
            </a: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“Porque la palabra de Dios es viva y eficaz, más cortante que cualquier espada de dos filos. Penetra hasta partir el alma y el espíritu, las coyunturas y los tuétanos, y discierne los pensamientos y las intenciones del corazón” </a:t>
            </a:r>
            <a:r>
              <a:rPr kumimoji="0" lang="es-ES"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(Hebreos 4:12)</a:t>
            </a:r>
            <a:endParaRPr kumimoji="0" lang="es-ES" sz="20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2081103015"/>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es-ES" sz="2000" b="1" dirty="0"/>
              <a:t>La Biblia es el libro más vendido en el mundo, quintuplicando las ventas del número dos en la lista. Pero esto no fue siempre así.</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2246769"/>
          </a:xfrm>
          <a:prstGeom prst="rect">
            <a:avLst/>
          </a:prstGeom>
          <a:noFill/>
        </p:spPr>
        <p:txBody>
          <a:bodyPr wrap="square">
            <a:spAutoFit/>
          </a:bodyPr>
          <a:lstStyle/>
          <a:p>
            <a:pPr>
              <a:spcBef>
                <a:spcPts val="600"/>
              </a:spcBef>
            </a:pPr>
            <a:r>
              <a:rPr lang="es-ES" sz="2000" b="1" dirty="0"/>
              <a:t>Si no hubiese sido por la protección especial de Dios, la Biblia habría desaparecido hace ya mucho tiempo. ¿Por qué? ¿Qué tiene de especial este libro que es a la vez tan amado y tan odiado?</a:t>
            </a:r>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Hubo un tiempo cuando poseer una Biblia, leerla, o aún hablar acerca de ella podía ser motivo de encarcelamiento, tortura e, incluso, la muerte.</a:t>
            </a: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EL ENEMIGO DE LA BIBLIA</a:t>
            </a: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“Y tomad […] la espada del Espíritu, que es la palabra de Dios”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(Efesios 6:17)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080054"/>
            <a:ext cx="6848328" cy="1015663"/>
          </a:xfrm>
          <a:prstGeom prst="rect">
            <a:avLst/>
          </a:prstGeom>
          <a:noFill/>
        </p:spPr>
        <p:txBody>
          <a:bodyPr wrap="square" rtlCol="0">
            <a:spAutoFit/>
          </a:bodyPr>
          <a:lstStyle/>
          <a:p>
            <a:pPr>
              <a:spcBef>
                <a:spcPts val="600"/>
              </a:spcBef>
            </a:pPr>
            <a:r>
              <a:rPr lang="es-ES" sz="2000" b="1" dirty="0"/>
              <a:t>Piensa en lo que es capaz de hacer la palabra </a:t>
            </a:r>
            <a:r>
              <a:rPr lang="es-ES" sz="2000" i="1" dirty="0">
                <a:effectLst>
                  <a:outerShdw blurRad="38100" dist="38100" dir="2700000" algn="tl">
                    <a:srgbClr val="000000">
                      <a:alpha val="43137"/>
                    </a:srgbClr>
                  </a:outerShdw>
                </a:effectLst>
              </a:rPr>
              <a:t>hablada</a:t>
            </a:r>
            <a:r>
              <a:rPr lang="es-ES" sz="2000" b="1" dirty="0"/>
              <a:t> de Dios: crear y dar vida (Sal. 33:6), o resucitar a los muertos (</a:t>
            </a:r>
            <a:r>
              <a:rPr lang="es-ES" sz="2000" b="1" dirty="0" err="1"/>
              <a:t>Jn</a:t>
            </a:r>
            <a:r>
              <a:rPr lang="es-ES" sz="2000" b="1" dirty="0"/>
              <a:t>. 5:28-29).</a:t>
            </a: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es-ES" sz="2000" b="1" dirty="0"/>
              <a:t>¿Voy a dejar que se salga con la suya? ¿No encontraré algún momento en mi agenda para poder leer la Biblia? Su lectura nos transforma y nos hace fuertes ante nuestro peor enemigo: el diablo.</a:t>
            </a: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320158"/>
            <a:ext cx="5025332" cy="2554545"/>
          </a:xfrm>
          <a:prstGeom prst="rect">
            <a:avLst/>
          </a:prstGeom>
          <a:noFill/>
        </p:spPr>
        <p:txBody>
          <a:bodyPr wrap="square">
            <a:spAutoFit/>
          </a:bodyPr>
          <a:lstStyle/>
          <a:p>
            <a:pPr>
              <a:spcBef>
                <a:spcPts val="600"/>
              </a:spcBef>
            </a:pPr>
            <a:r>
              <a:rPr lang="es-ES" sz="2000" b="1" dirty="0"/>
              <a:t>Satanás sabe que está indefenso ante el poder de la Biblia. Por esto, ha intentado destruirla físicamente. Fracasó, ya que las sociedades bíblicas comenzaron a repartir miles de copias. Después intentó desacreditarla con la alta crítica. Ahora procura impedir que la leamos, ocupando nuestro tiempo con cualquier otra cosa.</a:t>
            </a:r>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2046218"/>
            <a:ext cx="684832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¿Qué puede hacer la Biblia, la palabra </a:t>
            </a:r>
            <a:r>
              <a:rPr kumimoji="0" lang="es-ES"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escrita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de Dios? Tiene poder para defendernos (Ef. 6:17b) y transformarnos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Heb</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4:12). Jesús usó la Biblia para defenderse ante la tentación (Mt. 4:4, 7, 10).</a:t>
            </a: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es-ES" sz="3600" b="1" dirty="0">
                <a:ln w="0"/>
                <a:effectLst>
                  <a:outerShdw blurRad="38100" dist="19050" dir="2700000" algn="tl" rotWithShape="0">
                    <a:schemeClr val="accent6"/>
                  </a:outerShdw>
                </a:effectLst>
              </a:rPr>
              <a:t>FORMAS</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008000"/>
                </a:highlight>
              </a:rPr>
              <a:t>CORRECTAS</a:t>
            </a:r>
            <a:r>
              <a:rPr lang="es-ES" sz="3600" dirty="0">
                <a:ln w="0"/>
                <a:effectLst>
                  <a:outerShdw blurRad="38100" dist="19050" dir="2700000" algn="tl" rotWithShape="0">
                    <a:schemeClr val="dk1">
                      <a:alpha val="40000"/>
                    </a:schemeClr>
                  </a:outerShdw>
                </a:effectLst>
              </a:rPr>
              <a:t> </a:t>
            </a:r>
            <a:r>
              <a:rPr lang="es-ES" sz="3600" b="1" dirty="0">
                <a:ln w="0"/>
                <a:effectLst>
                  <a:outerShdw blurRad="38100" dist="19050" dir="2700000" algn="tl" rotWithShape="0">
                    <a:schemeClr val="accent6"/>
                  </a:outerShdw>
                </a:effectLst>
              </a:rPr>
              <a:t>E</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800000"/>
                </a:highlight>
              </a:rPr>
              <a:t>INCORRECTAS</a:t>
            </a:r>
            <a:r>
              <a:rPr lang="es-ES" sz="3600" dirty="0">
                <a:ln w="0"/>
                <a:effectLst>
                  <a:outerShdw blurRad="38100" dist="19050" dir="2700000" algn="tl" rotWithShape="0">
                    <a:schemeClr val="dk1">
                      <a:alpha val="40000"/>
                    </a:schemeClr>
                  </a:outerShdw>
                </a:effectLst>
              </a:rPr>
              <a:t> </a:t>
            </a:r>
            <a:r>
              <a:rPr lang="es-ES" sz="3600" b="1" dirty="0">
                <a:ln w="0"/>
                <a:effectLst>
                  <a:outerShdw blurRad="38100" dist="19050" dir="2700000" algn="tl" rotWithShape="0">
                    <a:schemeClr val="accent6"/>
                  </a:outerShdw>
                </a:effectLst>
              </a:rPr>
              <a:t>DE LEER LA BIBLIA</a:t>
            </a: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“Procura con diligencia presentarte a Dios aprobado, como obrero que no tiene de qué avergonzarse, que usa bien la palabra de verdad” </a:t>
            </a:r>
            <a:r>
              <a:rPr lang="es-ES" sz="1400" b="1" dirty="0">
                <a:solidFill>
                  <a:srgbClr val="7030A0"/>
                </a:solidFill>
                <a:latin typeface="Comic Sans MS" panose="030F0702030302020204" pitchFamily="66" charset="0"/>
              </a:rPr>
              <a:t>(2ª de Timoteo 2:15)</a:t>
            </a:r>
            <a:endParaRPr lang="es-ES" sz="1100" b="1"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3577550922"/>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es-ES" sz="2000" b="1" dirty="0"/>
              <a:t>Nuestro estudio de la Biblia debe ser racional, pero nuestra razón debe someterse al poder del Espíritu Santo para poder discernir correctamente el mensaje bíblico.</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es-ES" sz="2000" b="1" dirty="0"/>
              <a:t>¿Por qué? Porque nuestra razón es limitada, y no es siempre fiable. Por eso, al estudiar la Biblia, debemos buscar la sabiduría de su Autor.</a:t>
            </a:r>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¿QUÉ ES LA BIBLIA?</a:t>
            </a: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138773"/>
          </a:xfrm>
          <a:prstGeom prst="rect">
            <a:avLst/>
          </a:prstGeom>
          <a:noFill/>
        </p:spPr>
        <p:txBody>
          <a:bodyPr wrap="square">
            <a:spAutoFit/>
          </a:bodyP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“En tu palabra se resume la verdad; eternos y justos son todos tus decretos” </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(Salmo 119:160 </a:t>
            </a:r>
            <a:r>
              <a:rPr lang="es-ES" sz="11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DHHe</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En nuestra sociedad, e incluso entre círculos cristianos, existe el pensamiento de que la verdad es relativa, que no existe una verdad que permanezca constante e inalterable en el tiempo.</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2246769"/>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Cualquier afirmación, cualquier verdad, debe ser probada por la Biblia. Cuando existe contradicción entre lo que consideramos verdad y lo que la Biblia afirma, existen dos posibilidades: o nosotros estamos equivocados; o estamos interpretando erróneamente la Biblia.</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Sin embargo, la Biblia –como palabra de Dios– afirma poseer la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verdad absoluta</a:t>
            </a:r>
            <a:r>
              <a:rPr lang="es-ES" sz="2000" b="1" dirty="0">
                <a:solidFill>
                  <a:schemeClr val="bg1"/>
                </a:solidFill>
                <a:effectLst>
                  <a:glow rad="127000">
                    <a:srgbClr val="501F1A"/>
                  </a:glow>
                  <a:outerShdw blurRad="38100" dist="38100" dir="2700000" algn="tl">
                    <a:srgbClr val="000000"/>
                  </a:outerShdw>
                </a:effectLst>
              </a:rPr>
              <a:t> (Sal. 119:160; </a:t>
            </a:r>
            <a:r>
              <a:rPr lang="es-ES" sz="2000" b="1" dirty="0" err="1">
                <a:solidFill>
                  <a:schemeClr val="bg1"/>
                </a:solidFill>
                <a:effectLst>
                  <a:glow rad="127000">
                    <a:srgbClr val="501F1A"/>
                  </a:glow>
                  <a:outerShdw blurRad="38100" dist="38100" dir="2700000" algn="tl">
                    <a:srgbClr val="000000"/>
                  </a:outerShdw>
                </a:effectLst>
              </a:rPr>
              <a:t>Jn</a:t>
            </a:r>
            <a:r>
              <a:rPr lang="es-ES" sz="2000" b="1" dirty="0">
                <a:solidFill>
                  <a:schemeClr val="bg1"/>
                </a:solidFill>
                <a:effectLst>
                  <a:glow rad="127000">
                    <a:srgbClr val="501F1A"/>
                  </a:glow>
                  <a:outerShdw blurRad="38100" dist="38100" dir="2700000" algn="tl">
                    <a:srgbClr val="000000"/>
                  </a:outerShdw>
                </a:effectLst>
              </a:rPr>
              <a:t>. 17:17; </a:t>
            </a:r>
            <a:r>
              <a:rPr lang="es-ES" sz="2000" b="1" dirty="0" err="1">
                <a:solidFill>
                  <a:schemeClr val="bg1"/>
                </a:solidFill>
                <a:effectLst>
                  <a:glow rad="127000">
                    <a:srgbClr val="501F1A"/>
                  </a:glow>
                  <a:outerShdw blurRad="38100" dist="38100" dir="2700000" algn="tl">
                    <a:srgbClr val="000000"/>
                  </a:outerShdw>
                </a:effectLst>
              </a:rPr>
              <a:t>Stg</a:t>
            </a:r>
            <a:r>
              <a:rPr lang="es-ES" sz="2000" b="1" dirty="0">
                <a:solidFill>
                  <a:schemeClr val="bg1"/>
                </a:solidFill>
                <a:effectLst>
                  <a:glow rad="127000">
                    <a:srgbClr val="501F1A"/>
                  </a:glow>
                  <a:outerShdw blurRad="38100" dist="38100" dir="2700000" algn="tl">
                    <a:srgbClr val="000000"/>
                  </a:outerShdw>
                </a:effectLst>
              </a:rPr>
              <a:t>. 1:18). Afirma ser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limpia</a:t>
            </a:r>
            <a:r>
              <a:rPr lang="es-ES" sz="2000" b="1" dirty="0">
                <a:solidFill>
                  <a:schemeClr val="bg1"/>
                </a:solidFill>
                <a:effectLst>
                  <a:glow rad="127000">
                    <a:srgbClr val="501F1A"/>
                  </a:glow>
                  <a:outerShdw blurRad="38100" dist="38100" dir="2700000" algn="tl">
                    <a:srgbClr val="000000"/>
                  </a:outerShdw>
                </a:effectLst>
              </a:rPr>
              <a:t>, y ser un </a:t>
            </a:r>
            <a:r>
              <a:rPr lang="es-ES" sz="2000" b="1" dirty="0">
                <a:solidFill>
                  <a:schemeClr val="accent4">
                    <a:lumMod val="40000"/>
                    <a:lumOff val="60000"/>
                  </a:schemeClr>
                </a:solidFill>
                <a:effectLst>
                  <a:glow rad="127000">
                    <a:srgbClr val="501F1A"/>
                  </a:glow>
                  <a:outerShdw blurRad="38100" dist="38100" dir="2700000" algn="tl">
                    <a:srgbClr val="000000"/>
                  </a:outerShdw>
                </a:effectLst>
              </a:rPr>
              <a:t>escudo protector</a:t>
            </a:r>
            <a:r>
              <a:rPr lang="es-ES" sz="2000" b="1" dirty="0">
                <a:solidFill>
                  <a:schemeClr val="bg1"/>
                </a:solidFill>
                <a:effectLst>
                  <a:glow rad="127000">
                    <a:srgbClr val="501F1A"/>
                  </a:glow>
                  <a:outerShdw blurRad="38100" dist="38100" dir="2700000" algn="tl">
                    <a:srgbClr val="000000"/>
                  </a:outerShdw>
                </a:effectLst>
              </a:rPr>
              <a:t> contra los sofismas humanos (Pr. 30:5). Si añadimos a ella alguna de nuestras “verdades”, podemos ser considerados ante Dios como mentirosos (Pr. 30:6).</a:t>
            </a: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rPr>
              <a:t>EFECTOS POSITIVOS DE LEER LA BIBLIA</a:t>
            </a: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584775"/>
          </a:xfrm>
          <a:prstGeom prst="rect">
            <a:avLst/>
          </a:prstGeom>
          <a:noFill/>
        </p:spPr>
        <p:txBody>
          <a:bodyPr wrap="square">
            <a:spAutoFit/>
          </a:bodyPr>
          <a:lstStyle/>
          <a:p>
            <a:pPr algn="ctr"/>
            <a:r>
              <a:rPr lang="es-ES" b="1" dirty="0">
                <a:solidFill>
                  <a:srgbClr val="D5FFB9"/>
                </a:solidFill>
                <a:effectLst>
                  <a:outerShdw blurRad="38100" dist="38100" dir="2700000" algn="tl">
                    <a:srgbClr val="000000"/>
                  </a:outerShdw>
                </a:effectLst>
                <a:latin typeface="Comic Sans MS" panose="030F0702030302020204" pitchFamily="66" charset="0"/>
              </a:rPr>
              <a:t>“En mi corazón he guardado tus dichos, para no pecar contra ti” </a:t>
            </a:r>
            <a:r>
              <a:rPr lang="es-ES" sz="1400" b="1" dirty="0">
                <a:solidFill>
                  <a:srgbClr val="D5FFB9"/>
                </a:solidFill>
                <a:effectLst>
                  <a:outerShdw blurRad="38100" dist="38100" dir="2700000" algn="tl">
                    <a:srgbClr val="000000"/>
                  </a:outerShdw>
                </a:effectLst>
                <a:latin typeface="Comic Sans MS" panose="030F0702030302020204" pitchFamily="66" charset="0"/>
              </a:rPr>
              <a:t>(Salmo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es-ES" sz="2000" b="1" dirty="0"/>
              <a:t>Algo que ni los más acérrimos enemigos de la Biblia pueden negar es su poder para transformar a las personas. Pablo la compara con una espada que posee un gran poder.</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2760770807"/>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es-ES" sz="2000" b="1" dirty="0"/>
              <a:t>Ningún otro libro puede impactarnos como la Biblia. Cuando estamos dispuestos a incorporar en nuestra vida las enseñanzas contenidas en ella, cambiamos para mejor.</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la leemos con un corazón abierto y pidiendo a Dios la iluminación del Espíritu Santo, nuestra vida es transformada.</a:t>
            </a: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effectLst>
                  <a:outerShdw blurRad="50800" dist="38100" dir="2700000" algn="tl" rotWithShape="0">
                    <a:schemeClr val="accent2">
                      <a:lumMod val="50000"/>
                    </a:schemeClr>
                  </a:outerShdw>
                </a:effectLst>
              </a:rPr>
              <a:t>AMIGOS DE LA BIBLIA</a:t>
            </a: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1600" b="1" dirty="0">
                <a:effectLst>
                  <a:outerShdw blurRad="38100" dist="38100" dir="2700000" algn="tl">
                    <a:srgbClr val="000000"/>
                  </a:outerShdw>
                </a:effectLst>
                <a:latin typeface="Comic Sans MS" panose="030F0702030302020204" pitchFamily="66" charset="0"/>
              </a:rPr>
              <a:t>“Por lo cual también nosotros sin cesar damos gracias a Dios, de que cuando recibisteis la palabra de Dios que oísteis de nosotros, la recibisteis no como palabra de hombres, sino según es en verdad, la palabra de Dios, la cual actúa en vosotros los creyentes” </a:t>
            </a:r>
            <a:r>
              <a:rPr lang="es-ES" sz="1200" b="1" dirty="0">
                <a:effectLst>
                  <a:outerShdw blurRad="38100" dist="38100" dir="2700000" algn="tl">
                    <a:srgbClr val="000000"/>
                  </a:outerShdw>
                </a:effectLst>
                <a:latin typeface="Comic Sans MS" panose="030F0702030302020204" pitchFamily="66" charset="0"/>
              </a:rPr>
              <a:t>(1ª de Tesalonicenses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es-ES" sz="2000" b="1" dirty="0"/>
              <a:t>Los amigos de la Biblia se acercan a ella conscientes de que es la Palabra Viva de Dios (1Ts. 2:13). ¿Pero cómo puedo llegar a esa convicción?</a:t>
            </a: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1026484545"/>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Pablo nos dice que, para eso, necesitamos discernimiento espiritual, es decir, la capacidad de comprender las cosas espirituales (1Co. 2:14). Por lo tanto, discernir en la Biblia el mensaje divino es la obra del Espíritu Santo actuando en nosotros.</a:t>
            </a: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72374" y="1126016"/>
            <a:ext cx="10282137"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“La Biblia presenta la verdad con una sencillez y una adaptación tan perfecta a las necesidades y anhelos del corazón humano, que ha asombrado y encantado a las mentes más altamente cultivadas, al mismo tiempo que capacita al más humilde e inculto para discernir el camino de la salvación. Sin embargo, estas verdades sencillamente declaradas tratan temas tan elevados, de tan grande trascendencia, tan infinitamente fuera del alcance del poder de comprensión humano, que sólo podemos aceptarlos porque Dios nos los ha declarado. […] Cuanto más escudriña la Biblia, tanto más profunda es su convicción de que es la Palabra del Dios vivo, y la razón humana se postra ante la majestad de la revelación divina”</a:t>
            </a:r>
          </a:p>
        </p:txBody>
      </p:sp>
      <p:sp>
        <p:nvSpPr>
          <p:cNvPr id="4" name="CuadroTexto 3">
            <a:extLst>
              <a:ext uri="{FF2B5EF4-FFF2-40B4-BE49-F238E27FC236}">
                <a16:creationId xmlns:a16="http://schemas.microsoft.com/office/drawing/2014/main" id="{4BDFA4EF-5398-F348-FA2D-910E6E964E1E}"/>
              </a:ext>
            </a:extLst>
          </p:cNvPr>
          <p:cNvSpPr txBox="1"/>
          <p:nvPr/>
        </p:nvSpPr>
        <p:spPr>
          <a:xfrm>
            <a:off x="7070140" y="5416792"/>
            <a:ext cx="3606885" cy="338554"/>
          </a:xfrm>
          <a:prstGeom prst="rect">
            <a:avLst/>
          </a:prstGeom>
          <a:noFill/>
        </p:spPr>
        <p:txBody>
          <a:bodyPr wrap="none" rtlCol="0">
            <a:spAutoFit/>
          </a:bodyPr>
          <a:lstStyle/>
          <a:p>
            <a:pPr algn="r"/>
            <a:r>
              <a:rPr lang="es-ES" sz="1600" b="1" dirty="0"/>
              <a:t>E. G. W. (El camino a Cristo, pág. </a:t>
            </a:r>
            <a:r>
              <a:rPr lang="es-ES" sz="1600" b="1"/>
              <a:t>107)</a:t>
            </a:r>
            <a:endParaRPr lang="es-ES" sz="1600" b="1" dirty="0"/>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513</TotalTime>
  <Words>1234</Words>
  <Application>Microsoft Office PowerPoint</Application>
  <PresentationFormat>Widescreen</PresentationFormat>
  <Paragraphs>62</Paragraphs>
  <Slides>9</Slides>
  <Notes>1</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9</vt:i4>
      </vt:variant>
    </vt:vector>
  </HeadingPairs>
  <TitlesOfParts>
    <vt:vector size="16" baseType="lpstr">
      <vt:lpstr>Constantia</vt:lpstr>
      <vt:lpstr>Aptos Display</vt:lpstr>
      <vt:lpstr>Comic Sans MS</vt:lpstr>
      <vt:lpstr>Arial</vt:lpstr>
      <vt:lpstr>Aptos</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62</cp:revision>
  <dcterms:created xsi:type="dcterms:W3CDTF">2026-03-14T15:12:41Z</dcterms:created>
  <dcterms:modified xsi:type="dcterms:W3CDTF">2026-04-17T22:19:09Z</dcterms:modified>
</cp:coreProperties>
</file>